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256" r:id="rId2"/>
    <p:sldId id="257" r:id="rId3"/>
    <p:sldId id="258" r:id="rId4"/>
    <p:sldId id="261" r:id="rId5"/>
    <p:sldId id="260" r:id="rId6"/>
    <p:sldId id="259" r:id="rId7"/>
    <p:sldId id="262" r:id="rId8"/>
    <p:sldId id="263" r:id="rId9"/>
    <p:sldId id="264" r:id="rId10"/>
    <p:sldId id="265" r:id="rId11"/>
    <p:sldId id="267" r:id="rId12"/>
    <p:sldId id="266" r:id="rId13"/>
    <p:sldId id="272" r:id="rId14"/>
    <p:sldId id="270" r:id="rId15"/>
    <p:sldId id="271" r:id="rId16"/>
    <p:sldId id="268" r:id="rId17"/>
    <p:sldId id="269"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B734283-D46A-42BC-BF49-932D1CB4762A}">
          <p14:sldIdLst>
            <p14:sldId id="256"/>
            <p14:sldId id="257"/>
            <p14:sldId id="258"/>
            <p14:sldId id="261"/>
            <p14:sldId id="260"/>
            <p14:sldId id="259"/>
            <p14:sldId id="262"/>
            <p14:sldId id="263"/>
            <p14:sldId id="264"/>
            <p14:sldId id="265"/>
            <p14:sldId id="267"/>
            <p14:sldId id="266"/>
            <p14:sldId id="272"/>
            <p14:sldId id="270"/>
            <p14:sldId id="271"/>
            <p14:sldId id="268"/>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982" autoAdjust="0"/>
  </p:normalViewPr>
  <p:slideViewPr>
    <p:cSldViewPr>
      <p:cViewPr varScale="1">
        <p:scale>
          <a:sx n="138" d="100"/>
          <a:sy n="138" d="100"/>
        </p:scale>
        <p:origin x="126" y="114"/>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53DA7-C0DF-4A48-AA5B-C7D63971ED06}" type="datetimeFigureOut">
              <a:rPr kumimoji="1" lang="ja-JP" altLang="en-US" smtClean="0"/>
              <a:t>2013/10/17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B2D8-A981-4294-93A9-471CF9A561F8}" type="slidenum">
              <a:rPr kumimoji="1" lang="ja-JP" altLang="en-US" smtClean="0"/>
              <a:t>‹#›</a:t>
            </a:fld>
            <a:endParaRPr kumimoji="1" lang="ja-JP" altLang="en-US"/>
          </a:p>
        </p:txBody>
      </p:sp>
    </p:spTree>
    <p:extLst>
      <p:ext uri="{BB962C8B-B14F-4D97-AF65-F5344CB8AC3E}">
        <p14:creationId xmlns:p14="http://schemas.microsoft.com/office/powerpoint/2010/main" val="8661355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258888" y="2130425"/>
            <a:ext cx="7199312" cy="1470025"/>
          </a:xfrm>
        </p:spPr>
        <p:txBody>
          <a:bodyPr/>
          <a:lstStyle>
            <a:lvl1pPr>
              <a:defRPr/>
            </a:lvl1pPr>
          </a:lstStyle>
          <a:p>
            <a:r>
              <a:rPr lang="ja-JP" altLang="en-US" smtClean="0"/>
              <a:t>マスター タイトルの書式設定</a:t>
            </a:r>
            <a:endParaRPr lang="ja-JP" altLang="en-US"/>
          </a:p>
        </p:txBody>
      </p:sp>
      <p:sp>
        <p:nvSpPr>
          <p:cNvPr id="7171" name="Rectangle 3"/>
          <p:cNvSpPr>
            <a:spLocks noGrp="1" noChangeArrowheads="1"/>
          </p:cNvSpPr>
          <p:nvPr>
            <p:ph type="subTitle" idx="1"/>
          </p:nvPr>
        </p:nvSpPr>
        <p:spPr>
          <a:xfrm>
            <a:off x="1371600" y="3886200"/>
            <a:ext cx="6400800" cy="1752600"/>
          </a:xfrm>
        </p:spPr>
        <p:txBody>
          <a:bodyPr anchor="b"/>
          <a:lstStyle>
            <a:lvl1pPr marL="0" indent="0" algn="r">
              <a:buFont typeface="Wingdings" pitchFamily="2" charset="2"/>
              <a:buNone/>
              <a:defRPr/>
            </a:lvl1pPr>
          </a:lstStyle>
          <a:p>
            <a:r>
              <a:rPr lang="ja-JP" altLang="en-US" smtClean="0"/>
              <a:t>マスター サブタイトルの書式設定</a:t>
            </a:r>
            <a:endParaRPr lang="ja-JP" altLang="en-US"/>
          </a:p>
        </p:txBody>
      </p:sp>
      <p:sp>
        <p:nvSpPr>
          <p:cNvPr id="7172" name="Rectangle 4"/>
          <p:cNvSpPr>
            <a:spLocks noChangeArrowheads="1"/>
          </p:cNvSpPr>
          <p:nvPr/>
        </p:nvSpPr>
        <p:spPr bwMode="auto">
          <a:xfrm>
            <a:off x="1187450" y="1052513"/>
            <a:ext cx="144463" cy="1081087"/>
          </a:xfrm>
          <a:prstGeom prst="rect">
            <a:avLst/>
          </a:prstGeom>
          <a:solidFill>
            <a:srgbClr val="6666FF"/>
          </a:solidFill>
          <a:ln w="9525">
            <a:noFill/>
            <a:miter lim="800000"/>
            <a:headEnd/>
            <a:tailEnd/>
          </a:ln>
          <a:effectLst/>
        </p:spPr>
        <p:txBody>
          <a:bodyPr wrap="none" anchor="ctr"/>
          <a:lstStyle/>
          <a:p>
            <a:endParaRPr lang="ja-JP" altLang="en-US"/>
          </a:p>
        </p:txBody>
      </p:sp>
      <p:sp>
        <p:nvSpPr>
          <p:cNvPr id="7173" name="Rectangle 5"/>
          <p:cNvSpPr>
            <a:spLocks noChangeArrowheads="1"/>
          </p:cNvSpPr>
          <p:nvPr/>
        </p:nvSpPr>
        <p:spPr bwMode="auto">
          <a:xfrm flipH="1">
            <a:off x="2052638" y="1989138"/>
            <a:ext cx="358775" cy="144462"/>
          </a:xfrm>
          <a:prstGeom prst="rect">
            <a:avLst/>
          </a:prstGeom>
          <a:solidFill>
            <a:srgbClr val="CC99FF"/>
          </a:solidFill>
          <a:ln w="9525">
            <a:noFill/>
            <a:miter lim="800000"/>
            <a:headEnd/>
            <a:tailEnd/>
          </a:ln>
          <a:effectLst/>
        </p:spPr>
        <p:txBody>
          <a:bodyPr wrap="none" anchor="ctr"/>
          <a:lstStyle/>
          <a:p>
            <a:endParaRPr lang="ja-JP" altLang="en-US"/>
          </a:p>
        </p:txBody>
      </p:sp>
      <p:sp>
        <p:nvSpPr>
          <p:cNvPr id="7174" name="Rectangle 6"/>
          <p:cNvSpPr>
            <a:spLocks noChangeArrowheads="1"/>
          </p:cNvSpPr>
          <p:nvPr/>
        </p:nvSpPr>
        <p:spPr bwMode="auto">
          <a:xfrm>
            <a:off x="1547813" y="765175"/>
            <a:ext cx="73025" cy="433388"/>
          </a:xfrm>
          <a:prstGeom prst="rect">
            <a:avLst/>
          </a:prstGeom>
          <a:solidFill>
            <a:srgbClr val="9999FF"/>
          </a:solidFill>
          <a:ln w="9525">
            <a:noFill/>
            <a:miter lim="800000"/>
            <a:headEnd/>
            <a:tailEnd/>
          </a:ln>
          <a:effectLst/>
        </p:spPr>
        <p:txBody>
          <a:bodyPr wrap="none" anchor="ctr"/>
          <a:lstStyle/>
          <a:p>
            <a:endParaRPr lang="ja-JP" altLang="en-US"/>
          </a:p>
        </p:txBody>
      </p:sp>
      <p:sp>
        <p:nvSpPr>
          <p:cNvPr id="7175" name="Rectangle 7"/>
          <p:cNvSpPr>
            <a:spLocks noChangeArrowheads="1"/>
          </p:cNvSpPr>
          <p:nvPr/>
        </p:nvSpPr>
        <p:spPr bwMode="auto">
          <a:xfrm flipH="1">
            <a:off x="1187450" y="3644900"/>
            <a:ext cx="358775" cy="144463"/>
          </a:xfrm>
          <a:prstGeom prst="rect">
            <a:avLst/>
          </a:prstGeom>
          <a:solidFill>
            <a:srgbClr val="CC99FF"/>
          </a:solidFill>
          <a:ln w="9525">
            <a:noFill/>
            <a:miter lim="800000"/>
            <a:headEnd/>
            <a:tailEnd/>
          </a:ln>
          <a:effectLst/>
        </p:spPr>
        <p:txBody>
          <a:bodyPr wrap="none" anchor="ctr"/>
          <a:lstStyle/>
          <a:p>
            <a:endParaRPr lang="ja-JP" altLang="en-US"/>
          </a:p>
        </p:txBody>
      </p:sp>
      <p:sp>
        <p:nvSpPr>
          <p:cNvPr id="7176" name="Rectangle 8"/>
          <p:cNvSpPr>
            <a:spLocks noChangeArrowheads="1"/>
          </p:cNvSpPr>
          <p:nvPr/>
        </p:nvSpPr>
        <p:spPr bwMode="auto">
          <a:xfrm flipH="1">
            <a:off x="1116013" y="1484313"/>
            <a:ext cx="358775" cy="144462"/>
          </a:xfrm>
          <a:prstGeom prst="rect">
            <a:avLst/>
          </a:prstGeom>
          <a:solidFill>
            <a:srgbClr val="CC99FF"/>
          </a:solidFill>
          <a:ln w="9525">
            <a:noFill/>
            <a:miter lim="800000"/>
            <a:headEnd/>
            <a:tailEnd/>
          </a:ln>
          <a:effectLst/>
        </p:spPr>
        <p:txBody>
          <a:bodyPr wrap="none" anchor="ctr"/>
          <a:lstStyle/>
          <a:p>
            <a:endParaRPr lang="ja-JP" altLang="en-US"/>
          </a:p>
        </p:txBody>
      </p:sp>
      <p:sp>
        <p:nvSpPr>
          <p:cNvPr id="7177" name="Rectangle 9"/>
          <p:cNvSpPr>
            <a:spLocks noChangeArrowheads="1"/>
          </p:cNvSpPr>
          <p:nvPr/>
        </p:nvSpPr>
        <p:spPr bwMode="auto">
          <a:xfrm flipH="1">
            <a:off x="1187450" y="1484313"/>
            <a:ext cx="144463" cy="144462"/>
          </a:xfrm>
          <a:prstGeom prst="rect">
            <a:avLst/>
          </a:prstGeom>
          <a:solidFill>
            <a:srgbClr val="A99BFD"/>
          </a:solidFill>
          <a:ln w="9525">
            <a:noFill/>
            <a:miter lim="800000"/>
            <a:headEnd/>
            <a:tailEnd/>
          </a:ln>
          <a:effectLst/>
        </p:spPr>
        <p:txBody>
          <a:bodyPr wrap="none" anchor="ctr"/>
          <a:lstStyle/>
          <a:p>
            <a:endParaRPr lang="ja-JP" altLang="en-US"/>
          </a:p>
        </p:txBody>
      </p:sp>
      <p:sp>
        <p:nvSpPr>
          <p:cNvPr id="7178" name="Rectangle 10"/>
          <p:cNvSpPr>
            <a:spLocks noChangeArrowheads="1"/>
          </p:cNvSpPr>
          <p:nvPr/>
        </p:nvSpPr>
        <p:spPr bwMode="auto">
          <a:xfrm flipH="1">
            <a:off x="1835150" y="1557338"/>
            <a:ext cx="73025" cy="288925"/>
          </a:xfrm>
          <a:prstGeom prst="rect">
            <a:avLst/>
          </a:prstGeom>
          <a:solidFill>
            <a:srgbClr val="FFCC99"/>
          </a:solidFill>
          <a:ln w="9525">
            <a:noFill/>
            <a:miter lim="800000"/>
            <a:headEnd/>
            <a:tailEnd/>
          </a:ln>
          <a:effectLst/>
        </p:spPr>
        <p:txBody>
          <a:bodyPr wrap="none" anchor="ctr"/>
          <a:lstStyle/>
          <a:p>
            <a:endParaRPr lang="ja-JP" altLang="en-US"/>
          </a:p>
        </p:txBody>
      </p:sp>
      <p:sp>
        <p:nvSpPr>
          <p:cNvPr id="7179" name="Rectangle 11"/>
          <p:cNvSpPr>
            <a:spLocks noChangeArrowheads="1"/>
          </p:cNvSpPr>
          <p:nvPr/>
        </p:nvSpPr>
        <p:spPr bwMode="auto">
          <a:xfrm flipH="1">
            <a:off x="1908175" y="3644900"/>
            <a:ext cx="69850" cy="574675"/>
          </a:xfrm>
          <a:prstGeom prst="rect">
            <a:avLst/>
          </a:prstGeom>
          <a:solidFill>
            <a:srgbClr val="FF9999"/>
          </a:solidFill>
          <a:ln w="9525">
            <a:noFill/>
            <a:miter lim="800000"/>
            <a:headEnd/>
            <a:tailEnd/>
          </a:ln>
          <a:effectLst/>
        </p:spPr>
        <p:txBody>
          <a:bodyPr wrap="none" anchor="ctr"/>
          <a:lstStyle/>
          <a:p>
            <a:endParaRPr lang="ja-JP" altLang="en-US"/>
          </a:p>
        </p:txBody>
      </p:sp>
      <p:sp>
        <p:nvSpPr>
          <p:cNvPr id="7180" name="Rectangle 12"/>
          <p:cNvSpPr>
            <a:spLocks noChangeArrowheads="1"/>
          </p:cNvSpPr>
          <p:nvPr/>
        </p:nvSpPr>
        <p:spPr bwMode="auto">
          <a:xfrm flipH="1">
            <a:off x="1476375" y="4005263"/>
            <a:ext cx="574675" cy="144462"/>
          </a:xfrm>
          <a:prstGeom prst="rect">
            <a:avLst/>
          </a:prstGeom>
          <a:solidFill>
            <a:srgbClr val="A99BFD"/>
          </a:solidFill>
          <a:ln w="9525" algn="ctr">
            <a:noFill/>
            <a:miter lim="800000"/>
            <a:headEnd/>
            <a:tailEnd/>
          </a:ln>
          <a:effectLst/>
        </p:spPr>
        <p:txBody>
          <a:bodyPr wrap="none" anchor="ctr"/>
          <a:lstStyle/>
          <a:p>
            <a:endParaRPr lang="ja-JP" altLang="en-US"/>
          </a:p>
        </p:txBody>
      </p:sp>
      <p:sp>
        <p:nvSpPr>
          <p:cNvPr id="7181" name="Rectangle 13"/>
          <p:cNvSpPr>
            <a:spLocks noChangeArrowheads="1"/>
          </p:cNvSpPr>
          <p:nvPr/>
        </p:nvSpPr>
        <p:spPr bwMode="auto">
          <a:xfrm flipH="1">
            <a:off x="1908175" y="4005263"/>
            <a:ext cx="69850" cy="144462"/>
          </a:xfrm>
          <a:prstGeom prst="rect">
            <a:avLst/>
          </a:prstGeom>
          <a:solidFill>
            <a:srgbClr val="D39DFB"/>
          </a:solidFill>
          <a:ln w="9525" algn="ctr">
            <a:noFill/>
            <a:miter lim="800000"/>
            <a:headEnd/>
            <a:tailEnd/>
          </a:ln>
          <a:effectLst/>
        </p:spPr>
        <p:txBody>
          <a:bodyPr wrap="none" anchor="ctr"/>
          <a:lstStyle/>
          <a:p>
            <a:endParaRPr lang="ja-JP" altLang="en-US"/>
          </a:p>
        </p:txBody>
      </p:sp>
      <p:sp>
        <p:nvSpPr>
          <p:cNvPr id="7182" name="Rectangle 14"/>
          <p:cNvSpPr>
            <a:spLocks noChangeArrowheads="1"/>
          </p:cNvSpPr>
          <p:nvPr/>
        </p:nvSpPr>
        <p:spPr bwMode="auto">
          <a:xfrm flipH="1">
            <a:off x="1547813" y="1700213"/>
            <a:ext cx="144462" cy="288925"/>
          </a:xfrm>
          <a:prstGeom prst="rect">
            <a:avLst/>
          </a:prstGeom>
          <a:solidFill>
            <a:srgbClr val="E69FF9"/>
          </a:solidFill>
          <a:ln w="9525">
            <a:noFill/>
            <a:miter lim="800000"/>
            <a:headEnd/>
            <a:tailEnd/>
          </a:ln>
          <a:effectLst/>
        </p:spPr>
        <p:txBody>
          <a:bodyPr wrap="none" anchor="ctr"/>
          <a:lstStyle/>
          <a:p>
            <a:endParaRPr lang="ja-JP" altLang="en-US"/>
          </a:p>
        </p:txBody>
      </p:sp>
      <p:sp>
        <p:nvSpPr>
          <p:cNvPr id="7183" name="Rectangle 15"/>
          <p:cNvSpPr>
            <a:spLocks noChangeArrowheads="1"/>
          </p:cNvSpPr>
          <p:nvPr/>
        </p:nvSpPr>
        <p:spPr bwMode="auto">
          <a:xfrm>
            <a:off x="1258888" y="4508500"/>
            <a:ext cx="73025" cy="1081088"/>
          </a:xfrm>
          <a:prstGeom prst="rect">
            <a:avLst/>
          </a:prstGeom>
          <a:solidFill>
            <a:srgbClr val="6666FF"/>
          </a:solidFill>
          <a:ln w="9525">
            <a:noFill/>
            <a:miter lim="800000"/>
            <a:headEnd/>
            <a:tailEnd/>
          </a:ln>
          <a:effectLst/>
        </p:spPr>
        <p:txBody>
          <a:bodyPr wrap="none" anchor="ctr"/>
          <a:lstStyle/>
          <a:p>
            <a:endParaRPr lang="ja-JP" altLang="en-US"/>
          </a:p>
        </p:txBody>
      </p:sp>
      <p:sp>
        <p:nvSpPr>
          <p:cNvPr id="7184" name="Rectangle 16"/>
          <p:cNvSpPr>
            <a:spLocks noChangeArrowheads="1"/>
          </p:cNvSpPr>
          <p:nvPr/>
        </p:nvSpPr>
        <p:spPr bwMode="auto">
          <a:xfrm flipH="1">
            <a:off x="827088" y="4508500"/>
            <a:ext cx="288925" cy="144463"/>
          </a:xfrm>
          <a:prstGeom prst="rect">
            <a:avLst/>
          </a:prstGeom>
          <a:solidFill>
            <a:srgbClr val="FFCC99"/>
          </a:solidFill>
          <a:ln w="9525">
            <a:noFill/>
            <a:miter lim="800000"/>
            <a:headEnd/>
            <a:tailEnd/>
          </a:ln>
          <a:effectLst/>
        </p:spPr>
        <p:txBody>
          <a:bodyPr wrap="none" anchor="ctr"/>
          <a:lstStyle/>
          <a:p>
            <a:endParaRPr lang="ja-JP" altLang="en-US"/>
          </a:p>
        </p:txBody>
      </p:sp>
      <p:sp>
        <p:nvSpPr>
          <p:cNvPr id="7185" name="Rectangle 17"/>
          <p:cNvSpPr>
            <a:spLocks noChangeArrowheads="1"/>
          </p:cNvSpPr>
          <p:nvPr/>
        </p:nvSpPr>
        <p:spPr bwMode="auto">
          <a:xfrm flipH="1">
            <a:off x="1042988" y="4005263"/>
            <a:ext cx="144462" cy="215900"/>
          </a:xfrm>
          <a:prstGeom prst="rect">
            <a:avLst/>
          </a:prstGeom>
          <a:solidFill>
            <a:srgbClr val="E69FF9"/>
          </a:solidFill>
          <a:ln w="9525">
            <a:noFill/>
            <a:miter lim="800000"/>
            <a:headEnd/>
            <a:tailEnd/>
          </a:ln>
          <a:effectLst/>
        </p:spPr>
        <p:txBody>
          <a:bodyPr wrap="none" anchor="ctr"/>
          <a:lstStyle/>
          <a:p>
            <a:endParaRPr lang="ja-JP" altLang="en-US"/>
          </a:p>
        </p:txBody>
      </p:sp>
      <p:sp>
        <p:nvSpPr>
          <p:cNvPr id="7186" name="Rectangle 18"/>
          <p:cNvSpPr>
            <a:spLocks noChangeArrowheads="1"/>
          </p:cNvSpPr>
          <p:nvPr/>
        </p:nvSpPr>
        <p:spPr bwMode="auto">
          <a:xfrm>
            <a:off x="323850" y="3603625"/>
            <a:ext cx="8496300" cy="41275"/>
          </a:xfrm>
          <a:prstGeom prst="rect">
            <a:avLst/>
          </a:prstGeom>
          <a:solidFill>
            <a:srgbClr val="9999FF"/>
          </a:solidFill>
          <a:ln w="9525">
            <a:noFill/>
            <a:miter lim="800000"/>
            <a:headEnd/>
            <a:tailEnd/>
          </a:ln>
          <a:effectLst/>
        </p:spPr>
        <p:txBody>
          <a:bodyPr wrap="none" anchor="ctr"/>
          <a:lstStyle/>
          <a:p>
            <a:endParaRPr lang="ja-JP" altLang="en-US"/>
          </a:p>
        </p:txBody>
      </p:sp>
      <p:sp>
        <p:nvSpPr>
          <p:cNvPr id="7187" name="Rectangle 19"/>
          <p:cNvSpPr>
            <a:spLocks noChangeArrowheads="1"/>
          </p:cNvSpPr>
          <p:nvPr/>
        </p:nvSpPr>
        <p:spPr bwMode="auto">
          <a:xfrm>
            <a:off x="323850" y="2133600"/>
            <a:ext cx="8496300" cy="41275"/>
          </a:xfrm>
          <a:prstGeom prst="rect">
            <a:avLst/>
          </a:prstGeom>
          <a:solidFill>
            <a:srgbClr val="9999FF"/>
          </a:solidFill>
          <a:ln w="9525">
            <a:noFill/>
            <a:miter lim="800000"/>
            <a:headEnd/>
            <a:tailEnd/>
          </a:ln>
          <a:effectLst/>
        </p:spPr>
        <p:txBody>
          <a:bodyPr wrap="none" anchor="ctr"/>
          <a:lstStyle/>
          <a:p>
            <a:endParaRPr lang="ja-JP" altLang="en-US"/>
          </a:p>
        </p:txBody>
      </p:sp>
      <p:sp>
        <p:nvSpPr>
          <p:cNvPr id="7188" name="Rectangle 20"/>
          <p:cNvSpPr>
            <a:spLocks noChangeArrowheads="1"/>
          </p:cNvSpPr>
          <p:nvPr/>
        </p:nvSpPr>
        <p:spPr bwMode="auto">
          <a:xfrm flipV="1">
            <a:off x="4643438" y="5619750"/>
            <a:ext cx="3240087" cy="41275"/>
          </a:xfrm>
          <a:prstGeom prst="rect">
            <a:avLst/>
          </a:prstGeom>
          <a:solidFill>
            <a:srgbClr val="9999FF"/>
          </a:solidFill>
          <a:ln w="9525">
            <a:noFill/>
            <a:miter lim="800000"/>
            <a:headEnd/>
            <a:tailEnd/>
          </a:ln>
          <a:effectLst/>
        </p:spPr>
        <p:txBody>
          <a:bodyPr wrap="none" anchor="ctr"/>
          <a:lstStyle/>
          <a:p>
            <a:endParaRPr lang="ja-JP" altLang="en-US"/>
          </a:p>
        </p:txBody>
      </p:sp>
    </p:spTree>
    <p:extLst>
      <p:ext uri="{BB962C8B-B14F-4D97-AF65-F5344CB8AC3E}">
        <p14:creationId xmlns:p14="http://schemas.microsoft.com/office/powerpoint/2010/main" val="29682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lvl1pPr>
              <a:defRPr>
                <a:latin typeface="メイリオ" pitchFamily="50" charset="-128"/>
                <a:ea typeface="メイリオ" pitchFamily="50" charset="-128"/>
                <a:cs typeface="メイリオ" pitchFamily="50" charset="-128"/>
              </a:defRPr>
            </a:lvl1pPr>
            <a:lvl2pPr>
              <a:defRPr>
                <a:latin typeface="メイリオ" pitchFamily="50" charset="-128"/>
                <a:ea typeface="メイリオ" pitchFamily="50" charset="-128"/>
                <a:cs typeface="メイリオ" pitchFamily="50" charset="-128"/>
              </a:defRPr>
            </a:lvl2pPr>
            <a:lvl3pPr>
              <a:defRPr>
                <a:latin typeface="メイリオ" pitchFamily="50" charset="-128"/>
                <a:ea typeface="メイリオ" pitchFamily="50" charset="-128"/>
                <a:cs typeface="メイリオ" pitchFamily="50" charset="-128"/>
              </a:defRPr>
            </a:lvl3pPr>
            <a:lvl4pPr marL="1611313" indent="-265113">
              <a:buSzPct val="100000"/>
              <a:buFont typeface="Wingdings" pitchFamily="2" charset="2"/>
              <a:buChar char="p"/>
              <a:defRPr>
                <a:latin typeface="メイリオ" pitchFamily="50" charset="-128"/>
                <a:ea typeface="メイリオ" pitchFamily="50" charset="-128"/>
                <a:cs typeface="メイリオ" pitchFamily="50" charset="-128"/>
              </a:defRPr>
            </a:lvl4pPr>
            <a:lvl5pPr>
              <a:buSzPct val="100000"/>
              <a:defRPr>
                <a:latin typeface="メイリオ" pitchFamily="50" charset="-128"/>
                <a:ea typeface="メイリオ" pitchFamily="50" charset="-128"/>
                <a:cs typeface="メイリオ"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884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027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685800" y="1676400"/>
            <a:ext cx="3848100" cy="4903788"/>
          </a:xfrm>
        </p:spPr>
        <p:txBody>
          <a:bodyPr/>
          <a:lstStyle>
            <a:lvl1pPr>
              <a:defRPr sz="20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2000">
                <a:latin typeface="メイリオ" pitchFamily="50" charset="-128"/>
                <a:ea typeface="メイリオ" pitchFamily="50" charset="-128"/>
                <a:cs typeface="メイリオ" pitchFamily="50" charset="-128"/>
              </a:defRPr>
            </a:lvl3pPr>
            <a:lvl4pPr>
              <a:defRPr sz="2000">
                <a:latin typeface="メイリオ" pitchFamily="50" charset="-128"/>
                <a:ea typeface="メイリオ" pitchFamily="50" charset="-128"/>
                <a:cs typeface="メイリオ" pitchFamily="50" charset="-128"/>
              </a:defRPr>
            </a:lvl4pPr>
            <a:lvl5pPr>
              <a:defRPr sz="2000">
                <a:latin typeface="メイリオ" pitchFamily="50" charset="-128"/>
                <a:ea typeface="メイリオ" pitchFamily="50" charset="-128"/>
                <a:cs typeface="メイリオ"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6300" y="1676400"/>
            <a:ext cx="3848100" cy="4903788"/>
          </a:xfrm>
        </p:spPr>
        <p:txBody>
          <a:bodyPr/>
          <a:lstStyle>
            <a:lvl1pPr>
              <a:defRPr sz="20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2000">
                <a:latin typeface="メイリオ" pitchFamily="50" charset="-128"/>
                <a:ea typeface="メイリオ" pitchFamily="50" charset="-128"/>
                <a:cs typeface="メイリオ" pitchFamily="50" charset="-128"/>
              </a:defRPr>
            </a:lvl3pPr>
            <a:lvl4pPr>
              <a:defRPr sz="2000">
                <a:latin typeface="メイリオ" pitchFamily="50" charset="-128"/>
                <a:ea typeface="メイリオ" pitchFamily="50" charset="-128"/>
                <a:cs typeface="メイリオ" pitchFamily="50" charset="-128"/>
              </a:defRPr>
            </a:lvl4pPr>
            <a:lvl5pPr>
              <a:defRPr sz="2000">
                <a:latin typeface="メイリオ" pitchFamily="50" charset="-128"/>
                <a:ea typeface="メイリオ" pitchFamily="50" charset="-128"/>
                <a:cs typeface="メイリオ"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 4"/>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73380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atin typeface="メイリオ" pitchFamily="50" charset="-128"/>
                <a:ea typeface="メイリオ" pitchFamily="50" charset="-128"/>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atin typeface="メイリオ" pitchFamily="50" charset="-128"/>
                <a:ea typeface="メイリオ" pitchFamily="50" charset="-128"/>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 6"/>
          <p:cNvSpPr>
            <a:spLocks noGrp="1"/>
          </p:cNvSpPr>
          <p:nvPr>
            <p:ph type="sldNum" sz="quarter" idx="10"/>
          </p:nvPr>
        </p:nvSpPr>
        <p:spPr/>
        <p:txBody>
          <a:bodyPr/>
          <a:lstStyle>
            <a:lvl1pPr>
              <a:defRPr>
                <a:latin typeface="メイリオ" pitchFamily="50" charset="-128"/>
                <a:ea typeface="メイリオ" pitchFamily="50" charset="-128"/>
                <a:cs typeface="メイリオ" pitchFamily="50" charset="-128"/>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83200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 2"/>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9316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31053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6147" name="Rectangle 3"/>
          <p:cNvSpPr>
            <a:spLocks noGrp="1" noChangeArrowheads="1"/>
          </p:cNvSpPr>
          <p:nvPr>
            <p:ph type="body" idx="1"/>
          </p:nvPr>
        </p:nvSpPr>
        <p:spPr bwMode="auto">
          <a:xfrm>
            <a:off x="685800" y="1676400"/>
            <a:ext cx="7848600" cy="49037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6148" name="Rectangle 4"/>
          <p:cNvSpPr>
            <a:spLocks noChangeArrowheads="1"/>
          </p:cNvSpPr>
          <p:nvPr/>
        </p:nvSpPr>
        <p:spPr bwMode="auto">
          <a:xfrm>
            <a:off x="828675" y="188913"/>
            <a:ext cx="71438" cy="431800"/>
          </a:xfrm>
          <a:prstGeom prst="rect">
            <a:avLst/>
          </a:prstGeom>
          <a:solidFill>
            <a:srgbClr val="6666FF"/>
          </a:solidFill>
          <a:ln w="9525">
            <a:noFill/>
            <a:miter lim="800000"/>
            <a:headEnd/>
            <a:tailEnd/>
          </a:ln>
          <a:effectLst/>
        </p:spPr>
        <p:txBody>
          <a:bodyPr wrap="none" anchor="ctr"/>
          <a:lstStyle/>
          <a:p>
            <a:endParaRPr lang="ja-JP" altLang="en-US"/>
          </a:p>
        </p:txBody>
      </p:sp>
      <p:sp>
        <p:nvSpPr>
          <p:cNvPr id="6149" name="Rectangle 5"/>
          <p:cNvSpPr>
            <a:spLocks noChangeArrowheads="1"/>
          </p:cNvSpPr>
          <p:nvPr/>
        </p:nvSpPr>
        <p:spPr bwMode="auto">
          <a:xfrm flipH="1">
            <a:off x="1260475" y="549275"/>
            <a:ext cx="144463" cy="71438"/>
          </a:xfrm>
          <a:prstGeom prst="rect">
            <a:avLst/>
          </a:prstGeom>
          <a:solidFill>
            <a:srgbClr val="CC99FF"/>
          </a:solidFill>
          <a:ln w="9525">
            <a:noFill/>
            <a:miter lim="800000"/>
            <a:headEnd/>
            <a:tailEnd/>
          </a:ln>
          <a:effectLst/>
        </p:spPr>
        <p:txBody>
          <a:bodyPr wrap="none" anchor="ctr"/>
          <a:lstStyle/>
          <a:p>
            <a:endParaRPr lang="ja-JP" altLang="en-US"/>
          </a:p>
        </p:txBody>
      </p:sp>
      <p:sp>
        <p:nvSpPr>
          <p:cNvPr id="6150" name="Rectangle 6"/>
          <p:cNvSpPr>
            <a:spLocks noChangeArrowheads="1"/>
          </p:cNvSpPr>
          <p:nvPr/>
        </p:nvSpPr>
        <p:spPr bwMode="auto">
          <a:xfrm flipH="1">
            <a:off x="684213" y="404813"/>
            <a:ext cx="358775" cy="73025"/>
          </a:xfrm>
          <a:prstGeom prst="rect">
            <a:avLst/>
          </a:prstGeom>
          <a:solidFill>
            <a:srgbClr val="CC99FF"/>
          </a:solidFill>
          <a:ln w="9525">
            <a:noFill/>
            <a:miter lim="800000"/>
            <a:headEnd/>
            <a:tailEnd/>
          </a:ln>
          <a:effectLst/>
        </p:spPr>
        <p:txBody>
          <a:bodyPr wrap="none" anchor="ctr"/>
          <a:lstStyle/>
          <a:p>
            <a:endParaRPr lang="ja-JP" altLang="en-US"/>
          </a:p>
        </p:txBody>
      </p:sp>
      <p:sp>
        <p:nvSpPr>
          <p:cNvPr id="6151" name="Rectangle 7"/>
          <p:cNvSpPr>
            <a:spLocks noChangeArrowheads="1"/>
          </p:cNvSpPr>
          <p:nvPr/>
        </p:nvSpPr>
        <p:spPr bwMode="auto">
          <a:xfrm flipH="1">
            <a:off x="828675" y="404813"/>
            <a:ext cx="71438" cy="73025"/>
          </a:xfrm>
          <a:prstGeom prst="rect">
            <a:avLst/>
          </a:prstGeom>
          <a:solidFill>
            <a:srgbClr val="A99BFD"/>
          </a:solidFill>
          <a:ln w="9525">
            <a:noFill/>
            <a:miter lim="800000"/>
            <a:headEnd/>
            <a:tailEnd/>
          </a:ln>
          <a:effectLst/>
        </p:spPr>
        <p:txBody>
          <a:bodyPr wrap="none" anchor="ctr"/>
          <a:lstStyle/>
          <a:p>
            <a:endParaRPr lang="ja-JP" altLang="en-US"/>
          </a:p>
        </p:txBody>
      </p:sp>
      <p:sp>
        <p:nvSpPr>
          <p:cNvPr id="6152" name="Rectangle 8"/>
          <p:cNvSpPr>
            <a:spLocks noChangeArrowheads="1"/>
          </p:cNvSpPr>
          <p:nvPr/>
        </p:nvSpPr>
        <p:spPr bwMode="auto">
          <a:xfrm flipH="1">
            <a:off x="612775" y="12700"/>
            <a:ext cx="73025" cy="288925"/>
          </a:xfrm>
          <a:prstGeom prst="rect">
            <a:avLst/>
          </a:prstGeom>
          <a:solidFill>
            <a:srgbClr val="FFCC99"/>
          </a:solidFill>
          <a:ln w="9525">
            <a:noFill/>
            <a:miter lim="800000"/>
            <a:headEnd/>
            <a:tailEnd/>
          </a:ln>
          <a:effectLst/>
        </p:spPr>
        <p:txBody>
          <a:bodyPr wrap="none" anchor="ctr"/>
          <a:lstStyle/>
          <a:p>
            <a:endParaRPr lang="ja-JP" altLang="en-US"/>
          </a:p>
        </p:txBody>
      </p:sp>
      <p:sp>
        <p:nvSpPr>
          <p:cNvPr id="6153" name="Rectangle 9"/>
          <p:cNvSpPr>
            <a:spLocks noChangeArrowheads="1"/>
          </p:cNvSpPr>
          <p:nvPr/>
        </p:nvSpPr>
        <p:spPr bwMode="auto">
          <a:xfrm flipH="1">
            <a:off x="468313" y="404813"/>
            <a:ext cx="73025" cy="217487"/>
          </a:xfrm>
          <a:prstGeom prst="rect">
            <a:avLst/>
          </a:prstGeom>
          <a:solidFill>
            <a:srgbClr val="E69FF9"/>
          </a:solidFill>
          <a:ln w="9525">
            <a:noFill/>
            <a:miter lim="800000"/>
            <a:headEnd/>
            <a:tailEnd/>
          </a:ln>
          <a:effectLst/>
        </p:spPr>
        <p:txBody>
          <a:bodyPr wrap="none" anchor="ctr"/>
          <a:lstStyle/>
          <a:p>
            <a:endParaRPr lang="ja-JP" altLang="en-US"/>
          </a:p>
        </p:txBody>
      </p:sp>
      <p:sp>
        <p:nvSpPr>
          <p:cNvPr id="6154" name="Rectangle 10"/>
          <p:cNvSpPr>
            <a:spLocks noChangeArrowheads="1"/>
          </p:cNvSpPr>
          <p:nvPr/>
        </p:nvSpPr>
        <p:spPr bwMode="auto">
          <a:xfrm flipH="1">
            <a:off x="900113" y="1524000"/>
            <a:ext cx="214312" cy="71438"/>
          </a:xfrm>
          <a:prstGeom prst="rect">
            <a:avLst/>
          </a:prstGeom>
          <a:solidFill>
            <a:srgbClr val="CC99FF"/>
          </a:solidFill>
          <a:ln w="9525">
            <a:noFill/>
            <a:miter lim="800000"/>
            <a:headEnd/>
            <a:tailEnd/>
          </a:ln>
          <a:effectLst/>
        </p:spPr>
        <p:txBody>
          <a:bodyPr wrap="none" anchor="ctr"/>
          <a:lstStyle/>
          <a:p>
            <a:endParaRPr lang="ja-JP" altLang="en-US"/>
          </a:p>
        </p:txBody>
      </p:sp>
      <p:sp>
        <p:nvSpPr>
          <p:cNvPr id="6155" name="Rectangle 11"/>
          <p:cNvSpPr>
            <a:spLocks noChangeArrowheads="1"/>
          </p:cNvSpPr>
          <p:nvPr/>
        </p:nvSpPr>
        <p:spPr bwMode="auto">
          <a:xfrm flipH="1">
            <a:off x="539750" y="1524000"/>
            <a:ext cx="69850" cy="574675"/>
          </a:xfrm>
          <a:prstGeom prst="rect">
            <a:avLst/>
          </a:prstGeom>
          <a:solidFill>
            <a:srgbClr val="FF9999"/>
          </a:solidFill>
          <a:ln w="9525">
            <a:noFill/>
            <a:miter lim="800000"/>
            <a:headEnd/>
            <a:tailEnd/>
          </a:ln>
          <a:effectLst/>
        </p:spPr>
        <p:txBody>
          <a:bodyPr wrap="none" anchor="ctr"/>
          <a:lstStyle/>
          <a:p>
            <a:endParaRPr lang="ja-JP" altLang="en-US"/>
          </a:p>
        </p:txBody>
      </p:sp>
      <p:sp>
        <p:nvSpPr>
          <p:cNvPr id="6156" name="Rectangle 12"/>
          <p:cNvSpPr>
            <a:spLocks noChangeArrowheads="1"/>
          </p:cNvSpPr>
          <p:nvPr/>
        </p:nvSpPr>
        <p:spPr bwMode="auto">
          <a:xfrm flipH="1">
            <a:off x="395288" y="1884363"/>
            <a:ext cx="287337" cy="71437"/>
          </a:xfrm>
          <a:prstGeom prst="rect">
            <a:avLst/>
          </a:prstGeom>
          <a:solidFill>
            <a:srgbClr val="A99BFD"/>
          </a:solidFill>
          <a:ln w="9525" algn="ctr">
            <a:noFill/>
            <a:miter lim="800000"/>
            <a:headEnd/>
            <a:tailEnd/>
          </a:ln>
          <a:effectLst/>
        </p:spPr>
        <p:txBody>
          <a:bodyPr wrap="none" anchor="ctr"/>
          <a:lstStyle/>
          <a:p>
            <a:endParaRPr lang="ja-JP" altLang="en-US" dirty="0">
              <a:latin typeface="メイリオ" pitchFamily="50" charset="-128"/>
              <a:ea typeface="メイリオ" pitchFamily="50" charset="-128"/>
              <a:cs typeface="メイリオ" pitchFamily="50" charset="-128"/>
            </a:endParaRPr>
          </a:p>
        </p:txBody>
      </p:sp>
      <p:sp>
        <p:nvSpPr>
          <p:cNvPr id="6157" name="Rectangle 13"/>
          <p:cNvSpPr>
            <a:spLocks noChangeArrowheads="1"/>
          </p:cNvSpPr>
          <p:nvPr/>
        </p:nvSpPr>
        <p:spPr bwMode="auto">
          <a:xfrm flipH="1">
            <a:off x="539750" y="2133600"/>
            <a:ext cx="69850" cy="71438"/>
          </a:xfrm>
          <a:prstGeom prst="rect">
            <a:avLst/>
          </a:prstGeom>
          <a:solidFill>
            <a:srgbClr val="D39DFB"/>
          </a:solidFill>
          <a:ln w="9525" algn="ctr">
            <a:noFill/>
            <a:miter lim="800000"/>
            <a:headEnd/>
            <a:tailEnd/>
          </a:ln>
          <a:effectLst/>
        </p:spPr>
        <p:txBody>
          <a:bodyPr wrap="none" anchor="ctr"/>
          <a:lstStyle/>
          <a:p>
            <a:endParaRPr lang="ja-JP" altLang="en-US"/>
          </a:p>
        </p:txBody>
      </p:sp>
      <p:sp>
        <p:nvSpPr>
          <p:cNvPr id="6158" name="Rectangle 14"/>
          <p:cNvSpPr>
            <a:spLocks noChangeArrowheads="1"/>
          </p:cNvSpPr>
          <p:nvPr/>
        </p:nvSpPr>
        <p:spPr bwMode="auto">
          <a:xfrm>
            <a:off x="323850" y="1811338"/>
            <a:ext cx="73025" cy="1081087"/>
          </a:xfrm>
          <a:prstGeom prst="rect">
            <a:avLst/>
          </a:prstGeom>
          <a:solidFill>
            <a:srgbClr val="6666FF"/>
          </a:solidFill>
          <a:ln w="9525">
            <a:noFill/>
            <a:miter lim="800000"/>
            <a:headEnd/>
            <a:tailEnd/>
          </a:ln>
          <a:effectLst/>
        </p:spPr>
        <p:txBody>
          <a:bodyPr wrap="none" anchor="ctr"/>
          <a:lstStyle/>
          <a:p>
            <a:endParaRPr lang="ja-JP" altLang="en-US"/>
          </a:p>
        </p:txBody>
      </p:sp>
      <p:sp>
        <p:nvSpPr>
          <p:cNvPr id="6159" name="Rectangle 15"/>
          <p:cNvSpPr>
            <a:spLocks noChangeArrowheads="1"/>
          </p:cNvSpPr>
          <p:nvPr/>
        </p:nvSpPr>
        <p:spPr bwMode="auto">
          <a:xfrm flipH="1" flipV="1">
            <a:off x="8316913" y="6526213"/>
            <a:ext cx="360362" cy="71437"/>
          </a:xfrm>
          <a:prstGeom prst="rect">
            <a:avLst/>
          </a:prstGeom>
          <a:solidFill>
            <a:srgbClr val="FFCC99"/>
          </a:solidFill>
          <a:ln w="9525">
            <a:noFill/>
            <a:miter lim="800000"/>
            <a:headEnd/>
            <a:tailEnd/>
          </a:ln>
          <a:effectLst/>
        </p:spPr>
        <p:txBody>
          <a:bodyPr wrap="none" anchor="ctr"/>
          <a:lstStyle/>
          <a:p>
            <a:endParaRPr lang="ja-JP" altLang="en-US"/>
          </a:p>
        </p:txBody>
      </p:sp>
      <p:sp>
        <p:nvSpPr>
          <p:cNvPr id="6160" name="Rectangle 16"/>
          <p:cNvSpPr>
            <a:spLocks noChangeArrowheads="1"/>
          </p:cNvSpPr>
          <p:nvPr/>
        </p:nvSpPr>
        <p:spPr bwMode="auto">
          <a:xfrm>
            <a:off x="8532813" y="6310313"/>
            <a:ext cx="71437" cy="431800"/>
          </a:xfrm>
          <a:prstGeom prst="rect">
            <a:avLst/>
          </a:prstGeom>
          <a:solidFill>
            <a:srgbClr val="E69FF9"/>
          </a:solidFill>
          <a:ln w="9525">
            <a:noFill/>
            <a:miter lim="800000"/>
            <a:headEnd/>
            <a:tailEnd/>
          </a:ln>
          <a:effectLst/>
        </p:spPr>
        <p:txBody>
          <a:bodyPr wrap="none" anchor="ctr"/>
          <a:lstStyle/>
          <a:p>
            <a:endParaRPr lang="ja-JP" altLang="en-US"/>
          </a:p>
        </p:txBody>
      </p:sp>
      <p:sp>
        <p:nvSpPr>
          <p:cNvPr id="6161" name="Rectangle 17"/>
          <p:cNvSpPr>
            <a:spLocks noChangeArrowheads="1"/>
          </p:cNvSpPr>
          <p:nvPr/>
        </p:nvSpPr>
        <p:spPr bwMode="auto">
          <a:xfrm flipH="1">
            <a:off x="8532813" y="6526213"/>
            <a:ext cx="69850" cy="71437"/>
          </a:xfrm>
          <a:prstGeom prst="rect">
            <a:avLst/>
          </a:prstGeom>
          <a:solidFill>
            <a:srgbClr val="D39DFB"/>
          </a:solidFill>
          <a:ln w="9525" algn="ctr">
            <a:noFill/>
            <a:miter lim="800000"/>
            <a:headEnd/>
            <a:tailEnd/>
          </a:ln>
          <a:effectLst/>
        </p:spPr>
        <p:txBody>
          <a:bodyPr wrap="none" anchor="ctr"/>
          <a:lstStyle/>
          <a:p>
            <a:endParaRPr lang="ja-JP" altLang="en-US"/>
          </a:p>
        </p:txBody>
      </p:sp>
      <p:sp>
        <p:nvSpPr>
          <p:cNvPr id="6162" name="Rectangle 18"/>
          <p:cNvSpPr>
            <a:spLocks noChangeArrowheads="1"/>
          </p:cNvSpPr>
          <p:nvPr/>
        </p:nvSpPr>
        <p:spPr bwMode="auto">
          <a:xfrm>
            <a:off x="304800" y="1524000"/>
            <a:ext cx="8496300" cy="41275"/>
          </a:xfrm>
          <a:prstGeom prst="rect">
            <a:avLst/>
          </a:prstGeom>
          <a:solidFill>
            <a:srgbClr val="9999FF"/>
          </a:solidFill>
          <a:ln w="9525">
            <a:noFill/>
            <a:miter lim="800000"/>
            <a:headEnd/>
            <a:tailEnd/>
          </a:ln>
          <a:effectLst/>
        </p:spPr>
        <p:txBody>
          <a:bodyPr wrap="none" anchor="ctr"/>
          <a:lstStyle/>
          <a:p>
            <a:endParaRPr lang="ja-JP" altLang="en-US"/>
          </a:p>
        </p:txBody>
      </p:sp>
      <p:sp>
        <p:nvSpPr>
          <p:cNvPr id="6163" name="Rectangle 19"/>
          <p:cNvSpPr>
            <a:spLocks noChangeArrowheads="1"/>
          </p:cNvSpPr>
          <p:nvPr/>
        </p:nvSpPr>
        <p:spPr bwMode="auto">
          <a:xfrm>
            <a:off x="304800" y="579438"/>
            <a:ext cx="8496300" cy="41275"/>
          </a:xfrm>
          <a:prstGeom prst="rect">
            <a:avLst/>
          </a:prstGeom>
          <a:solidFill>
            <a:srgbClr val="9999FF"/>
          </a:solidFill>
          <a:ln w="9525">
            <a:noFill/>
            <a:miter lim="800000"/>
            <a:headEnd/>
            <a:tailEnd/>
          </a:ln>
          <a:effectLst/>
        </p:spPr>
        <p:txBody>
          <a:bodyPr wrap="none" anchor="ctr"/>
          <a:lstStyle/>
          <a:p>
            <a:endParaRPr lang="ja-JP" altLang="en-US"/>
          </a:p>
        </p:txBody>
      </p:sp>
      <p:sp>
        <p:nvSpPr>
          <p:cNvPr id="6164" name="Rectangle 20"/>
          <p:cNvSpPr>
            <a:spLocks noGrp="1" noChangeArrowheads="1"/>
          </p:cNvSpPr>
          <p:nvPr>
            <p:ph type="sldNum" sz="quarter" idx="4"/>
          </p:nvPr>
        </p:nvSpPr>
        <p:spPr bwMode="auto">
          <a:xfrm>
            <a:off x="7239000" y="6248400"/>
            <a:ext cx="12954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atin typeface="メイリオ" panose="020B0604030504040204" pitchFamily="50" charset="-128"/>
                <a:ea typeface="メイリオ" panose="020B0604030504040204" pitchFamily="50" charset="-128"/>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67902276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2800">
          <a:solidFill>
            <a:schemeClr val="tx2"/>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H3 LSI </a:t>
            </a:r>
            <a:r>
              <a:rPr lang="ja-JP" altLang="en-US" dirty="0"/>
              <a:t>設計</a:t>
            </a:r>
            <a:r>
              <a:rPr lang="ja-JP" altLang="en-US" dirty="0" smtClean="0"/>
              <a:t>演習 </a:t>
            </a:r>
            <a:r>
              <a:rPr lang="en-US" altLang="ja-JP" dirty="0" smtClean="0"/>
              <a:t>(3)</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　</a:t>
            </a:r>
            <a:r>
              <a:rPr lang="ja-JP" altLang="en-US" dirty="0"/>
              <a:t>安藤</a:t>
            </a:r>
            <a:r>
              <a:rPr lang="ja-JP" altLang="en-US" dirty="0" smtClean="0"/>
              <a:t>研究室　</a:t>
            </a:r>
            <a:r>
              <a:rPr kumimoji="1" lang="ja-JP" altLang="en-US" dirty="0" smtClean="0"/>
              <a:t>塩谷亮太</a:t>
            </a:r>
            <a:endParaRPr kumimoji="1" lang="ja-JP" altLang="en-US" dirty="0"/>
          </a:p>
        </p:txBody>
      </p:sp>
    </p:spTree>
    <p:extLst>
      <p:ext uri="{BB962C8B-B14F-4D97-AF65-F5344CB8AC3E}">
        <p14:creationId xmlns:p14="http://schemas.microsoft.com/office/powerpoint/2010/main" val="37508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レジスタ書き戻し</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427010"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加算器</a:t>
            </a: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rgbClr val="FF0000"/>
                </a:solidFill>
                <a:latin typeface="メイリオ" panose="020B0604030504040204" pitchFamily="50" charset="-128"/>
                <a:ea typeface="メイリオ" panose="020B0604030504040204" pitchFamily="50" charset="-128"/>
              </a:rPr>
              <a:t>データ</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66" name="直線矢印コネクタ 65"/>
          <p:cNvCxnSpPr/>
          <p:nvPr/>
        </p:nvCxnSpPr>
        <p:spPr bwMode="auto">
          <a:xfrm>
            <a:off x="5292008" y="3789004"/>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6282019" y="4149008"/>
            <a:ext cx="450005" cy="0"/>
          </a:xfrm>
          <a:prstGeom prst="straightConnector1">
            <a:avLst/>
          </a:prstGeom>
          <a:noFill/>
          <a:ln w="9525" cap="flat" cmpd="sng" algn="ctr">
            <a:solidFill>
              <a:srgbClr val="FF0000"/>
            </a:solidFill>
            <a:prstDash val="solid"/>
            <a:round/>
            <a:headEnd type="none" w="sm" len="sm"/>
            <a:tailEnd type="none"/>
          </a:ln>
          <a:effectLst/>
        </p:spPr>
      </p:cxnSp>
      <p:sp>
        <p:nvSpPr>
          <p:cNvPr id="65" name="コンテンツ プレースホルダー 2"/>
          <p:cNvSpPr txBox="1">
            <a:spLocks/>
          </p:cNvSpPr>
          <p:nvPr/>
        </p:nvSpPr>
        <p:spPr bwMode="auto">
          <a:xfrm>
            <a:off x="685800" y="5407869"/>
            <a:ext cx="8206248" cy="811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加算の結果をレジスタ・ファイルに書き戻す</a:t>
            </a:r>
            <a:endParaRPr lang="en-US" altLang="ja-JP" kern="0" dirty="0" smtClean="0"/>
          </a:p>
          <a:p>
            <a:r>
              <a:rPr lang="ja-JP" altLang="en-US" kern="0" dirty="0" smtClean="0"/>
              <a:t>命令メモリ上の加算命令を上から順にどんどん実行していくプロセッサの完成</a:t>
            </a:r>
            <a:endParaRPr lang="en-US" altLang="ja-JP" kern="0" dirty="0" smtClean="0"/>
          </a:p>
        </p:txBody>
      </p:sp>
      <p:sp>
        <p:nvSpPr>
          <p:cNvPr id="33" name="Freeform 10"/>
          <p:cNvSpPr>
            <a:spLocks/>
          </p:cNvSpPr>
          <p:nvPr/>
        </p:nvSpPr>
        <p:spPr bwMode="auto">
          <a:xfrm>
            <a:off x="3671990" y="3248998"/>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Freeform 10"/>
          <p:cNvSpPr>
            <a:spLocks/>
          </p:cNvSpPr>
          <p:nvPr/>
        </p:nvSpPr>
        <p:spPr bwMode="auto">
          <a:xfrm rot="10800000">
            <a:off x="3671990" y="3248995"/>
            <a:ext cx="3060034" cy="90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rgbClr val="FF0000"/>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正方形/長方形 36"/>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rgbClr val="FF0000"/>
                </a:solidFill>
                <a:latin typeface="メイリオ" panose="020B0604030504040204" pitchFamily="50" charset="-128"/>
                <a:ea typeface="メイリオ" panose="020B0604030504040204" pitchFamily="50" charset="-128"/>
              </a:rPr>
              <a:t>レジスタ番号（</a:t>
            </a:r>
            <a:r>
              <a:rPr kumimoji="1" lang="en-US" altLang="ja-JP" sz="1200" dirty="0" err="1" smtClean="0">
                <a:solidFill>
                  <a:srgbClr val="FF0000"/>
                </a:solidFill>
                <a:latin typeface="メイリオ" panose="020B0604030504040204" pitchFamily="50" charset="-128"/>
                <a:ea typeface="メイリオ" panose="020B0604030504040204" pitchFamily="50" charset="-128"/>
              </a:rPr>
              <a:t>rd</a:t>
            </a:r>
            <a:r>
              <a:rPr kumimoji="1" lang="ja-JP" altLang="en-US" sz="1200" dirty="0" smtClean="0">
                <a:solidFill>
                  <a:srgbClr val="FF0000"/>
                </a:solidFill>
                <a:latin typeface="メイリオ" panose="020B0604030504040204" pitchFamily="50" charset="-128"/>
                <a:ea typeface="メイリオ" panose="020B0604030504040204" pitchFamily="50" charset="-128"/>
              </a:rPr>
              <a:t>）</a:t>
            </a:r>
          </a:p>
        </p:txBody>
      </p:sp>
      <p:sp>
        <p:nvSpPr>
          <p:cNvPr id="38" name="正方形/長方形 37"/>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39" name="正方形/長方形 38"/>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800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 </a:t>
            </a:r>
            <a:r>
              <a:rPr kumimoji="1" lang="ja-JP" altLang="en-US" dirty="0" smtClean="0"/>
              <a:t>命令の追加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a:t>
            </a:r>
            <a:r>
              <a:rPr lang="ja-JP" altLang="en-US" dirty="0" smtClean="0"/>
              <a:t>なこと：</a:t>
            </a:r>
            <a:endParaRPr lang="en-US" altLang="ja-JP" dirty="0" smtClean="0"/>
          </a:p>
          <a:p>
            <a:pPr lvl="1"/>
            <a:r>
              <a:rPr lang="ja-JP" altLang="en-US" dirty="0" smtClean="0"/>
              <a:t>加算に加えて </a:t>
            </a:r>
            <a:r>
              <a:rPr lang="en-US" altLang="ja-JP" dirty="0" smtClean="0"/>
              <a:t>AND </a:t>
            </a:r>
            <a:r>
              <a:rPr lang="ja-JP" altLang="en-US" dirty="0" smtClean="0"/>
              <a:t>もできる回路を追加</a:t>
            </a:r>
            <a:endParaRPr lang="en-US" altLang="ja-JP" dirty="0" smtClean="0"/>
          </a:p>
          <a:p>
            <a:pPr lvl="2"/>
            <a:r>
              <a:rPr lang="en-US" altLang="ja-JP" dirty="0" smtClean="0"/>
              <a:t>Arithmetic Logic Unit: ALU</a:t>
            </a:r>
          </a:p>
          <a:p>
            <a:pPr lvl="2"/>
            <a:endParaRPr lang="en-US" altLang="ja-JP" dirty="0" smtClean="0"/>
          </a:p>
          <a:p>
            <a:pPr lvl="1"/>
            <a:r>
              <a:rPr kumimoji="1" lang="ja-JP" altLang="en-US" dirty="0" smtClean="0"/>
              <a:t>命令が加算なのか </a:t>
            </a:r>
            <a:r>
              <a:rPr kumimoji="1" lang="en-US" altLang="ja-JP" dirty="0" smtClean="0"/>
              <a:t>AND </a:t>
            </a:r>
            <a:r>
              <a:rPr kumimoji="1" lang="ja-JP" altLang="en-US" dirty="0" err="1" smtClean="0"/>
              <a:t>なのかを識</a:t>
            </a:r>
            <a:r>
              <a:rPr kumimoji="1" lang="ja-JP" altLang="en-US" dirty="0" smtClean="0"/>
              <a:t>別する</a:t>
            </a:r>
            <a:endParaRPr kumimoji="1" lang="en-US" altLang="ja-JP" dirty="0" smtClean="0"/>
          </a:p>
          <a:p>
            <a:pPr lvl="1"/>
            <a:r>
              <a:rPr kumimoji="1" lang="ja-JP" altLang="en-US" dirty="0" smtClean="0"/>
              <a:t>識別した信号を元に，</a:t>
            </a:r>
            <a:r>
              <a:rPr kumimoji="1" lang="en-US" altLang="ja-JP" dirty="0" smtClean="0"/>
              <a:t>ALU </a:t>
            </a:r>
            <a:r>
              <a:rPr kumimoji="1" lang="ja-JP" altLang="en-US" dirty="0" smtClean="0"/>
              <a:t>に演算を指示する</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65554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 </a:t>
            </a:r>
            <a:r>
              <a:rPr kumimoji="1" lang="ja-JP" altLang="en-US" dirty="0" smtClean="0"/>
              <a:t>命令</a:t>
            </a:r>
            <a:r>
              <a:rPr lang="ja-JP" altLang="en-US" dirty="0"/>
              <a:t>の追加</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427010"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solidFill>
                  <a:srgbClr val="FF0000"/>
                </a:solidFill>
                <a:latin typeface="メイリオ" panose="020B0604030504040204" pitchFamily="50" charset="-128"/>
                <a:ea typeface="メイリオ" panose="020B0604030504040204" pitchFamily="50" charset="-128"/>
                <a:cs typeface="Times New Roman" pitchFamily="18" charset="0"/>
              </a:rPr>
              <a:t>ALU</a:t>
            </a:r>
            <a:endParaRPr lang="ja-JP" altLang="en-US" sz="1600" dirty="0">
              <a:solidFill>
                <a:srgbClr val="FF0000"/>
              </a:solidFill>
              <a:latin typeface="メイリオ" panose="020B0604030504040204" pitchFamily="50" charset="-128"/>
              <a:ea typeface="メイリオ" panose="020B0604030504040204" pitchFamily="50" charset="-128"/>
              <a:cs typeface="Times New Roman" pitchFamily="18" charset="0"/>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データ</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oval" w="sm" len="sm"/>
            <a:tailEnd type="triangle"/>
          </a:ln>
          <a:effectLst/>
        </p:spPr>
      </p:cxnSp>
      <p:cxnSp>
        <p:nvCxnSpPr>
          <p:cNvPr id="66" name="直線矢印コネクタ 65"/>
          <p:cNvCxnSpPr/>
          <p:nvPr/>
        </p:nvCxnSpPr>
        <p:spPr bwMode="auto">
          <a:xfrm>
            <a:off x="5292008" y="3789004"/>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6282019" y="4149008"/>
            <a:ext cx="450005" cy="0"/>
          </a:xfrm>
          <a:prstGeom prst="straightConnector1">
            <a:avLst/>
          </a:prstGeom>
          <a:noFill/>
          <a:ln w="9525" cap="flat" cmpd="sng" algn="ctr">
            <a:solidFill>
              <a:schemeClr val="tx1"/>
            </a:solidFill>
            <a:prstDash val="solid"/>
            <a:round/>
            <a:headEnd type="none" w="sm" len="sm"/>
            <a:tailEnd type="none"/>
          </a:ln>
          <a:effectLst/>
        </p:spPr>
      </p:cxnSp>
      <p:sp>
        <p:nvSpPr>
          <p:cNvPr id="65" name="コンテンツ プレースホルダー 2"/>
          <p:cNvSpPr txBox="1">
            <a:spLocks/>
          </p:cNvSpPr>
          <p:nvPr/>
        </p:nvSpPr>
        <p:spPr bwMode="auto">
          <a:xfrm>
            <a:off x="685800" y="5407869"/>
            <a:ext cx="8206248" cy="811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加算器から</a:t>
            </a:r>
            <a:r>
              <a:rPr lang="en-US" altLang="ja-JP" kern="0" dirty="0"/>
              <a:t> </a:t>
            </a:r>
            <a:r>
              <a:rPr lang="en-US" altLang="ja-JP" kern="0" dirty="0" smtClean="0"/>
              <a:t>ALU </a:t>
            </a:r>
            <a:r>
              <a:rPr lang="ja-JP" altLang="en-US" kern="0" dirty="0" smtClean="0"/>
              <a:t>に</a:t>
            </a:r>
            <a:endParaRPr lang="en-US" altLang="ja-JP" kern="0" dirty="0" smtClean="0"/>
          </a:p>
          <a:p>
            <a:r>
              <a:rPr lang="ja-JP" altLang="en-US" kern="0" dirty="0" smtClean="0"/>
              <a:t>命令の中から，加算</a:t>
            </a:r>
            <a:r>
              <a:rPr lang="en-US" altLang="ja-JP" kern="0" dirty="0" smtClean="0"/>
              <a:t>/AND </a:t>
            </a:r>
            <a:r>
              <a:rPr lang="ja-JP" altLang="en-US" kern="0" dirty="0" err="1" smtClean="0"/>
              <a:t>を識</a:t>
            </a:r>
            <a:r>
              <a:rPr lang="ja-JP" altLang="en-US" kern="0" dirty="0" smtClean="0"/>
              <a:t>別する部分をとりだす</a:t>
            </a:r>
            <a:endParaRPr lang="en-US" altLang="ja-JP" kern="0" dirty="0" smtClean="0"/>
          </a:p>
          <a:p>
            <a:r>
              <a:rPr lang="ja-JP" altLang="en-US" kern="0" dirty="0" smtClean="0"/>
              <a:t>取り出した信号を元に，</a:t>
            </a:r>
            <a:r>
              <a:rPr lang="en-US" altLang="ja-JP" kern="0" dirty="0" smtClean="0"/>
              <a:t>ALU </a:t>
            </a:r>
            <a:r>
              <a:rPr lang="ja-JP" altLang="en-US" kern="0" dirty="0" smtClean="0"/>
              <a:t>に演算を指示</a:t>
            </a:r>
            <a:endParaRPr lang="en-US" altLang="ja-JP" kern="0" dirty="0" smtClean="0"/>
          </a:p>
        </p:txBody>
      </p:sp>
      <p:sp>
        <p:nvSpPr>
          <p:cNvPr id="33" name="Freeform 10"/>
          <p:cNvSpPr>
            <a:spLocks/>
          </p:cNvSpPr>
          <p:nvPr/>
        </p:nvSpPr>
        <p:spPr bwMode="auto">
          <a:xfrm>
            <a:off x="3671990" y="3248998"/>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Freeform 10"/>
          <p:cNvSpPr>
            <a:spLocks/>
          </p:cNvSpPr>
          <p:nvPr/>
        </p:nvSpPr>
        <p:spPr bwMode="auto">
          <a:xfrm rot="10800000">
            <a:off x="3671990" y="3248995"/>
            <a:ext cx="3060034" cy="90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正方形/長方形 36"/>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レジスタ番号（</a:t>
            </a:r>
            <a:r>
              <a:rPr kumimoji="1" lang="en-US" altLang="ja-JP" sz="1200" dirty="0" err="1" smtClean="0">
                <a:solidFill>
                  <a:schemeClr val="tx1"/>
                </a:solidFill>
                <a:latin typeface="メイリオ" panose="020B0604030504040204" pitchFamily="50" charset="-128"/>
                <a:ea typeface="メイリオ" panose="020B0604030504040204" pitchFamily="50" charset="-128"/>
              </a:rPr>
              <a:t>rd</a:t>
            </a:r>
            <a:r>
              <a:rPr kumimoji="1" lang="ja-JP" altLang="en-US" sz="1200" dirty="0" smtClean="0">
                <a:solidFill>
                  <a:schemeClr val="tx1"/>
                </a:solidFill>
                <a:latin typeface="メイリオ" panose="020B0604030504040204" pitchFamily="50" charset="-128"/>
                <a:ea typeface="メイリオ" panose="020B0604030504040204" pitchFamily="50" charset="-128"/>
              </a:rPr>
              <a:t>）</a:t>
            </a:r>
          </a:p>
        </p:txBody>
      </p:sp>
      <p:sp>
        <p:nvSpPr>
          <p:cNvPr id="38" name="正方形/長方形 37"/>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39" name="正方形/長方形 38"/>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
        <p:nvSpPr>
          <p:cNvPr id="36" name="Freeform 10"/>
          <p:cNvSpPr>
            <a:spLocks/>
          </p:cNvSpPr>
          <p:nvPr/>
        </p:nvSpPr>
        <p:spPr bwMode="auto">
          <a:xfrm>
            <a:off x="3491988" y="4689014"/>
            <a:ext cx="2520028"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rgbClr val="FF0000"/>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flipV="1">
            <a:off x="6012016" y="4689014"/>
            <a:ext cx="0" cy="630007"/>
          </a:xfrm>
          <a:prstGeom prst="straightConnector1">
            <a:avLst/>
          </a:prstGeom>
          <a:noFill/>
          <a:ln w="9525"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4224498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即値を使う命令の追加</a:t>
            </a:r>
            <a:endParaRPr kumimoji="1" lang="ja-JP" altLang="en-US" dirty="0"/>
          </a:p>
        </p:txBody>
      </p:sp>
      <p:sp>
        <p:nvSpPr>
          <p:cNvPr id="3" name="コンテンツ プレースホルダー 2"/>
          <p:cNvSpPr>
            <a:spLocks noGrp="1"/>
          </p:cNvSpPr>
          <p:nvPr>
            <p:ph idx="1"/>
          </p:nvPr>
        </p:nvSpPr>
        <p:spPr/>
        <p:txBody>
          <a:bodyPr/>
          <a:lstStyle/>
          <a:p>
            <a:r>
              <a:rPr lang="ja-JP" altLang="en-US" dirty="0"/>
              <a:t>即値命令：</a:t>
            </a:r>
            <a:endParaRPr lang="en-US" altLang="ja-JP" dirty="0"/>
          </a:p>
          <a:p>
            <a:pPr lvl="1"/>
            <a:r>
              <a:rPr lang="ja-JP" altLang="en-US" dirty="0" smtClean="0"/>
              <a:t>レジスタ値ではなく，</a:t>
            </a:r>
            <a:r>
              <a:rPr lang="ja-JP" altLang="en-US" dirty="0" smtClean="0"/>
              <a:t>命令の</a:t>
            </a:r>
            <a:r>
              <a:rPr lang="ja-JP" altLang="en-US" dirty="0"/>
              <a:t>一部</a:t>
            </a:r>
            <a:r>
              <a:rPr lang="ja-JP" altLang="en-US" dirty="0" smtClean="0"/>
              <a:t>を固定値として足す</a:t>
            </a:r>
            <a:r>
              <a:rPr lang="ja-JP" altLang="en-US" dirty="0" smtClean="0"/>
              <a:t>命令</a:t>
            </a:r>
            <a:endParaRPr lang="en-US" altLang="ja-JP" dirty="0" smtClean="0"/>
          </a:p>
          <a:p>
            <a:pPr lvl="1"/>
            <a:r>
              <a:rPr lang="en-US" altLang="ja-JP" dirty="0" smtClean="0"/>
              <a:t>ADDI </a:t>
            </a:r>
            <a:r>
              <a:rPr lang="ja-JP" altLang="en-US" dirty="0" smtClean="0"/>
              <a:t>や </a:t>
            </a:r>
            <a:r>
              <a:rPr lang="en-US" altLang="ja-JP" dirty="0" smtClean="0"/>
              <a:t>ANDI </a:t>
            </a:r>
            <a:r>
              <a:rPr lang="ja-JP" altLang="en-US" dirty="0" smtClean="0"/>
              <a:t>など</a:t>
            </a:r>
            <a:endParaRPr lang="en-US" altLang="ja-JP" dirty="0"/>
          </a:p>
          <a:p>
            <a:endParaRPr kumimoji="1" lang="en-US" altLang="ja-JP" dirty="0" smtClean="0"/>
          </a:p>
          <a:p>
            <a:r>
              <a:rPr kumimoji="1" lang="ja-JP" altLang="en-US" dirty="0" smtClean="0"/>
              <a:t>必要</a:t>
            </a:r>
            <a:r>
              <a:rPr lang="ja-JP" altLang="en-US" dirty="0" smtClean="0"/>
              <a:t>なこと：</a:t>
            </a:r>
            <a:endParaRPr lang="en-US" altLang="ja-JP" dirty="0" smtClean="0"/>
          </a:p>
          <a:p>
            <a:pPr lvl="1"/>
            <a:r>
              <a:rPr lang="ja-JP" altLang="en-US" dirty="0" smtClean="0"/>
              <a:t>レジスタ値と即値を選択するマルチプレクサ（</a:t>
            </a:r>
            <a:r>
              <a:rPr lang="en-US" altLang="ja-JP" dirty="0" smtClean="0"/>
              <a:t>MUX</a:t>
            </a:r>
            <a:r>
              <a:rPr lang="ja-JP" altLang="en-US" dirty="0" smtClean="0"/>
              <a:t>）の追加</a:t>
            </a:r>
            <a:endParaRPr lang="en-US" altLang="ja-JP" dirty="0" smtClean="0"/>
          </a:p>
          <a:p>
            <a:pPr lvl="1"/>
            <a:r>
              <a:rPr lang="en-US" altLang="ja-JP" dirty="0" smtClean="0"/>
              <a:t>MUX </a:t>
            </a:r>
            <a:r>
              <a:rPr lang="ja-JP" altLang="en-US" dirty="0" smtClean="0"/>
              <a:t>や </a:t>
            </a:r>
            <a:r>
              <a:rPr lang="en-US" altLang="ja-JP" dirty="0" smtClean="0"/>
              <a:t>ALU </a:t>
            </a:r>
            <a:r>
              <a:rPr lang="ja-JP" altLang="en-US" dirty="0" smtClean="0"/>
              <a:t>を制御するコントローラの追加</a:t>
            </a:r>
            <a:endParaRPr lang="en-US" altLang="ja-JP" dirty="0" smtClean="0"/>
          </a:p>
          <a:p>
            <a:pPr lvl="1"/>
            <a:endParaRPr lang="en-US" altLang="ja-JP" dirty="0" smtClean="0"/>
          </a:p>
          <a:p>
            <a:pPr lvl="1"/>
            <a:r>
              <a:rPr lang="ja-JP" altLang="en-US" dirty="0" smtClean="0"/>
              <a:t>即値命令かどうかを識別</a:t>
            </a:r>
            <a:endParaRPr lang="en-US" altLang="ja-JP" dirty="0" smtClean="0"/>
          </a:p>
          <a:p>
            <a:pPr lvl="1"/>
            <a:r>
              <a:rPr lang="ja-JP" altLang="en-US" dirty="0"/>
              <a:t>識別した信号を元に</a:t>
            </a:r>
            <a:r>
              <a:rPr lang="ja-JP" altLang="en-US" dirty="0" smtClean="0"/>
              <a:t>，</a:t>
            </a:r>
            <a:r>
              <a:rPr lang="en-US" altLang="ja-JP" dirty="0" smtClean="0"/>
              <a:t>MUX </a:t>
            </a:r>
            <a:r>
              <a:rPr lang="ja-JP" altLang="en-US" dirty="0" smtClean="0"/>
              <a:t>と </a:t>
            </a:r>
            <a:r>
              <a:rPr lang="en-US" altLang="ja-JP" dirty="0" smtClean="0"/>
              <a:t>ALU </a:t>
            </a:r>
            <a:r>
              <a:rPr lang="ja-JP" altLang="en-US" dirty="0" smtClean="0"/>
              <a:t>を制御</a:t>
            </a:r>
            <a:endParaRPr lang="en-US" altLang="ja-JP" dirty="0" smtClean="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Tree>
    <p:extLst>
      <p:ext uri="{BB962C8B-B14F-4D97-AF65-F5344CB8AC3E}">
        <p14:creationId xmlns:p14="http://schemas.microsoft.com/office/powerpoint/2010/main" val="4021136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即値を使う命令</a:t>
            </a:r>
            <a:r>
              <a:rPr lang="ja-JP" altLang="en-US" dirty="0" smtClean="0"/>
              <a:t>の</a:t>
            </a:r>
            <a:r>
              <a:rPr lang="ja-JP" altLang="en-US" dirty="0"/>
              <a:t>追加</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787014"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solidFill>
                  <a:srgbClr val="FF0000"/>
                </a:solidFill>
                <a:latin typeface="メイリオ" panose="020B0604030504040204" pitchFamily="50" charset="-128"/>
                <a:ea typeface="メイリオ" panose="020B0604030504040204" pitchFamily="50" charset="-128"/>
                <a:cs typeface="Times New Roman" pitchFamily="18" charset="0"/>
              </a:rPr>
              <a:t>ALU</a:t>
            </a:r>
            <a:endParaRPr lang="ja-JP" altLang="en-US" sz="1600" dirty="0">
              <a:solidFill>
                <a:srgbClr val="FF0000"/>
              </a:solidFill>
              <a:latin typeface="メイリオ" panose="020B0604030504040204" pitchFamily="50" charset="-128"/>
              <a:ea typeface="メイリオ" panose="020B0604030504040204" pitchFamily="50" charset="-128"/>
              <a:cs typeface="Times New Roman" pitchFamily="18" charset="0"/>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データ</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oval" w="sm" len="sm"/>
            <a:tailEnd type="triangle"/>
          </a:ln>
          <a:effectLst/>
        </p:spPr>
      </p:cxnSp>
      <p:cxnSp>
        <p:nvCxnSpPr>
          <p:cNvPr id="66" name="直線矢印コネクタ 65"/>
          <p:cNvCxnSpPr/>
          <p:nvPr/>
        </p:nvCxnSpPr>
        <p:spPr bwMode="auto">
          <a:xfrm>
            <a:off x="5292008" y="3789004"/>
            <a:ext cx="810009"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540006"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6642023" y="4149008"/>
            <a:ext cx="450005" cy="0"/>
          </a:xfrm>
          <a:prstGeom prst="straightConnector1">
            <a:avLst/>
          </a:prstGeom>
          <a:noFill/>
          <a:ln w="9525" cap="flat" cmpd="sng" algn="ctr">
            <a:solidFill>
              <a:schemeClr val="tx1"/>
            </a:solidFill>
            <a:prstDash val="solid"/>
            <a:round/>
            <a:headEnd type="none" w="sm" len="sm"/>
            <a:tailEnd type="none"/>
          </a:ln>
          <a:effectLst/>
        </p:spPr>
      </p:cxnSp>
      <p:sp>
        <p:nvSpPr>
          <p:cNvPr id="65" name="コンテンツ プレースホルダー 2"/>
          <p:cNvSpPr txBox="1">
            <a:spLocks/>
          </p:cNvSpPr>
          <p:nvPr/>
        </p:nvSpPr>
        <p:spPr bwMode="auto">
          <a:xfrm>
            <a:off x="611956" y="6129030"/>
            <a:ext cx="8206248" cy="4500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kern="0" dirty="0" smtClean="0"/>
          </a:p>
        </p:txBody>
      </p:sp>
      <p:sp>
        <p:nvSpPr>
          <p:cNvPr id="33" name="Freeform 10"/>
          <p:cNvSpPr>
            <a:spLocks/>
          </p:cNvSpPr>
          <p:nvPr/>
        </p:nvSpPr>
        <p:spPr bwMode="auto">
          <a:xfrm>
            <a:off x="3671990" y="3248998"/>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Freeform 10"/>
          <p:cNvSpPr>
            <a:spLocks/>
          </p:cNvSpPr>
          <p:nvPr/>
        </p:nvSpPr>
        <p:spPr bwMode="auto">
          <a:xfrm rot="10800000">
            <a:off x="3671990" y="3248995"/>
            <a:ext cx="3420038" cy="90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正方形/長方形 36"/>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レジスタ番号（</a:t>
            </a:r>
            <a:r>
              <a:rPr kumimoji="1" lang="en-US" altLang="ja-JP" sz="1200" dirty="0" err="1" smtClean="0">
                <a:solidFill>
                  <a:schemeClr val="tx1"/>
                </a:solidFill>
                <a:latin typeface="メイリオ" panose="020B0604030504040204" pitchFamily="50" charset="-128"/>
                <a:ea typeface="メイリオ" panose="020B0604030504040204" pitchFamily="50" charset="-128"/>
              </a:rPr>
              <a:t>rd</a:t>
            </a:r>
            <a:r>
              <a:rPr kumimoji="1" lang="ja-JP" altLang="en-US" sz="1200" dirty="0" smtClean="0">
                <a:solidFill>
                  <a:schemeClr val="tx1"/>
                </a:solidFill>
                <a:latin typeface="メイリオ" panose="020B0604030504040204" pitchFamily="50" charset="-128"/>
                <a:ea typeface="メイリオ" panose="020B0604030504040204" pitchFamily="50" charset="-128"/>
              </a:rPr>
              <a:t>）</a:t>
            </a:r>
          </a:p>
        </p:txBody>
      </p:sp>
      <p:sp>
        <p:nvSpPr>
          <p:cNvPr id="38" name="正方形/長方形 37"/>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39" name="正方形/長方形 38"/>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
        <p:nvSpPr>
          <p:cNvPr id="36" name="Freeform 10"/>
          <p:cNvSpPr>
            <a:spLocks/>
          </p:cNvSpPr>
          <p:nvPr/>
        </p:nvSpPr>
        <p:spPr bwMode="auto">
          <a:xfrm>
            <a:off x="3491988" y="4689014"/>
            <a:ext cx="288003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flipV="1">
            <a:off x="6372020" y="4689014"/>
            <a:ext cx="0" cy="630007"/>
          </a:xfrm>
          <a:prstGeom prst="straightConnector1">
            <a:avLst/>
          </a:prstGeom>
          <a:noFill/>
          <a:ln w="9525" cap="flat" cmpd="sng" algn="ctr">
            <a:solidFill>
              <a:schemeClr val="tx1"/>
            </a:solidFill>
            <a:prstDash val="solid"/>
            <a:round/>
            <a:headEnd type="none" w="sm" len="sm"/>
            <a:tailEnd type="triangle"/>
          </a:ln>
          <a:effectLst/>
        </p:spPr>
      </p:cxnSp>
      <p:cxnSp>
        <p:nvCxnSpPr>
          <p:cNvPr id="41" name="直線矢印コネクタ 40"/>
          <p:cNvCxnSpPr/>
          <p:nvPr/>
        </p:nvCxnSpPr>
        <p:spPr bwMode="auto">
          <a:xfrm>
            <a:off x="5832014" y="4509012"/>
            <a:ext cx="0" cy="360004"/>
          </a:xfrm>
          <a:prstGeom prst="straightConnector1">
            <a:avLst/>
          </a:prstGeom>
          <a:noFill/>
          <a:ln w="38100" cap="flat" cmpd="sng" algn="ctr">
            <a:solidFill>
              <a:srgbClr val="FF0000"/>
            </a:solidFill>
            <a:prstDash val="solid"/>
            <a:round/>
            <a:headEnd type="none" w="sm" len="sm"/>
            <a:tailEnd type="none"/>
          </a:ln>
          <a:effectLst/>
        </p:spPr>
      </p:cxnSp>
      <p:cxnSp>
        <p:nvCxnSpPr>
          <p:cNvPr id="44" name="直線矢印コネクタ 43"/>
          <p:cNvCxnSpPr/>
          <p:nvPr/>
        </p:nvCxnSpPr>
        <p:spPr bwMode="auto">
          <a:xfrm>
            <a:off x="5832014" y="4689014"/>
            <a:ext cx="270003" cy="0"/>
          </a:xfrm>
          <a:prstGeom prst="straightConnector1">
            <a:avLst/>
          </a:prstGeom>
          <a:noFill/>
          <a:ln w="9525" cap="flat" cmpd="sng" algn="ctr">
            <a:solidFill>
              <a:schemeClr val="tx1"/>
            </a:solidFill>
            <a:prstDash val="solid"/>
            <a:round/>
            <a:headEnd type="none" w="sm" len="sm"/>
            <a:tailEnd type="triangle"/>
          </a:ln>
          <a:effectLst/>
        </p:spPr>
      </p:cxnSp>
      <p:cxnSp>
        <p:nvCxnSpPr>
          <p:cNvPr id="45" name="直線矢印コネクタ 44"/>
          <p:cNvCxnSpPr/>
          <p:nvPr/>
        </p:nvCxnSpPr>
        <p:spPr bwMode="auto">
          <a:xfrm>
            <a:off x="5652012" y="4779015"/>
            <a:ext cx="180002" cy="0"/>
          </a:xfrm>
          <a:prstGeom prst="straightConnector1">
            <a:avLst/>
          </a:prstGeom>
          <a:noFill/>
          <a:ln w="9525" cap="flat" cmpd="sng" algn="ctr">
            <a:solidFill>
              <a:srgbClr val="FF0000"/>
            </a:solidFill>
            <a:prstDash val="solid"/>
            <a:round/>
            <a:headEnd type="none" w="sm" len="sm"/>
            <a:tailEnd type="triangle"/>
          </a:ln>
          <a:effectLst/>
        </p:spPr>
      </p:cxnSp>
      <p:cxnSp>
        <p:nvCxnSpPr>
          <p:cNvPr id="47" name="直線矢印コネクタ 46"/>
          <p:cNvCxnSpPr/>
          <p:nvPr/>
        </p:nvCxnSpPr>
        <p:spPr bwMode="auto">
          <a:xfrm flipV="1">
            <a:off x="5652012" y="4779016"/>
            <a:ext cx="0" cy="540005"/>
          </a:xfrm>
          <a:prstGeom prst="straightConnector1">
            <a:avLst/>
          </a:prstGeom>
          <a:noFill/>
          <a:ln w="9525" cap="flat" cmpd="sng" algn="ctr">
            <a:solidFill>
              <a:srgbClr val="FF0000"/>
            </a:solidFill>
            <a:prstDash val="solid"/>
            <a:round/>
            <a:headEnd type="none" w="sm" len="sm"/>
            <a:tailEnd type="none"/>
          </a:ln>
          <a:effectLst/>
        </p:spPr>
      </p:cxnSp>
      <p:sp>
        <p:nvSpPr>
          <p:cNvPr id="52" name="コンテンツ プレースホルダー 2"/>
          <p:cNvSpPr txBox="1">
            <a:spLocks/>
          </p:cNvSpPr>
          <p:nvPr/>
        </p:nvSpPr>
        <p:spPr bwMode="auto">
          <a:xfrm>
            <a:off x="701957" y="5499023"/>
            <a:ext cx="8206248" cy="811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レジスタ値と即値を選択するための </a:t>
            </a:r>
            <a:r>
              <a:rPr lang="en-US" altLang="ja-JP" kern="0" dirty="0" smtClean="0"/>
              <a:t>MUX </a:t>
            </a:r>
            <a:r>
              <a:rPr lang="ja-JP" altLang="en-US" kern="0" dirty="0" smtClean="0"/>
              <a:t>を追加</a:t>
            </a:r>
            <a:endParaRPr lang="en-US" altLang="ja-JP" kern="0" dirty="0" smtClean="0"/>
          </a:p>
          <a:p>
            <a:pPr lvl="1"/>
            <a:r>
              <a:rPr lang="ja-JP" altLang="en-US" kern="0" dirty="0"/>
              <a:t>どっち</a:t>
            </a:r>
            <a:r>
              <a:rPr lang="ja-JP" altLang="en-US" kern="0" dirty="0" smtClean="0"/>
              <a:t>を</a:t>
            </a:r>
            <a:r>
              <a:rPr lang="ja-JP" altLang="en-US" kern="0" dirty="0"/>
              <a:t>選ぶか</a:t>
            </a:r>
            <a:r>
              <a:rPr lang="ja-JP" altLang="en-US" kern="0" dirty="0" smtClean="0"/>
              <a:t>も命令の中身によって決まる</a:t>
            </a:r>
            <a:endParaRPr lang="en-US" altLang="ja-JP" kern="0" dirty="0" smtClean="0"/>
          </a:p>
        </p:txBody>
      </p:sp>
    </p:spTree>
    <p:extLst>
      <p:ext uri="{BB962C8B-B14F-4D97-AF65-F5344CB8AC3E}">
        <p14:creationId xmlns:p14="http://schemas.microsoft.com/office/powerpoint/2010/main" val="473120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即値を使う</a:t>
            </a:r>
            <a:r>
              <a:rPr lang="ja-JP" altLang="en-US" dirty="0" smtClean="0"/>
              <a:t>命令の追加（続き）</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787014"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cs typeface="Times New Roman" pitchFamily="18" charset="0"/>
              </a:rPr>
              <a:t>ALU</a:t>
            </a:r>
            <a:endParaRPr lang="ja-JP" altLang="en-US" sz="1600" dirty="0">
              <a:solidFill>
                <a:schemeClr val="tx1"/>
              </a:solidFill>
              <a:latin typeface="メイリオ" panose="020B0604030504040204" pitchFamily="50" charset="-128"/>
              <a:ea typeface="メイリオ" panose="020B0604030504040204" pitchFamily="50" charset="-128"/>
              <a:cs typeface="Times New Roman" pitchFamily="18" charset="0"/>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2348986"/>
            <a:ext cx="1800020" cy="162002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データ</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oval" w="sm" len="sm"/>
            <a:tailEnd type="triangle"/>
          </a:ln>
          <a:effectLst/>
        </p:spPr>
      </p:cxnSp>
      <p:cxnSp>
        <p:nvCxnSpPr>
          <p:cNvPr id="66" name="直線矢印コネクタ 65"/>
          <p:cNvCxnSpPr/>
          <p:nvPr/>
        </p:nvCxnSpPr>
        <p:spPr bwMode="auto">
          <a:xfrm>
            <a:off x="5292008" y="3789004"/>
            <a:ext cx="810009"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540006"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6642023" y="4149008"/>
            <a:ext cx="450005" cy="0"/>
          </a:xfrm>
          <a:prstGeom prst="straightConnector1">
            <a:avLst/>
          </a:prstGeom>
          <a:noFill/>
          <a:ln w="9525" cap="flat" cmpd="sng" algn="ctr">
            <a:solidFill>
              <a:schemeClr val="tx1"/>
            </a:solidFill>
            <a:prstDash val="solid"/>
            <a:round/>
            <a:headEnd type="none" w="sm" len="sm"/>
            <a:tailEnd type="none"/>
          </a:ln>
          <a:effectLst/>
        </p:spPr>
      </p:cxnSp>
      <p:sp>
        <p:nvSpPr>
          <p:cNvPr id="65" name="コンテンツ プレースホルダー 2"/>
          <p:cNvSpPr txBox="1">
            <a:spLocks/>
          </p:cNvSpPr>
          <p:nvPr/>
        </p:nvSpPr>
        <p:spPr bwMode="auto">
          <a:xfrm>
            <a:off x="611956" y="6129030"/>
            <a:ext cx="8206248" cy="4500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kern="0" dirty="0" smtClean="0"/>
          </a:p>
        </p:txBody>
      </p:sp>
      <p:sp>
        <p:nvSpPr>
          <p:cNvPr id="33" name="Freeform 10"/>
          <p:cNvSpPr>
            <a:spLocks/>
          </p:cNvSpPr>
          <p:nvPr/>
        </p:nvSpPr>
        <p:spPr bwMode="auto">
          <a:xfrm>
            <a:off x="3671990" y="3248998"/>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Freeform 10"/>
          <p:cNvSpPr>
            <a:spLocks/>
          </p:cNvSpPr>
          <p:nvPr/>
        </p:nvSpPr>
        <p:spPr bwMode="auto">
          <a:xfrm rot="10800000">
            <a:off x="3671990" y="3248995"/>
            <a:ext cx="3420038" cy="90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正方形/長方形 36"/>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solidFill>
                  <a:schemeClr val="tx1"/>
                </a:solidFill>
                <a:latin typeface="メイリオ" panose="020B0604030504040204" pitchFamily="50" charset="-128"/>
                <a:ea typeface="メイリオ" panose="020B0604030504040204" pitchFamily="50" charset="-128"/>
              </a:rPr>
              <a:t>レジスタ番号（</a:t>
            </a:r>
            <a:r>
              <a:rPr kumimoji="1" lang="en-US" altLang="ja-JP" sz="1200" dirty="0" err="1" smtClean="0">
                <a:solidFill>
                  <a:schemeClr val="tx1"/>
                </a:solidFill>
                <a:latin typeface="メイリオ" panose="020B0604030504040204" pitchFamily="50" charset="-128"/>
                <a:ea typeface="メイリオ" panose="020B0604030504040204" pitchFamily="50" charset="-128"/>
              </a:rPr>
              <a:t>rd</a:t>
            </a:r>
            <a:r>
              <a:rPr kumimoji="1" lang="ja-JP" altLang="en-US" sz="1200" dirty="0" smtClean="0">
                <a:solidFill>
                  <a:schemeClr val="tx1"/>
                </a:solidFill>
                <a:latin typeface="メイリオ" panose="020B0604030504040204" pitchFamily="50" charset="-128"/>
                <a:ea typeface="メイリオ" panose="020B0604030504040204" pitchFamily="50" charset="-128"/>
              </a:rPr>
              <a:t>）</a:t>
            </a:r>
          </a:p>
        </p:txBody>
      </p:sp>
      <p:sp>
        <p:nvSpPr>
          <p:cNvPr id="38" name="正方形/長方形 37"/>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39" name="正方形/長方形 38"/>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
        <p:nvSpPr>
          <p:cNvPr id="36" name="Freeform 10"/>
          <p:cNvSpPr>
            <a:spLocks/>
          </p:cNvSpPr>
          <p:nvPr/>
        </p:nvSpPr>
        <p:spPr bwMode="auto">
          <a:xfrm>
            <a:off x="3491988" y="3969006"/>
            <a:ext cx="2160024"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1" name="直線矢印コネクタ 40"/>
          <p:cNvCxnSpPr/>
          <p:nvPr/>
        </p:nvCxnSpPr>
        <p:spPr bwMode="auto">
          <a:xfrm>
            <a:off x="5832014" y="450901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4" name="直線矢印コネクタ 43"/>
          <p:cNvCxnSpPr/>
          <p:nvPr/>
        </p:nvCxnSpPr>
        <p:spPr bwMode="auto">
          <a:xfrm>
            <a:off x="5832014" y="4689014"/>
            <a:ext cx="270003" cy="0"/>
          </a:xfrm>
          <a:prstGeom prst="straightConnector1">
            <a:avLst/>
          </a:prstGeom>
          <a:noFill/>
          <a:ln w="9525" cap="flat" cmpd="sng" algn="ctr">
            <a:solidFill>
              <a:schemeClr val="tx1"/>
            </a:solidFill>
            <a:prstDash val="solid"/>
            <a:round/>
            <a:headEnd type="none" w="sm" len="sm"/>
            <a:tailEnd type="triangle"/>
          </a:ln>
          <a:effectLst/>
        </p:spPr>
      </p:cxnSp>
      <p:cxnSp>
        <p:nvCxnSpPr>
          <p:cNvPr id="45" name="直線矢印コネクタ 44"/>
          <p:cNvCxnSpPr/>
          <p:nvPr/>
        </p:nvCxnSpPr>
        <p:spPr bwMode="auto">
          <a:xfrm>
            <a:off x="5652012" y="4779015"/>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47" name="直線矢印コネクタ 46"/>
          <p:cNvCxnSpPr/>
          <p:nvPr/>
        </p:nvCxnSpPr>
        <p:spPr bwMode="auto">
          <a:xfrm flipV="1">
            <a:off x="5652012" y="4779016"/>
            <a:ext cx="0" cy="540005"/>
          </a:xfrm>
          <a:prstGeom prst="straightConnector1">
            <a:avLst/>
          </a:prstGeom>
          <a:noFill/>
          <a:ln w="9525" cap="flat" cmpd="sng" algn="ctr">
            <a:solidFill>
              <a:schemeClr val="tx1"/>
            </a:solidFill>
            <a:prstDash val="solid"/>
            <a:round/>
            <a:headEnd type="none" w="sm" len="sm"/>
            <a:tailEnd type="none"/>
          </a:ln>
          <a:effectLst/>
        </p:spPr>
      </p:cxnSp>
      <p:sp>
        <p:nvSpPr>
          <p:cNvPr id="52" name="コンテンツ プレースホルダー 2"/>
          <p:cNvSpPr txBox="1">
            <a:spLocks/>
          </p:cNvSpPr>
          <p:nvPr/>
        </p:nvSpPr>
        <p:spPr bwMode="auto">
          <a:xfrm>
            <a:off x="685800" y="5229019"/>
            <a:ext cx="8206248" cy="15300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コントローラを追加</a:t>
            </a:r>
            <a:endParaRPr lang="en-US" altLang="ja-JP" kern="0" dirty="0" smtClean="0"/>
          </a:p>
          <a:p>
            <a:pPr lvl="1"/>
            <a:r>
              <a:rPr lang="ja-JP" altLang="en-US" kern="0" dirty="0" smtClean="0"/>
              <a:t>命令</a:t>
            </a:r>
            <a:r>
              <a:rPr lang="ja-JP" altLang="en-US" kern="0" dirty="0"/>
              <a:t>コード</a:t>
            </a:r>
            <a:r>
              <a:rPr lang="ja-JP" altLang="en-US" kern="0" dirty="0" smtClean="0"/>
              <a:t>を</a:t>
            </a:r>
            <a:r>
              <a:rPr lang="ja-JP" altLang="en-US" kern="0" dirty="0"/>
              <a:t>みて</a:t>
            </a:r>
            <a:r>
              <a:rPr lang="ja-JP" altLang="en-US" kern="0" dirty="0" smtClean="0"/>
              <a:t>，制御信号を生成</a:t>
            </a:r>
            <a:endParaRPr lang="en-US" altLang="ja-JP" kern="0" dirty="0" smtClean="0"/>
          </a:p>
          <a:p>
            <a:pPr lvl="1"/>
            <a:r>
              <a:rPr lang="ja-JP" altLang="en-US" kern="0" dirty="0" smtClean="0"/>
              <a:t>制御信号：</a:t>
            </a:r>
            <a:r>
              <a:rPr lang="en-US" altLang="ja-JP" kern="0" dirty="0" smtClean="0"/>
              <a:t>MUX </a:t>
            </a:r>
            <a:r>
              <a:rPr lang="ja-JP" altLang="en-US" kern="0" dirty="0" smtClean="0"/>
              <a:t>の選択制御，</a:t>
            </a:r>
            <a:r>
              <a:rPr lang="en-US" altLang="ja-JP" kern="0" dirty="0" smtClean="0"/>
              <a:t>ALU </a:t>
            </a:r>
            <a:r>
              <a:rPr lang="ja-JP" altLang="en-US" kern="0" dirty="0" smtClean="0"/>
              <a:t>のコード </a:t>
            </a:r>
            <a:r>
              <a:rPr lang="en-US" altLang="ja-JP" kern="0" dirty="0" smtClean="0"/>
              <a:t>etc…</a:t>
            </a:r>
          </a:p>
        </p:txBody>
      </p:sp>
      <p:cxnSp>
        <p:nvCxnSpPr>
          <p:cNvPr id="53" name="直線矢印コネクタ 52"/>
          <p:cNvCxnSpPr/>
          <p:nvPr/>
        </p:nvCxnSpPr>
        <p:spPr bwMode="auto">
          <a:xfrm>
            <a:off x="5832014" y="2708992"/>
            <a:ext cx="0" cy="1800020"/>
          </a:xfrm>
          <a:prstGeom prst="straightConnector1">
            <a:avLst/>
          </a:prstGeom>
          <a:noFill/>
          <a:ln w="9525" cap="flat" cmpd="sng" algn="ctr">
            <a:solidFill>
              <a:srgbClr val="FF0000"/>
            </a:solidFill>
            <a:prstDash val="solid"/>
            <a:round/>
            <a:headEnd type="none" w="sm" len="sm"/>
            <a:tailEnd type="triangle"/>
          </a:ln>
          <a:effectLst/>
        </p:spPr>
      </p:cxnSp>
      <p:sp>
        <p:nvSpPr>
          <p:cNvPr id="46" name="正方形/長方形 45"/>
          <p:cNvSpPr/>
          <p:nvPr/>
        </p:nvSpPr>
        <p:spPr bwMode="auto">
          <a:xfrm>
            <a:off x="5292008" y="1988984"/>
            <a:ext cx="1440016" cy="720009"/>
          </a:xfrm>
          <a:prstGeom prst="rect">
            <a:avLst/>
          </a:prstGeom>
          <a:ln>
            <a:headEnd/>
            <a:tailEnd type="triangle" w="sm" len="med"/>
          </a:ln>
          <a:extLst/>
        </p:spPr>
        <p:style>
          <a:lnRef idx="1">
            <a:schemeClr val="accent2"/>
          </a:lnRef>
          <a:fillRef idx="2">
            <a:schemeClr val="accent2"/>
          </a:fillRef>
          <a:effectRef idx="1">
            <a:schemeClr val="accent2"/>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bwMode="auto">
          <a:xfrm>
            <a:off x="3491988" y="3969006"/>
            <a:ext cx="360004" cy="0"/>
          </a:xfrm>
          <a:prstGeom prst="straightConnector1">
            <a:avLst/>
          </a:prstGeom>
          <a:noFill/>
          <a:ln w="9525" cap="flat" cmpd="sng" algn="ctr">
            <a:solidFill>
              <a:schemeClr val="tx1"/>
            </a:solidFill>
            <a:prstDash val="solid"/>
            <a:round/>
            <a:headEnd type="oval" w="sm" len="sm"/>
            <a:tailEnd type="triangle"/>
          </a:ln>
          <a:effectLst/>
        </p:spPr>
      </p:cxnSp>
      <p:cxnSp>
        <p:nvCxnSpPr>
          <p:cNvPr id="59" name="直線矢印コネクタ 58"/>
          <p:cNvCxnSpPr/>
          <p:nvPr/>
        </p:nvCxnSpPr>
        <p:spPr bwMode="auto">
          <a:xfrm>
            <a:off x="6372020" y="2708992"/>
            <a:ext cx="0" cy="990011"/>
          </a:xfrm>
          <a:prstGeom prst="straightConnector1">
            <a:avLst/>
          </a:prstGeom>
          <a:noFill/>
          <a:ln w="9525" cap="flat" cmpd="sng" algn="ctr">
            <a:solidFill>
              <a:srgbClr val="FF0000"/>
            </a:solidFill>
            <a:prstDash val="solid"/>
            <a:round/>
            <a:headEnd type="none" w="sm" len="sm"/>
            <a:tailEnd type="triangle"/>
          </a:ln>
          <a:effectLst/>
        </p:spPr>
      </p:cxnSp>
      <p:sp>
        <p:nvSpPr>
          <p:cNvPr id="60" name="正方形/長方形 59"/>
          <p:cNvSpPr/>
          <p:nvPr/>
        </p:nvSpPr>
        <p:spPr bwMode="auto">
          <a:xfrm>
            <a:off x="5292008" y="1628980"/>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dirty="0">
                <a:solidFill>
                  <a:srgbClr val="FF0000"/>
                </a:solidFill>
                <a:latin typeface="メイリオ" panose="020B0604030504040204" pitchFamily="50" charset="-128"/>
                <a:ea typeface="メイリオ" panose="020B0604030504040204" pitchFamily="50" charset="-128"/>
              </a:rPr>
              <a:t>コントローラ</a:t>
            </a:r>
            <a:endParaRPr kumimoji="1" lang="ja-JP" altLang="en-US" sz="1600" dirty="0" smtClean="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5881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その他の命令の追加の指針</a:t>
            </a:r>
            <a:endParaRPr kumimoji="1" lang="ja-JP" altLang="en-US" dirty="0"/>
          </a:p>
        </p:txBody>
      </p:sp>
      <p:sp>
        <p:nvSpPr>
          <p:cNvPr id="3" name="コンテンツ プレースホルダー 2"/>
          <p:cNvSpPr>
            <a:spLocks noGrp="1"/>
          </p:cNvSpPr>
          <p:nvPr>
            <p:ph idx="1"/>
          </p:nvPr>
        </p:nvSpPr>
        <p:spPr>
          <a:xfrm>
            <a:off x="685800" y="1676400"/>
            <a:ext cx="8206248" cy="4903788"/>
          </a:xfrm>
        </p:spPr>
        <p:txBody>
          <a:bodyPr/>
          <a:lstStyle/>
          <a:p>
            <a:r>
              <a:rPr kumimoji="1" lang="ja-JP" altLang="en-US" dirty="0" smtClean="0"/>
              <a:t>ロード</a:t>
            </a:r>
            <a:r>
              <a:rPr kumimoji="1" lang="en-US" altLang="ja-JP" dirty="0" smtClean="0"/>
              <a:t>/</a:t>
            </a:r>
            <a:r>
              <a:rPr kumimoji="1" lang="ja-JP" altLang="en-US" dirty="0" smtClean="0"/>
              <a:t>ストア命令</a:t>
            </a:r>
            <a:endParaRPr kumimoji="1" lang="en-US" altLang="ja-JP" dirty="0" smtClean="0"/>
          </a:p>
          <a:p>
            <a:pPr lvl="1"/>
            <a:r>
              <a:rPr lang="en-US" altLang="ja-JP" dirty="0" smtClean="0"/>
              <a:t>ALU </a:t>
            </a:r>
            <a:r>
              <a:rPr lang="ja-JP" altLang="en-US" dirty="0" smtClean="0"/>
              <a:t>でアドレスを計算</a:t>
            </a:r>
            <a:endParaRPr lang="en-US" altLang="ja-JP" dirty="0" smtClean="0"/>
          </a:p>
          <a:p>
            <a:pPr lvl="1"/>
            <a:r>
              <a:rPr kumimoji="1" lang="ja-JP" altLang="en-US" dirty="0"/>
              <a:t>その結果</a:t>
            </a:r>
            <a:r>
              <a:rPr kumimoji="1" lang="ja-JP" altLang="en-US" dirty="0" smtClean="0"/>
              <a:t>を使ってデータ・メモリにアクセス</a:t>
            </a:r>
            <a:endParaRPr kumimoji="1" lang="en-US" altLang="ja-JP" dirty="0" smtClean="0"/>
          </a:p>
          <a:p>
            <a:pPr lvl="1"/>
            <a:endParaRPr lang="en-US" altLang="ja-JP" dirty="0"/>
          </a:p>
          <a:p>
            <a:r>
              <a:rPr kumimoji="1" lang="ja-JP" altLang="en-US" dirty="0" smtClean="0"/>
              <a:t>分岐命令</a:t>
            </a:r>
            <a:endParaRPr kumimoji="1" lang="en-US" altLang="ja-JP" dirty="0" smtClean="0"/>
          </a:p>
          <a:p>
            <a:pPr lvl="1"/>
            <a:r>
              <a:rPr lang="en-US" altLang="ja-JP" dirty="0" smtClean="0"/>
              <a:t>ALU </a:t>
            </a:r>
            <a:r>
              <a:rPr lang="ja-JP" altLang="en-US" dirty="0" smtClean="0"/>
              <a:t>の出力を見て，条件が成り立っていれば </a:t>
            </a:r>
            <a:r>
              <a:rPr lang="en-US" altLang="ja-JP" dirty="0" smtClean="0"/>
              <a:t>PC </a:t>
            </a:r>
            <a:r>
              <a:rPr lang="ja-JP" altLang="en-US" dirty="0" smtClean="0"/>
              <a:t>を書き換える</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833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今日やることのまとめ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リストアップした命令を実現するプロセッサの設計</a:t>
            </a:r>
            <a:endParaRPr kumimoji="1" lang="en-US" altLang="ja-JP" dirty="0" smtClean="0"/>
          </a:p>
          <a:p>
            <a:pPr lvl="1"/>
            <a:endParaRPr lang="en-US" altLang="ja-JP" dirty="0" smtClean="0"/>
          </a:p>
          <a:p>
            <a:pPr marL="906462" lvl="1" indent="-457200">
              <a:buFont typeface="+mj-lt"/>
              <a:buAutoNum type="arabicPeriod"/>
            </a:pPr>
            <a:r>
              <a:rPr lang="ja-JP" altLang="en-US" dirty="0" smtClean="0"/>
              <a:t>ブロック</a:t>
            </a:r>
            <a:r>
              <a:rPr lang="ja-JP" altLang="en-US" dirty="0"/>
              <a:t>図</a:t>
            </a:r>
            <a:r>
              <a:rPr lang="ja-JP" altLang="en-US" dirty="0" smtClean="0"/>
              <a:t>の</a:t>
            </a:r>
            <a:r>
              <a:rPr lang="ja-JP" altLang="en-US" dirty="0"/>
              <a:t>作成</a:t>
            </a:r>
            <a:endParaRPr lang="en-US" altLang="ja-JP" dirty="0" smtClean="0"/>
          </a:p>
          <a:p>
            <a:pPr lvl="2"/>
            <a:r>
              <a:rPr lang="ja-JP" altLang="en-US" dirty="0" smtClean="0"/>
              <a:t>１命令分ずつブロック図に足していくと良い</a:t>
            </a:r>
            <a:endParaRPr lang="en-US" altLang="ja-JP" dirty="0" smtClean="0"/>
          </a:p>
          <a:p>
            <a:pPr marL="906462" lvl="1" indent="-457200">
              <a:buFont typeface="+mj-lt"/>
              <a:buAutoNum type="arabicPeriod"/>
            </a:pPr>
            <a:endParaRPr kumimoji="1" lang="en-US" altLang="ja-JP" dirty="0" smtClean="0"/>
          </a:p>
          <a:p>
            <a:pPr marL="906462" lvl="1" indent="-457200">
              <a:buFont typeface="+mj-lt"/>
              <a:buAutoNum type="arabicPeriod"/>
            </a:pPr>
            <a:r>
              <a:rPr kumimoji="1" lang="ja-JP" altLang="en-US" dirty="0" smtClean="0"/>
              <a:t>信号線と制御線のリスト作成</a:t>
            </a:r>
            <a:endParaRPr kumimoji="1" lang="en-US" altLang="ja-JP" dirty="0" smtClean="0"/>
          </a:p>
          <a:p>
            <a:pPr lvl="2"/>
            <a:r>
              <a:rPr kumimoji="1" lang="ja-JP" altLang="en-US" dirty="0" smtClean="0"/>
              <a:t>ブロック図内の全ての信号線に名前をつける</a:t>
            </a:r>
            <a:endParaRPr kumimoji="1" lang="en-US" altLang="ja-JP" dirty="0" smtClean="0"/>
          </a:p>
          <a:p>
            <a:pPr lvl="2"/>
            <a:r>
              <a:rPr lang="ja-JP" altLang="en-US" dirty="0" smtClean="0"/>
              <a:t>リストを作り，役割</a:t>
            </a:r>
            <a:r>
              <a:rPr lang="ja-JP" altLang="en-US" dirty="0"/>
              <a:t>ととも</a:t>
            </a:r>
            <a:r>
              <a:rPr lang="ja-JP" altLang="en-US" dirty="0" smtClean="0"/>
              <a:t>にまとめる</a:t>
            </a:r>
            <a:endParaRPr lang="en-US" altLang="ja-JP" dirty="0" smtClean="0"/>
          </a:p>
          <a:p>
            <a:pPr lvl="2"/>
            <a:r>
              <a:rPr kumimoji="1" lang="ja-JP" altLang="en-US" dirty="0" smtClean="0"/>
              <a:t>役割は，「～の時は０，～の時は</a:t>
            </a:r>
            <a:r>
              <a:rPr kumimoji="1" lang="en-US" altLang="ja-JP" dirty="0" smtClean="0"/>
              <a:t>1</a:t>
            </a:r>
            <a:r>
              <a:rPr kumimoji="1" lang="ja-JP" altLang="en-US" dirty="0" smtClean="0"/>
              <a:t>」のように，具体的に中身まで定める</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34479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これまでにやったこと：</a:t>
            </a:r>
            <a:endParaRPr kumimoji="1" lang="en-US" altLang="ja-JP" dirty="0" smtClean="0"/>
          </a:p>
          <a:p>
            <a:pPr lvl="1"/>
            <a:r>
              <a:rPr kumimoji="1" lang="ja-JP" altLang="en-US" dirty="0" smtClean="0"/>
              <a:t>ソートのために必要な命令のリストアップ</a:t>
            </a:r>
            <a:endParaRPr kumimoji="1" lang="en-US" altLang="ja-JP" dirty="0" smtClean="0"/>
          </a:p>
          <a:p>
            <a:pPr lvl="2"/>
            <a:r>
              <a:rPr lang="ja-JP" altLang="en-US" dirty="0" smtClean="0"/>
              <a:t>加算，比較，メモリのロード</a:t>
            </a:r>
            <a:r>
              <a:rPr lang="en-US" altLang="ja-JP" dirty="0" smtClean="0"/>
              <a:t>/</a:t>
            </a:r>
            <a:r>
              <a:rPr lang="ja-JP" altLang="en-US" dirty="0" smtClean="0"/>
              <a:t>ストア，分岐</a:t>
            </a:r>
            <a:r>
              <a:rPr lang="en-US" altLang="ja-JP" dirty="0" smtClean="0"/>
              <a:t>…</a:t>
            </a:r>
          </a:p>
          <a:p>
            <a:pPr lvl="2"/>
            <a:endParaRPr kumimoji="1" lang="en-US" altLang="ja-JP" dirty="0"/>
          </a:p>
          <a:p>
            <a:r>
              <a:rPr lang="ja-JP" altLang="en-US" dirty="0" smtClean="0"/>
              <a:t>今日やること：</a:t>
            </a:r>
            <a:endParaRPr lang="en-US" altLang="ja-JP" dirty="0" smtClean="0"/>
          </a:p>
          <a:p>
            <a:pPr lvl="1"/>
            <a:r>
              <a:rPr kumimoji="1" lang="ja-JP" altLang="en-US" dirty="0" smtClean="0"/>
              <a:t>上記の命令を実行するプロセッサの設計</a:t>
            </a:r>
            <a:endParaRPr kumimoji="1" lang="en-US" altLang="ja-JP" dirty="0" smtClean="0"/>
          </a:p>
          <a:p>
            <a:pPr lvl="2"/>
            <a:r>
              <a:rPr lang="ja-JP" altLang="en-US" dirty="0" smtClean="0"/>
              <a:t>ブロック図</a:t>
            </a:r>
            <a:r>
              <a:rPr lang="ja-JP" altLang="en-US" dirty="0"/>
              <a:t>の</a:t>
            </a:r>
            <a:r>
              <a:rPr lang="ja-JP" altLang="en-US" dirty="0" smtClean="0"/>
              <a:t>作成</a:t>
            </a:r>
            <a:endParaRPr lang="en-US" altLang="ja-JP" dirty="0" smtClean="0"/>
          </a:p>
          <a:p>
            <a:pPr lvl="2"/>
            <a:r>
              <a:rPr kumimoji="1" lang="ja-JP" altLang="en-US" dirty="0" smtClean="0"/>
              <a:t>信号線のリストアップ</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3243323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プロセッサのおおざっぱな概念図</a:t>
            </a:r>
            <a:endParaRPr kumimoji="1" lang="ja-JP" altLang="en-US" dirty="0"/>
          </a:p>
        </p:txBody>
      </p:sp>
      <p:sp>
        <p:nvSpPr>
          <p:cNvPr id="3" name="コンテンツ プレースホルダー 2"/>
          <p:cNvSpPr>
            <a:spLocks noGrp="1"/>
          </p:cNvSpPr>
          <p:nvPr>
            <p:ph idx="1"/>
          </p:nvPr>
        </p:nvSpPr>
        <p:spPr>
          <a:xfrm>
            <a:off x="685800" y="5769026"/>
            <a:ext cx="7848600" cy="811162"/>
          </a:xfrm>
        </p:spPr>
        <p:txBody>
          <a:bodyPr/>
          <a:lstStyle/>
          <a:p>
            <a:r>
              <a:rPr kumimoji="1" lang="ja-JP" altLang="en-US" dirty="0" smtClean="0"/>
              <a:t>実際にはもっと細かく制御線やユニットが</a:t>
            </a:r>
            <a:r>
              <a:rPr kumimoji="1" lang="ja-JP" altLang="en-US" dirty="0" smtClean="0"/>
              <a:t>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6732024"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427010"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0" name="直線矢印コネクタ 29"/>
          <p:cNvCxnSpPr/>
          <p:nvPr/>
        </p:nvCxnSpPr>
        <p:spPr bwMode="auto">
          <a:xfrm>
            <a:off x="2771980" y="2438989"/>
            <a:ext cx="900009" cy="0"/>
          </a:xfrm>
          <a:prstGeom prst="straightConnector1">
            <a:avLst/>
          </a:prstGeom>
          <a:noFill/>
          <a:ln w="9525" cap="flat" cmpd="sng" algn="ctr">
            <a:solidFill>
              <a:schemeClr val="tx1"/>
            </a:solidFill>
            <a:prstDash val="solid"/>
            <a:round/>
            <a:headEnd type="oval" w="sm" len="sm"/>
            <a:tailEnd type="triangle"/>
          </a:ln>
          <a:effectLst/>
        </p:spPr>
      </p:cxnSp>
      <p:sp>
        <p:nvSpPr>
          <p:cNvPr id="31" name="フリーフォーム 30"/>
          <p:cNvSpPr>
            <a:spLocks noChangeArrowheads="1"/>
          </p:cNvSpPr>
          <p:nvPr/>
        </p:nvSpPr>
        <p:spPr bwMode="auto">
          <a:xfrm rot="-5400000">
            <a:off x="3401986"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6" name="Freeform 10"/>
          <p:cNvSpPr>
            <a:spLocks/>
          </p:cNvSpPr>
          <p:nvPr/>
        </p:nvSpPr>
        <p:spPr bwMode="auto">
          <a:xfrm flipV="1">
            <a:off x="3311985" y="2978994"/>
            <a:ext cx="360004"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rot="16200000">
            <a:off x="3806991" y="2213987"/>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9" name="直線矢印コネクタ 38"/>
          <p:cNvCxnSpPr/>
          <p:nvPr/>
        </p:nvCxnSpPr>
        <p:spPr bwMode="auto">
          <a:xfrm flipH="1">
            <a:off x="2771980" y="1988984"/>
            <a:ext cx="1530016"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データ</a:t>
            </a:r>
          </a:p>
        </p:txBody>
      </p:sp>
      <p:sp>
        <p:nvSpPr>
          <p:cNvPr id="52" name="正方形/長方形 51"/>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p>
        </p:txBody>
      </p:sp>
      <p:sp>
        <p:nvSpPr>
          <p:cNvPr id="53" name="正方形/長方形 52"/>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p>
        </p:txBody>
      </p:sp>
      <p:sp>
        <p:nvSpPr>
          <p:cNvPr id="54" name="正方形/長方形 53"/>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9" name="Freeform 10"/>
          <p:cNvSpPr>
            <a:spLocks/>
          </p:cNvSpPr>
          <p:nvPr/>
        </p:nvSpPr>
        <p:spPr bwMode="auto">
          <a:xfrm>
            <a:off x="3671990" y="3248998"/>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0" name="Freeform 10"/>
          <p:cNvSpPr>
            <a:spLocks/>
          </p:cNvSpPr>
          <p:nvPr/>
        </p:nvSpPr>
        <p:spPr bwMode="auto">
          <a:xfrm rot="10800000">
            <a:off x="3671990" y="3248996"/>
            <a:ext cx="4680052" cy="90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61" name="直線矢印コネクタ 6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62" name="直線矢印コネクタ 61"/>
          <p:cNvCxnSpPr/>
          <p:nvPr/>
        </p:nvCxnSpPr>
        <p:spPr bwMode="auto">
          <a:xfrm flipV="1">
            <a:off x="6462021" y="3248999"/>
            <a:ext cx="0" cy="540005"/>
          </a:xfrm>
          <a:prstGeom prst="straightConnector1">
            <a:avLst/>
          </a:prstGeom>
          <a:noFill/>
          <a:ln w="9525" cap="flat" cmpd="sng" algn="ctr">
            <a:solidFill>
              <a:schemeClr val="tx1"/>
            </a:solidFill>
            <a:prstDash val="solid"/>
            <a:round/>
            <a:headEnd type="oval" w="sm" len="sm"/>
            <a:tailEnd type="triangle"/>
          </a:ln>
          <a:effectLst/>
        </p:spPr>
      </p:cxnSp>
      <p:cxnSp>
        <p:nvCxnSpPr>
          <p:cNvPr id="64" name="直線矢印コネクタ 63"/>
          <p:cNvCxnSpPr/>
          <p:nvPr/>
        </p:nvCxnSpPr>
        <p:spPr bwMode="auto">
          <a:xfrm>
            <a:off x="6282019"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66" name="直線矢印コネクタ 65"/>
          <p:cNvCxnSpPr/>
          <p:nvPr/>
        </p:nvCxnSpPr>
        <p:spPr bwMode="auto">
          <a:xfrm>
            <a:off x="5292008" y="3789004"/>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68" name="正方形/長方形 67"/>
          <p:cNvSpPr/>
          <p:nvPr/>
        </p:nvSpPr>
        <p:spPr bwMode="auto">
          <a:xfrm>
            <a:off x="6732024"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69" name="正方形/長方形 68"/>
          <p:cNvSpPr/>
          <p:nvPr/>
        </p:nvSpPr>
        <p:spPr bwMode="auto">
          <a:xfrm>
            <a:off x="673202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70" name="Freeform 10"/>
          <p:cNvSpPr>
            <a:spLocks/>
          </p:cNvSpPr>
          <p:nvPr/>
        </p:nvSpPr>
        <p:spPr bwMode="auto">
          <a:xfrm>
            <a:off x="5562011" y="4599013"/>
            <a:ext cx="900010"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1" name="Freeform 10"/>
          <p:cNvSpPr>
            <a:spLocks/>
          </p:cNvSpPr>
          <p:nvPr/>
        </p:nvSpPr>
        <p:spPr bwMode="auto">
          <a:xfrm flipV="1">
            <a:off x="6462021" y="459901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3" name="Freeform 10"/>
          <p:cNvSpPr>
            <a:spLocks/>
          </p:cNvSpPr>
          <p:nvPr/>
        </p:nvSpPr>
        <p:spPr bwMode="auto">
          <a:xfrm flipV="1">
            <a:off x="6462021" y="3789004"/>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4" name="正方形/長方形 73"/>
          <p:cNvSpPr/>
          <p:nvPr/>
        </p:nvSpPr>
        <p:spPr bwMode="auto">
          <a:xfrm>
            <a:off x="6732024" y="4419011"/>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データ</a:t>
            </a:r>
          </a:p>
        </p:txBody>
      </p:sp>
    </p:spTree>
    <p:extLst>
      <p:ext uri="{BB962C8B-B14F-4D97-AF65-F5344CB8AC3E}">
        <p14:creationId xmlns:p14="http://schemas.microsoft.com/office/powerpoint/2010/main" val="895572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設計の</a:t>
            </a:r>
            <a:r>
              <a:rPr kumimoji="1" lang="ja-JP" altLang="en-US" dirty="0" smtClean="0"/>
              <a:t>方針（の例）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命令の種類ごとにそれを実現</a:t>
            </a:r>
            <a:r>
              <a:rPr kumimoji="1" lang="ja-JP" altLang="en-US" dirty="0" smtClean="0"/>
              <a:t>する</a:t>
            </a:r>
            <a:r>
              <a:rPr kumimoji="1" lang="ja-JP" altLang="en-US" dirty="0" smtClean="0"/>
              <a:t>ための部分を</a:t>
            </a:r>
            <a:r>
              <a:rPr kumimoji="1" lang="ja-JP" altLang="en-US" dirty="0" smtClean="0"/>
              <a:t>設計</a:t>
            </a:r>
            <a:endParaRPr kumimoji="1" lang="en-US" altLang="ja-JP" dirty="0" smtClean="0"/>
          </a:p>
          <a:p>
            <a:pPr lvl="1"/>
            <a:r>
              <a:rPr kumimoji="1" lang="ja-JP" altLang="en-US" dirty="0" smtClean="0"/>
              <a:t>まず１命令の動作を実現する</a:t>
            </a:r>
            <a:endParaRPr kumimoji="1" lang="en-US" altLang="ja-JP" dirty="0" smtClean="0"/>
          </a:p>
          <a:p>
            <a:pPr lvl="1"/>
            <a:r>
              <a:rPr lang="ja-JP" altLang="en-US" dirty="0"/>
              <a:t>次</a:t>
            </a:r>
            <a:r>
              <a:rPr lang="ja-JP" altLang="en-US" dirty="0" smtClean="0"/>
              <a:t>に</a:t>
            </a:r>
            <a:r>
              <a:rPr lang="ja-JP" altLang="en-US" dirty="0"/>
              <a:t>他</a:t>
            </a:r>
            <a:r>
              <a:rPr lang="ja-JP" altLang="en-US" dirty="0" smtClean="0"/>
              <a:t>の</a:t>
            </a:r>
            <a:r>
              <a:rPr lang="ja-JP" altLang="en-US" dirty="0"/>
              <a:t>命令</a:t>
            </a:r>
            <a:r>
              <a:rPr lang="ja-JP" altLang="en-US" dirty="0" smtClean="0"/>
              <a:t>の動作を</a:t>
            </a:r>
            <a:r>
              <a:rPr lang="en-US" altLang="ja-JP" dirty="0" smtClean="0"/>
              <a:t>…</a:t>
            </a:r>
          </a:p>
          <a:p>
            <a:endParaRPr kumimoji="1" lang="en-US" altLang="ja-JP" dirty="0" smtClean="0"/>
          </a:p>
          <a:p>
            <a:r>
              <a:rPr kumimoji="1" lang="ja-JP" altLang="en-US" dirty="0" smtClean="0"/>
              <a:t>加算</a:t>
            </a:r>
            <a:r>
              <a:rPr kumimoji="1" lang="ja-JP" altLang="en-US" dirty="0" smtClean="0"/>
              <a:t>命令をまず実現し，他の命令</a:t>
            </a:r>
            <a:r>
              <a:rPr kumimoji="1" lang="ja-JP" altLang="en-US" dirty="0" smtClean="0"/>
              <a:t>を順次実現</a:t>
            </a:r>
            <a:r>
              <a:rPr kumimoji="1" lang="ja-JP" altLang="en-US" dirty="0" smtClean="0"/>
              <a:t>する例について説明</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792753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命令の実行フェーズ</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命令フェッチ</a:t>
            </a:r>
            <a:endParaRPr kumimoji="1" lang="en-US" altLang="ja-JP" dirty="0" smtClean="0"/>
          </a:p>
          <a:p>
            <a:pPr marL="457200" indent="-457200">
              <a:buFont typeface="+mj-lt"/>
              <a:buAutoNum type="arabicPeriod"/>
            </a:pPr>
            <a:r>
              <a:rPr lang="ja-JP" altLang="en-US" dirty="0"/>
              <a:t>命令</a:t>
            </a:r>
            <a:r>
              <a:rPr lang="ja-JP" altLang="en-US" dirty="0" smtClean="0"/>
              <a:t>デコード</a:t>
            </a:r>
            <a:endParaRPr lang="en-US" altLang="ja-JP" dirty="0" smtClean="0"/>
          </a:p>
          <a:p>
            <a:pPr marL="457200" indent="-457200">
              <a:buFont typeface="+mj-lt"/>
              <a:buAutoNum type="arabicPeriod"/>
            </a:pPr>
            <a:r>
              <a:rPr kumimoji="1" lang="ja-JP" altLang="en-US" dirty="0" smtClean="0"/>
              <a:t>レジスタ読み出し</a:t>
            </a:r>
            <a:endParaRPr kumimoji="1" lang="en-US" altLang="ja-JP" dirty="0" smtClean="0"/>
          </a:p>
          <a:p>
            <a:pPr marL="457200" indent="-457200">
              <a:buFont typeface="+mj-lt"/>
              <a:buAutoNum type="arabicPeriod"/>
            </a:pPr>
            <a:r>
              <a:rPr lang="ja-JP" altLang="en-US" dirty="0" smtClean="0"/>
              <a:t>実行</a:t>
            </a:r>
            <a:endParaRPr lang="en-US" altLang="ja-JP" dirty="0" smtClean="0"/>
          </a:p>
          <a:p>
            <a:pPr marL="457200" indent="-457200">
              <a:buFont typeface="+mj-lt"/>
              <a:buAutoNum type="arabicPeriod"/>
            </a:pPr>
            <a:r>
              <a:rPr kumimoji="1" lang="ja-JP" altLang="en-US" dirty="0" smtClean="0"/>
              <a:t>レジスタ</a:t>
            </a:r>
            <a:r>
              <a:rPr kumimoji="1" lang="ja-JP" altLang="en-US" dirty="0" smtClean="0"/>
              <a:t>書き戻し</a:t>
            </a:r>
          </a:p>
          <a:p>
            <a:pPr marL="457200" indent="-457200">
              <a:buFont typeface="+mj-lt"/>
              <a:buAutoNum type="arabicPeriod"/>
            </a:pPr>
            <a:endParaRPr lang="en-US" altLang="ja-JP" dirty="0" smtClean="0"/>
          </a:p>
          <a:p>
            <a:r>
              <a:rPr kumimoji="1" lang="ja-JP" altLang="en-US" dirty="0" smtClean="0"/>
              <a:t>加算命令を例として各フェーズを説明</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Tree>
    <p:extLst>
      <p:ext uri="{BB962C8B-B14F-4D97-AF65-F5344CB8AC3E}">
        <p14:creationId xmlns:p14="http://schemas.microsoft.com/office/powerpoint/2010/main" val="2552476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命令フェッチ</a:t>
            </a:r>
            <a:endParaRPr kumimoji="1" lang="ja-JP" altLang="en-US" dirty="0"/>
          </a:p>
        </p:txBody>
      </p:sp>
      <p:sp>
        <p:nvSpPr>
          <p:cNvPr id="3" name="コンテンツ プレースホルダー 2"/>
          <p:cNvSpPr>
            <a:spLocks noGrp="1"/>
          </p:cNvSpPr>
          <p:nvPr>
            <p:ph idx="1"/>
          </p:nvPr>
        </p:nvSpPr>
        <p:spPr>
          <a:xfrm>
            <a:off x="685800" y="5587871"/>
            <a:ext cx="7848600" cy="811162"/>
          </a:xfrm>
        </p:spPr>
        <p:txBody>
          <a:bodyPr/>
          <a:lstStyle/>
          <a:p>
            <a:r>
              <a:rPr kumimoji="1" lang="ja-JP" altLang="en-US" dirty="0" smtClean="0"/>
              <a:t>要素：</a:t>
            </a:r>
            <a:endParaRPr kumimoji="1" lang="en-US" altLang="ja-JP" dirty="0" smtClean="0"/>
          </a:p>
          <a:p>
            <a:pPr lvl="1"/>
            <a:r>
              <a:rPr kumimoji="1" lang="en-US" altLang="ja-JP" dirty="0" smtClean="0"/>
              <a:t>PC</a:t>
            </a:r>
            <a:r>
              <a:rPr kumimoji="1" lang="ja-JP" altLang="en-US" dirty="0" err="1" smtClean="0"/>
              <a:t>，</a:t>
            </a:r>
            <a:r>
              <a:rPr kumimoji="1" lang="ja-JP" altLang="en-US" dirty="0" smtClean="0"/>
              <a:t>命令メモリ，加算器</a:t>
            </a:r>
            <a:endParaRPr kumimoji="1" lang="en-US" altLang="ja-JP" dirty="0" smtClean="0"/>
          </a:p>
          <a:p>
            <a:r>
              <a:rPr kumimoji="1" lang="ja-JP" altLang="en-US" dirty="0" smtClean="0"/>
              <a:t>命令メモリを順に読んでいくため，</a:t>
            </a:r>
            <a:r>
              <a:rPr kumimoji="1" lang="en-US" altLang="ja-JP" dirty="0" smtClean="0"/>
              <a:t>PC </a:t>
            </a:r>
            <a:r>
              <a:rPr lang="ja-JP" altLang="en-US" dirty="0" smtClean="0"/>
              <a:t>は毎サイクル＋</a:t>
            </a:r>
            <a:r>
              <a:rPr lang="ja-JP" altLang="en-US" dirty="0" err="1" smtClean="0"/>
              <a:t>４される</a:t>
            </a:r>
            <a:endParaRPr lang="en-US" altLang="ja-JP" dirty="0" smtClean="0"/>
          </a:p>
          <a:p>
            <a:r>
              <a:rPr kumimoji="1" lang="ja-JP" altLang="en-US" dirty="0" smtClean="0"/>
              <a:t>基本的</a:t>
            </a:r>
            <a:r>
              <a:rPr kumimoji="1" lang="ja-JP" altLang="en-US" dirty="0" smtClean="0"/>
              <a:t>に，</a:t>
            </a:r>
            <a:r>
              <a:rPr kumimoji="1" lang="ja-JP" altLang="en-US" dirty="0" smtClean="0"/>
              <a:t>この</a:t>
            </a:r>
            <a:r>
              <a:rPr lang="ja-JP" altLang="en-US" dirty="0"/>
              <a:t>部分</a:t>
            </a:r>
            <a:r>
              <a:rPr lang="ja-JP" altLang="en-US" dirty="0" smtClean="0"/>
              <a:t>はどの命令でも変わらない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0" name="直線矢印コネクタ 49"/>
          <p:cNvCxnSpPr/>
          <p:nvPr/>
        </p:nvCxnSpPr>
        <p:spPr bwMode="auto">
          <a:xfrm>
            <a:off x="3131983" y="4149008"/>
            <a:ext cx="360004" cy="0"/>
          </a:xfrm>
          <a:prstGeom prst="straightConnector1">
            <a:avLst/>
          </a:prstGeom>
          <a:noFill/>
          <a:ln w="9525" cap="flat" cmpd="sng" algn="ctr">
            <a:solidFill>
              <a:srgbClr val="FF0000"/>
            </a:solidFill>
            <a:prstDash val="solid"/>
            <a:round/>
            <a:headEnd type="none" w="med" len="med"/>
            <a:tailEnd type="triangle"/>
          </a:ln>
          <a:effectLst/>
        </p:spPr>
      </p:cxnSp>
      <p:sp>
        <p:nvSpPr>
          <p:cNvPr id="57" name="正方形/長方形 56"/>
          <p:cNvSpPr/>
          <p:nvPr/>
        </p:nvSpPr>
        <p:spPr bwMode="auto">
          <a:xfrm>
            <a:off x="349198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dirty="0" smtClean="0">
                <a:solidFill>
                  <a:srgbClr val="FF0000"/>
                </a:solidFill>
                <a:latin typeface="メイリオ" panose="020B0604030504040204" pitchFamily="50" charset="-128"/>
                <a:ea typeface="メイリオ" panose="020B0604030504040204" pitchFamily="50" charset="-128"/>
              </a:rPr>
              <a:t>命令データ</a:t>
            </a:r>
          </a:p>
        </p:txBody>
      </p:sp>
    </p:spTree>
    <p:extLst>
      <p:ext uri="{BB962C8B-B14F-4D97-AF65-F5344CB8AC3E}">
        <p14:creationId xmlns:p14="http://schemas.microsoft.com/office/powerpoint/2010/main" val="380249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命令デコード</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2" name="正方形/長方形 51"/>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dirty="0" smtClean="0">
                <a:solidFill>
                  <a:srgbClr val="FF0000"/>
                </a:solidFill>
                <a:latin typeface="メイリオ" panose="020B0604030504040204" pitchFamily="50" charset="-128"/>
                <a:ea typeface="メイリオ" panose="020B0604030504040204" pitchFamily="50" charset="-128"/>
              </a:rPr>
              <a:t>レジスタ番号（</a:t>
            </a:r>
            <a:r>
              <a:rPr kumimoji="1" lang="en-US" altLang="ja-JP" sz="1400" dirty="0" err="1" smtClean="0">
                <a:solidFill>
                  <a:srgbClr val="FF0000"/>
                </a:solidFill>
                <a:latin typeface="メイリオ" panose="020B0604030504040204" pitchFamily="50" charset="-128"/>
                <a:ea typeface="メイリオ" panose="020B0604030504040204" pitchFamily="50" charset="-128"/>
              </a:rPr>
              <a:t>rd</a:t>
            </a:r>
            <a:r>
              <a:rPr kumimoji="1" lang="ja-JP" altLang="en-US" sz="1400" dirty="0" smtClean="0">
                <a:solidFill>
                  <a:srgbClr val="FF0000"/>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dirty="0" smtClean="0">
                <a:solidFill>
                  <a:srgbClr val="FF0000"/>
                </a:solidFill>
                <a:latin typeface="メイリオ" panose="020B0604030504040204" pitchFamily="50" charset="-128"/>
                <a:ea typeface="メイリオ" panose="020B0604030504040204" pitchFamily="50" charset="-128"/>
              </a:rPr>
              <a:t>レジスタ番号（</a:t>
            </a:r>
            <a:r>
              <a:rPr kumimoji="1" lang="en-US" altLang="ja-JP" sz="1400" dirty="0" err="1" smtClean="0">
                <a:solidFill>
                  <a:srgbClr val="FF0000"/>
                </a:solidFill>
                <a:latin typeface="メイリオ" panose="020B0604030504040204" pitchFamily="50" charset="-128"/>
                <a:ea typeface="メイリオ" panose="020B0604030504040204" pitchFamily="50" charset="-128"/>
              </a:rPr>
              <a:t>rt</a:t>
            </a:r>
            <a:r>
              <a:rPr kumimoji="1" lang="ja-JP" altLang="en-US" sz="1400" dirty="0" smtClean="0">
                <a:solidFill>
                  <a:srgbClr val="FF0000"/>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dirty="0" smtClean="0">
                <a:solidFill>
                  <a:srgbClr val="FF0000"/>
                </a:solidFill>
                <a:latin typeface="メイリオ" panose="020B0604030504040204" pitchFamily="50" charset="-128"/>
                <a:ea typeface="メイリオ" panose="020B0604030504040204" pitchFamily="50" charset="-128"/>
              </a:rPr>
              <a:t>レジスタ番号</a:t>
            </a:r>
            <a:r>
              <a:rPr lang="ja-JP" altLang="en-US" sz="1400" dirty="0" smtClean="0">
                <a:solidFill>
                  <a:srgbClr val="FF0000"/>
                </a:solidFill>
                <a:latin typeface="メイリオ" panose="020B0604030504040204" pitchFamily="50" charset="-128"/>
                <a:ea typeface="メイリオ" panose="020B0604030504040204" pitchFamily="50" charset="-128"/>
              </a:rPr>
              <a:t>（</a:t>
            </a:r>
            <a:r>
              <a:rPr lang="en-US" altLang="ja-JP" sz="1400" dirty="0" err="1" smtClean="0">
                <a:solidFill>
                  <a:srgbClr val="FF0000"/>
                </a:solidFill>
                <a:latin typeface="メイリオ" panose="020B0604030504040204" pitchFamily="50" charset="-128"/>
                <a:ea typeface="メイリオ" panose="020B0604030504040204" pitchFamily="50" charset="-128"/>
              </a:rPr>
              <a:t>rs</a:t>
            </a:r>
            <a:r>
              <a:rPr lang="ja-JP" altLang="en-US" sz="1400" dirty="0" smtClean="0">
                <a:solidFill>
                  <a:srgbClr val="FF0000"/>
                </a:solidFill>
                <a:latin typeface="メイリオ" panose="020B0604030504040204" pitchFamily="50" charset="-128"/>
                <a:ea typeface="メイリオ" panose="020B0604030504040204" pitchFamily="50" charset="-128"/>
              </a:rPr>
              <a:t>）</a:t>
            </a:r>
            <a:endParaRPr kumimoji="1" lang="ja-JP" altLang="en-US" sz="1400" dirty="0" smtClean="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8" name="コンテンツ プレースホルダー 7"/>
          <p:cNvSpPr>
            <a:spLocks noGrp="1"/>
          </p:cNvSpPr>
          <p:nvPr>
            <p:ph idx="1"/>
          </p:nvPr>
        </p:nvSpPr>
        <p:spPr>
          <a:xfrm>
            <a:off x="685800" y="5229020"/>
            <a:ext cx="7848600" cy="1351168"/>
          </a:xfrm>
        </p:spPr>
        <p:txBody>
          <a:bodyPr/>
          <a:lstStyle/>
          <a:p>
            <a:r>
              <a:rPr lang="ja-JP" altLang="en-US" dirty="0"/>
              <a:t>命令 </a:t>
            </a:r>
            <a:r>
              <a:rPr lang="en-US" altLang="ja-JP" dirty="0"/>
              <a:t>32bit </a:t>
            </a:r>
            <a:r>
              <a:rPr lang="ja-JP" altLang="en-US" dirty="0"/>
              <a:t>のうちレジスタ番号を表す部分を取り出す</a:t>
            </a:r>
          </a:p>
          <a:p>
            <a:pPr lvl="1"/>
            <a:r>
              <a:rPr lang="ja-JP" altLang="en-US" dirty="0" smtClean="0"/>
              <a:t>ソース（</a:t>
            </a:r>
            <a:r>
              <a:rPr lang="en-US" altLang="ja-JP" dirty="0" err="1" smtClean="0"/>
              <a:t>rs</a:t>
            </a:r>
            <a:r>
              <a:rPr lang="en-US" altLang="ja-JP" dirty="0" smtClean="0"/>
              <a:t>, </a:t>
            </a:r>
            <a:r>
              <a:rPr lang="en-US" altLang="ja-JP" dirty="0" err="1" smtClean="0"/>
              <a:t>rt</a:t>
            </a:r>
            <a:r>
              <a:rPr lang="ja-JP" altLang="en-US" dirty="0" smtClean="0"/>
              <a:t>）とディスティネーション（</a:t>
            </a:r>
            <a:r>
              <a:rPr lang="en-US" altLang="ja-JP" dirty="0" err="1" smtClean="0"/>
              <a:t>rd</a:t>
            </a:r>
            <a:r>
              <a:rPr lang="ja-JP" altLang="en-US" dirty="0" smtClean="0"/>
              <a:t>）</a:t>
            </a:r>
            <a:endParaRPr lang="en-US" altLang="ja-JP" dirty="0" smtClean="0"/>
          </a:p>
        </p:txBody>
      </p:sp>
    </p:spTree>
    <p:extLst>
      <p:ext uri="{BB962C8B-B14F-4D97-AF65-F5344CB8AC3E}">
        <p14:creationId xmlns:p14="http://schemas.microsoft.com/office/powerpoint/2010/main" val="3085030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レジスタ読み出し</a:t>
            </a:r>
            <a:endParaRPr kumimoji="1" lang="ja-JP" altLang="en-US" dirty="0"/>
          </a:p>
        </p:txBody>
      </p:sp>
      <p:sp>
        <p:nvSpPr>
          <p:cNvPr id="3" name="コンテンツ プレースホルダー 2"/>
          <p:cNvSpPr>
            <a:spLocks noGrp="1"/>
          </p:cNvSpPr>
          <p:nvPr>
            <p:ph idx="1"/>
          </p:nvPr>
        </p:nvSpPr>
        <p:spPr>
          <a:xfrm>
            <a:off x="685800" y="5407869"/>
            <a:ext cx="7848600" cy="811162"/>
          </a:xfrm>
        </p:spPr>
        <p:txBody>
          <a:bodyPr anchor="t"/>
          <a:lstStyle/>
          <a:p>
            <a:r>
              <a:rPr kumimoji="1" lang="ja-JP" altLang="en-US" dirty="0" smtClean="0"/>
              <a:t>要素：レジスタ・ファイル（</a:t>
            </a:r>
            <a:r>
              <a:rPr kumimoji="1" lang="en-US" altLang="ja-JP" dirty="0" smtClean="0"/>
              <a:t>Register File: RF</a:t>
            </a:r>
            <a:r>
              <a:rPr kumimoji="1" lang="ja-JP" altLang="en-US" dirty="0" smtClean="0"/>
              <a:t>）</a:t>
            </a:r>
            <a:endParaRPr kumimoji="1" lang="en-US" altLang="ja-JP" dirty="0" smtClean="0"/>
          </a:p>
          <a:p>
            <a:r>
              <a:rPr kumimoji="1" lang="ja-JP" altLang="en-US" dirty="0" smtClean="0"/>
              <a:t>デコードで得られたレジスタ番号を使って </a:t>
            </a:r>
            <a:r>
              <a:rPr kumimoji="1" lang="en-US" altLang="ja-JP" dirty="0" smtClean="0"/>
              <a:t>RF </a:t>
            </a:r>
            <a:r>
              <a:rPr kumimoji="1" lang="ja-JP" altLang="en-US" dirty="0" smtClean="0"/>
              <a:t>にアクセス</a:t>
            </a:r>
            <a:endParaRPr kumimoji="1" lang="en-US" altLang="ja-JP" dirty="0" smtClean="0"/>
          </a:p>
          <a:p>
            <a:pPr lvl="1"/>
            <a:r>
              <a:rPr kumimoji="1" lang="ja-JP" altLang="en-US" dirty="0" smtClean="0"/>
              <a:t>加算に使う２つの値を読み出す</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66" name="直線矢印コネクタ 65"/>
          <p:cNvCxnSpPr/>
          <p:nvPr/>
        </p:nvCxnSpPr>
        <p:spPr bwMode="auto">
          <a:xfrm>
            <a:off x="5292008" y="3789004"/>
            <a:ext cx="450005" cy="0"/>
          </a:xfrm>
          <a:prstGeom prst="straightConnector1">
            <a:avLst/>
          </a:prstGeom>
          <a:noFill/>
          <a:ln w="9525" cap="flat" cmpd="sng" algn="ctr">
            <a:solidFill>
              <a:srgbClr val="FF0000"/>
            </a:solidFill>
            <a:prstDash val="solid"/>
            <a:round/>
            <a:headEnd type="none" w="sm" len="sm"/>
            <a:tailEnd type="triangle"/>
          </a:ln>
          <a:effectLst/>
        </p:spPr>
      </p:cxnSp>
      <p:cxnSp>
        <p:nvCxnSpPr>
          <p:cNvPr id="67" name="直線矢印コネクタ 66"/>
          <p:cNvCxnSpPr/>
          <p:nvPr/>
        </p:nvCxnSpPr>
        <p:spPr bwMode="auto">
          <a:xfrm>
            <a:off x="5292008" y="4599013"/>
            <a:ext cx="450005" cy="0"/>
          </a:xfrm>
          <a:prstGeom prst="straightConnector1">
            <a:avLst/>
          </a:prstGeom>
          <a:noFill/>
          <a:ln w="9525" cap="flat" cmpd="sng" algn="ctr">
            <a:solidFill>
              <a:srgbClr val="FF0000"/>
            </a:solidFill>
            <a:prstDash val="solid"/>
            <a:round/>
            <a:headEnd type="none" w="sm" len="sm"/>
            <a:tailEnd type="triangle"/>
          </a:ln>
          <a:effectLst/>
        </p:spPr>
      </p:cxnSp>
      <p:sp>
        <p:nvSpPr>
          <p:cNvPr id="50" name="正方形/長方形 49"/>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rd</a:t>
            </a:r>
            <a:r>
              <a:rPr kumimoji="1" lang="ja-JP" altLang="en-US" sz="1200" dirty="0" smtClean="0">
                <a:latin typeface="メイリオ" panose="020B0604030504040204" pitchFamily="50" charset="-128"/>
                <a:ea typeface="メイリオ" panose="020B0604030504040204" pitchFamily="50" charset="-128"/>
              </a:rPr>
              <a:t>）</a:t>
            </a:r>
          </a:p>
        </p:txBody>
      </p:sp>
      <p:sp>
        <p:nvSpPr>
          <p:cNvPr id="57" name="正方形/長方形 56"/>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63" name="正方形/長方形 62"/>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bwMode="auto">
          <a:xfrm>
            <a:off x="5832014"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dirty="0" smtClean="0">
                <a:solidFill>
                  <a:srgbClr val="FF0000"/>
                </a:solidFill>
                <a:latin typeface="メイリオ" panose="020B0604030504040204" pitchFamily="50" charset="-128"/>
                <a:ea typeface="メイリオ" panose="020B0604030504040204" pitchFamily="50" charset="-128"/>
              </a:rPr>
              <a:t>レジスタの値（</a:t>
            </a:r>
            <a:r>
              <a:rPr kumimoji="1" lang="en-US" altLang="ja-JP" sz="1600" dirty="0" err="1" smtClean="0">
                <a:solidFill>
                  <a:srgbClr val="FF0000"/>
                </a:solidFill>
                <a:latin typeface="メイリオ" panose="020B0604030504040204" pitchFamily="50" charset="-128"/>
                <a:ea typeface="メイリオ" panose="020B0604030504040204" pitchFamily="50" charset="-128"/>
              </a:rPr>
              <a:t>rt</a:t>
            </a:r>
            <a:r>
              <a:rPr kumimoji="1" lang="ja-JP" altLang="en-US" sz="1600" dirty="0" smtClean="0">
                <a:solidFill>
                  <a:srgbClr val="FF0000"/>
                </a:solidFill>
                <a:latin typeface="メイリオ" panose="020B0604030504040204" pitchFamily="50" charset="-128"/>
                <a:ea typeface="メイリオ" panose="020B0604030504040204" pitchFamily="50" charset="-128"/>
              </a:rPr>
              <a:t>）</a:t>
            </a:r>
          </a:p>
        </p:txBody>
      </p:sp>
      <p:sp>
        <p:nvSpPr>
          <p:cNvPr id="72" name="正方形/長方形 71"/>
          <p:cNvSpPr/>
          <p:nvPr/>
        </p:nvSpPr>
        <p:spPr bwMode="auto">
          <a:xfrm>
            <a:off x="5832014" y="4419011"/>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dirty="0" smtClean="0">
                <a:solidFill>
                  <a:srgbClr val="FF0000"/>
                </a:solidFill>
                <a:latin typeface="メイリオ" panose="020B0604030504040204" pitchFamily="50" charset="-128"/>
                <a:ea typeface="メイリオ" panose="020B0604030504040204" pitchFamily="50" charset="-128"/>
              </a:rPr>
              <a:t>レジスタの値（</a:t>
            </a:r>
            <a:r>
              <a:rPr kumimoji="1" lang="en-US" altLang="ja-JP" sz="1600" dirty="0" err="1" smtClean="0">
                <a:solidFill>
                  <a:srgbClr val="FF0000"/>
                </a:solidFill>
                <a:latin typeface="メイリオ" panose="020B0604030504040204" pitchFamily="50" charset="-128"/>
                <a:ea typeface="メイリオ" panose="020B0604030504040204" pitchFamily="50" charset="-128"/>
              </a:rPr>
              <a:t>rs</a:t>
            </a:r>
            <a:r>
              <a:rPr kumimoji="1" lang="ja-JP" altLang="en-US" sz="1600" dirty="0" smtClean="0">
                <a:solidFill>
                  <a:srgbClr val="FF0000"/>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378324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加算</a:t>
            </a:r>
            <a:endParaRPr kumimoji="1" lang="ja-JP" altLang="en-US"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sp>
        <p:nvSpPr>
          <p:cNvPr id="5" name="正方形/長方形 4"/>
          <p:cNvSpPr/>
          <p:nvPr/>
        </p:nvSpPr>
        <p:spPr bwMode="auto">
          <a:xfrm>
            <a:off x="1691968"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3851992" y="3429000"/>
            <a:ext cx="1440016" cy="1440016"/>
          </a:xfrm>
          <a:prstGeom prst="rect">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9" name="フリーフォーム 8"/>
          <p:cNvSpPr>
            <a:spLocks noChangeArrowheads="1"/>
          </p:cNvSpPr>
          <p:nvPr/>
        </p:nvSpPr>
        <p:spPr bwMode="auto">
          <a:xfrm rot="-5400000">
            <a:off x="5427010" y="3924005"/>
            <a:ext cx="1170013" cy="540006"/>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加算器</a:t>
            </a:r>
          </a:p>
        </p:txBody>
      </p:sp>
      <p:sp>
        <p:nvSpPr>
          <p:cNvPr id="10" name="正方形/長方形 9"/>
          <p:cNvSpPr/>
          <p:nvPr/>
        </p:nvSpPr>
        <p:spPr bwMode="auto">
          <a:xfrm>
            <a:off x="971960" y="3789004"/>
            <a:ext cx="360004" cy="720008"/>
          </a:xfrm>
          <a:prstGeom prst="rect">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12" name="直線矢印コネクタ 11"/>
          <p:cNvCxnSpPr>
            <a:endCxn id="5" idx="1"/>
          </p:cNvCxnSpPr>
          <p:nvPr/>
        </p:nvCxnSpPr>
        <p:spPr bwMode="auto">
          <a:xfrm>
            <a:off x="1331964"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5" name="Freeform 10"/>
          <p:cNvSpPr>
            <a:spLocks/>
          </p:cNvSpPr>
          <p:nvPr/>
        </p:nvSpPr>
        <p:spPr bwMode="auto">
          <a:xfrm flipV="1">
            <a:off x="1511966"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6" name="フリーフォーム 15"/>
          <p:cNvSpPr>
            <a:spLocks noChangeArrowheads="1"/>
          </p:cNvSpPr>
          <p:nvPr/>
        </p:nvSpPr>
        <p:spPr bwMode="auto">
          <a:xfrm rot="-5400000">
            <a:off x="1781968"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8" name="直線矢印コネクタ 17"/>
          <p:cNvCxnSpPr/>
          <p:nvPr/>
        </p:nvCxnSpPr>
        <p:spPr bwMode="auto">
          <a:xfrm>
            <a:off x="1601966"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21" name="正方形/長方形 20"/>
          <p:cNvSpPr/>
          <p:nvPr/>
        </p:nvSpPr>
        <p:spPr bwMode="auto">
          <a:xfrm>
            <a:off x="1331963"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a:off x="791958"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6" name="Freeform 10"/>
          <p:cNvSpPr>
            <a:spLocks/>
          </p:cNvSpPr>
          <p:nvPr/>
        </p:nvSpPr>
        <p:spPr bwMode="auto">
          <a:xfrm rot="16200000">
            <a:off x="2231975" y="216898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8" name="直線矢印コネクタ 27"/>
          <p:cNvCxnSpPr/>
          <p:nvPr/>
        </p:nvCxnSpPr>
        <p:spPr bwMode="auto">
          <a:xfrm>
            <a:off x="791958" y="198898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35" name="直線矢印コネクタ 34"/>
          <p:cNvCxnSpPr/>
          <p:nvPr/>
        </p:nvCxnSpPr>
        <p:spPr bwMode="auto">
          <a:xfrm>
            <a:off x="3131983"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42" name="正方形/長方形 41"/>
          <p:cNvSpPr/>
          <p:nvPr/>
        </p:nvSpPr>
        <p:spPr bwMode="auto">
          <a:xfrm>
            <a:off x="1691968"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3" name="正方形/長方形 42"/>
          <p:cNvSpPr/>
          <p:nvPr/>
        </p:nvSpPr>
        <p:spPr bwMode="auto">
          <a:xfrm>
            <a:off x="277198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48" name="Freeform 10"/>
          <p:cNvSpPr>
            <a:spLocks/>
          </p:cNvSpPr>
          <p:nvPr/>
        </p:nvSpPr>
        <p:spPr bwMode="auto">
          <a:xfrm flipV="1">
            <a:off x="3491988" y="3969004"/>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9" name="直線矢印コネクタ 48"/>
          <p:cNvCxnSpPr/>
          <p:nvPr/>
        </p:nvCxnSpPr>
        <p:spPr bwMode="auto">
          <a:xfrm>
            <a:off x="3491988" y="4329010"/>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1" name="正方形/長方形 50"/>
          <p:cNvSpPr/>
          <p:nvPr/>
        </p:nvSpPr>
        <p:spPr bwMode="auto">
          <a:xfrm>
            <a:off x="3851992"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データ</a:t>
            </a:r>
          </a:p>
        </p:txBody>
      </p:sp>
      <p:sp>
        <p:nvSpPr>
          <p:cNvPr id="55" name="正方形/長方形 54"/>
          <p:cNvSpPr/>
          <p:nvPr/>
        </p:nvSpPr>
        <p:spPr bwMode="auto">
          <a:xfrm>
            <a:off x="3851992"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56" name="正方形/長方形 55"/>
          <p:cNvSpPr/>
          <p:nvPr/>
        </p:nvSpPr>
        <p:spPr bwMode="auto">
          <a:xfrm>
            <a:off x="1691968"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58" name="直線矢印コネクタ 57"/>
          <p:cNvCxnSpPr/>
          <p:nvPr/>
        </p:nvCxnSpPr>
        <p:spPr bwMode="auto">
          <a:xfrm>
            <a:off x="3491988" y="4689014"/>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66" name="直線矢印コネクタ 65"/>
          <p:cNvCxnSpPr/>
          <p:nvPr/>
        </p:nvCxnSpPr>
        <p:spPr bwMode="auto">
          <a:xfrm>
            <a:off x="5292008" y="3789004"/>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7" name="直線矢印コネクタ 66"/>
          <p:cNvCxnSpPr/>
          <p:nvPr/>
        </p:nvCxnSpPr>
        <p:spPr bwMode="auto">
          <a:xfrm>
            <a:off x="5292008" y="4599013"/>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6282019" y="4149008"/>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7" name="正方形/長方形 56"/>
          <p:cNvSpPr/>
          <p:nvPr/>
        </p:nvSpPr>
        <p:spPr bwMode="auto">
          <a:xfrm>
            <a:off x="6732024"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dirty="0" smtClean="0">
                <a:solidFill>
                  <a:srgbClr val="FF0000"/>
                </a:solidFill>
                <a:latin typeface="メイリオ" panose="020B0604030504040204" pitchFamily="50" charset="-128"/>
                <a:ea typeface="メイリオ" panose="020B0604030504040204" pitchFamily="50" charset="-128"/>
              </a:rPr>
              <a:t>加算の結果</a:t>
            </a:r>
          </a:p>
        </p:txBody>
      </p:sp>
      <p:sp>
        <p:nvSpPr>
          <p:cNvPr id="65" name="コンテンツ プレースホルダー 2"/>
          <p:cNvSpPr txBox="1">
            <a:spLocks/>
          </p:cNvSpPr>
          <p:nvPr/>
        </p:nvSpPr>
        <p:spPr bwMode="auto">
          <a:xfrm>
            <a:off x="685800" y="5407869"/>
            <a:ext cx="7848600" cy="811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0"/>
              </a:spcAft>
              <a:buClr>
                <a:srgbClr val="6666FF"/>
              </a:buClr>
              <a:buFont typeface="Wingdings" pitchFamily="2" charset="2"/>
              <a:buChar char="n"/>
              <a:tabLst>
                <a:tab pos="2057400" algn="l"/>
              </a:tabLst>
              <a:defRPr kumimoji="1" sz="2000">
                <a:solidFill>
                  <a:srgbClr val="00003A"/>
                </a:solidFill>
                <a:latin typeface="メイリオ" pitchFamily="50" charset="-128"/>
                <a:ea typeface="メイリオ" pitchFamily="50" charset="-128"/>
                <a:cs typeface="メイリオ" pitchFamily="50" charset="-128"/>
              </a:defRPr>
            </a:lvl1pPr>
            <a:lvl2pPr marL="717550" indent="-268288" algn="l" rtl="0" eaLnBrk="1" fontAlgn="base" hangingPunct="1">
              <a:spcBef>
                <a:spcPct val="20000"/>
              </a:spcBef>
              <a:spcAft>
                <a:spcPct val="0"/>
              </a:spcAft>
              <a:buClr>
                <a:srgbClr val="FF7C80"/>
              </a:buClr>
              <a:buFont typeface="Wingdings" pitchFamily="2" charset="2"/>
              <a:buChar char="u"/>
              <a:tabLst>
                <a:tab pos="2057400" algn="l"/>
              </a:tabLst>
              <a:defRPr kumimoji="1" sz="2000">
                <a:solidFill>
                  <a:schemeClr val="tx1"/>
                </a:solidFill>
                <a:latin typeface="メイリオ" pitchFamily="50" charset="-128"/>
                <a:ea typeface="メイリオ" pitchFamily="50" charset="-128"/>
                <a:cs typeface="メイリオ" pitchFamily="50" charset="-128"/>
              </a:defRPr>
            </a:lvl2pPr>
            <a:lvl3pPr marL="1166813" indent="-269875" algn="l" rtl="0" eaLnBrk="1" fontAlgn="base" hangingPunct="1">
              <a:spcBef>
                <a:spcPct val="20000"/>
              </a:spcBef>
              <a:spcAft>
                <a:spcPct val="0"/>
              </a:spcAft>
              <a:buClr>
                <a:srgbClr val="FFCC66"/>
              </a:buClr>
              <a:buFont typeface="Wingdings" pitchFamily="2" charset="2"/>
              <a:buChar char="l"/>
              <a:tabLst>
                <a:tab pos="2057400" algn="l"/>
              </a:tabLst>
              <a:defRPr kumimoji="1" sz="2000">
                <a:solidFill>
                  <a:schemeClr val="tx1"/>
                </a:solidFill>
                <a:latin typeface="メイリオ" pitchFamily="50" charset="-128"/>
                <a:ea typeface="メイリオ" pitchFamily="50" charset="-128"/>
                <a:cs typeface="メイリオ" pitchFamily="50" charset="-128"/>
              </a:defRPr>
            </a:lvl3pPr>
            <a:lvl4pPr marL="1611313" indent="-265113" algn="l" rtl="0" eaLnBrk="1" fontAlgn="base" hangingPunct="1">
              <a:spcBef>
                <a:spcPct val="20000"/>
              </a:spcBef>
              <a:spcAft>
                <a:spcPct val="0"/>
              </a:spcAft>
              <a:buClr>
                <a:srgbClr val="6666FF"/>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4pPr>
            <a:lvl5pPr marL="2057400" indent="-260350" algn="l" rtl="0" eaLnBrk="1" fontAlgn="base" hangingPunct="1">
              <a:spcBef>
                <a:spcPct val="20000"/>
              </a:spcBef>
              <a:spcAft>
                <a:spcPct val="0"/>
              </a:spcAft>
              <a:buClr>
                <a:srgbClr val="FF7C80"/>
              </a:buClr>
              <a:buSzPct val="100000"/>
              <a:buFont typeface="Wingdings" pitchFamily="2" charset="2"/>
              <a:buChar char="p"/>
              <a:tabLst>
                <a:tab pos="2057400" algn="l"/>
              </a:tabLst>
              <a:defRPr kumimoji="1" sz="2000">
                <a:solidFill>
                  <a:schemeClr val="tx1"/>
                </a:solidFill>
                <a:latin typeface="メイリオ" pitchFamily="50" charset="-128"/>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要素：加算器</a:t>
            </a:r>
            <a:endParaRPr lang="en-US" altLang="ja-JP" kern="0" dirty="0" smtClean="0"/>
          </a:p>
          <a:p>
            <a:r>
              <a:rPr lang="en-US" altLang="ja-JP" kern="0" dirty="0" smtClean="0"/>
              <a:t>RF </a:t>
            </a:r>
            <a:r>
              <a:rPr lang="ja-JP" altLang="en-US" kern="0" dirty="0" smtClean="0"/>
              <a:t>から読みだした２つの値を加算</a:t>
            </a:r>
            <a:endParaRPr lang="en-US" altLang="ja-JP" kern="0" dirty="0" smtClean="0"/>
          </a:p>
        </p:txBody>
      </p:sp>
      <p:sp>
        <p:nvSpPr>
          <p:cNvPr id="72" name="正方形/長方形 71"/>
          <p:cNvSpPr/>
          <p:nvPr/>
        </p:nvSpPr>
        <p:spPr bwMode="auto">
          <a:xfrm>
            <a:off x="3851992"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rd</a:t>
            </a:r>
            <a:r>
              <a:rPr kumimoji="1" lang="ja-JP" altLang="en-US" sz="1200" dirty="0" smtClean="0">
                <a:latin typeface="メイリオ" panose="020B0604030504040204" pitchFamily="50" charset="-128"/>
                <a:ea typeface="メイリオ" panose="020B0604030504040204" pitchFamily="50" charset="-128"/>
              </a:rPr>
              <a:t>）</a:t>
            </a:r>
          </a:p>
        </p:txBody>
      </p:sp>
      <p:sp>
        <p:nvSpPr>
          <p:cNvPr id="75" name="正方形/長方形 74"/>
          <p:cNvSpPr/>
          <p:nvPr/>
        </p:nvSpPr>
        <p:spPr bwMode="auto">
          <a:xfrm>
            <a:off x="3851992"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kumimoji="1" lang="en-US" altLang="ja-JP" sz="1200" dirty="0" err="1" smtClean="0">
                <a:latin typeface="メイリオ" panose="020B0604030504040204" pitchFamily="50" charset="-128"/>
                <a:ea typeface="メイリオ" panose="020B0604030504040204" pitchFamily="50" charset="-128"/>
              </a:rPr>
              <a:t>rt</a:t>
            </a:r>
            <a:r>
              <a:rPr kumimoji="1" lang="ja-JP" altLang="en-US" sz="1200" dirty="0" smtClean="0">
                <a:latin typeface="メイリオ" panose="020B0604030504040204" pitchFamily="50" charset="-128"/>
                <a:ea typeface="メイリオ" panose="020B0604030504040204" pitchFamily="50" charset="-128"/>
              </a:rPr>
              <a:t>）</a:t>
            </a:r>
          </a:p>
        </p:txBody>
      </p:sp>
      <p:sp>
        <p:nvSpPr>
          <p:cNvPr id="76" name="正方形/長方形 75"/>
          <p:cNvSpPr/>
          <p:nvPr/>
        </p:nvSpPr>
        <p:spPr bwMode="auto">
          <a:xfrm>
            <a:off x="3851992"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レジスタ番号</a:t>
            </a:r>
            <a:r>
              <a:rPr lang="ja-JP" altLang="en-US" sz="1200" dirty="0" smtClean="0">
                <a:latin typeface="メイリオ" panose="020B0604030504040204" pitchFamily="50" charset="-128"/>
                <a:ea typeface="メイリオ" panose="020B0604030504040204" pitchFamily="50" charset="-128"/>
              </a:rPr>
              <a:t>（</a:t>
            </a:r>
            <a:r>
              <a:rPr lang="en-US" altLang="ja-JP" sz="1200" dirty="0" err="1" smtClean="0">
                <a:latin typeface="メイリオ" panose="020B0604030504040204" pitchFamily="50" charset="-128"/>
                <a:ea typeface="メイリオ" panose="020B0604030504040204" pitchFamily="50" charset="-128"/>
              </a:rPr>
              <a:t>rs</a:t>
            </a:r>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44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olorful-water-re-meiry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lorful water rev">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vert="eaVert" wrap="square" anchor="ctr">
        <a:noAutofit/>
      </a:bodyPr>
      <a:lstStyle>
        <a:defPPr algn="ctr">
          <a:defRPr sz="1600" dirty="0">
            <a:latin typeface="メイリオ" panose="020B0604030504040204" pitchFamily="50" charset="-128"/>
            <a:ea typeface="メイリオ" panose="020B0604030504040204" pitchFamily="50" charset="-128"/>
            <a:cs typeface="Times New Roman" pitchFamily="18" charset="0"/>
          </a:defRPr>
        </a:defPPr>
      </a:lstStyle>
      <a:style>
        <a:lnRef idx="1">
          <a:schemeClr val="accent2"/>
        </a:lnRef>
        <a:fillRef idx="2">
          <a:schemeClr val="accent2"/>
        </a:fillRef>
        <a:effectRef idx="1">
          <a:schemeClr val="accent2"/>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colorful-water-re-meiryo</Template>
  <TotalTime>1645</TotalTime>
  <Words>854</Words>
  <Application>Microsoft Office PowerPoint</Application>
  <PresentationFormat>画面に合わせる (4:3)</PresentationFormat>
  <Paragraphs>213</Paragraphs>
  <Slides>17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HG丸ｺﾞｼｯｸM-PRO</vt:lpstr>
      <vt:lpstr>ＭＳ Ｐゴシック</vt:lpstr>
      <vt:lpstr>メイリオ</vt:lpstr>
      <vt:lpstr>Arial Narrow</vt:lpstr>
      <vt:lpstr>Calibri</vt:lpstr>
      <vt:lpstr>Times New Roman</vt:lpstr>
      <vt:lpstr>Wingdings</vt:lpstr>
      <vt:lpstr>colorful-water-re-meiryo</vt:lpstr>
      <vt:lpstr>H3 LSI 設計演習 (3)</vt:lpstr>
      <vt:lpstr>はじめに</vt:lpstr>
      <vt:lpstr>プロセッサのおおざっぱな概念図</vt:lpstr>
      <vt:lpstr>設計の方針（の例）</vt:lpstr>
      <vt:lpstr>1命令の実行フェーズ</vt:lpstr>
      <vt:lpstr>命令フェッチ</vt:lpstr>
      <vt:lpstr>命令デコード</vt:lpstr>
      <vt:lpstr>レジスタ読み出し</vt:lpstr>
      <vt:lpstr>加算</vt:lpstr>
      <vt:lpstr>レジスタ書き戻し</vt:lpstr>
      <vt:lpstr>AND 命令の追加</vt:lpstr>
      <vt:lpstr>AND 命令の追加</vt:lpstr>
      <vt:lpstr>即値を使う命令の追加</vt:lpstr>
      <vt:lpstr>即値を使う命令の追加</vt:lpstr>
      <vt:lpstr>即値を使う命令の追加（続き）</vt:lpstr>
      <vt:lpstr>その他の命令の追加の指針</vt:lpstr>
      <vt:lpstr>今日やることのまとめ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C2A8 マイクロコンピュータ</dc:title>
  <dc:creator>shioya</dc:creator>
  <cp:lastModifiedBy>shioya</cp:lastModifiedBy>
  <cp:revision>1126</cp:revision>
  <dcterms:created xsi:type="dcterms:W3CDTF">2013-05-27T06:08:36Z</dcterms:created>
  <dcterms:modified xsi:type="dcterms:W3CDTF">2013-10-17T03:56:59Z</dcterms:modified>
</cp:coreProperties>
</file>