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56" r:id="rId2"/>
    <p:sldId id="407" r:id="rId3"/>
    <p:sldId id="406" r:id="rId4"/>
    <p:sldId id="408" r:id="rId5"/>
    <p:sldId id="405" r:id="rId6"/>
    <p:sldId id="418" r:id="rId7"/>
    <p:sldId id="409" r:id="rId8"/>
    <p:sldId id="337" r:id="rId9"/>
    <p:sldId id="403" r:id="rId10"/>
    <p:sldId id="340" r:id="rId11"/>
    <p:sldId id="342" r:id="rId12"/>
    <p:sldId id="343" r:id="rId13"/>
    <p:sldId id="410" r:id="rId14"/>
    <p:sldId id="417" r:id="rId15"/>
    <p:sldId id="416" r:id="rId16"/>
    <p:sldId id="419" r:id="rId17"/>
    <p:sldId id="423" r:id="rId18"/>
    <p:sldId id="421" r:id="rId19"/>
    <p:sldId id="424" r:id="rId20"/>
    <p:sldId id="422" r:id="rId21"/>
    <p:sldId id="425" r:id="rId22"/>
    <p:sldId id="426" r:id="rId23"/>
    <p:sldId id="420" r:id="rId24"/>
    <p:sldId id="411" r:id="rId25"/>
    <p:sldId id="412" r:id="rId26"/>
    <p:sldId id="402" r:id="rId27"/>
    <p:sldId id="413" r:id="rId28"/>
    <p:sldId id="414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22CFB5E-2FDB-4063-B864-AE07EE04C889}">
          <p14:sldIdLst>
            <p14:sldId id="256"/>
            <p14:sldId id="407"/>
            <p14:sldId id="406"/>
            <p14:sldId id="408"/>
            <p14:sldId id="405"/>
          </p14:sldIdLst>
        </p14:section>
        <p14:section name="パイプライン" id="{F7D0EA0B-A04A-4867-8B20-CD7B7BD04282}">
          <p14:sldIdLst>
            <p14:sldId id="418"/>
            <p14:sldId id="409"/>
            <p14:sldId id="337"/>
            <p14:sldId id="403"/>
            <p14:sldId id="340"/>
            <p14:sldId id="342"/>
            <p14:sldId id="343"/>
            <p14:sldId id="410"/>
            <p14:sldId id="417"/>
            <p14:sldId id="416"/>
            <p14:sldId id="419"/>
            <p14:sldId id="423"/>
            <p14:sldId id="421"/>
            <p14:sldId id="424"/>
            <p14:sldId id="422"/>
            <p14:sldId id="425"/>
            <p14:sldId id="426"/>
            <p14:sldId id="420"/>
            <p14:sldId id="411"/>
            <p14:sldId id="412"/>
            <p14:sldId id="40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31869D"/>
    <a:srgbClr val="4444E8"/>
    <a:srgbClr val="4E4EF6"/>
    <a:srgbClr val="5555FF"/>
    <a:srgbClr val="4141FF"/>
    <a:srgbClr val="6666FF"/>
    <a:srgbClr val="252561"/>
    <a:srgbClr val="3333CC"/>
    <a:srgbClr val="FDA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7" autoAdjust="0"/>
    <p:restoredTop sz="86437" autoAdjust="0"/>
  </p:normalViewPr>
  <p:slideViewPr>
    <p:cSldViewPr>
      <p:cViewPr varScale="1">
        <p:scale>
          <a:sx n="132" d="100"/>
          <a:sy n="132" d="100"/>
        </p:scale>
        <p:origin x="10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2020/4/6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035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664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6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8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83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5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423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3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911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3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29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28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24CC0-69D8-4EA1-A40C-A993AA6D964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サブタイトルの書式設定</a:t>
            </a:r>
            <a:endParaRPr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 bwMode="auto">
          <a:xfrm>
            <a:off x="1691968" y="2618991"/>
            <a:ext cx="5760064" cy="0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640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8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010089" cy="521975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35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77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406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2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010089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" name="正方形/長方形 1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675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400">
          <a:solidFill>
            <a:schemeClr val="tx1">
              <a:lumMod val="65000"/>
              <a:lumOff val="3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rgbClr val="6666FF"/>
        </a:buClr>
        <a:buSzPct val="80000"/>
        <a:buFont typeface="MeiryoKe_PGothic" panose="020B0604030504040204" pitchFamily="50" charset="-128"/>
        <a:buChar char="◇"/>
        <a:tabLst>
          <a:tab pos="2057400" algn="l"/>
        </a:tabLst>
        <a:defRPr kumimoji="1" sz="2400">
          <a:solidFill>
            <a:schemeClr val="tx1">
              <a:lumMod val="65000"/>
              <a:lumOff val="3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rgbClr val="9BBB57"/>
        </a:buClr>
        <a:buSzPct val="120000"/>
        <a:buFont typeface="Segoe UI" panose="020B0502040204020203" pitchFamily="34" charset="0"/>
        <a:buChar char="□"/>
        <a:tabLst>
          <a:tab pos="2057400" algn="l"/>
        </a:tabLst>
        <a:defRPr kumimoji="1" sz="2400">
          <a:solidFill>
            <a:schemeClr val="tx1">
              <a:lumMod val="65000"/>
              <a:lumOff val="3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400">
          <a:solidFill>
            <a:schemeClr val="tx1">
              <a:lumMod val="65000"/>
              <a:lumOff val="3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400">
          <a:solidFill>
            <a:schemeClr val="tx1">
              <a:lumMod val="65000"/>
              <a:lumOff val="3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1967" y="1178975"/>
            <a:ext cx="7020078" cy="2340026"/>
          </a:xfrm>
        </p:spPr>
        <p:txBody>
          <a:bodyPr/>
          <a:lstStyle/>
          <a:p>
            <a:pPr algn="l"/>
            <a:r>
              <a:rPr lang="en-US" altLang="ja-JP" sz="2800" dirty="0"/>
              <a:t>H3 LSI </a:t>
            </a:r>
            <a:r>
              <a:rPr lang="ja-JP" altLang="en-US" sz="2800" dirty="0"/>
              <a:t>設計演習 </a:t>
            </a:r>
            <a:r>
              <a:rPr lang="en-US" altLang="ja-JP" sz="2800" smtClean="0"/>
              <a:t>(4)</a:t>
            </a:r>
            <a:endParaRPr lang="ja-JP" altLang="en-US" sz="3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2051972" y="3519001"/>
            <a:ext cx="5400060" cy="1440017"/>
          </a:xfrm>
        </p:spPr>
        <p:txBody>
          <a:bodyPr/>
          <a:lstStyle/>
          <a:p>
            <a:pPr marL="360000" lvl="1" indent="0" algn="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　塩谷 亮太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分岐命令の処理と制御ハザード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127205" y="4329010"/>
            <a:ext cx="9000100" cy="2250025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chemeClr val="accent5"/>
                </a:solidFill>
              </a:rPr>
              <a:t>if a &gt; 0</a:t>
            </a:r>
            <a:r>
              <a:rPr lang="ja-JP" altLang="en-US" dirty="0" smtClean="0"/>
              <a:t>」の結果は</a:t>
            </a:r>
            <a:r>
              <a:rPr lang="ja-JP" altLang="en-US" dirty="0" smtClean="0">
                <a:solidFill>
                  <a:schemeClr val="accent4"/>
                </a:solidFill>
              </a:rPr>
              <a:t>最終段の </a:t>
            </a:r>
            <a:r>
              <a:rPr lang="el-GR" altLang="ja-JP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en-US" altLang="ja-JP" sz="18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dirty="0"/>
              <a:t>の人</a:t>
            </a:r>
            <a:r>
              <a:rPr lang="ja-JP" altLang="en-US" dirty="0" smtClean="0"/>
              <a:t>までわからない</a:t>
            </a:r>
            <a:endParaRPr lang="en-US" altLang="ja-JP" sz="1800" dirty="0" smtClean="0"/>
          </a:p>
          <a:p>
            <a:pPr lvl="1"/>
            <a:r>
              <a:rPr lang="ja-JP" altLang="en-US" dirty="0" smtClean="0"/>
              <a:t>先頭は次に </a:t>
            </a:r>
            <a:r>
              <a:rPr lang="en-US" altLang="ja-JP" dirty="0" smtClean="0">
                <a:solidFill>
                  <a:schemeClr val="accent5"/>
                </a:solidFill>
              </a:rPr>
              <a:t>a++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と，</a:t>
            </a:r>
            <a:r>
              <a:rPr lang="en-US" altLang="ja-JP" dirty="0" smtClean="0">
                <a:solidFill>
                  <a:schemeClr val="accent5"/>
                </a:solidFill>
              </a:rPr>
              <a:t>a--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のどちらを取り込めばいいのか？</a:t>
            </a:r>
            <a:endParaRPr lang="en-US" altLang="ja-JP" dirty="0" smtClean="0"/>
          </a:p>
          <a:p>
            <a:pPr lvl="1"/>
            <a:r>
              <a:rPr lang="ja-JP" altLang="en-US" dirty="0"/>
              <a:t>このままでは先に進めない</a:t>
            </a:r>
            <a:endParaRPr lang="en-US" altLang="ja-JP" dirty="0"/>
          </a:p>
          <a:p>
            <a:pPr lvl="1"/>
            <a:r>
              <a:rPr lang="ja-JP" altLang="en-US" dirty="0" smtClean="0"/>
              <a:t>こういうのを制御ハザードと呼びます</a:t>
            </a:r>
            <a:endParaRPr lang="en-US" altLang="ja-JP" dirty="0" smtClean="0"/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 bwMode="auto">
          <a:xfrm>
            <a:off x="2051972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if a &gt; 0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if a &gt; 0:</a:t>
            </a:r>
          </a:p>
          <a:p>
            <a:pPr>
              <a:lnSpc>
                <a:spcPct val="80000"/>
              </a:lnSpc>
            </a:pPr>
            <a:r>
              <a:rPr kumimoji="1"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a++</a:t>
            </a:r>
          </a:p>
          <a:p>
            <a:pPr>
              <a:lnSpc>
                <a:spcPct val="80000"/>
              </a:lnSpc>
            </a:pPr>
            <a:r>
              <a:rPr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else:</a:t>
            </a:r>
          </a:p>
          <a:p>
            <a:pPr>
              <a:lnSpc>
                <a:spcPct val="80000"/>
              </a:lnSpc>
            </a:pPr>
            <a:r>
              <a:rPr kumimoji="1" lang="en-US" altLang="ja-JP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a--</a:t>
            </a:r>
          </a:p>
          <a:p>
            <a:pPr>
              <a:lnSpc>
                <a:spcPct val="80000"/>
              </a:lnSpc>
            </a:pPr>
            <a:r>
              <a:rPr kumimoji="1" lang="ja-JP" alt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521955" y="1988984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プログラム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分岐</a:t>
            </a:r>
            <a:r>
              <a:rPr lang="ja-JP" altLang="en-US" dirty="0"/>
              <a:t>予測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251952" y="4689014"/>
            <a:ext cx="8550095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 smtClean="0"/>
              <a:t>動作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「</a:t>
            </a:r>
            <a:r>
              <a:rPr lang="en-US" altLang="ja-JP" sz="2000" dirty="0" smtClean="0">
                <a:solidFill>
                  <a:schemeClr val="accent5"/>
                </a:solidFill>
              </a:rPr>
              <a:t>if a &gt; 0</a:t>
            </a:r>
            <a:r>
              <a:rPr lang="ja-JP" altLang="en-US" sz="2000" dirty="0" smtClean="0"/>
              <a:t>」の結果を予測して，命令を取り込む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前回はこっちに行ったので，次もこっちに違いないとかで予測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あと</a:t>
            </a:r>
            <a:r>
              <a:rPr lang="ja-JP" altLang="en-US" sz="2000" dirty="0" smtClean="0"/>
              <a:t>から予測が正しいか確認する</a:t>
            </a:r>
            <a:endParaRPr lang="en-US" altLang="ja-JP" sz="2000" dirty="0" smtClean="0"/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 bwMode="auto">
          <a:xfrm>
            <a:off x="3491988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if a &gt; 0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if a &gt; 0:</a:t>
            </a:r>
          </a:p>
          <a:p>
            <a:pPr>
              <a:lnSpc>
                <a:spcPct val="80000"/>
              </a:lnSpc>
            </a:pPr>
            <a:r>
              <a:rPr kumimoji="1"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a++</a:t>
            </a:r>
          </a:p>
          <a:p>
            <a:pPr>
              <a:lnSpc>
                <a:spcPct val="80000"/>
              </a:lnSpc>
            </a:pPr>
            <a:r>
              <a:rPr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else:</a:t>
            </a:r>
          </a:p>
          <a:p>
            <a:pPr>
              <a:lnSpc>
                <a:spcPct val="80000"/>
              </a:lnSpc>
            </a:pPr>
            <a:r>
              <a:rPr kumimoji="1" lang="en-US" altLang="ja-JP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</a:t>
            </a:r>
            <a:r>
              <a:rPr kumimoji="1" lang="en-US" altLang="ja-JP" sz="24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a--</a:t>
            </a:r>
          </a:p>
          <a:p>
            <a:pPr>
              <a:lnSpc>
                <a:spcPct val="80000"/>
              </a:lnSpc>
            </a:pPr>
            <a:r>
              <a:rPr kumimoji="1" lang="ja-JP" alt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521955" y="1988984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プログラム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2051972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a--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角丸四角形吹き出し 3"/>
          <p:cNvSpPr/>
          <p:nvPr/>
        </p:nvSpPr>
        <p:spPr bwMode="auto">
          <a:xfrm>
            <a:off x="2051972" y="1358977"/>
            <a:ext cx="2520028" cy="612648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わいの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予想では </a:t>
            </a:r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else 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や</a:t>
            </a: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6552022" y="1358977"/>
            <a:ext cx="1980022" cy="612648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ほんまかいな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後でたしかめるわ</a:t>
            </a:r>
          </a:p>
        </p:txBody>
      </p:sp>
    </p:spTree>
    <p:extLst>
      <p:ext uri="{BB962C8B-B14F-4D97-AF65-F5344CB8AC3E}">
        <p14:creationId xmlns:p14="http://schemas.microsoft.com/office/powerpoint/2010/main" val="31730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n-US" altLang="ja-JP" sz="1400" dirty="0" smtClean="0"/>
              <a:t>` 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分岐</a:t>
            </a:r>
            <a:r>
              <a:rPr lang="ja-JP" altLang="en-US" dirty="0" smtClean="0"/>
              <a:t>予測ペナルティ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701957" y="4869016"/>
            <a:ext cx="8190091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予測が間違っていた場合，以降の処理を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取り消してやり直す</a:t>
            </a:r>
            <a:endParaRPr lang="en-US" altLang="ja-JP" dirty="0" smtClean="0"/>
          </a:p>
          <a:p>
            <a:r>
              <a:rPr lang="ja-JP" altLang="en-US" dirty="0"/>
              <a:t>この図で</a:t>
            </a:r>
            <a:r>
              <a:rPr lang="ja-JP" altLang="en-US" dirty="0" smtClean="0"/>
              <a:t>は，無駄になるのは</a:t>
            </a:r>
            <a:r>
              <a:rPr lang="en-US" altLang="ja-JP" dirty="0" smtClean="0"/>
              <a:t>3</a:t>
            </a:r>
            <a:r>
              <a:rPr lang="ja-JP" altLang="en-US" dirty="0" smtClean="0"/>
              <a:t>命令分</a:t>
            </a:r>
            <a:endParaRPr lang="en-US" altLang="ja-JP" dirty="0" smtClean="0"/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角丸四角形 89"/>
          <p:cNvSpPr/>
          <p:nvPr/>
        </p:nvSpPr>
        <p:spPr bwMode="auto">
          <a:xfrm>
            <a:off x="6372020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if a &gt; 0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400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if a &gt; 0:</a:t>
            </a:r>
          </a:p>
          <a:p>
            <a:pPr>
              <a:lnSpc>
                <a:spcPct val="80000"/>
              </a:lnSpc>
            </a:pPr>
            <a:r>
              <a:rPr kumimoji="1"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 a++</a:t>
            </a:r>
          </a:p>
          <a:p>
            <a:pPr>
              <a:lnSpc>
                <a:spcPct val="80000"/>
              </a:lnSpc>
            </a:pPr>
            <a:r>
              <a:rPr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else:</a:t>
            </a:r>
          </a:p>
          <a:p>
            <a:pPr>
              <a:lnSpc>
                <a:spcPct val="80000"/>
              </a:lnSpc>
            </a:pPr>
            <a:r>
              <a:rPr kumimoji="1" lang="en-US" altLang="ja-JP" sz="24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kumimoji="1" lang="en-US" altLang="ja-JP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 a--</a:t>
            </a:r>
          </a:p>
          <a:p>
            <a:pPr>
              <a:lnSpc>
                <a:spcPct val="80000"/>
              </a:lnSpc>
            </a:pPr>
            <a:r>
              <a:rPr kumimoji="1" lang="ja-JP" altLang="en-US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 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521955" y="1988984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プログラム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4932004" y="2978995"/>
            <a:ext cx="720008" cy="3600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a--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" name="角丸四角形吹き出し 3"/>
          <p:cNvSpPr/>
          <p:nvPr/>
        </p:nvSpPr>
        <p:spPr bwMode="auto">
          <a:xfrm>
            <a:off x="1871970" y="1358977"/>
            <a:ext cx="2610029" cy="612648"/>
          </a:xfrm>
          <a:prstGeom prst="wedgeRoundRectCallout">
            <a:avLst>
              <a:gd name="adj1" fmla="val -38140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a++ 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からやりなおしや！</a:t>
            </a: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6552022" y="1358977"/>
            <a:ext cx="1980022" cy="612648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間違っとるが</a:t>
            </a:r>
            <a:r>
              <a:rPr kumimoji="1" lang="ja-JP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な</a:t>
            </a:r>
            <a:endParaRPr kumimoji="1" lang="ja-JP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3491988" y="2978995"/>
            <a:ext cx="720008" cy="3600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…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051972" y="2978995"/>
            <a:ext cx="720008" cy="36000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…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12006" y="2258987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2"/>
                </a:solidFill>
              </a:rPr>
              <a:t>ﾌｻﾞｹﾝﾅ</a:t>
            </a:r>
            <a:endParaRPr kumimoji="1" lang="ja-JP" altLang="en-US" sz="1600" dirty="0">
              <a:solidFill>
                <a:schemeClr val="accent2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3761991" y="2258987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3">
                    <a:lumMod val="75000"/>
                  </a:schemeClr>
                </a:solidFill>
              </a:rPr>
              <a:t>ﾏｼﾞﾃﾞ</a:t>
            </a:r>
            <a:endParaRPr kumimoji="1" lang="ja-JP" alt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ちなみに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　商用規模の高性能プロセッサの場合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791958" y="5949335"/>
            <a:ext cx="8010089" cy="719701"/>
          </a:xfrm>
        </p:spPr>
        <p:txBody>
          <a:bodyPr/>
          <a:lstStyle/>
          <a:p>
            <a:r>
              <a:rPr kumimoji="1" lang="ja-JP" altLang="en-US" dirty="0" smtClean="0"/>
              <a:t>取り消しは最悪</a:t>
            </a:r>
            <a:r>
              <a:rPr lang="ja-JP" altLang="en-US" dirty="0" smtClean="0"/>
              <a:t>数十命令以上に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IBM POWER8 </a:t>
            </a:r>
            <a:r>
              <a:rPr kumimoji="1" lang="ja-JP" altLang="en-US" dirty="0" smtClean="0"/>
              <a:t>だと，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命令同時 </a:t>
            </a:r>
            <a:r>
              <a:rPr kumimoji="1" lang="en-US" altLang="ja-JP" dirty="0" smtClean="0"/>
              <a:t>× 10</a:t>
            </a:r>
            <a:r>
              <a:rPr kumimoji="1" lang="ja-JP" altLang="en-US" dirty="0" smtClean="0"/>
              <a:t>数段 </a:t>
            </a:r>
            <a:endParaRPr kumimoji="1" lang="ja-JP" altLang="en-US" sz="20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601967" y="1574446"/>
            <a:ext cx="630007" cy="360000"/>
            <a:chOff x="971600" y="5445224"/>
            <a:chExt cx="7200800" cy="576064"/>
          </a:xfrm>
        </p:grpSpPr>
        <p:sp>
          <p:nvSpPr>
            <p:cNvPr id="5" name="平行四辺形 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92" name="グループ化 291"/>
          <p:cNvGrpSpPr/>
          <p:nvPr/>
        </p:nvGrpSpPr>
        <p:grpSpPr>
          <a:xfrm>
            <a:off x="2141973" y="1574446"/>
            <a:ext cx="630007" cy="360000"/>
            <a:chOff x="971600" y="5445224"/>
            <a:chExt cx="7200800" cy="576064"/>
          </a:xfrm>
        </p:grpSpPr>
        <p:sp>
          <p:nvSpPr>
            <p:cNvPr id="293" name="平行四辺形 29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4" name="平行四辺形 29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95" name="グループ化 294"/>
          <p:cNvGrpSpPr/>
          <p:nvPr/>
        </p:nvGrpSpPr>
        <p:grpSpPr>
          <a:xfrm>
            <a:off x="2681979" y="1574446"/>
            <a:ext cx="630007" cy="360000"/>
            <a:chOff x="971600" y="5445224"/>
            <a:chExt cx="7200800" cy="576064"/>
          </a:xfrm>
        </p:grpSpPr>
        <p:sp>
          <p:nvSpPr>
            <p:cNvPr id="296" name="平行四辺形 29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平行四辺形 29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98" name="グループ化 297"/>
          <p:cNvGrpSpPr/>
          <p:nvPr/>
        </p:nvGrpSpPr>
        <p:grpSpPr>
          <a:xfrm>
            <a:off x="3221985" y="1574446"/>
            <a:ext cx="630007" cy="360000"/>
            <a:chOff x="971600" y="5445224"/>
            <a:chExt cx="7200800" cy="576064"/>
          </a:xfrm>
        </p:grpSpPr>
        <p:sp>
          <p:nvSpPr>
            <p:cNvPr id="299" name="平行四辺形 29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平行四辺形 29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1" name="グループ化 300"/>
          <p:cNvGrpSpPr/>
          <p:nvPr/>
        </p:nvGrpSpPr>
        <p:grpSpPr>
          <a:xfrm>
            <a:off x="3761991" y="1574446"/>
            <a:ext cx="630007" cy="360000"/>
            <a:chOff x="971600" y="5445224"/>
            <a:chExt cx="7200800" cy="576064"/>
          </a:xfrm>
        </p:grpSpPr>
        <p:sp>
          <p:nvSpPr>
            <p:cNvPr id="302" name="平行四辺形 30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平行四辺形 30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4" name="グループ化 303"/>
          <p:cNvGrpSpPr/>
          <p:nvPr/>
        </p:nvGrpSpPr>
        <p:grpSpPr>
          <a:xfrm>
            <a:off x="4301997" y="1574446"/>
            <a:ext cx="630007" cy="360000"/>
            <a:chOff x="971600" y="5445224"/>
            <a:chExt cx="7200800" cy="576064"/>
          </a:xfrm>
        </p:grpSpPr>
        <p:sp>
          <p:nvSpPr>
            <p:cNvPr id="305" name="平行四辺形 30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6" name="平行四辺形 30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07" name="グループ化 306"/>
          <p:cNvGrpSpPr/>
          <p:nvPr/>
        </p:nvGrpSpPr>
        <p:grpSpPr>
          <a:xfrm>
            <a:off x="4842003" y="1574446"/>
            <a:ext cx="630007" cy="360000"/>
            <a:chOff x="971600" y="5445224"/>
            <a:chExt cx="7200800" cy="576064"/>
          </a:xfrm>
        </p:grpSpPr>
        <p:sp>
          <p:nvSpPr>
            <p:cNvPr id="308" name="平行四辺形 30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平行四辺形 30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10" name="グループ化 309"/>
          <p:cNvGrpSpPr/>
          <p:nvPr/>
        </p:nvGrpSpPr>
        <p:grpSpPr>
          <a:xfrm>
            <a:off x="5382009" y="1574446"/>
            <a:ext cx="630007" cy="360000"/>
            <a:chOff x="971600" y="5445224"/>
            <a:chExt cx="7200800" cy="576064"/>
          </a:xfrm>
        </p:grpSpPr>
        <p:sp>
          <p:nvSpPr>
            <p:cNvPr id="311" name="平行四辺形 31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平行四辺形 31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13" name="グループ化 312"/>
          <p:cNvGrpSpPr/>
          <p:nvPr/>
        </p:nvGrpSpPr>
        <p:grpSpPr>
          <a:xfrm>
            <a:off x="5922015" y="1574446"/>
            <a:ext cx="630007" cy="360000"/>
            <a:chOff x="971600" y="5445224"/>
            <a:chExt cx="7200800" cy="576064"/>
          </a:xfrm>
        </p:grpSpPr>
        <p:sp>
          <p:nvSpPr>
            <p:cNvPr id="314" name="平行四辺形 31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平行四辺形 31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16" name="グループ化 315"/>
          <p:cNvGrpSpPr/>
          <p:nvPr/>
        </p:nvGrpSpPr>
        <p:grpSpPr>
          <a:xfrm>
            <a:off x="6462021" y="1574446"/>
            <a:ext cx="630007" cy="360000"/>
            <a:chOff x="971600" y="5445224"/>
            <a:chExt cx="7200800" cy="576064"/>
          </a:xfrm>
        </p:grpSpPr>
        <p:sp>
          <p:nvSpPr>
            <p:cNvPr id="317" name="平行四辺形 31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19" name="グループ化 318"/>
          <p:cNvGrpSpPr/>
          <p:nvPr/>
        </p:nvGrpSpPr>
        <p:grpSpPr>
          <a:xfrm>
            <a:off x="7002027" y="1574446"/>
            <a:ext cx="630007" cy="360000"/>
            <a:chOff x="971600" y="5445224"/>
            <a:chExt cx="7200800" cy="576064"/>
          </a:xfrm>
        </p:grpSpPr>
        <p:sp>
          <p:nvSpPr>
            <p:cNvPr id="320" name="平行四辺形 31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平行四辺形 32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22" name="グループ化 321"/>
          <p:cNvGrpSpPr/>
          <p:nvPr/>
        </p:nvGrpSpPr>
        <p:grpSpPr>
          <a:xfrm>
            <a:off x="7542033" y="1574446"/>
            <a:ext cx="630007" cy="360000"/>
            <a:chOff x="971600" y="5445224"/>
            <a:chExt cx="7200800" cy="576064"/>
          </a:xfrm>
        </p:grpSpPr>
        <p:sp>
          <p:nvSpPr>
            <p:cNvPr id="323" name="平行四辺形 32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平行四辺形 32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61" name="グループ化 360"/>
          <p:cNvGrpSpPr/>
          <p:nvPr/>
        </p:nvGrpSpPr>
        <p:grpSpPr>
          <a:xfrm>
            <a:off x="1601967" y="2114452"/>
            <a:ext cx="630007" cy="360000"/>
            <a:chOff x="971600" y="5445224"/>
            <a:chExt cx="7200800" cy="576064"/>
          </a:xfrm>
        </p:grpSpPr>
        <p:sp>
          <p:nvSpPr>
            <p:cNvPr id="362" name="平行四辺形 3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平行四辺形 36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64" name="グループ化 363"/>
          <p:cNvGrpSpPr/>
          <p:nvPr/>
        </p:nvGrpSpPr>
        <p:grpSpPr>
          <a:xfrm>
            <a:off x="2141973" y="2114452"/>
            <a:ext cx="630007" cy="360000"/>
            <a:chOff x="971600" y="5445224"/>
            <a:chExt cx="7200800" cy="576064"/>
          </a:xfrm>
        </p:grpSpPr>
        <p:sp>
          <p:nvSpPr>
            <p:cNvPr id="365" name="平行四辺形 36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平行四辺形 36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67" name="グループ化 366"/>
          <p:cNvGrpSpPr/>
          <p:nvPr/>
        </p:nvGrpSpPr>
        <p:grpSpPr>
          <a:xfrm>
            <a:off x="2681979" y="2114452"/>
            <a:ext cx="630007" cy="360000"/>
            <a:chOff x="971600" y="5445224"/>
            <a:chExt cx="7200800" cy="576064"/>
          </a:xfrm>
        </p:grpSpPr>
        <p:sp>
          <p:nvSpPr>
            <p:cNvPr id="368" name="平行四辺形 36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0" name="グループ化 369"/>
          <p:cNvGrpSpPr/>
          <p:nvPr/>
        </p:nvGrpSpPr>
        <p:grpSpPr>
          <a:xfrm>
            <a:off x="3221985" y="2114452"/>
            <a:ext cx="630007" cy="360000"/>
            <a:chOff x="971600" y="5445224"/>
            <a:chExt cx="7200800" cy="576064"/>
          </a:xfrm>
        </p:grpSpPr>
        <p:sp>
          <p:nvSpPr>
            <p:cNvPr id="371" name="平行四辺形 37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3" name="グループ化 372"/>
          <p:cNvGrpSpPr/>
          <p:nvPr/>
        </p:nvGrpSpPr>
        <p:grpSpPr>
          <a:xfrm>
            <a:off x="3761991" y="2114452"/>
            <a:ext cx="630007" cy="360000"/>
            <a:chOff x="971600" y="5445224"/>
            <a:chExt cx="7200800" cy="576064"/>
          </a:xfrm>
        </p:grpSpPr>
        <p:sp>
          <p:nvSpPr>
            <p:cNvPr id="374" name="平行四辺形 37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6" name="グループ化 375"/>
          <p:cNvGrpSpPr/>
          <p:nvPr/>
        </p:nvGrpSpPr>
        <p:grpSpPr>
          <a:xfrm>
            <a:off x="4301997" y="2114452"/>
            <a:ext cx="630007" cy="360000"/>
            <a:chOff x="971600" y="5445224"/>
            <a:chExt cx="7200800" cy="576064"/>
          </a:xfrm>
        </p:grpSpPr>
        <p:sp>
          <p:nvSpPr>
            <p:cNvPr id="377" name="平行四辺形 37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9" name="グループ化 378"/>
          <p:cNvGrpSpPr/>
          <p:nvPr/>
        </p:nvGrpSpPr>
        <p:grpSpPr>
          <a:xfrm>
            <a:off x="4842003" y="2114452"/>
            <a:ext cx="630007" cy="360000"/>
            <a:chOff x="971600" y="5445224"/>
            <a:chExt cx="7200800" cy="576064"/>
          </a:xfrm>
        </p:grpSpPr>
        <p:sp>
          <p:nvSpPr>
            <p:cNvPr id="380" name="平行四辺形 37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1" name="平行四辺形 38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2" name="グループ化 381"/>
          <p:cNvGrpSpPr/>
          <p:nvPr/>
        </p:nvGrpSpPr>
        <p:grpSpPr>
          <a:xfrm>
            <a:off x="5382009" y="2114452"/>
            <a:ext cx="630007" cy="360000"/>
            <a:chOff x="971600" y="5445224"/>
            <a:chExt cx="7200800" cy="576064"/>
          </a:xfrm>
        </p:grpSpPr>
        <p:sp>
          <p:nvSpPr>
            <p:cNvPr id="383" name="平行四辺形 38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4" name="平行四辺形 38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5" name="グループ化 384"/>
          <p:cNvGrpSpPr/>
          <p:nvPr/>
        </p:nvGrpSpPr>
        <p:grpSpPr>
          <a:xfrm>
            <a:off x="5922015" y="2114452"/>
            <a:ext cx="630007" cy="360000"/>
            <a:chOff x="971600" y="5445224"/>
            <a:chExt cx="7200800" cy="576064"/>
          </a:xfrm>
        </p:grpSpPr>
        <p:sp>
          <p:nvSpPr>
            <p:cNvPr id="386" name="平行四辺形 38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8" name="グループ化 387"/>
          <p:cNvGrpSpPr/>
          <p:nvPr/>
        </p:nvGrpSpPr>
        <p:grpSpPr>
          <a:xfrm>
            <a:off x="6462021" y="2114452"/>
            <a:ext cx="630007" cy="360000"/>
            <a:chOff x="971600" y="5445224"/>
            <a:chExt cx="7200800" cy="576064"/>
          </a:xfrm>
        </p:grpSpPr>
        <p:sp>
          <p:nvSpPr>
            <p:cNvPr id="389" name="平行四辺形 38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平行四辺形 38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91" name="グループ化 390"/>
          <p:cNvGrpSpPr/>
          <p:nvPr/>
        </p:nvGrpSpPr>
        <p:grpSpPr>
          <a:xfrm>
            <a:off x="7002027" y="2114452"/>
            <a:ext cx="630007" cy="360000"/>
            <a:chOff x="971600" y="5445224"/>
            <a:chExt cx="7200800" cy="576064"/>
          </a:xfrm>
        </p:grpSpPr>
        <p:sp>
          <p:nvSpPr>
            <p:cNvPr id="392" name="平行四辺形 39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平行四辺形 39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94" name="グループ化 393"/>
          <p:cNvGrpSpPr/>
          <p:nvPr/>
        </p:nvGrpSpPr>
        <p:grpSpPr>
          <a:xfrm>
            <a:off x="7542033" y="2114452"/>
            <a:ext cx="630007" cy="360000"/>
            <a:chOff x="971600" y="5445224"/>
            <a:chExt cx="7200800" cy="576064"/>
          </a:xfrm>
        </p:grpSpPr>
        <p:sp>
          <p:nvSpPr>
            <p:cNvPr id="395" name="平行四辺形 39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96" name="平行四辺形 39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97" name="グループ化 396"/>
          <p:cNvGrpSpPr/>
          <p:nvPr/>
        </p:nvGrpSpPr>
        <p:grpSpPr>
          <a:xfrm>
            <a:off x="1601967" y="2654458"/>
            <a:ext cx="630007" cy="360000"/>
            <a:chOff x="971600" y="5445224"/>
            <a:chExt cx="7200800" cy="576064"/>
          </a:xfrm>
        </p:grpSpPr>
        <p:sp>
          <p:nvSpPr>
            <p:cNvPr id="398" name="平行四辺形 39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99" name="平行四辺形 39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00" name="グループ化 399"/>
          <p:cNvGrpSpPr/>
          <p:nvPr/>
        </p:nvGrpSpPr>
        <p:grpSpPr>
          <a:xfrm>
            <a:off x="2141973" y="2654458"/>
            <a:ext cx="630007" cy="360000"/>
            <a:chOff x="971600" y="5445224"/>
            <a:chExt cx="7200800" cy="576064"/>
          </a:xfrm>
        </p:grpSpPr>
        <p:sp>
          <p:nvSpPr>
            <p:cNvPr id="401" name="平行四辺形 40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02" name="平行四辺形 40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03" name="グループ化 402"/>
          <p:cNvGrpSpPr/>
          <p:nvPr/>
        </p:nvGrpSpPr>
        <p:grpSpPr>
          <a:xfrm>
            <a:off x="2681979" y="2654458"/>
            <a:ext cx="630007" cy="360000"/>
            <a:chOff x="971600" y="5445224"/>
            <a:chExt cx="7200800" cy="576064"/>
          </a:xfrm>
        </p:grpSpPr>
        <p:sp>
          <p:nvSpPr>
            <p:cNvPr id="404" name="平行四辺形 40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05" name="平行四辺形 40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06" name="グループ化 405"/>
          <p:cNvGrpSpPr/>
          <p:nvPr/>
        </p:nvGrpSpPr>
        <p:grpSpPr>
          <a:xfrm>
            <a:off x="3221985" y="2654458"/>
            <a:ext cx="630007" cy="360000"/>
            <a:chOff x="971600" y="5445224"/>
            <a:chExt cx="7200800" cy="576064"/>
          </a:xfrm>
        </p:grpSpPr>
        <p:sp>
          <p:nvSpPr>
            <p:cNvPr id="407" name="平行四辺形 40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08" name="平行四辺形 40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09" name="グループ化 408"/>
          <p:cNvGrpSpPr/>
          <p:nvPr/>
        </p:nvGrpSpPr>
        <p:grpSpPr>
          <a:xfrm>
            <a:off x="3761991" y="2654458"/>
            <a:ext cx="630007" cy="360000"/>
            <a:chOff x="971600" y="5445224"/>
            <a:chExt cx="7200800" cy="576064"/>
          </a:xfrm>
        </p:grpSpPr>
        <p:sp>
          <p:nvSpPr>
            <p:cNvPr id="410" name="平行四辺形 40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平行四辺形 41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4301997" y="2654458"/>
            <a:ext cx="630007" cy="360000"/>
            <a:chOff x="971600" y="5445224"/>
            <a:chExt cx="7200800" cy="576064"/>
          </a:xfrm>
        </p:grpSpPr>
        <p:sp>
          <p:nvSpPr>
            <p:cNvPr id="413" name="平行四辺形 41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5" name="グループ化 414"/>
          <p:cNvGrpSpPr/>
          <p:nvPr/>
        </p:nvGrpSpPr>
        <p:grpSpPr>
          <a:xfrm>
            <a:off x="4842003" y="2654458"/>
            <a:ext cx="630007" cy="360000"/>
            <a:chOff x="971600" y="5445224"/>
            <a:chExt cx="7200800" cy="576064"/>
          </a:xfrm>
        </p:grpSpPr>
        <p:sp>
          <p:nvSpPr>
            <p:cNvPr id="416" name="平行四辺形 41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8" name="グループ化 417"/>
          <p:cNvGrpSpPr/>
          <p:nvPr/>
        </p:nvGrpSpPr>
        <p:grpSpPr>
          <a:xfrm>
            <a:off x="5382009" y="2654458"/>
            <a:ext cx="630007" cy="360000"/>
            <a:chOff x="971600" y="5445224"/>
            <a:chExt cx="7200800" cy="576064"/>
          </a:xfrm>
        </p:grpSpPr>
        <p:sp>
          <p:nvSpPr>
            <p:cNvPr id="419" name="平行四辺形 41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21" name="グループ化 420"/>
          <p:cNvGrpSpPr/>
          <p:nvPr/>
        </p:nvGrpSpPr>
        <p:grpSpPr>
          <a:xfrm>
            <a:off x="5922015" y="2654458"/>
            <a:ext cx="630007" cy="360000"/>
            <a:chOff x="971600" y="5445224"/>
            <a:chExt cx="7200800" cy="576064"/>
          </a:xfrm>
        </p:grpSpPr>
        <p:sp>
          <p:nvSpPr>
            <p:cNvPr id="422" name="平行四辺形 42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24" name="グループ化 423"/>
          <p:cNvGrpSpPr/>
          <p:nvPr/>
        </p:nvGrpSpPr>
        <p:grpSpPr>
          <a:xfrm>
            <a:off x="6462021" y="2654458"/>
            <a:ext cx="630007" cy="360000"/>
            <a:chOff x="971600" y="5445224"/>
            <a:chExt cx="7200800" cy="576064"/>
          </a:xfrm>
        </p:grpSpPr>
        <p:sp>
          <p:nvSpPr>
            <p:cNvPr id="425" name="平行四辺形 42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6" name="平行四辺形 42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27" name="グループ化 426"/>
          <p:cNvGrpSpPr/>
          <p:nvPr/>
        </p:nvGrpSpPr>
        <p:grpSpPr>
          <a:xfrm>
            <a:off x="7002027" y="2654458"/>
            <a:ext cx="630007" cy="360000"/>
            <a:chOff x="971600" y="5445224"/>
            <a:chExt cx="7200800" cy="576064"/>
          </a:xfrm>
        </p:grpSpPr>
        <p:sp>
          <p:nvSpPr>
            <p:cNvPr id="428" name="平行四辺形 42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9" name="平行四辺形 42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30" name="グループ化 429"/>
          <p:cNvGrpSpPr/>
          <p:nvPr/>
        </p:nvGrpSpPr>
        <p:grpSpPr>
          <a:xfrm>
            <a:off x="7542033" y="2654458"/>
            <a:ext cx="630007" cy="360000"/>
            <a:chOff x="971600" y="5445224"/>
            <a:chExt cx="7200800" cy="576064"/>
          </a:xfrm>
        </p:grpSpPr>
        <p:sp>
          <p:nvSpPr>
            <p:cNvPr id="431" name="平行四辺形 43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2" name="平行四辺形 43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33" name="グループ化 432"/>
          <p:cNvGrpSpPr/>
          <p:nvPr/>
        </p:nvGrpSpPr>
        <p:grpSpPr>
          <a:xfrm>
            <a:off x="1601967" y="3194464"/>
            <a:ext cx="630007" cy="360000"/>
            <a:chOff x="971600" y="5445224"/>
            <a:chExt cx="7200800" cy="576064"/>
          </a:xfrm>
        </p:grpSpPr>
        <p:sp>
          <p:nvSpPr>
            <p:cNvPr id="434" name="平行四辺形 43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5" name="平行四辺形 43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36" name="グループ化 435"/>
          <p:cNvGrpSpPr/>
          <p:nvPr/>
        </p:nvGrpSpPr>
        <p:grpSpPr>
          <a:xfrm>
            <a:off x="2141973" y="3194464"/>
            <a:ext cx="630007" cy="360000"/>
            <a:chOff x="971600" y="5445224"/>
            <a:chExt cx="7200800" cy="576064"/>
          </a:xfrm>
        </p:grpSpPr>
        <p:sp>
          <p:nvSpPr>
            <p:cNvPr id="437" name="平行四辺形 43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8" name="平行四辺形 43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39" name="グループ化 438"/>
          <p:cNvGrpSpPr/>
          <p:nvPr/>
        </p:nvGrpSpPr>
        <p:grpSpPr>
          <a:xfrm>
            <a:off x="2681979" y="3194464"/>
            <a:ext cx="630007" cy="360000"/>
            <a:chOff x="971600" y="5445224"/>
            <a:chExt cx="7200800" cy="576064"/>
          </a:xfrm>
        </p:grpSpPr>
        <p:sp>
          <p:nvSpPr>
            <p:cNvPr id="440" name="平行四辺形 43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平行四辺形 44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2" name="グループ化 441"/>
          <p:cNvGrpSpPr/>
          <p:nvPr/>
        </p:nvGrpSpPr>
        <p:grpSpPr>
          <a:xfrm>
            <a:off x="3221985" y="3194464"/>
            <a:ext cx="630007" cy="360000"/>
            <a:chOff x="971600" y="5445224"/>
            <a:chExt cx="7200800" cy="576064"/>
          </a:xfrm>
        </p:grpSpPr>
        <p:sp>
          <p:nvSpPr>
            <p:cNvPr id="443" name="平行四辺形 44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平行四辺形 44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5" name="グループ化 444"/>
          <p:cNvGrpSpPr/>
          <p:nvPr/>
        </p:nvGrpSpPr>
        <p:grpSpPr>
          <a:xfrm>
            <a:off x="3761991" y="3194464"/>
            <a:ext cx="630007" cy="360000"/>
            <a:chOff x="971600" y="5445224"/>
            <a:chExt cx="7200800" cy="576064"/>
          </a:xfrm>
        </p:grpSpPr>
        <p:sp>
          <p:nvSpPr>
            <p:cNvPr id="446" name="平行四辺形 44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平行四辺形 44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8" name="グループ化 447"/>
          <p:cNvGrpSpPr/>
          <p:nvPr/>
        </p:nvGrpSpPr>
        <p:grpSpPr>
          <a:xfrm>
            <a:off x="4301997" y="3194464"/>
            <a:ext cx="630007" cy="360000"/>
            <a:chOff x="971600" y="5445224"/>
            <a:chExt cx="7200800" cy="576064"/>
          </a:xfrm>
        </p:grpSpPr>
        <p:sp>
          <p:nvSpPr>
            <p:cNvPr id="449" name="平行四辺形 44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平行四辺形 44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51" name="グループ化 450"/>
          <p:cNvGrpSpPr/>
          <p:nvPr/>
        </p:nvGrpSpPr>
        <p:grpSpPr>
          <a:xfrm>
            <a:off x="4842003" y="3194464"/>
            <a:ext cx="630007" cy="360000"/>
            <a:chOff x="971600" y="5445224"/>
            <a:chExt cx="7200800" cy="576064"/>
          </a:xfrm>
        </p:grpSpPr>
        <p:sp>
          <p:nvSpPr>
            <p:cNvPr id="452" name="平行四辺形 45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3" name="平行四辺形 45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54" name="グループ化 453"/>
          <p:cNvGrpSpPr/>
          <p:nvPr/>
        </p:nvGrpSpPr>
        <p:grpSpPr>
          <a:xfrm>
            <a:off x="5382009" y="3194464"/>
            <a:ext cx="630007" cy="360000"/>
            <a:chOff x="971600" y="5445224"/>
            <a:chExt cx="7200800" cy="576064"/>
          </a:xfrm>
        </p:grpSpPr>
        <p:sp>
          <p:nvSpPr>
            <p:cNvPr id="455" name="平行四辺形 45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平行四辺形 45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57" name="グループ化 456"/>
          <p:cNvGrpSpPr/>
          <p:nvPr/>
        </p:nvGrpSpPr>
        <p:grpSpPr>
          <a:xfrm>
            <a:off x="5922015" y="3194464"/>
            <a:ext cx="630007" cy="360000"/>
            <a:chOff x="971600" y="5445224"/>
            <a:chExt cx="7200800" cy="576064"/>
          </a:xfrm>
        </p:grpSpPr>
        <p:sp>
          <p:nvSpPr>
            <p:cNvPr id="458" name="平行四辺形 45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平行四辺形 45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60" name="グループ化 459"/>
          <p:cNvGrpSpPr/>
          <p:nvPr/>
        </p:nvGrpSpPr>
        <p:grpSpPr>
          <a:xfrm>
            <a:off x="6462021" y="3194464"/>
            <a:ext cx="630007" cy="360000"/>
            <a:chOff x="971600" y="5445224"/>
            <a:chExt cx="7200800" cy="576064"/>
          </a:xfrm>
        </p:grpSpPr>
        <p:sp>
          <p:nvSpPr>
            <p:cNvPr id="461" name="平行四辺形 46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平行四辺形 46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63" name="グループ化 462"/>
          <p:cNvGrpSpPr/>
          <p:nvPr/>
        </p:nvGrpSpPr>
        <p:grpSpPr>
          <a:xfrm>
            <a:off x="7002027" y="3194464"/>
            <a:ext cx="630007" cy="360000"/>
            <a:chOff x="971600" y="5445224"/>
            <a:chExt cx="7200800" cy="576064"/>
          </a:xfrm>
        </p:grpSpPr>
        <p:sp>
          <p:nvSpPr>
            <p:cNvPr id="464" name="平行四辺形 46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65" name="平行四辺形 46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66" name="グループ化 465"/>
          <p:cNvGrpSpPr/>
          <p:nvPr/>
        </p:nvGrpSpPr>
        <p:grpSpPr>
          <a:xfrm>
            <a:off x="7542033" y="3194464"/>
            <a:ext cx="630007" cy="360000"/>
            <a:chOff x="971600" y="5445224"/>
            <a:chExt cx="7200800" cy="576064"/>
          </a:xfrm>
        </p:grpSpPr>
        <p:sp>
          <p:nvSpPr>
            <p:cNvPr id="467" name="平行四辺形 46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68" name="平行四辺形 46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69" name="グループ化 468"/>
          <p:cNvGrpSpPr/>
          <p:nvPr/>
        </p:nvGrpSpPr>
        <p:grpSpPr>
          <a:xfrm>
            <a:off x="1601967" y="3699007"/>
            <a:ext cx="630007" cy="360000"/>
            <a:chOff x="971600" y="5445224"/>
            <a:chExt cx="7200800" cy="576064"/>
          </a:xfrm>
        </p:grpSpPr>
        <p:sp>
          <p:nvSpPr>
            <p:cNvPr id="470" name="平行四辺形 46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平行四辺形 47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2" name="グループ化 471"/>
          <p:cNvGrpSpPr/>
          <p:nvPr/>
        </p:nvGrpSpPr>
        <p:grpSpPr>
          <a:xfrm>
            <a:off x="2141973" y="3699007"/>
            <a:ext cx="630007" cy="360000"/>
            <a:chOff x="971600" y="5445224"/>
            <a:chExt cx="7200800" cy="576064"/>
          </a:xfrm>
        </p:grpSpPr>
        <p:sp>
          <p:nvSpPr>
            <p:cNvPr id="473" name="平行四辺形 47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5" name="グループ化 474"/>
          <p:cNvGrpSpPr/>
          <p:nvPr/>
        </p:nvGrpSpPr>
        <p:grpSpPr>
          <a:xfrm>
            <a:off x="2681979" y="3699007"/>
            <a:ext cx="630007" cy="360000"/>
            <a:chOff x="971600" y="5445224"/>
            <a:chExt cx="7200800" cy="576064"/>
          </a:xfrm>
        </p:grpSpPr>
        <p:sp>
          <p:nvSpPr>
            <p:cNvPr id="476" name="平行四辺形 47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8" name="グループ化 477"/>
          <p:cNvGrpSpPr/>
          <p:nvPr/>
        </p:nvGrpSpPr>
        <p:grpSpPr>
          <a:xfrm>
            <a:off x="3221985" y="3699007"/>
            <a:ext cx="630007" cy="360000"/>
            <a:chOff x="971600" y="5445224"/>
            <a:chExt cx="7200800" cy="576064"/>
          </a:xfrm>
        </p:grpSpPr>
        <p:sp>
          <p:nvSpPr>
            <p:cNvPr id="479" name="平行四辺形 47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81" name="グループ化 480"/>
          <p:cNvGrpSpPr/>
          <p:nvPr/>
        </p:nvGrpSpPr>
        <p:grpSpPr>
          <a:xfrm>
            <a:off x="3761991" y="3699007"/>
            <a:ext cx="630007" cy="360000"/>
            <a:chOff x="971600" y="5445224"/>
            <a:chExt cx="7200800" cy="576064"/>
          </a:xfrm>
        </p:grpSpPr>
        <p:sp>
          <p:nvSpPr>
            <p:cNvPr id="482" name="平行四辺形 48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83" name="平行四辺形 48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84" name="グループ化 483"/>
          <p:cNvGrpSpPr/>
          <p:nvPr/>
        </p:nvGrpSpPr>
        <p:grpSpPr>
          <a:xfrm>
            <a:off x="4301997" y="3699007"/>
            <a:ext cx="630007" cy="360000"/>
            <a:chOff x="971600" y="5445224"/>
            <a:chExt cx="7200800" cy="576064"/>
          </a:xfrm>
        </p:grpSpPr>
        <p:sp>
          <p:nvSpPr>
            <p:cNvPr id="485" name="平行四辺形 48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87" name="グループ化 486"/>
          <p:cNvGrpSpPr/>
          <p:nvPr/>
        </p:nvGrpSpPr>
        <p:grpSpPr>
          <a:xfrm>
            <a:off x="4842003" y="3699007"/>
            <a:ext cx="630007" cy="360000"/>
            <a:chOff x="971600" y="5445224"/>
            <a:chExt cx="7200800" cy="576064"/>
          </a:xfrm>
        </p:grpSpPr>
        <p:sp>
          <p:nvSpPr>
            <p:cNvPr id="488" name="平行四辺形 48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89" name="平行四辺形 48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90" name="グループ化 489"/>
          <p:cNvGrpSpPr/>
          <p:nvPr/>
        </p:nvGrpSpPr>
        <p:grpSpPr>
          <a:xfrm>
            <a:off x="5382009" y="3699007"/>
            <a:ext cx="630007" cy="360000"/>
            <a:chOff x="971600" y="5445224"/>
            <a:chExt cx="7200800" cy="576064"/>
          </a:xfrm>
        </p:grpSpPr>
        <p:sp>
          <p:nvSpPr>
            <p:cNvPr id="491" name="平行四辺形 49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92" name="平行四辺形 49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93" name="グループ化 492"/>
          <p:cNvGrpSpPr/>
          <p:nvPr/>
        </p:nvGrpSpPr>
        <p:grpSpPr>
          <a:xfrm>
            <a:off x="5922015" y="3699007"/>
            <a:ext cx="630007" cy="360000"/>
            <a:chOff x="971600" y="5445224"/>
            <a:chExt cx="7200800" cy="576064"/>
          </a:xfrm>
        </p:grpSpPr>
        <p:sp>
          <p:nvSpPr>
            <p:cNvPr id="494" name="平行四辺形 49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96" name="グループ化 495"/>
          <p:cNvGrpSpPr/>
          <p:nvPr/>
        </p:nvGrpSpPr>
        <p:grpSpPr>
          <a:xfrm>
            <a:off x="6462021" y="3699007"/>
            <a:ext cx="630007" cy="360000"/>
            <a:chOff x="971600" y="5445224"/>
            <a:chExt cx="7200800" cy="576064"/>
          </a:xfrm>
        </p:grpSpPr>
        <p:sp>
          <p:nvSpPr>
            <p:cNvPr id="497" name="平行四辺形 49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平行四辺形 49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99" name="グループ化 498"/>
          <p:cNvGrpSpPr/>
          <p:nvPr/>
        </p:nvGrpSpPr>
        <p:grpSpPr>
          <a:xfrm>
            <a:off x="7002027" y="3699007"/>
            <a:ext cx="630007" cy="360000"/>
            <a:chOff x="971600" y="5445224"/>
            <a:chExt cx="7200800" cy="576064"/>
          </a:xfrm>
        </p:grpSpPr>
        <p:sp>
          <p:nvSpPr>
            <p:cNvPr id="500" name="平行四辺形 49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1" name="平行四辺形 50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02" name="グループ化 501"/>
          <p:cNvGrpSpPr/>
          <p:nvPr/>
        </p:nvGrpSpPr>
        <p:grpSpPr>
          <a:xfrm>
            <a:off x="7542033" y="3699007"/>
            <a:ext cx="630007" cy="360000"/>
            <a:chOff x="971600" y="5445224"/>
            <a:chExt cx="7200800" cy="576064"/>
          </a:xfrm>
        </p:grpSpPr>
        <p:sp>
          <p:nvSpPr>
            <p:cNvPr id="503" name="平行四辺形 50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平行四辺形 50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05" name="グループ化 504"/>
          <p:cNvGrpSpPr/>
          <p:nvPr/>
        </p:nvGrpSpPr>
        <p:grpSpPr>
          <a:xfrm>
            <a:off x="1601967" y="4239013"/>
            <a:ext cx="630007" cy="360000"/>
            <a:chOff x="971600" y="5445224"/>
            <a:chExt cx="7200800" cy="576064"/>
          </a:xfrm>
        </p:grpSpPr>
        <p:sp>
          <p:nvSpPr>
            <p:cNvPr id="506" name="平行四辺形 50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平行四辺形 50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08" name="グループ化 507"/>
          <p:cNvGrpSpPr/>
          <p:nvPr/>
        </p:nvGrpSpPr>
        <p:grpSpPr>
          <a:xfrm>
            <a:off x="2141973" y="4239013"/>
            <a:ext cx="630007" cy="360000"/>
            <a:chOff x="971600" y="5445224"/>
            <a:chExt cx="7200800" cy="576064"/>
          </a:xfrm>
        </p:grpSpPr>
        <p:sp>
          <p:nvSpPr>
            <p:cNvPr id="509" name="平行四辺形 50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0" name="平行四辺形 50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11" name="グループ化 510"/>
          <p:cNvGrpSpPr/>
          <p:nvPr/>
        </p:nvGrpSpPr>
        <p:grpSpPr>
          <a:xfrm>
            <a:off x="2681979" y="4239013"/>
            <a:ext cx="630007" cy="360000"/>
            <a:chOff x="971600" y="5445224"/>
            <a:chExt cx="7200800" cy="576064"/>
          </a:xfrm>
        </p:grpSpPr>
        <p:sp>
          <p:nvSpPr>
            <p:cNvPr id="512" name="平行四辺形 51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3" name="平行四辺形 51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14" name="グループ化 513"/>
          <p:cNvGrpSpPr/>
          <p:nvPr/>
        </p:nvGrpSpPr>
        <p:grpSpPr>
          <a:xfrm>
            <a:off x="3221985" y="4239013"/>
            <a:ext cx="630007" cy="360000"/>
            <a:chOff x="971600" y="5445224"/>
            <a:chExt cx="7200800" cy="576064"/>
          </a:xfrm>
        </p:grpSpPr>
        <p:sp>
          <p:nvSpPr>
            <p:cNvPr id="515" name="平行四辺形 51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6" name="平行四辺形 51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17" name="グループ化 516"/>
          <p:cNvGrpSpPr/>
          <p:nvPr/>
        </p:nvGrpSpPr>
        <p:grpSpPr>
          <a:xfrm>
            <a:off x="3761991" y="4239013"/>
            <a:ext cx="630007" cy="360000"/>
            <a:chOff x="971600" y="5445224"/>
            <a:chExt cx="7200800" cy="576064"/>
          </a:xfrm>
        </p:grpSpPr>
        <p:sp>
          <p:nvSpPr>
            <p:cNvPr id="518" name="平行四辺形 51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9" name="平行四辺形 51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0" name="グループ化 519"/>
          <p:cNvGrpSpPr/>
          <p:nvPr/>
        </p:nvGrpSpPr>
        <p:grpSpPr>
          <a:xfrm>
            <a:off x="4301997" y="4239013"/>
            <a:ext cx="630007" cy="360000"/>
            <a:chOff x="971600" y="5445224"/>
            <a:chExt cx="7200800" cy="576064"/>
          </a:xfrm>
        </p:grpSpPr>
        <p:sp>
          <p:nvSpPr>
            <p:cNvPr id="521" name="平行四辺形 52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2" name="平行四辺形 52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3" name="グループ化 522"/>
          <p:cNvGrpSpPr/>
          <p:nvPr/>
        </p:nvGrpSpPr>
        <p:grpSpPr>
          <a:xfrm>
            <a:off x="4842003" y="4239013"/>
            <a:ext cx="630007" cy="360000"/>
            <a:chOff x="971600" y="5445224"/>
            <a:chExt cx="7200800" cy="576064"/>
          </a:xfrm>
        </p:grpSpPr>
        <p:sp>
          <p:nvSpPr>
            <p:cNvPr id="524" name="平行四辺形 52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5" name="平行四辺形 52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6" name="グループ化 525"/>
          <p:cNvGrpSpPr/>
          <p:nvPr/>
        </p:nvGrpSpPr>
        <p:grpSpPr>
          <a:xfrm>
            <a:off x="5382009" y="4239013"/>
            <a:ext cx="630007" cy="360000"/>
            <a:chOff x="971600" y="5445224"/>
            <a:chExt cx="7200800" cy="576064"/>
          </a:xfrm>
        </p:grpSpPr>
        <p:sp>
          <p:nvSpPr>
            <p:cNvPr id="527" name="平行四辺形 52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平行四辺形 52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9" name="グループ化 528"/>
          <p:cNvGrpSpPr/>
          <p:nvPr/>
        </p:nvGrpSpPr>
        <p:grpSpPr>
          <a:xfrm>
            <a:off x="5922015" y="4239013"/>
            <a:ext cx="630007" cy="360000"/>
            <a:chOff x="971600" y="5445224"/>
            <a:chExt cx="7200800" cy="576064"/>
          </a:xfrm>
        </p:grpSpPr>
        <p:sp>
          <p:nvSpPr>
            <p:cNvPr id="530" name="平行四辺形 52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平行四辺形 53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32" name="グループ化 531"/>
          <p:cNvGrpSpPr/>
          <p:nvPr/>
        </p:nvGrpSpPr>
        <p:grpSpPr>
          <a:xfrm>
            <a:off x="6462021" y="4239013"/>
            <a:ext cx="630007" cy="360000"/>
            <a:chOff x="971600" y="5445224"/>
            <a:chExt cx="7200800" cy="576064"/>
          </a:xfrm>
        </p:grpSpPr>
        <p:sp>
          <p:nvSpPr>
            <p:cNvPr id="533" name="平行四辺形 53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平行四辺形 53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35" name="グループ化 534"/>
          <p:cNvGrpSpPr/>
          <p:nvPr/>
        </p:nvGrpSpPr>
        <p:grpSpPr>
          <a:xfrm>
            <a:off x="7002027" y="4239013"/>
            <a:ext cx="630007" cy="360000"/>
            <a:chOff x="971600" y="5445224"/>
            <a:chExt cx="7200800" cy="576064"/>
          </a:xfrm>
        </p:grpSpPr>
        <p:sp>
          <p:nvSpPr>
            <p:cNvPr id="536" name="平行四辺形 53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平行四辺形 5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38" name="グループ化 537"/>
          <p:cNvGrpSpPr/>
          <p:nvPr/>
        </p:nvGrpSpPr>
        <p:grpSpPr>
          <a:xfrm>
            <a:off x="7542033" y="4239013"/>
            <a:ext cx="630007" cy="360000"/>
            <a:chOff x="971600" y="5445224"/>
            <a:chExt cx="7200800" cy="576064"/>
          </a:xfrm>
        </p:grpSpPr>
        <p:sp>
          <p:nvSpPr>
            <p:cNvPr id="539" name="平行四辺形 53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0" name="平行四辺形 53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41" name="グループ化 540"/>
          <p:cNvGrpSpPr/>
          <p:nvPr/>
        </p:nvGrpSpPr>
        <p:grpSpPr>
          <a:xfrm>
            <a:off x="1601967" y="4779019"/>
            <a:ext cx="630007" cy="360000"/>
            <a:chOff x="971600" y="5445224"/>
            <a:chExt cx="7200800" cy="576064"/>
          </a:xfrm>
        </p:grpSpPr>
        <p:sp>
          <p:nvSpPr>
            <p:cNvPr id="542" name="平行四辺形 54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平行四辺形 54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44" name="グループ化 543"/>
          <p:cNvGrpSpPr/>
          <p:nvPr/>
        </p:nvGrpSpPr>
        <p:grpSpPr>
          <a:xfrm>
            <a:off x="2141973" y="4779019"/>
            <a:ext cx="630007" cy="360000"/>
            <a:chOff x="971600" y="5445224"/>
            <a:chExt cx="7200800" cy="576064"/>
          </a:xfrm>
        </p:grpSpPr>
        <p:sp>
          <p:nvSpPr>
            <p:cNvPr id="545" name="平行四辺形 54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6" name="平行四辺形 54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47" name="グループ化 546"/>
          <p:cNvGrpSpPr/>
          <p:nvPr/>
        </p:nvGrpSpPr>
        <p:grpSpPr>
          <a:xfrm>
            <a:off x="2681979" y="4779019"/>
            <a:ext cx="630007" cy="360000"/>
            <a:chOff x="971600" y="5445224"/>
            <a:chExt cx="7200800" cy="576064"/>
          </a:xfrm>
        </p:grpSpPr>
        <p:sp>
          <p:nvSpPr>
            <p:cNvPr id="548" name="平行四辺形 54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9" name="平行四辺形 54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50" name="グループ化 549"/>
          <p:cNvGrpSpPr/>
          <p:nvPr/>
        </p:nvGrpSpPr>
        <p:grpSpPr>
          <a:xfrm>
            <a:off x="3221985" y="4779019"/>
            <a:ext cx="630007" cy="360000"/>
            <a:chOff x="971600" y="5445224"/>
            <a:chExt cx="7200800" cy="576064"/>
          </a:xfrm>
        </p:grpSpPr>
        <p:sp>
          <p:nvSpPr>
            <p:cNvPr id="551" name="平行四辺形 55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52" name="平行四辺形 55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53" name="グループ化 552"/>
          <p:cNvGrpSpPr/>
          <p:nvPr/>
        </p:nvGrpSpPr>
        <p:grpSpPr>
          <a:xfrm>
            <a:off x="3761991" y="4779019"/>
            <a:ext cx="630007" cy="360000"/>
            <a:chOff x="971600" y="5445224"/>
            <a:chExt cx="7200800" cy="576064"/>
          </a:xfrm>
        </p:grpSpPr>
        <p:sp>
          <p:nvSpPr>
            <p:cNvPr id="554" name="平行四辺形 55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55" name="平行四辺形 55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56" name="グループ化 555"/>
          <p:cNvGrpSpPr/>
          <p:nvPr/>
        </p:nvGrpSpPr>
        <p:grpSpPr>
          <a:xfrm>
            <a:off x="4301997" y="4779019"/>
            <a:ext cx="630007" cy="360000"/>
            <a:chOff x="971600" y="5445224"/>
            <a:chExt cx="7200800" cy="576064"/>
          </a:xfrm>
        </p:grpSpPr>
        <p:sp>
          <p:nvSpPr>
            <p:cNvPr id="557" name="平行四辺形 55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58" name="平行四辺形 55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59" name="グループ化 558"/>
          <p:cNvGrpSpPr/>
          <p:nvPr/>
        </p:nvGrpSpPr>
        <p:grpSpPr>
          <a:xfrm>
            <a:off x="4842003" y="4779019"/>
            <a:ext cx="630007" cy="360000"/>
            <a:chOff x="971600" y="5445224"/>
            <a:chExt cx="7200800" cy="576064"/>
          </a:xfrm>
        </p:grpSpPr>
        <p:sp>
          <p:nvSpPr>
            <p:cNvPr id="560" name="平行四辺形 55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1" name="平行四辺形 56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2" name="グループ化 561"/>
          <p:cNvGrpSpPr/>
          <p:nvPr/>
        </p:nvGrpSpPr>
        <p:grpSpPr>
          <a:xfrm>
            <a:off x="5382009" y="4779019"/>
            <a:ext cx="630007" cy="360000"/>
            <a:chOff x="971600" y="5445224"/>
            <a:chExt cx="7200800" cy="576064"/>
          </a:xfrm>
        </p:grpSpPr>
        <p:sp>
          <p:nvSpPr>
            <p:cNvPr id="563" name="平行四辺形 56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4" name="平行四辺形 5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5" name="グループ化 564"/>
          <p:cNvGrpSpPr/>
          <p:nvPr/>
        </p:nvGrpSpPr>
        <p:grpSpPr>
          <a:xfrm>
            <a:off x="5922015" y="4779019"/>
            <a:ext cx="630007" cy="360000"/>
            <a:chOff x="971600" y="5445224"/>
            <a:chExt cx="7200800" cy="576064"/>
          </a:xfrm>
        </p:grpSpPr>
        <p:sp>
          <p:nvSpPr>
            <p:cNvPr id="566" name="平行四辺形 56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平行四辺形 56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8" name="グループ化 567"/>
          <p:cNvGrpSpPr/>
          <p:nvPr/>
        </p:nvGrpSpPr>
        <p:grpSpPr>
          <a:xfrm>
            <a:off x="6462021" y="4779019"/>
            <a:ext cx="630007" cy="360000"/>
            <a:chOff x="971600" y="5445224"/>
            <a:chExt cx="7200800" cy="576064"/>
          </a:xfrm>
        </p:grpSpPr>
        <p:sp>
          <p:nvSpPr>
            <p:cNvPr id="569" name="平行四辺形 56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0" name="平行四辺形 56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71" name="グループ化 570"/>
          <p:cNvGrpSpPr/>
          <p:nvPr/>
        </p:nvGrpSpPr>
        <p:grpSpPr>
          <a:xfrm>
            <a:off x="7002027" y="4779019"/>
            <a:ext cx="630007" cy="360000"/>
            <a:chOff x="971600" y="5445224"/>
            <a:chExt cx="7200800" cy="576064"/>
          </a:xfrm>
        </p:grpSpPr>
        <p:sp>
          <p:nvSpPr>
            <p:cNvPr id="572" name="平行四辺形 57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3" name="平行四辺形 57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74" name="グループ化 573"/>
          <p:cNvGrpSpPr/>
          <p:nvPr/>
        </p:nvGrpSpPr>
        <p:grpSpPr>
          <a:xfrm>
            <a:off x="7542033" y="4779019"/>
            <a:ext cx="630007" cy="360000"/>
            <a:chOff x="971600" y="5445224"/>
            <a:chExt cx="7200800" cy="576064"/>
          </a:xfrm>
        </p:grpSpPr>
        <p:sp>
          <p:nvSpPr>
            <p:cNvPr id="575" name="平行四辺形 57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77" name="グループ化 576"/>
          <p:cNvGrpSpPr/>
          <p:nvPr/>
        </p:nvGrpSpPr>
        <p:grpSpPr>
          <a:xfrm>
            <a:off x="1601967" y="5319025"/>
            <a:ext cx="630007" cy="360000"/>
            <a:chOff x="971600" y="5445224"/>
            <a:chExt cx="7200800" cy="576064"/>
          </a:xfrm>
        </p:grpSpPr>
        <p:sp>
          <p:nvSpPr>
            <p:cNvPr id="578" name="平行四辺形 57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80" name="グループ化 579"/>
          <p:cNvGrpSpPr/>
          <p:nvPr/>
        </p:nvGrpSpPr>
        <p:grpSpPr>
          <a:xfrm>
            <a:off x="2141973" y="5319025"/>
            <a:ext cx="630007" cy="360000"/>
            <a:chOff x="971600" y="5445224"/>
            <a:chExt cx="7200800" cy="576064"/>
          </a:xfrm>
        </p:grpSpPr>
        <p:sp>
          <p:nvSpPr>
            <p:cNvPr id="581" name="平行四辺形 58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2" name="平行四辺形 58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83" name="グループ化 582"/>
          <p:cNvGrpSpPr/>
          <p:nvPr/>
        </p:nvGrpSpPr>
        <p:grpSpPr>
          <a:xfrm>
            <a:off x="2681979" y="5319025"/>
            <a:ext cx="630007" cy="360000"/>
            <a:chOff x="971600" y="5445224"/>
            <a:chExt cx="7200800" cy="576064"/>
          </a:xfrm>
        </p:grpSpPr>
        <p:sp>
          <p:nvSpPr>
            <p:cNvPr id="584" name="平行四辺形 58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5" name="平行四辺形 58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86" name="グループ化 585"/>
          <p:cNvGrpSpPr/>
          <p:nvPr/>
        </p:nvGrpSpPr>
        <p:grpSpPr>
          <a:xfrm>
            <a:off x="3221985" y="5319025"/>
            <a:ext cx="630007" cy="360000"/>
            <a:chOff x="971600" y="5445224"/>
            <a:chExt cx="7200800" cy="576064"/>
          </a:xfrm>
        </p:grpSpPr>
        <p:sp>
          <p:nvSpPr>
            <p:cNvPr id="587" name="平行四辺形 586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88" name="平行四辺形 587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89" name="グループ化 588"/>
          <p:cNvGrpSpPr/>
          <p:nvPr/>
        </p:nvGrpSpPr>
        <p:grpSpPr>
          <a:xfrm>
            <a:off x="3761991" y="5319025"/>
            <a:ext cx="630007" cy="360000"/>
            <a:chOff x="971600" y="5445224"/>
            <a:chExt cx="7200800" cy="576064"/>
          </a:xfrm>
        </p:grpSpPr>
        <p:sp>
          <p:nvSpPr>
            <p:cNvPr id="590" name="平行四辺形 58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平行四辺形 59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2" name="グループ化 591"/>
          <p:cNvGrpSpPr/>
          <p:nvPr/>
        </p:nvGrpSpPr>
        <p:grpSpPr>
          <a:xfrm>
            <a:off x="4301997" y="5319025"/>
            <a:ext cx="630007" cy="360000"/>
            <a:chOff x="971600" y="5445224"/>
            <a:chExt cx="7200800" cy="576064"/>
          </a:xfrm>
        </p:grpSpPr>
        <p:sp>
          <p:nvSpPr>
            <p:cNvPr id="593" name="平行四辺形 59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94" name="平行四辺形 59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5" name="グループ化 594"/>
          <p:cNvGrpSpPr/>
          <p:nvPr/>
        </p:nvGrpSpPr>
        <p:grpSpPr>
          <a:xfrm>
            <a:off x="4842003" y="5319025"/>
            <a:ext cx="630007" cy="360000"/>
            <a:chOff x="971600" y="5445224"/>
            <a:chExt cx="7200800" cy="576064"/>
          </a:xfrm>
        </p:grpSpPr>
        <p:sp>
          <p:nvSpPr>
            <p:cNvPr id="596" name="平行四辺形 59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97" name="平行四辺形 59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98" name="グループ化 597"/>
          <p:cNvGrpSpPr/>
          <p:nvPr/>
        </p:nvGrpSpPr>
        <p:grpSpPr>
          <a:xfrm>
            <a:off x="5382009" y="5319025"/>
            <a:ext cx="630007" cy="360000"/>
            <a:chOff x="971600" y="5445224"/>
            <a:chExt cx="7200800" cy="576064"/>
          </a:xfrm>
        </p:grpSpPr>
        <p:sp>
          <p:nvSpPr>
            <p:cNvPr id="599" name="平行四辺形 598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0" name="平行四辺形 599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1" name="グループ化 600"/>
          <p:cNvGrpSpPr/>
          <p:nvPr/>
        </p:nvGrpSpPr>
        <p:grpSpPr>
          <a:xfrm>
            <a:off x="5922015" y="5319025"/>
            <a:ext cx="630007" cy="360000"/>
            <a:chOff x="971600" y="5445224"/>
            <a:chExt cx="7200800" cy="576064"/>
          </a:xfrm>
        </p:grpSpPr>
        <p:sp>
          <p:nvSpPr>
            <p:cNvPr id="602" name="平行四辺形 60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平行四辺形 602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4" name="グループ化 603"/>
          <p:cNvGrpSpPr/>
          <p:nvPr/>
        </p:nvGrpSpPr>
        <p:grpSpPr>
          <a:xfrm>
            <a:off x="6462021" y="5319025"/>
            <a:ext cx="630007" cy="360000"/>
            <a:chOff x="971600" y="5445224"/>
            <a:chExt cx="7200800" cy="576064"/>
          </a:xfrm>
        </p:grpSpPr>
        <p:sp>
          <p:nvSpPr>
            <p:cNvPr id="605" name="平行四辺形 60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平行四辺形 60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7" name="グループ化 606"/>
          <p:cNvGrpSpPr/>
          <p:nvPr/>
        </p:nvGrpSpPr>
        <p:grpSpPr>
          <a:xfrm>
            <a:off x="7002027" y="5319025"/>
            <a:ext cx="630007" cy="360000"/>
            <a:chOff x="971600" y="5445224"/>
            <a:chExt cx="7200800" cy="576064"/>
          </a:xfrm>
        </p:grpSpPr>
        <p:sp>
          <p:nvSpPr>
            <p:cNvPr id="608" name="平行四辺形 60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平行四辺形 60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10" name="グループ化 609"/>
          <p:cNvGrpSpPr/>
          <p:nvPr/>
        </p:nvGrpSpPr>
        <p:grpSpPr>
          <a:xfrm>
            <a:off x="7542033" y="5319025"/>
            <a:ext cx="630007" cy="360000"/>
            <a:chOff x="971600" y="5445224"/>
            <a:chExt cx="7200800" cy="576064"/>
          </a:xfrm>
        </p:grpSpPr>
        <p:sp>
          <p:nvSpPr>
            <p:cNvPr id="611" name="平行四辺形 61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13" name="正方形/長方形 612"/>
          <p:cNvSpPr/>
          <p:nvPr/>
        </p:nvSpPr>
        <p:spPr>
          <a:xfrm>
            <a:off x="1331964" y="908972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14" name="角丸四角形吹き出し 613"/>
          <p:cNvSpPr/>
          <p:nvPr/>
        </p:nvSpPr>
        <p:spPr bwMode="auto">
          <a:xfrm>
            <a:off x="2321975" y="638969"/>
            <a:ext cx="2160024" cy="612648"/>
          </a:xfrm>
          <a:prstGeom prst="wedgeRoundRectCallout">
            <a:avLst>
              <a:gd name="adj1" fmla="val -67072"/>
              <a:gd name="adj2" fmla="val 49646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どうしてこうなった</a:t>
            </a:r>
          </a:p>
        </p:txBody>
      </p:sp>
      <p:sp>
        <p:nvSpPr>
          <p:cNvPr id="615" name="正方形/長方形 614"/>
          <p:cNvSpPr/>
          <p:nvPr/>
        </p:nvSpPr>
        <p:spPr>
          <a:xfrm>
            <a:off x="8206009" y="4959017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n-US" altLang="ja-JP" sz="1400" dirty="0" smtClean="0"/>
              <a:t>` 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17" name="角丸四角形 616"/>
          <p:cNvSpPr/>
          <p:nvPr/>
        </p:nvSpPr>
        <p:spPr bwMode="auto">
          <a:xfrm>
            <a:off x="7632034" y="5229020"/>
            <a:ext cx="450005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if …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618" name="角丸四角形 617"/>
          <p:cNvSpPr/>
          <p:nvPr/>
        </p:nvSpPr>
        <p:spPr bwMode="auto">
          <a:xfrm>
            <a:off x="7632034" y="4618088"/>
            <a:ext cx="450005" cy="360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latin typeface="Arial Narrow" panose="020B0606020202030204" pitchFamily="34" charset="0"/>
            </a:endParaRPr>
          </a:p>
        </p:txBody>
      </p:sp>
      <p:grpSp>
        <p:nvGrpSpPr>
          <p:cNvPr id="713" name="グループ化 712"/>
          <p:cNvGrpSpPr/>
          <p:nvPr/>
        </p:nvGrpSpPr>
        <p:grpSpPr>
          <a:xfrm>
            <a:off x="1691968" y="1429903"/>
            <a:ext cx="6390071" cy="4159121"/>
            <a:chOff x="1691968" y="1429903"/>
            <a:chExt cx="6390071" cy="4159121"/>
          </a:xfrm>
        </p:grpSpPr>
        <p:sp>
          <p:nvSpPr>
            <p:cNvPr id="619" name="角丸四角形 618"/>
            <p:cNvSpPr/>
            <p:nvPr/>
          </p:nvSpPr>
          <p:spPr bwMode="auto">
            <a:xfrm>
              <a:off x="7632034" y="407808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0" name="角丸四角形 619"/>
            <p:cNvSpPr/>
            <p:nvPr/>
          </p:nvSpPr>
          <p:spPr bwMode="auto">
            <a:xfrm>
              <a:off x="7632034" y="353807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1" name="角丸四角形 620"/>
            <p:cNvSpPr/>
            <p:nvPr/>
          </p:nvSpPr>
          <p:spPr bwMode="auto">
            <a:xfrm>
              <a:off x="7632034" y="303353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2" name="角丸四角形 621"/>
            <p:cNvSpPr/>
            <p:nvPr/>
          </p:nvSpPr>
          <p:spPr bwMode="auto">
            <a:xfrm>
              <a:off x="7632034" y="249352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3" name="角丸四角形 622"/>
            <p:cNvSpPr/>
            <p:nvPr/>
          </p:nvSpPr>
          <p:spPr bwMode="auto">
            <a:xfrm>
              <a:off x="7632034" y="195352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4" name="角丸四角形 623"/>
            <p:cNvSpPr/>
            <p:nvPr/>
          </p:nvSpPr>
          <p:spPr bwMode="auto">
            <a:xfrm>
              <a:off x="7632034" y="144897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5" name="角丸四角形 624"/>
            <p:cNvSpPr/>
            <p:nvPr/>
          </p:nvSpPr>
          <p:spPr bwMode="auto">
            <a:xfrm>
              <a:off x="7092028" y="461808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6" name="角丸四角形 625"/>
            <p:cNvSpPr/>
            <p:nvPr/>
          </p:nvSpPr>
          <p:spPr bwMode="auto">
            <a:xfrm>
              <a:off x="7092028" y="407808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7" name="角丸四角形 626"/>
            <p:cNvSpPr/>
            <p:nvPr/>
          </p:nvSpPr>
          <p:spPr bwMode="auto">
            <a:xfrm>
              <a:off x="7092028" y="353807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8" name="角丸四角形 627"/>
            <p:cNvSpPr/>
            <p:nvPr/>
          </p:nvSpPr>
          <p:spPr bwMode="auto">
            <a:xfrm>
              <a:off x="7092028" y="303353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29" name="角丸四角形 628"/>
            <p:cNvSpPr/>
            <p:nvPr/>
          </p:nvSpPr>
          <p:spPr bwMode="auto">
            <a:xfrm>
              <a:off x="7092028" y="249352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0" name="角丸四角形 629"/>
            <p:cNvSpPr/>
            <p:nvPr/>
          </p:nvSpPr>
          <p:spPr bwMode="auto">
            <a:xfrm>
              <a:off x="7092028" y="195352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1" name="角丸四角形 630"/>
            <p:cNvSpPr/>
            <p:nvPr/>
          </p:nvSpPr>
          <p:spPr bwMode="auto">
            <a:xfrm>
              <a:off x="7092028" y="144897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2" name="角丸四角形 631"/>
            <p:cNvSpPr/>
            <p:nvPr/>
          </p:nvSpPr>
          <p:spPr bwMode="auto">
            <a:xfrm>
              <a:off x="7092028" y="5229020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3" name="角丸四角形 632"/>
            <p:cNvSpPr/>
            <p:nvPr/>
          </p:nvSpPr>
          <p:spPr bwMode="auto">
            <a:xfrm>
              <a:off x="6552022" y="461808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4" name="角丸四角形 633"/>
            <p:cNvSpPr/>
            <p:nvPr/>
          </p:nvSpPr>
          <p:spPr bwMode="auto">
            <a:xfrm>
              <a:off x="6552022" y="407808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5" name="角丸四角形 634"/>
            <p:cNvSpPr/>
            <p:nvPr/>
          </p:nvSpPr>
          <p:spPr bwMode="auto">
            <a:xfrm>
              <a:off x="6552022" y="353807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6" name="角丸四角形 635"/>
            <p:cNvSpPr/>
            <p:nvPr/>
          </p:nvSpPr>
          <p:spPr bwMode="auto">
            <a:xfrm>
              <a:off x="6552022" y="303353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7" name="角丸四角形 636"/>
            <p:cNvSpPr/>
            <p:nvPr/>
          </p:nvSpPr>
          <p:spPr bwMode="auto">
            <a:xfrm>
              <a:off x="6552022" y="249352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8" name="角丸四角形 637"/>
            <p:cNvSpPr/>
            <p:nvPr/>
          </p:nvSpPr>
          <p:spPr bwMode="auto">
            <a:xfrm>
              <a:off x="6552022" y="195352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39" name="角丸四角形 638"/>
            <p:cNvSpPr/>
            <p:nvPr/>
          </p:nvSpPr>
          <p:spPr bwMode="auto">
            <a:xfrm>
              <a:off x="6552022" y="144897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0" name="角丸四角形 639"/>
            <p:cNvSpPr/>
            <p:nvPr/>
          </p:nvSpPr>
          <p:spPr bwMode="auto">
            <a:xfrm>
              <a:off x="6552022" y="5229020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1" name="角丸四角形 640"/>
            <p:cNvSpPr/>
            <p:nvPr/>
          </p:nvSpPr>
          <p:spPr bwMode="auto">
            <a:xfrm>
              <a:off x="6012016" y="461808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2" name="角丸四角形 641"/>
            <p:cNvSpPr/>
            <p:nvPr/>
          </p:nvSpPr>
          <p:spPr bwMode="auto">
            <a:xfrm>
              <a:off x="6012016" y="407808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3" name="角丸四角形 642"/>
            <p:cNvSpPr/>
            <p:nvPr/>
          </p:nvSpPr>
          <p:spPr bwMode="auto">
            <a:xfrm>
              <a:off x="6012016" y="353807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4" name="角丸四角形 643"/>
            <p:cNvSpPr/>
            <p:nvPr/>
          </p:nvSpPr>
          <p:spPr bwMode="auto">
            <a:xfrm>
              <a:off x="6012016" y="303353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5" name="角丸四角形 644"/>
            <p:cNvSpPr/>
            <p:nvPr/>
          </p:nvSpPr>
          <p:spPr bwMode="auto">
            <a:xfrm>
              <a:off x="6012016" y="249352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6" name="角丸四角形 645"/>
            <p:cNvSpPr/>
            <p:nvPr/>
          </p:nvSpPr>
          <p:spPr bwMode="auto">
            <a:xfrm>
              <a:off x="6012016" y="195352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7" name="角丸四角形 646"/>
            <p:cNvSpPr/>
            <p:nvPr/>
          </p:nvSpPr>
          <p:spPr bwMode="auto">
            <a:xfrm>
              <a:off x="6012016" y="144897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8" name="角丸四角形 647"/>
            <p:cNvSpPr/>
            <p:nvPr/>
          </p:nvSpPr>
          <p:spPr bwMode="auto">
            <a:xfrm>
              <a:off x="6012016" y="5229020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49" name="角丸四角形 648"/>
            <p:cNvSpPr/>
            <p:nvPr/>
          </p:nvSpPr>
          <p:spPr bwMode="auto">
            <a:xfrm>
              <a:off x="5472010" y="461808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0" name="角丸四角形 649"/>
            <p:cNvSpPr/>
            <p:nvPr/>
          </p:nvSpPr>
          <p:spPr bwMode="auto">
            <a:xfrm>
              <a:off x="5472010" y="407808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1" name="角丸四角形 650"/>
            <p:cNvSpPr/>
            <p:nvPr/>
          </p:nvSpPr>
          <p:spPr bwMode="auto">
            <a:xfrm>
              <a:off x="5472010" y="353807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2" name="角丸四角形 651"/>
            <p:cNvSpPr/>
            <p:nvPr/>
          </p:nvSpPr>
          <p:spPr bwMode="auto">
            <a:xfrm>
              <a:off x="5472010" y="303353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3" name="角丸四角形 652"/>
            <p:cNvSpPr/>
            <p:nvPr/>
          </p:nvSpPr>
          <p:spPr bwMode="auto">
            <a:xfrm>
              <a:off x="5472010" y="249352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4" name="角丸四角形 653"/>
            <p:cNvSpPr/>
            <p:nvPr/>
          </p:nvSpPr>
          <p:spPr bwMode="auto">
            <a:xfrm>
              <a:off x="5472010" y="195352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5" name="角丸四角形 654"/>
            <p:cNvSpPr/>
            <p:nvPr/>
          </p:nvSpPr>
          <p:spPr bwMode="auto">
            <a:xfrm>
              <a:off x="5472010" y="144897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6" name="角丸四角形 655"/>
            <p:cNvSpPr/>
            <p:nvPr/>
          </p:nvSpPr>
          <p:spPr bwMode="auto">
            <a:xfrm>
              <a:off x="5472010" y="5229020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7" name="角丸四角形 656"/>
            <p:cNvSpPr/>
            <p:nvPr/>
          </p:nvSpPr>
          <p:spPr bwMode="auto">
            <a:xfrm>
              <a:off x="4932004" y="459901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8" name="角丸四角形 657"/>
            <p:cNvSpPr/>
            <p:nvPr/>
          </p:nvSpPr>
          <p:spPr bwMode="auto">
            <a:xfrm>
              <a:off x="4932004" y="405900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59" name="角丸四角形 658"/>
            <p:cNvSpPr/>
            <p:nvPr/>
          </p:nvSpPr>
          <p:spPr bwMode="auto">
            <a:xfrm>
              <a:off x="4932004" y="351900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0" name="角丸四角形 659"/>
            <p:cNvSpPr/>
            <p:nvPr/>
          </p:nvSpPr>
          <p:spPr bwMode="auto">
            <a:xfrm>
              <a:off x="4932004" y="301445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1" name="角丸四角形 660"/>
            <p:cNvSpPr/>
            <p:nvPr/>
          </p:nvSpPr>
          <p:spPr bwMode="auto">
            <a:xfrm>
              <a:off x="4932004" y="247445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2" name="角丸四角形 661"/>
            <p:cNvSpPr/>
            <p:nvPr/>
          </p:nvSpPr>
          <p:spPr bwMode="auto">
            <a:xfrm>
              <a:off x="4932004" y="193444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3" name="角丸四角形 662"/>
            <p:cNvSpPr/>
            <p:nvPr/>
          </p:nvSpPr>
          <p:spPr bwMode="auto">
            <a:xfrm>
              <a:off x="4932004" y="142990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4" name="角丸四角形 663"/>
            <p:cNvSpPr/>
            <p:nvPr/>
          </p:nvSpPr>
          <p:spPr bwMode="auto">
            <a:xfrm>
              <a:off x="4932004" y="5209945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5" name="角丸四角形 664"/>
            <p:cNvSpPr/>
            <p:nvPr/>
          </p:nvSpPr>
          <p:spPr bwMode="auto">
            <a:xfrm>
              <a:off x="4391998" y="459901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6" name="角丸四角形 665"/>
            <p:cNvSpPr/>
            <p:nvPr/>
          </p:nvSpPr>
          <p:spPr bwMode="auto">
            <a:xfrm>
              <a:off x="4391998" y="405900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7" name="角丸四角形 666"/>
            <p:cNvSpPr/>
            <p:nvPr/>
          </p:nvSpPr>
          <p:spPr bwMode="auto">
            <a:xfrm>
              <a:off x="4391998" y="351900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8" name="角丸四角形 667"/>
            <p:cNvSpPr/>
            <p:nvPr/>
          </p:nvSpPr>
          <p:spPr bwMode="auto">
            <a:xfrm>
              <a:off x="4391998" y="301445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69" name="角丸四角形 668"/>
            <p:cNvSpPr/>
            <p:nvPr/>
          </p:nvSpPr>
          <p:spPr bwMode="auto">
            <a:xfrm>
              <a:off x="4391998" y="247445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0" name="角丸四角形 669"/>
            <p:cNvSpPr/>
            <p:nvPr/>
          </p:nvSpPr>
          <p:spPr bwMode="auto">
            <a:xfrm>
              <a:off x="4391998" y="193444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1" name="角丸四角形 670"/>
            <p:cNvSpPr/>
            <p:nvPr/>
          </p:nvSpPr>
          <p:spPr bwMode="auto">
            <a:xfrm>
              <a:off x="4391998" y="142990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2" name="角丸四角形 671"/>
            <p:cNvSpPr/>
            <p:nvPr/>
          </p:nvSpPr>
          <p:spPr bwMode="auto">
            <a:xfrm>
              <a:off x="4391998" y="5209945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3" name="角丸四角形 672"/>
            <p:cNvSpPr/>
            <p:nvPr/>
          </p:nvSpPr>
          <p:spPr bwMode="auto">
            <a:xfrm>
              <a:off x="3851992" y="459901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4" name="角丸四角形 673"/>
            <p:cNvSpPr/>
            <p:nvPr/>
          </p:nvSpPr>
          <p:spPr bwMode="auto">
            <a:xfrm>
              <a:off x="3851992" y="405900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5" name="角丸四角形 674"/>
            <p:cNvSpPr/>
            <p:nvPr/>
          </p:nvSpPr>
          <p:spPr bwMode="auto">
            <a:xfrm>
              <a:off x="3851992" y="351900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6" name="角丸四角形 675"/>
            <p:cNvSpPr/>
            <p:nvPr/>
          </p:nvSpPr>
          <p:spPr bwMode="auto">
            <a:xfrm>
              <a:off x="3851992" y="301445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7" name="角丸四角形 676"/>
            <p:cNvSpPr/>
            <p:nvPr/>
          </p:nvSpPr>
          <p:spPr bwMode="auto">
            <a:xfrm>
              <a:off x="3851992" y="247445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8" name="角丸四角形 677"/>
            <p:cNvSpPr/>
            <p:nvPr/>
          </p:nvSpPr>
          <p:spPr bwMode="auto">
            <a:xfrm>
              <a:off x="3851992" y="193444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79" name="角丸四角形 678"/>
            <p:cNvSpPr/>
            <p:nvPr/>
          </p:nvSpPr>
          <p:spPr bwMode="auto">
            <a:xfrm>
              <a:off x="3851992" y="142990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0" name="角丸四角形 679"/>
            <p:cNvSpPr/>
            <p:nvPr/>
          </p:nvSpPr>
          <p:spPr bwMode="auto">
            <a:xfrm>
              <a:off x="3851992" y="5209945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1" name="角丸四角形 680"/>
            <p:cNvSpPr/>
            <p:nvPr/>
          </p:nvSpPr>
          <p:spPr bwMode="auto">
            <a:xfrm>
              <a:off x="3311986" y="459901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2" name="角丸四角形 681"/>
            <p:cNvSpPr/>
            <p:nvPr/>
          </p:nvSpPr>
          <p:spPr bwMode="auto">
            <a:xfrm>
              <a:off x="3311986" y="405900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3" name="角丸四角形 682"/>
            <p:cNvSpPr/>
            <p:nvPr/>
          </p:nvSpPr>
          <p:spPr bwMode="auto">
            <a:xfrm>
              <a:off x="3311986" y="351900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4" name="角丸四角形 683"/>
            <p:cNvSpPr/>
            <p:nvPr/>
          </p:nvSpPr>
          <p:spPr bwMode="auto">
            <a:xfrm>
              <a:off x="3311986" y="301445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5" name="角丸四角形 684"/>
            <p:cNvSpPr/>
            <p:nvPr/>
          </p:nvSpPr>
          <p:spPr bwMode="auto">
            <a:xfrm>
              <a:off x="3311986" y="247445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6" name="角丸四角形 685"/>
            <p:cNvSpPr/>
            <p:nvPr/>
          </p:nvSpPr>
          <p:spPr bwMode="auto">
            <a:xfrm>
              <a:off x="3311986" y="193444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7" name="角丸四角形 686"/>
            <p:cNvSpPr/>
            <p:nvPr/>
          </p:nvSpPr>
          <p:spPr bwMode="auto">
            <a:xfrm>
              <a:off x="3311986" y="142990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8" name="角丸四角形 687"/>
            <p:cNvSpPr/>
            <p:nvPr/>
          </p:nvSpPr>
          <p:spPr bwMode="auto">
            <a:xfrm>
              <a:off x="3311986" y="5209945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89" name="角丸四角形 688"/>
            <p:cNvSpPr/>
            <p:nvPr/>
          </p:nvSpPr>
          <p:spPr bwMode="auto">
            <a:xfrm>
              <a:off x="2771980" y="459901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0" name="角丸四角形 689"/>
            <p:cNvSpPr/>
            <p:nvPr/>
          </p:nvSpPr>
          <p:spPr bwMode="auto">
            <a:xfrm>
              <a:off x="2771980" y="405900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1" name="角丸四角形 690"/>
            <p:cNvSpPr/>
            <p:nvPr/>
          </p:nvSpPr>
          <p:spPr bwMode="auto">
            <a:xfrm>
              <a:off x="2771980" y="351900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2" name="角丸四角形 691"/>
            <p:cNvSpPr/>
            <p:nvPr/>
          </p:nvSpPr>
          <p:spPr bwMode="auto">
            <a:xfrm>
              <a:off x="2771980" y="301445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3" name="角丸四角形 692"/>
            <p:cNvSpPr/>
            <p:nvPr/>
          </p:nvSpPr>
          <p:spPr bwMode="auto">
            <a:xfrm>
              <a:off x="2771980" y="247445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4" name="角丸四角形 693"/>
            <p:cNvSpPr/>
            <p:nvPr/>
          </p:nvSpPr>
          <p:spPr bwMode="auto">
            <a:xfrm>
              <a:off x="2771980" y="193444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5" name="角丸四角形 694"/>
            <p:cNvSpPr/>
            <p:nvPr/>
          </p:nvSpPr>
          <p:spPr bwMode="auto">
            <a:xfrm>
              <a:off x="2771980" y="142990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6" name="角丸四角形 695"/>
            <p:cNvSpPr/>
            <p:nvPr/>
          </p:nvSpPr>
          <p:spPr bwMode="auto">
            <a:xfrm>
              <a:off x="2771980" y="5209945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7" name="角丸四角形 696"/>
            <p:cNvSpPr/>
            <p:nvPr/>
          </p:nvSpPr>
          <p:spPr bwMode="auto">
            <a:xfrm>
              <a:off x="2231974" y="459901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8" name="角丸四角形 697"/>
            <p:cNvSpPr/>
            <p:nvPr/>
          </p:nvSpPr>
          <p:spPr bwMode="auto">
            <a:xfrm>
              <a:off x="2231974" y="405900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699" name="角丸四角形 698"/>
            <p:cNvSpPr/>
            <p:nvPr/>
          </p:nvSpPr>
          <p:spPr bwMode="auto">
            <a:xfrm>
              <a:off x="2231974" y="351900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0" name="角丸四角形 699"/>
            <p:cNvSpPr/>
            <p:nvPr/>
          </p:nvSpPr>
          <p:spPr bwMode="auto">
            <a:xfrm>
              <a:off x="2231974" y="301445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1" name="角丸四角形 700"/>
            <p:cNvSpPr/>
            <p:nvPr/>
          </p:nvSpPr>
          <p:spPr bwMode="auto">
            <a:xfrm>
              <a:off x="2231974" y="247445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2" name="角丸四角形 701"/>
            <p:cNvSpPr/>
            <p:nvPr/>
          </p:nvSpPr>
          <p:spPr bwMode="auto">
            <a:xfrm>
              <a:off x="2231974" y="193444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3" name="角丸四角形 702"/>
            <p:cNvSpPr/>
            <p:nvPr/>
          </p:nvSpPr>
          <p:spPr bwMode="auto">
            <a:xfrm>
              <a:off x="2231974" y="142990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4" name="角丸四角形 703"/>
            <p:cNvSpPr/>
            <p:nvPr/>
          </p:nvSpPr>
          <p:spPr bwMode="auto">
            <a:xfrm>
              <a:off x="2231974" y="5209945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5" name="角丸四角形 704"/>
            <p:cNvSpPr/>
            <p:nvPr/>
          </p:nvSpPr>
          <p:spPr bwMode="auto">
            <a:xfrm>
              <a:off x="1691968" y="459901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6" name="角丸四角形 705"/>
            <p:cNvSpPr/>
            <p:nvPr/>
          </p:nvSpPr>
          <p:spPr bwMode="auto">
            <a:xfrm>
              <a:off x="1691968" y="4059007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7" name="角丸四角形 706"/>
            <p:cNvSpPr/>
            <p:nvPr/>
          </p:nvSpPr>
          <p:spPr bwMode="auto">
            <a:xfrm>
              <a:off x="1691968" y="3519001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8" name="角丸四角形 707"/>
            <p:cNvSpPr/>
            <p:nvPr/>
          </p:nvSpPr>
          <p:spPr bwMode="auto">
            <a:xfrm>
              <a:off x="1691968" y="3014458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09" name="角丸四角形 708"/>
            <p:cNvSpPr/>
            <p:nvPr/>
          </p:nvSpPr>
          <p:spPr bwMode="auto">
            <a:xfrm>
              <a:off x="1691968" y="2474452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10" name="角丸四角形 709"/>
            <p:cNvSpPr/>
            <p:nvPr/>
          </p:nvSpPr>
          <p:spPr bwMode="auto">
            <a:xfrm>
              <a:off x="1691968" y="1934446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11" name="角丸四角形 710"/>
            <p:cNvSpPr/>
            <p:nvPr/>
          </p:nvSpPr>
          <p:spPr bwMode="auto">
            <a:xfrm>
              <a:off x="1691968" y="1429903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712" name="角丸四角形 711"/>
            <p:cNvSpPr/>
            <p:nvPr/>
          </p:nvSpPr>
          <p:spPr bwMode="auto">
            <a:xfrm>
              <a:off x="1691968" y="5209945"/>
              <a:ext cx="450005" cy="36000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616" name="角丸四角形吹き出し 615"/>
          <p:cNvSpPr/>
          <p:nvPr/>
        </p:nvSpPr>
        <p:spPr bwMode="auto">
          <a:xfrm>
            <a:off x="6102017" y="4329010"/>
            <a:ext cx="2430027" cy="612648"/>
          </a:xfrm>
          <a:prstGeom prst="wedgeRoundRectCallout">
            <a:avLst>
              <a:gd name="adj1" fmla="val 39915"/>
              <a:gd name="adj2" fmla="val 100391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やってしまいましたなぁ</a:t>
            </a:r>
          </a:p>
        </p:txBody>
      </p:sp>
    </p:spTree>
    <p:extLst>
      <p:ext uri="{BB962C8B-B14F-4D97-AF65-F5344CB8AC3E}">
        <p14:creationId xmlns:p14="http://schemas.microsoft.com/office/powerpoint/2010/main" val="25159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データ・ハザード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251952" y="4689014"/>
            <a:ext cx="8730097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 smtClean="0"/>
              <a:t>レジスタ・ファイルへのアクセス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演算の入力は </a:t>
            </a:r>
            <a:r>
              <a:rPr lang="en-US" altLang="ja-JP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ja-JP" alt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´∀</a:t>
            </a:r>
            <a:r>
              <a:rPr lang="ja-JP" alt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の人がレジスタ・ファイルから読み出す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演算の結果は</a:t>
            </a:r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en-US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人がレジスタ・</a:t>
            </a:r>
            <a:r>
              <a:rPr lang="ja-JP" altLang="en-US" sz="2000" dirty="0" smtClean="0"/>
              <a:t>ファイルに書き込む</a:t>
            </a:r>
            <a:endParaRPr lang="en-US" altLang="ja-JP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0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11956" y="2978995"/>
            <a:ext cx="720009" cy="360004"/>
            <a:chOff x="6372020" y="3699004"/>
            <a:chExt cx="720009" cy="360004"/>
          </a:xfrm>
        </p:grpSpPr>
        <p:sp>
          <p:nvSpPr>
            <p:cNvPr id="42" name="角丸四角形 41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a=a+1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b=a-1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c=a+2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角丸四角形吹き出し 42"/>
          <p:cNvSpPr/>
          <p:nvPr/>
        </p:nvSpPr>
        <p:spPr bwMode="auto">
          <a:xfrm>
            <a:off x="6552022" y="1808982"/>
            <a:ext cx="1080012" cy="432646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書きます</a:t>
            </a:r>
          </a:p>
        </p:txBody>
      </p:sp>
      <p:sp>
        <p:nvSpPr>
          <p:cNvPr id="45" name="角丸四角形吹き出し 44"/>
          <p:cNvSpPr/>
          <p:nvPr/>
        </p:nvSpPr>
        <p:spPr bwMode="auto">
          <a:xfrm>
            <a:off x="3671990" y="1808982"/>
            <a:ext cx="1080012" cy="432646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読みます</a:t>
            </a:r>
          </a:p>
        </p:txBody>
      </p:sp>
    </p:spTree>
    <p:extLst>
      <p:ext uri="{BB962C8B-B14F-4D97-AF65-F5344CB8AC3E}">
        <p14:creationId xmlns:p14="http://schemas.microsoft.com/office/powerpoint/2010/main" val="22528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データ・ハザード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251952" y="4689014"/>
            <a:ext cx="8730097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 smtClean="0"/>
              <a:t>データ・ハザード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 </a:t>
            </a:r>
            <a:r>
              <a:rPr lang="en-US" altLang="ja-JP" sz="2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ja-JP" alt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´∀</a:t>
            </a:r>
            <a:r>
              <a:rPr lang="ja-JP" altLang="en-US" sz="20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の人が </a:t>
            </a:r>
            <a:r>
              <a:rPr lang="en-US" altLang="ja-JP" sz="2000" dirty="0" smtClean="0"/>
              <a:t>a=a+1 </a:t>
            </a:r>
            <a:r>
              <a:rPr lang="ja-JP" altLang="en-US" sz="2000" dirty="0" smtClean="0"/>
              <a:t>の結果を読もうとしても，</a:t>
            </a:r>
            <a:endParaRPr lang="en-US" altLang="ja-JP" sz="2000" dirty="0" smtClean="0"/>
          </a:p>
          <a:p>
            <a:pPr lvl="1"/>
            <a:r>
              <a:rPr lang="ja-JP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(*</a:t>
            </a:r>
            <a:r>
              <a:rPr lang="ja-JP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 </a:t>
            </a:r>
            <a:r>
              <a:rPr lang="ja-JP" altLang="en-US" sz="2000" dirty="0" smtClean="0"/>
              <a:t>の人が</a:t>
            </a:r>
            <a:r>
              <a:rPr lang="ja-JP" altLang="en-US" sz="2000" dirty="0"/>
              <a:t>まだ</a:t>
            </a:r>
            <a:r>
              <a:rPr lang="ja-JP" altLang="en-US" sz="2000" dirty="0" smtClean="0"/>
              <a:t>計算中でレジスタ・ファイルに書いていない</a:t>
            </a:r>
            <a:endParaRPr lang="en-US" altLang="ja-JP" sz="2000" dirty="0" smtClean="0"/>
          </a:p>
          <a:p>
            <a:pPr lvl="1"/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en-US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人が計算結果をかけるのは次のサイクル</a:t>
            </a:r>
            <a:endParaRPr lang="en-US" altLang="ja-JP" sz="2000" dirty="0" smtClean="0"/>
          </a:p>
          <a:p>
            <a:pPr lvl="2"/>
            <a:r>
              <a:rPr lang="ja-JP" altLang="en-US" sz="2000" dirty="0" smtClean="0"/>
              <a:t>レジスタ・ファイルから読めるのはさらにその後</a:t>
            </a:r>
            <a:endParaRPr lang="en-US" altLang="ja-JP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0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11956" y="2978995"/>
            <a:ext cx="720009" cy="360004"/>
            <a:chOff x="6372020" y="3699004"/>
            <a:chExt cx="720009" cy="360004"/>
          </a:xfrm>
        </p:grpSpPr>
        <p:sp>
          <p:nvSpPr>
            <p:cNvPr id="42" name="角丸四角形 41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a=a+1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b=a-1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c=a+2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角丸四角形吹き出し 42"/>
          <p:cNvSpPr/>
          <p:nvPr/>
        </p:nvSpPr>
        <p:spPr bwMode="auto">
          <a:xfrm>
            <a:off x="5202007" y="1808982"/>
            <a:ext cx="1260014" cy="432646"/>
          </a:xfrm>
          <a:prstGeom prst="wedgeRoundRectCallout">
            <a:avLst>
              <a:gd name="adj1" fmla="val -51493"/>
              <a:gd name="adj2" fmla="val 139793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計算中･･･</a:t>
            </a:r>
          </a:p>
        </p:txBody>
      </p:sp>
      <p:sp>
        <p:nvSpPr>
          <p:cNvPr id="45" name="角丸四角形吹き出し 44"/>
          <p:cNvSpPr/>
          <p:nvPr/>
        </p:nvSpPr>
        <p:spPr bwMode="auto">
          <a:xfrm>
            <a:off x="3671990" y="1808982"/>
            <a:ext cx="1260014" cy="432646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 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ください</a:t>
            </a:r>
          </a:p>
        </p:txBody>
      </p:sp>
      <p:sp>
        <p:nvSpPr>
          <p:cNvPr id="46" name="角丸四角形 45"/>
          <p:cNvSpPr/>
          <p:nvPr/>
        </p:nvSpPr>
        <p:spPr bwMode="auto">
          <a:xfrm>
            <a:off x="4932004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3491988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b=a-1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051972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c=a+2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59" name="角丸四角形吹き出し 58"/>
          <p:cNvSpPr/>
          <p:nvPr/>
        </p:nvSpPr>
        <p:spPr bwMode="auto">
          <a:xfrm>
            <a:off x="6642023" y="1538979"/>
            <a:ext cx="2411976" cy="612648"/>
          </a:xfrm>
          <a:prstGeom prst="wedgeRoundRectCallout">
            <a:avLst>
              <a:gd name="adj1" fmla="val -51493"/>
              <a:gd name="adj2" fmla="val 139793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サイクルほど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お時間をいただきます</a:t>
            </a:r>
          </a:p>
        </p:txBody>
      </p:sp>
    </p:spTree>
    <p:extLst>
      <p:ext uri="{BB962C8B-B14F-4D97-AF65-F5344CB8AC3E}">
        <p14:creationId xmlns:p14="http://schemas.microsoft.com/office/powerpoint/2010/main" val="4026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879005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879005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879005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879005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3014462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3014462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3033046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3033046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953" y="11181"/>
            <a:ext cx="8712046" cy="908972"/>
          </a:xfrm>
        </p:spPr>
        <p:txBody>
          <a:bodyPr/>
          <a:lstStyle/>
          <a:p>
            <a:r>
              <a:rPr lang="ja-JP" altLang="en-US" dirty="0" smtClean="0"/>
              <a:t>フォワーディング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251952" y="5229020"/>
            <a:ext cx="8730097" cy="1009157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/>
              <a:t>フォワーディング（バイパス</a:t>
            </a:r>
            <a:r>
              <a:rPr lang="ja-JP" altLang="en-US" sz="2000" dirty="0" smtClean="0"/>
              <a:t>とも呼ぶ）</a:t>
            </a:r>
            <a:endParaRPr lang="en-US" altLang="ja-JP" sz="2000" dirty="0" smtClean="0"/>
          </a:p>
          <a:p>
            <a:pPr lvl="1"/>
            <a:r>
              <a:rPr lang="ja-JP" altLang="en-US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n-US" altLang="ja-JP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(*</a:t>
            </a:r>
            <a:r>
              <a:rPr lang="ja-JP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 </a:t>
            </a:r>
            <a:r>
              <a:rPr lang="ja-JP" altLang="en-US" sz="2000" dirty="0" smtClean="0"/>
              <a:t>の人から次の人へ，ダイレクトに計算結果を送る</a:t>
            </a:r>
            <a:endParaRPr lang="en-US" altLang="ja-JP" sz="2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4689014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521955" y="2618991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-5400000">
            <a:off x="4842165" y="2403057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510017" y="1718981"/>
            <a:ext cx="1008112" cy="1152128"/>
            <a:chOff x="3563888" y="2708920"/>
            <a:chExt cx="1296144" cy="432048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270003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 w="25400"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 w="25400"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0" name="Freeform 8"/>
          <p:cNvSpPr>
            <a:spLocks/>
          </p:cNvSpPr>
          <p:nvPr/>
        </p:nvSpPr>
        <p:spPr bwMode="auto">
          <a:xfrm>
            <a:off x="5958289" y="1808982"/>
            <a:ext cx="720080" cy="918111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254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11956" y="3699003"/>
            <a:ext cx="720009" cy="360004"/>
            <a:chOff x="6372020" y="3699004"/>
            <a:chExt cx="720009" cy="360004"/>
          </a:xfrm>
        </p:grpSpPr>
        <p:sp>
          <p:nvSpPr>
            <p:cNvPr id="42" name="角丸四角形 41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96" name="正方形/長方形 95"/>
          <p:cNvSpPr/>
          <p:nvPr/>
        </p:nvSpPr>
        <p:spPr bwMode="auto">
          <a:xfrm>
            <a:off x="251952" y="3158997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a=a+1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b=a-1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c=a+2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4932004" y="3699003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3491988" y="3699003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b=a-1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8" name="角丸四角形 47"/>
          <p:cNvSpPr/>
          <p:nvPr/>
        </p:nvSpPr>
        <p:spPr bwMode="auto">
          <a:xfrm>
            <a:off x="2051972" y="3699003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c=a+2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57" name="Freeform 8"/>
          <p:cNvSpPr>
            <a:spLocks/>
          </p:cNvSpPr>
          <p:nvPr/>
        </p:nvSpPr>
        <p:spPr bwMode="auto">
          <a:xfrm rot="16200000">
            <a:off x="4761016" y="1709966"/>
            <a:ext cx="810009" cy="118804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 cap="rnd">
            <a:miter lim="800000"/>
            <a:headEnd/>
            <a:tailEnd type="non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60" name="Freeform 8"/>
          <p:cNvSpPr>
            <a:spLocks/>
          </p:cNvSpPr>
          <p:nvPr/>
        </p:nvSpPr>
        <p:spPr bwMode="auto">
          <a:xfrm rot="5400000">
            <a:off x="4445977" y="2025006"/>
            <a:ext cx="540078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 cap="rnd">
            <a:miter lim="800000"/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63" name="Freeform 8"/>
          <p:cNvSpPr>
            <a:spLocks/>
          </p:cNvSpPr>
          <p:nvPr/>
        </p:nvSpPr>
        <p:spPr bwMode="auto">
          <a:xfrm rot="5400000">
            <a:off x="4445977" y="2475011"/>
            <a:ext cx="540078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 cap="rnd">
            <a:miter lim="800000"/>
            <a:headEnd/>
            <a:tailEnd type="triangle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65" name="角丸四角形吹き出し 64"/>
          <p:cNvSpPr/>
          <p:nvPr/>
        </p:nvSpPr>
        <p:spPr bwMode="auto">
          <a:xfrm>
            <a:off x="5022005" y="2888994"/>
            <a:ext cx="2250025" cy="342645"/>
          </a:xfrm>
          <a:prstGeom prst="wedgeRoundRectCallout">
            <a:avLst>
              <a:gd name="adj1" fmla="val -46291"/>
              <a:gd name="adj2" fmla="val 10350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フォワーディング！</a:t>
            </a:r>
          </a:p>
        </p:txBody>
      </p:sp>
    </p:spTree>
    <p:extLst>
      <p:ext uri="{BB962C8B-B14F-4D97-AF65-F5344CB8AC3E}">
        <p14:creationId xmlns:p14="http://schemas.microsoft.com/office/powerpoint/2010/main" val="23688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タイトル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分岐予測やフォワーディング以外の方法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ストール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なにもしない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2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分岐</a:t>
            </a:r>
            <a:r>
              <a:rPr lang="ja-JP" altLang="en-US" dirty="0" smtClean="0"/>
              <a:t>ハザードやデータ</a:t>
            </a:r>
            <a:r>
              <a:rPr lang="ja-JP" altLang="en-US" dirty="0"/>
              <a:t>・ハザードの</a:t>
            </a:r>
            <a:r>
              <a:rPr lang="ja-JP" altLang="en-US" dirty="0" smtClean="0"/>
              <a:t>原因のまとめ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341954" y="4599013"/>
            <a:ext cx="8280092" cy="1709712"/>
          </a:xfrm>
        </p:spPr>
        <p:txBody>
          <a:bodyPr/>
          <a:lstStyle/>
          <a:p>
            <a:r>
              <a:rPr kumimoji="1" lang="ja-JP" altLang="en-US" dirty="0" smtClean="0"/>
              <a:t>先行する命令（右側のステージ）の結果は，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後続の命令（</a:t>
            </a:r>
            <a:r>
              <a:rPr lang="ja-JP" altLang="en-US" dirty="0" smtClean="0"/>
              <a:t>左側のステージ）では使えないと言うこと</a:t>
            </a:r>
            <a:endParaRPr lang="en-US" altLang="ja-JP" dirty="0" smtClean="0"/>
          </a:p>
          <a:p>
            <a:r>
              <a:rPr kumimoji="1" lang="ja-JP" altLang="en-US" dirty="0" smtClean="0"/>
              <a:t>分岐予測やフォワーディングは，これをなんとかする</a:t>
            </a:r>
            <a:endParaRPr kumimoji="1" lang="en-US" altLang="ja-JP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5" name="平行四辺形 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8" name="平行四辺形 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11" name="平行四辺形 1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14" name="平行四辺形 1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平行四辺形 1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27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611956" y="2978995"/>
            <a:ext cx="720009" cy="360004"/>
            <a:chOff x="6372020" y="3699004"/>
            <a:chExt cx="720009" cy="360004"/>
          </a:xfrm>
        </p:grpSpPr>
        <p:sp>
          <p:nvSpPr>
            <p:cNvPr id="29" name="角丸四角形 28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1" name="正方形/長方形 30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a=a+1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b=a-1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c=a+2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4932004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latin typeface="Arial Narrow" panose="020B0606020202030204" pitchFamily="34" charset="0"/>
              </a:rPr>
              <a:t>先行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3491988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dirty="0" smtClean="0">
                <a:latin typeface="Arial Narrow" panose="020B0606020202030204" pitchFamily="34" charset="0"/>
              </a:rPr>
              <a:t>後続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6" name="角丸四角形吹き出し 35"/>
          <p:cNvSpPr/>
          <p:nvPr/>
        </p:nvSpPr>
        <p:spPr bwMode="auto">
          <a:xfrm>
            <a:off x="3671990" y="1898983"/>
            <a:ext cx="2250025" cy="342645"/>
          </a:xfrm>
          <a:prstGeom prst="wedgeRoundRectCallout">
            <a:avLst>
              <a:gd name="adj1" fmla="val -45641"/>
              <a:gd name="adj2" fmla="val 163278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フォワーディング！</a:t>
            </a:r>
          </a:p>
        </p:txBody>
      </p:sp>
    </p:spTree>
    <p:extLst>
      <p:ext uri="{BB962C8B-B14F-4D97-AF65-F5344CB8AC3E}">
        <p14:creationId xmlns:p14="http://schemas.microsoft.com/office/powerpoint/2010/main" val="366382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ストール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251952" y="4689014"/>
            <a:ext cx="8730097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 smtClean="0"/>
              <a:t>ストール</a:t>
            </a:r>
            <a:endParaRPr lang="en-US" altLang="ja-JP" sz="2000" dirty="0" smtClean="0"/>
          </a:p>
          <a:p>
            <a:pPr lvl="1"/>
            <a:r>
              <a:rPr lang="el-GR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20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en-US" altLang="ja-JP" sz="20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000" dirty="0"/>
              <a:t>の</a:t>
            </a:r>
            <a:r>
              <a:rPr lang="ja-JP" altLang="en-US" sz="2000" dirty="0" smtClean="0"/>
              <a:t>人が計算結果をかくまで，それより左側を止める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そのままだとシングル・サイクルマシンと同じに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a </a:t>
            </a:r>
            <a:r>
              <a:rPr lang="ja-JP" altLang="en-US" sz="2000" dirty="0" err="1" smtClean="0"/>
              <a:t>に依</a:t>
            </a:r>
            <a:r>
              <a:rPr lang="ja-JP" altLang="en-US" sz="2000" dirty="0" smtClean="0"/>
              <a:t>存していない命令が来たときは問題ないのでそのまま通す</a:t>
            </a:r>
            <a:endParaRPr lang="en-US" altLang="ja-JP" sz="2000" dirty="0">
              <a:solidFill>
                <a:schemeClr val="accent3">
                  <a:lumMod val="50000"/>
                </a:schemeClr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0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11956" y="2978995"/>
            <a:ext cx="720009" cy="360004"/>
            <a:chOff x="6372020" y="3699004"/>
            <a:chExt cx="720009" cy="360004"/>
          </a:xfrm>
        </p:grpSpPr>
        <p:sp>
          <p:nvSpPr>
            <p:cNvPr id="42" name="角丸四角形 41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a=a+1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b=a-1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c=a+2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角丸四角形吹き出し 42"/>
          <p:cNvSpPr/>
          <p:nvPr/>
        </p:nvSpPr>
        <p:spPr bwMode="auto">
          <a:xfrm>
            <a:off x="5202007" y="1808982"/>
            <a:ext cx="1260014" cy="432646"/>
          </a:xfrm>
          <a:prstGeom prst="wedgeRoundRectCallout">
            <a:avLst>
              <a:gd name="adj1" fmla="val -51493"/>
              <a:gd name="adj2" fmla="val 139793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マダー？</a:t>
            </a:r>
          </a:p>
        </p:txBody>
      </p:sp>
      <p:sp>
        <p:nvSpPr>
          <p:cNvPr id="45" name="角丸四角形吹き出し 44"/>
          <p:cNvSpPr/>
          <p:nvPr/>
        </p:nvSpPr>
        <p:spPr bwMode="auto">
          <a:xfrm>
            <a:off x="3671990" y="1808982"/>
            <a:ext cx="1260014" cy="432646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はやくー</a:t>
            </a:r>
          </a:p>
        </p:txBody>
      </p:sp>
      <p:sp>
        <p:nvSpPr>
          <p:cNvPr id="46" name="角丸四角形 45"/>
          <p:cNvSpPr/>
          <p:nvPr/>
        </p:nvSpPr>
        <p:spPr bwMode="auto">
          <a:xfrm>
            <a:off x="6282019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7" name="角丸四角形 46"/>
          <p:cNvSpPr/>
          <p:nvPr/>
        </p:nvSpPr>
        <p:spPr bwMode="auto">
          <a:xfrm>
            <a:off x="2141973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b=a-1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59" name="角丸四角形吹き出し 58"/>
          <p:cNvSpPr/>
          <p:nvPr/>
        </p:nvSpPr>
        <p:spPr bwMode="auto">
          <a:xfrm>
            <a:off x="6642023" y="1538979"/>
            <a:ext cx="2411976" cy="720008"/>
          </a:xfrm>
          <a:prstGeom prst="wedgeRoundRectCallout">
            <a:avLst>
              <a:gd name="adj1" fmla="val -50280"/>
              <a:gd name="adj2" fmla="val 109313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サイクルほど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お時間をいただきます</a:t>
            </a:r>
          </a:p>
        </p:txBody>
      </p:sp>
    </p:spTree>
    <p:extLst>
      <p:ext uri="{BB962C8B-B14F-4D97-AF65-F5344CB8AC3E}">
        <p14:creationId xmlns:p14="http://schemas.microsoft.com/office/powerpoint/2010/main" val="33944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基本：シングル・サイクル・プロセッサ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応用：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パイプライン化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分岐予測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VLIW</a:t>
            </a:r>
          </a:p>
          <a:p>
            <a:pPr lvl="1"/>
            <a:r>
              <a:rPr kumimoji="1" lang="en-US" altLang="ja-JP" dirty="0" smtClean="0"/>
              <a:t>out-of-order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ソート・アルゴリズム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10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なにもしない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4869016"/>
            <a:ext cx="8010089" cy="1799713"/>
          </a:xfrm>
        </p:spPr>
        <p:txBody>
          <a:bodyPr/>
          <a:lstStyle/>
          <a:p>
            <a:r>
              <a:rPr kumimoji="1" lang="ja-JP" altLang="en-US" sz="2000" dirty="0" smtClean="0"/>
              <a:t>それぞれの命令の後ろに，</a:t>
            </a:r>
            <a:r>
              <a:rPr lang="ja-JP" altLang="en-US" sz="2000" dirty="0" smtClean="0"/>
              <a:t>何</a:t>
            </a:r>
            <a:r>
              <a:rPr lang="ja-JP" altLang="en-US" sz="2000" dirty="0"/>
              <a:t>もしない</a:t>
            </a:r>
            <a:r>
              <a:rPr lang="ja-JP" altLang="en-US" sz="2000" dirty="0" smtClean="0"/>
              <a:t>命令を入れる</a:t>
            </a:r>
            <a:endParaRPr lang="en-US" altLang="ja-JP" sz="2000" dirty="0" smtClean="0"/>
          </a:p>
          <a:p>
            <a:pPr lvl="1"/>
            <a:r>
              <a:rPr lang="en-US" altLang="ja-JP" sz="2000" dirty="0"/>
              <a:t>NOP</a:t>
            </a:r>
            <a:r>
              <a:rPr lang="ja-JP" altLang="en-US" sz="2000" dirty="0"/>
              <a:t>（</a:t>
            </a:r>
            <a:r>
              <a:rPr lang="en-US" altLang="ja-JP" sz="2000" dirty="0"/>
              <a:t>No Operation</a:t>
            </a:r>
            <a:r>
              <a:rPr lang="ja-JP" altLang="en-US" sz="2000" dirty="0" smtClean="0"/>
              <a:t>）と呼ぶ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前のページと比べると</a:t>
            </a:r>
            <a:r>
              <a:rPr lang="ja-JP" altLang="en-US" sz="2000" dirty="0" smtClean="0"/>
              <a:t>，見た目はストールと同じ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5" name="平行四辺形 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8" name="平行四辺形 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11" name="平行四辺形 1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14" name="平行四辺形 1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平行四辺形 1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27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611956" y="2978995"/>
            <a:ext cx="720009" cy="360004"/>
            <a:chOff x="6372020" y="3699004"/>
            <a:chExt cx="720009" cy="360004"/>
          </a:xfrm>
        </p:grpSpPr>
        <p:sp>
          <p:nvSpPr>
            <p:cNvPr id="29" name="角丸四角形 28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1" name="正方形/長方形 30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a=a+1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NOP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NOP</a:t>
            </a:r>
            <a:endParaRPr kumimoji="1" lang="en-US" altLang="ja-JP" sz="20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b=a-1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282019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4932004" y="2978995"/>
            <a:ext cx="720008" cy="360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NOP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3491988" y="2978995"/>
            <a:ext cx="720008" cy="360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NOP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051972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b=a-1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7" name="角丸四角形吹き出し 36"/>
          <p:cNvSpPr/>
          <p:nvPr/>
        </p:nvSpPr>
        <p:spPr bwMode="auto">
          <a:xfrm>
            <a:off x="3671989" y="1808982"/>
            <a:ext cx="2430027" cy="432646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働きたくないでござる</a:t>
            </a:r>
          </a:p>
        </p:txBody>
      </p:sp>
    </p:spTree>
    <p:extLst>
      <p:ext uri="{BB962C8B-B14F-4D97-AF65-F5344CB8AC3E}">
        <p14:creationId xmlns:p14="http://schemas.microsoft.com/office/powerpoint/2010/main" val="25022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なにもしない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4869016"/>
            <a:ext cx="8010089" cy="1799713"/>
          </a:xfrm>
        </p:spPr>
        <p:txBody>
          <a:bodyPr/>
          <a:lstStyle/>
          <a:p>
            <a:r>
              <a:rPr kumimoji="1" lang="en-US" altLang="ja-JP" sz="2000" dirty="0" smtClean="0"/>
              <a:t>a </a:t>
            </a:r>
            <a:r>
              <a:rPr kumimoji="1" lang="ja-JP" altLang="en-US" sz="2000" dirty="0" err="1" smtClean="0"/>
              <a:t>に依</a:t>
            </a:r>
            <a:r>
              <a:rPr kumimoji="1" lang="ja-JP" altLang="en-US" sz="2000" dirty="0" smtClean="0"/>
              <a:t>存していない命令なら </a:t>
            </a:r>
            <a:r>
              <a:rPr kumimoji="1" lang="en-US" altLang="ja-JP" sz="2000" dirty="0" smtClean="0"/>
              <a:t>NOP </a:t>
            </a:r>
            <a:r>
              <a:rPr kumimoji="1" lang="ja-JP" altLang="en-US" sz="2000" dirty="0" smtClean="0"/>
              <a:t>じゃなくてもいい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この場合，性能は全く落ちない！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しかも回路は最も単純</a:t>
            </a:r>
            <a:endParaRPr kumimoji="1" lang="en-US" altLang="ja-JP" sz="20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5" name="平行四辺形 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8" name="平行四辺形 7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11" name="平行四辺形 1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14" name="平行四辺形 1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平行四辺形 14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6" name="正方形/長方形 15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cxnSp>
        <p:nvCxnSpPr>
          <p:cNvPr id="20" name="直線矢印コネクタ 19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27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611956" y="2978995"/>
            <a:ext cx="720009" cy="360004"/>
            <a:chOff x="6372020" y="3699004"/>
            <a:chExt cx="720009" cy="360004"/>
          </a:xfrm>
        </p:grpSpPr>
        <p:sp>
          <p:nvSpPr>
            <p:cNvPr id="29" name="角丸四角形 28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1" name="正方形/長方形 30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a=a+1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c=c+1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d=d+1</a:t>
            </a:r>
            <a:endParaRPr kumimoji="1" lang="en-US" altLang="ja-JP" sz="20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b=a-1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6282019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2051972" y="2978995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b=a-1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37" name="角丸四角形吹き出し 36"/>
          <p:cNvSpPr/>
          <p:nvPr/>
        </p:nvSpPr>
        <p:spPr bwMode="auto">
          <a:xfrm>
            <a:off x="2051972" y="1808982"/>
            <a:ext cx="1530017" cy="432646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キリキリ働け</a:t>
            </a:r>
          </a:p>
        </p:txBody>
      </p:sp>
      <p:sp>
        <p:nvSpPr>
          <p:cNvPr id="38" name="角丸四角形吹き出し 37"/>
          <p:cNvSpPr/>
          <p:nvPr/>
        </p:nvSpPr>
        <p:spPr bwMode="auto">
          <a:xfrm>
            <a:off x="3761991" y="1808982"/>
            <a:ext cx="1620018" cy="432646"/>
          </a:xfrm>
          <a:prstGeom prst="wedgeRoundRectCallout">
            <a:avLst>
              <a:gd name="adj1" fmla="val -43365"/>
              <a:gd name="adj2" fmla="val 134720"/>
              <a:gd name="adj3" fmla="val 16667"/>
            </a:avLst>
          </a:prstGeom>
          <a:ln>
            <a:headEnd/>
            <a:tailEnd type="triangle" w="sm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ブラックだ･･･</a:t>
            </a:r>
          </a:p>
        </p:txBody>
      </p:sp>
      <p:sp>
        <p:nvSpPr>
          <p:cNvPr id="39" name="角丸四角形 38"/>
          <p:cNvSpPr/>
          <p:nvPr/>
        </p:nvSpPr>
        <p:spPr bwMode="auto">
          <a:xfrm>
            <a:off x="5022005" y="2978995"/>
            <a:ext cx="720008" cy="3600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c=c+1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3581989" y="2978995"/>
            <a:ext cx="720008" cy="36000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d=d+1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パイプライン化の指針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シングルサイクル・マシンをベースに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パイプライン・ラッチ（</a:t>
            </a:r>
            <a:r>
              <a:rPr kumimoji="1" lang="en-US" altLang="ja-JP" sz="2000" dirty="0" smtClean="0"/>
              <a:t>D-FF</a:t>
            </a:r>
            <a:r>
              <a:rPr kumimoji="1" lang="ja-JP" altLang="en-US" sz="2000" dirty="0" smtClean="0"/>
              <a:t>）を挿入する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を各ステージの境目に挿入</a:t>
            </a:r>
            <a:endParaRPr lang="en-US" altLang="ja-JP" sz="2000" dirty="0" smtClean="0"/>
          </a:p>
          <a:p>
            <a:pPr lvl="1"/>
            <a:r>
              <a:rPr kumimoji="1" lang="ja-JP" altLang="en-US" sz="2000" dirty="0" smtClean="0"/>
              <a:t>とりあえず，これだけで「</a:t>
            </a:r>
            <a:r>
              <a:rPr kumimoji="1" lang="en-US" altLang="ja-JP" sz="2000" dirty="0" smtClean="0"/>
              <a:t>2. </a:t>
            </a:r>
            <a:r>
              <a:rPr kumimoji="1" lang="ja-JP" altLang="en-US" sz="2000" dirty="0" smtClean="0"/>
              <a:t>なにもしない」相当になる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メモリ部分などにいくつか修正が必要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smtClean="0"/>
              <a:t>くわしくは </a:t>
            </a:r>
            <a:r>
              <a:rPr kumimoji="1" lang="en-US" altLang="ja-JP" sz="2000" smtClean="0"/>
              <a:t>Wiki </a:t>
            </a:r>
            <a:r>
              <a:rPr kumimoji="1" lang="ja-JP" altLang="en-US" sz="2000" dirty="0" smtClean="0"/>
              <a:t>の高速化への指針のページを参照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50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その他の工夫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VLIW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Out-of-order </a:t>
            </a:r>
            <a:r>
              <a:rPr lang="ja-JP" altLang="en-US" dirty="0" smtClean="0"/>
              <a:t>スーパスカラ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ソート・アルゴリズムの工夫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3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VLIW</a:t>
            </a:r>
            <a:r>
              <a:rPr lang="ja-JP" altLang="en-US" dirty="0"/>
              <a:t>（</a:t>
            </a:r>
            <a:r>
              <a:rPr lang="en-US" altLang="ja-JP" dirty="0"/>
              <a:t>very long instruction word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発想：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ベルトコンベアの数を増やせばいいじゃ</a:t>
            </a:r>
            <a:r>
              <a:rPr lang="ja-JP" altLang="en-US" dirty="0" err="1" smtClean="0"/>
              <a:t>ん</a:t>
            </a:r>
            <a:endParaRPr lang="en-US" altLang="ja-JP" dirty="0" smtClean="0"/>
          </a:p>
          <a:p>
            <a:r>
              <a:rPr lang="en-US" altLang="ja-JP" dirty="0" smtClean="0"/>
              <a:t>VLIW</a:t>
            </a:r>
            <a:r>
              <a:rPr lang="ja-JP" altLang="en-US" dirty="0" smtClean="0"/>
              <a:t>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パイプラインを複数用意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複数</a:t>
            </a:r>
            <a:r>
              <a:rPr lang="ja-JP" altLang="en-US" dirty="0"/>
              <a:t>の命令を</a:t>
            </a:r>
            <a:r>
              <a:rPr lang="en-US" altLang="ja-JP" dirty="0"/>
              <a:t>1</a:t>
            </a:r>
            <a:r>
              <a:rPr lang="ja-JP" altLang="en-US" dirty="0" err="1"/>
              <a:t>つに</a:t>
            </a:r>
            <a:r>
              <a:rPr lang="ja-JP" altLang="en-US" dirty="0" smtClean="0"/>
              <a:t>パックし，同時に流す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3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VLIW</a:t>
            </a:r>
            <a:r>
              <a:rPr lang="ja-JP" altLang="en-US" dirty="0" smtClean="0"/>
              <a:t>による性能向上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並列して実行できる複数命令を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つに</a:t>
            </a:r>
            <a:r>
              <a:rPr lang="ja-JP" altLang="en-US" dirty="0" smtClean="0"/>
              <a:t>まとめて実行</a:t>
            </a:r>
            <a:endParaRPr kumimoji="1" lang="ja-JP" altLang="en-US" dirty="0"/>
          </a:p>
        </p:txBody>
      </p:sp>
      <p:cxnSp>
        <p:nvCxnSpPr>
          <p:cNvPr id="98" name="直線コネクタ 97"/>
          <p:cNvCxnSpPr/>
          <p:nvPr/>
        </p:nvCxnSpPr>
        <p:spPr bwMode="auto">
          <a:xfrm>
            <a:off x="1580533" y="5661320"/>
            <a:ext cx="14436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線コネクタ 98"/>
          <p:cNvCxnSpPr>
            <a:endCxn id="197" idx="5"/>
          </p:cNvCxnSpPr>
          <p:nvPr/>
        </p:nvCxnSpPr>
        <p:spPr bwMode="auto">
          <a:xfrm flipV="1">
            <a:off x="1162425" y="5026534"/>
            <a:ext cx="1087206" cy="47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線コネクタ 99"/>
          <p:cNvCxnSpPr/>
          <p:nvPr/>
        </p:nvCxnSpPr>
        <p:spPr bwMode="auto">
          <a:xfrm>
            <a:off x="1580533" y="4653352"/>
            <a:ext cx="72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直線矢印コネクタ 142"/>
          <p:cNvCxnSpPr/>
          <p:nvPr/>
        </p:nvCxnSpPr>
        <p:spPr bwMode="auto">
          <a:xfrm>
            <a:off x="1656054" y="4293312"/>
            <a:ext cx="6480720" cy="0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正方形/長方形 152"/>
          <p:cNvSpPr/>
          <p:nvPr/>
        </p:nvSpPr>
        <p:spPr>
          <a:xfrm>
            <a:off x="719950" y="3933272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VLIW 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化：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命令相当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2" name="グループ化 171"/>
          <p:cNvGrpSpPr/>
          <p:nvPr/>
        </p:nvGrpSpPr>
        <p:grpSpPr>
          <a:xfrm>
            <a:off x="2268356" y="4509192"/>
            <a:ext cx="2091745" cy="360040"/>
            <a:chOff x="1832183" y="2276872"/>
            <a:chExt cx="2091745" cy="360040"/>
          </a:xfrm>
        </p:grpSpPr>
        <p:grpSp>
          <p:nvGrpSpPr>
            <p:cNvPr id="173" name="グループ化 172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83" name="平行四辺形 182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平行四辺形 183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4" name="グループ化 173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81" name="平行四辺形 180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平行四辺形 181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5" name="グループ化 174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79" name="平行四辺形 178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平行四辺形 179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" name="グループ化 175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177" name="平行四辺形 176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平行四辺形 177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5" name="グループ化 184"/>
          <p:cNvGrpSpPr/>
          <p:nvPr/>
        </p:nvGrpSpPr>
        <p:grpSpPr>
          <a:xfrm>
            <a:off x="2210252" y="4869016"/>
            <a:ext cx="2091745" cy="360040"/>
            <a:chOff x="1832183" y="2276872"/>
            <a:chExt cx="2091745" cy="360040"/>
          </a:xfrm>
        </p:grpSpPr>
        <p:grpSp>
          <p:nvGrpSpPr>
            <p:cNvPr id="186" name="グループ化 185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96" name="平行四辺形 195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平行四辺形 196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7" name="グループ化 186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94" name="平行四辺形 193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平行四辺形 194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8" name="グループ化 187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92" name="平行四辺形 191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平行四辺形 192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9" name="グループ化 188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190" name="平行四辺形 189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平行四辺形 190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98" name="グループ化 197"/>
          <p:cNvGrpSpPr/>
          <p:nvPr/>
        </p:nvGrpSpPr>
        <p:grpSpPr>
          <a:xfrm>
            <a:off x="2591978" y="5498987"/>
            <a:ext cx="2091745" cy="360040"/>
            <a:chOff x="1832183" y="2276872"/>
            <a:chExt cx="2091745" cy="360040"/>
          </a:xfrm>
        </p:grpSpPr>
        <p:grpSp>
          <p:nvGrpSpPr>
            <p:cNvPr id="199" name="グループ化 198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209" name="平行四辺形 208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平行四辺形 209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0" name="グループ化 199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207" name="平行四辺形 206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平行四辺形 207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1" name="グループ化 200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205" name="平行四辺形 204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平行四辺形 205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203" name="平行四辺形 202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平行四辺形 203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216" name="角丸四角形 215"/>
          <p:cNvSpPr/>
          <p:nvPr/>
        </p:nvSpPr>
        <p:spPr bwMode="auto">
          <a:xfrm>
            <a:off x="881959" y="4419011"/>
            <a:ext cx="720008" cy="810009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a++</a:t>
            </a:r>
          </a:p>
          <a:p>
            <a:pPr algn="ctr"/>
            <a:endParaRPr kumimoji="1" lang="en-US" altLang="ja-JP" dirty="0" smtClean="0">
              <a:latin typeface="Arial Narrow" panose="020B0606020202030204" pitchFamily="34" charset="0"/>
            </a:endParaRPr>
          </a:p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b--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cxnSp>
        <p:nvCxnSpPr>
          <p:cNvPr id="68" name="直線コネクタ 67"/>
          <p:cNvCxnSpPr>
            <a:endCxn id="125" idx="5"/>
          </p:cNvCxnSpPr>
          <p:nvPr/>
        </p:nvCxnSpPr>
        <p:spPr bwMode="auto">
          <a:xfrm flipV="1">
            <a:off x="1526446" y="2866474"/>
            <a:ext cx="1623195" cy="48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線コネクタ 68"/>
          <p:cNvCxnSpPr>
            <a:endCxn id="112" idx="5"/>
          </p:cNvCxnSpPr>
          <p:nvPr/>
        </p:nvCxnSpPr>
        <p:spPr bwMode="auto">
          <a:xfrm flipV="1">
            <a:off x="1616447" y="2326504"/>
            <a:ext cx="1087206" cy="47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線コネクタ 69"/>
          <p:cNvCxnSpPr/>
          <p:nvPr/>
        </p:nvCxnSpPr>
        <p:spPr bwMode="auto">
          <a:xfrm>
            <a:off x="1526446" y="1809018"/>
            <a:ext cx="72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線矢印コネクタ 70"/>
          <p:cNvCxnSpPr/>
          <p:nvPr/>
        </p:nvCxnSpPr>
        <p:spPr bwMode="auto">
          <a:xfrm>
            <a:off x="1601967" y="1448978"/>
            <a:ext cx="6480720" cy="0"/>
          </a:xfrm>
          <a:prstGeom prst="straightConnector1">
            <a:avLst/>
          </a:prstGeom>
          <a:ln cap="rnd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665863" y="1088938"/>
            <a:ext cx="375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パイプライン化：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214269" y="1664858"/>
            <a:ext cx="2091745" cy="360040"/>
            <a:chOff x="1832183" y="2276872"/>
            <a:chExt cx="2091745" cy="360040"/>
          </a:xfrm>
        </p:grpSpPr>
        <p:grpSp>
          <p:nvGrpSpPr>
            <p:cNvPr id="74" name="グループ化 73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84" name="平行四辺形 83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82" name="平行四辺形 81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平行四辺形 82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6" name="グループ化 75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80" name="平行四辺形 79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78" name="平行四辺形 77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平行四辺形 78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87" name="グループ化 86"/>
          <p:cNvGrpSpPr/>
          <p:nvPr/>
        </p:nvGrpSpPr>
        <p:grpSpPr>
          <a:xfrm>
            <a:off x="2664274" y="2168986"/>
            <a:ext cx="2091745" cy="360040"/>
            <a:chOff x="1832183" y="2276872"/>
            <a:chExt cx="2091745" cy="360040"/>
          </a:xfrm>
        </p:grpSpPr>
        <p:grpSp>
          <p:nvGrpSpPr>
            <p:cNvPr id="88" name="グループ化 87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11" name="平行四辺形 110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平行四辺形 111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0" name="グループ化 89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09" name="平行四辺形 108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平行四辺形 109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07" name="平行四辺形 106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平行四辺形 107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94" name="平行四辺形 93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平行四辺形 94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3" name="グループ化 112"/>
          <p:cNvGrpSpPr/>
          <p:nvPr/>
        </p:nvGrpSpPr>
        <p:grpSpPr>
          <a:xfrm>
            <a:off x="3110262" y="2708956"/>
            <a:ext cx="2091745" cy="360040"/>
            <a:chOff x="1832183" y="2276872"/>
            <a:chExt cx="2091745" cy="360040"/>
          </a:xfrm>
        </p:grpSpPr>
        <p:grpSp>
          <p:nvGrpSpPr>
            <p:cNvPr id="114" name="グループ化 113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24" name="平行四辺形 123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平行四辺形 124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22" name="平行四辺形 121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平行四辺形 122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6" name="グループ化 115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20" name="平行四辺形 119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平行四辺形 120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7" name="グループ化 116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118" name="平行四辺形 117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平行四辺形 118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126" name="角丸四角形 125"/>
          <p:cNvSpPr/>
          <p:nvPr/>
        </p:nvSpPr>
        <p:spPr bwMode="auto">
          <a:xfrm>
            <a:off x="864254" y="1664858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a++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127" name="角丸四角形 126"/>
          <p:cNvSpPr/>
          <p:nvPr/>
        </p:nvSpPr>
        <p:spPr bwMode="auto">
          <a:xfrm>
            <a:off x="864254" y="2168986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b--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128" name="角丸四角形 127"/>
          <p:cNvSpPr/>
          <p:nvPr/>
        </p:nvSpPr>
        <p:spPr bwMode="auto">
          <a:xfrm>
            <a:off x="864254" y="2708992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c=a+1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cxnSp>
        <p:nvCxnSpPr>
          <p:cNvPr id="130" name="直線コネクタ 129"/>
          <p:cNvCxnSpPr/>
          <p:nvPr/>
        </p:nvCxnSpPr>
        <p:spPr bwMode="auto">
          <a:xfrm flipV="1">
            <a:off x="1623689" y="3429000"/>
            <a:ext cx="1958300" cy="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31" name="グループ化 130"/>
          <p:cNvGrpSpPr/>
          <p:nvPr/>
        </p:nvGrpSpPr>
        <p:grpSpPr>
          <a:xfrm>
            <a:off x="3560267" y="3248998"/>
            <a:ext cx="2091745" cy="360040"/>
            <a:chOff x="1832183" y="2276872"/>
            <a:chExt cx="2091745" cy="360040"/>
          </a:xfrm>
        </p:grpSpPr>
        <p:grpSp>
          <p:nvGrpSpPr>
            <p:cNvPr id="132" name="グループ化 131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42" name="平行四辺形 141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平行四辺形 143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40" name="平行四辺形 139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平行四辺形 140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4" name="グループ化 133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38" name="平行四辺形 137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平行四辺形 138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35" name="グループ化 134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136" name="平行四辺形 135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平行四辺形 136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129" name="角丸四角形 128"/>
          <p:cNvSpPr/>
          <p:nvPr/>
        </p:nvSpPr>
        <p:spPr bwMode="auto">
          <a:xfrm>
            <a:off x="881959" y="3248998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d++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cxnSp>
        <p:nvCxnSpPr>
          <p:cNvPr id="160" name="直線コネクタ 159"/>
          <p:cNvCxnSpPr/>
          <p:nvPr/>
        </p:nvCxnSpPr>
        <p:spPr bwMode="auto">
          <a:xfrm>
            <a:off x="1601967" y="6039029"/>
            <a:ext cx="14436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45" name="グループ化 144"/>
          <p:cNvGrpSpPr/>
          <p:nvPr/>
        </p:nvGrpSpPr>
        <p:grpSpPr>
          <a:xfrm>
            <a:off x="2591978" y="5858991"/>
            <a:ext cx="2091745" cy="360040"/>
            <a:chOff x="1832183" y="2276872"/>
            <a:chExt cx="2091745" cy="360040"/>
          </a:xfrm>
        </p:grpSpPr>
        <p:grpSp>
          <p:nvGrpSpPr>
            <p:cNvPr id="147" name="グループ化 146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58" name="平行四辺形 157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平行四辺形 158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8" name="グループ化 147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56" name="平行四辺形 155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7" name="平行四辺形 156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9" name="グループ化 148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54" name="平行四辺形 153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平行四辺形 154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0" name="グループ化 149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151" name="平行四辺形 150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平行四辺形 151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218" name="角丸四角形 217"/>
          <p:cNvSpPr/>
          <p:nvPr/>
        </p:nvSpPr>
        <p:spPr bwMode="auto">
          <a:xfrm>
            <a:off x="918341" y="5409022"/>
            <a:ext cx="720008" cy="810009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c=a+1</a:t>
            </a:r>
          </a:p>
          <a:p>
            <a:pPr algn="ctr"/>
            <a:endParaRPr kumimoji="1" lang="en-US" altLang="ja-JP" dirty="0" smtClean="0">
              <a:latin typeface="Arial Narrow" panose="020B0606020202030204" pitchFamily="34" charset="0"/>
            </a:endParaRPr>
          </a:p>
          <a:p>
            <a:pPr algn="ctr"/>
            <a:r>
              <a:rPr lang="en-US" altLang="ja-JP" dirty="0" smtClean="0">
                <a:latin typeface="Arial Narrow" panose="020B0606020202030204" pitchFamily="34" charset="0"/>
              </a:rPr>
              <a:t>d++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Out-of-order </a:t>
            </a:r>
            <a:r>
              <a:rPr lang="ja-JP" altLang="en-US" dirty="0" smtClean="0"/>
              <a:t>実行</a:t>
            </a:r>
            <a:endParaRPr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-18051" y="1358978"/>
            <a:ext cx="8550046" cy="810008"/>
          </a:xfrm>
        </p:spPr>
        <p:txBody>
          <a:bodyPr/>
          <a:lstStyle/>
          <a:p>
            <a:pPr lvl="1"/>
            <a:r>
              <a:rPr lang="en-US" altLang="ja-JP" sz="2000" dirty="0" smtClean="0"/>
              <a:t>VLIW </a:t>
            </a:r>
            <a:r>
              <a:rPr lang="ja-JP" altLang="en-US" sz="2000" dirty="0" smtClean="0"/>
              <a:t>では，ならびかえを事前にやってパックする</a:t>
            </a:r>
            <a:endParaRPr lang="en-US" altLang="ja-JP" sz="2000" dirty="0" smtClean="0"/>
          </a:p>
          <a:p>
            <a:pPr lvl="1"/>
            <a:r>
              <a:rPr lang="en-US" altLang="ja-JP" sz="2000" dirty="0" err="1"/>
              <a:t>OoO</a:t>
            </a:r>
            <a:r>
              <a:rPr lang="en-US" altLang="ja-JP" sz="2000" dirty="0"/>
              <a:t> </a:t>
            </a:r>
            <a:r>
              <a:rPr lang="ja-JP" altLang="en-US" sz="2000" dirty="0"/>
              <a:t>実行では</a:t>
            </a:r>
            <a:r>
              <a:rPr lang="ja-JP" altLang="en-US" sz="2000" dirty="0" smtClean="0"/>
              <a:t>，実行</a:t>
            </a:r>
            <a:r>
              <a:rPr lang="ja-JP" altLang="en-US" sz="2000" dirty="0"/>
              <a:t>時</a:t>
            </a:r>
            <a:r>
              <a:rPr lang="ja-JP" altLang="en-US" sz="2000" dirty="0" smtClean="0"/>
              <a:t>に投機的にならびかえる</a:t>
            </a:r>
            <a:endParaRPr lang="en-US" altLang="ja-JP" sz="2000" dirty="0"/>
          </a:p>
          <a:p>
            <a:pPr lvl="2"/>
            <a:r>
              <a:rPr lang="ja-JP" altLang="en-US" sz="2000" dirty="0" smtClean="0"/>
              <a:t>「</a:t>
            </a:r>
            <a:r>
              <a:rPr lang="en-US" altLang="ja-JP" sz="2000" dirty="0" smtClean="0"/>
              <a:t>A </a:t>
            </a:r>
            <a:r>
              <a:rPr lang="ja-JP" altLang="en-US" sz="2000" dirty="0" smtClean="0"/>
              <a:t>と </a:t>
            </a:r>
            <a:r>
              <a:rPr lang="en-US" altLang="ja-JP" sz="2000" dirty="0" smtClean="0"/>
              <a:t>B </a:t>
            </a:r>
            <a:r>
              <a:rPr lang="ja-JP" altLang="en-US" sz="2000" dirty="0" smtClean="0"/>
              <a:t>は同じアドレスにアクセスするかもしれないけど，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　たいがいは同時にやっても大丈夫</a:t>
            </a:r>
            <a:r>
              <a:rPr lang="en-US" altLang="ja-JP" sz="2000" dirty="0" smtClean="0"/>
              <a:t>… </a:t>
            </a:r>
            <a:r>
              <a:rPr lang="ja-JP" altLang="en-US" sz="2000" dirty="0" smtClean="0"/>
              <a:t>」</a:t>
            </a:r>
            <a:endParaRPr lang="en-US" altLang="ja-JP" sz="2000" dirty="0" smtClean="0"/>
          </a:p>
        </p:txBody>
      </p:sp>
      <p:sp>
        <p:nvSpPr>
          <p:cNvPr id="4" name="円/楕円 3"/>
          <p:cNvSpPr/>
          <p:nvPr/>
        </p:nvSpPr>
        <p:spPr bwMode="auto">
          <a:xfrm>
            <a:off x="1691968" y="3158998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円/楕円 4"/>
          <p:cNvSpPr/>
          <p:nvPr/>
        </p:nvSpPr>
        <p:spPr bwMode="auto">
          <a:xfrm>
            <a:off x="2771980" y="3158997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1"/>
                </a:solidFill>
                <a:latin typeface="+mn-ea"/>
              </a:rPr>
              <a:t>B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円/楕円 5"/>
          <p:cNvSpPr/>
          <p:nvPr/>
        </p:nvSpPr>
        <p:spPr bwMode="auto">
          <a:xfrm>
            <a:off x="3851992" y="3158997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1"/>
                </a:solidFill>
                <a:latin typeface="+mn-ea"/>
              </a:rPr>
              <a:t>C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円/楕円 6"/>
          <p:cNvSpPr/>
          <p:nvPr/>
        </p:nvSpPr>
        <p:spPr bwMode="auto">
          <a:xfrm>
            <a:off x="4932004" y="3158997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1"/>
                </a:solidFill>
                <a:latin typeface="+mn-ea"/>
              </a:rPr>
              <a:t>D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円/楕円 7"/>
          <p:cNvSpPr/>
          <p:nvPr/>
        </p:nvSpPr>
        <p:spPr bwMode="auto">
          <a:xfrm>
            <a:off x="6012016" y="3158997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smtClean="0">
                <a:solidFill>
                  <a:schemeClr val="bg1"/>
                </a:solidFill>
                <a:latin typeface="+mn-ea"/>
              </a:rPr>
              <a:t>E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" name="曲線コネクタ 8"/>
          <p:cNvCxnSpPr>
            <a:stCxn id="4" idx="7"/>
            <a:endCxn id="6" idx="1"/>
          </p:cNvCxnSpPr>
          <p:nvPr/>
        </p:nvCxnSpPr>
        <p:spPr bwMode="auto">
          <a:xfrm rot="5400000" flipH="1" flipV="1">
            <a:off x="3131984" y="2412629"/>
            <a:ext cx="1" cy="1650902"/>
          </a:xfrm>
          <a:prstGeom prst="curvedConnector3">
            <a:avLst>
              <a:gd name="adj1" fmla="val 3076830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曲線コネクタ 9"/>
          <p:cNvCxnSpPr>
            <a:stCxn id="5" idx="5"/>
            <a:endCxn id="8" idx="3"/>
          </p:cNvCxnSpPr>
          <p:nvPr/>
        </p:nvCxnSpPr>
        <p:spPr bwMode="auto">
          <a:xfrm rot="16200000" flipH="1">
            <a:off x="4752002" y="2254464"/>
            <a:ext cx="12700" cy="2730914"/>
          </a:xfrm>
          <a:prstGeom prst="curvedConnector3">
            <a:avLst>
              <a:gd name="adj1" fmla="val 242269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 bwMode="auto">
          <a:xfrm>
            <a:off x="1691968" y="4859687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smtClean="0">
                <a:solidFill>
                  <a:schemeClr val="bg1"/>
                </a:solidFill>
                <a:latin typeface="+mn-ea"/>
              </a:rPr>
              <a:t>A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1691968" y="5579695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1"/>
                </a:solidFill>
                <a:latin typeface="+mn-ea"/>
              </a:rPr>
              <a:t>B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2771980" y="4859687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1"/>
                </a:solidFill>
                <a:latin typeface="+mn-ea"/>
              </a:rPr>
              <a:t>C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円/楕円 13"/>
          <p:cNvSpPr/>
          <p:nvPr/>
        </p:nvSpPr>
        <p:spPr bwMode="auto">
          <a:xfrm>
            <a:off x="3851992" y="4859687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bg1"/>
                </a:solidFill>
                <a:latin typeface="+mn-ea"/>
              </a:rPr>
              <a:t>D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円/楕円 14"/>
          <p:cNvSpPr/>
          <p:nvPr/>
        </p:nvSpPr>
        <p:spPr bwMode="auto">
          <a:xfrm>
            <a:off x="2771980" y="5579695"/>
            <a:ext cx="720008" cy="540006"/>
          </a:xfrm>
          <a:prstGeom prst="ellipse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b="1" smtClean="0">
                <a:solidFill>
                  <a:schemeClr val="bg1"/>
                </a:solidFill>
                <a:latin typeface="+mn-ea"/>
              </a:rPr>
              <a:t>E</a:t>
            </a:r>
            <a:endParaRPr kumimoji="1" lang="ja-JP" altLang="en-US" sz="24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曲線コネクタ 15"/>
          <p:cNvCxnSpPr>
            <a:stCxn id="11" idx="7"/>
            <a:endCxn id="13" idx="1"/>
          </p:cNvCxnSpPr>
          <p:nvPr/>
        </p:nvCxnSpPr>
        <p:spPr bwMode="auto">
          <a:xfrm rot="5400000" flipH="1" flipV="1">
            <a:off x="2591978" y="4653324"/>
            <a:ext cx="12700" cy="570890"/>
          </a:xfrm>
          <a:prstGeom prst="curvedConnector3">
            <a:avLst>
              <a:gd name="adj1" fmla="val 242269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曲線コネクタ 16"/>
          <p:cNvCxnSpPr>
            <a:stCxn id="12" idx="5"/>
            <a:endCxn id="15" idx="3"/>
          </p:cNvCxnSpPr>
          <p:nvPr/>
        </p:nvCxnSpPr>
        <p:spPr bwMode="auto">
          <a:xfrm rot="16200000" flipH="1">
            <a:off x="2591978" y="5755174"/>
            <a:ext cx="12700" cy="570890"/>
          </a:xfrm>
          <a:prstGeom prst="curvedConnector3">
            <a:avLst>
              <a:gd name="adj1" fmla="val 242269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13" idx="7"/>
            <a:endCxn id="14" idx="1"/>
          </p:cNvCxnSpPr>
          <p:nvPr/>
        </p:nvCxnSpPr>
        <p:spPr bwMode="auto">
          <a:xfrm rot="5400000" flipH="1" flipV="1">
            <a:off x="3671990" y="4653324"/>
            <a:ext cx="12700" cy="570890"/>
          </a:xfrm>
          <a:prstGeom prst="curvedConnector3">
            <a:avLst>
              <a:gd name="adj1" fmla="val 242269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右矢印 20"/>
          <p:cNvSpPr/>
          <p:nvPr/>
        </p:nvSpPr>
        <p:spPr bwMode="auto">
          <a:xfrm rot="5400000">
            <a:off x="4076995" y="3924005"/>
            <a:ext cx="360002" cy="63000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 type="triangle" w="sm" len="me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曲線コネクタ 21"/>
          <p:cNvCxnSpPr/>
          <p:nvPr/>
        </p:nvCxnSpPr>
        <p:spPr bwMode="auto">
          <a:xfrm rot="5400000" flipH="1" flipV="1">
            <a:off x="4761094" y="2969903"/>
            <a:ext cx="12700" cy="570890"/>
          </a:xfrm>
          <a:prstGeom prst="curvedConnector3">
            <a:avLst>
              <a:gd name="adj1" fmla="val 2422693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 bwMode="auto">
          <a:xfrm>
            <a:off x="1691968" y="6479704"/>
            <a:ext cx="5760064" cy="2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282019" y="64797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時間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 bwMode="auto">
          <a:xfrm>
            <a:off x="6732024" y="2429657"/>
            <a:ext cx="0" cy="4050047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左右矢印 19"/>
          <p:cNvSpPr/>
          <p:nvPr/>
        </p:nvSpPr>
        <p:spPr bwMode="auto">
          <a:xfrm>
            <a:off x="4662001" y="4769685"/>
            <a:ext cx="2070023" cy="720008"/>
          </a:xfrm>
          <a:prstGeom prst="leftRightArrow">
            <a:avLst/>
          </a:prstGeom>
          <a:ln>
            <a:headEnd/>
            <a:tailEnd type="triangle" w="sm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+mn-ea"/>
              </a:rPr>
              <a:t>高速化！</a:t>
            </a:r>
          </a:p>
        </p:txBody>
      </p:sp>
    </p:spTree>
    <p:extLst>
      <p:ext uri="{BB962C8B-B14F-4D97-AF65-F5344CB8AC3E}">
        <p14:creationId xmlns:p14="http://schemas.microsoft.com/office/powerpoint/2010/main" val="12753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ソート・アルゴリズムの工夫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バブル・ソート：</a:t>
            </a:r>
            <a:r>
              <a:rPr kumimoji="1" lang="en-US" altLang="ja-JP" dirty="0" smtClean="0"/>
              <a:t>O(n^2)</a:t>
            </a:r>
          </a:p>
          <a:p>
            <a:pPr lvl="1"/>
            <a:r>
              <a:rPr kumimoji="1" lang="ja-JP" altLang="en-US" dirty="0" smtClean="0"/>
              <a:t>単純なため，開発用に最初に実装</a:t>
            </a:r>
            <a:endParaRPr kumimoji="1" lang="en-US" altLang="ja-JP" dirty="0" smtClean="0"/>
          </a:p>
          <a:p>
            <a:r>
              <a:rPr lang="ja-JP" altLang="en-US" dirty="0" smtClean="0"/>
              <a:t>基数ソート</a:t>
            </a:r>
            <a:r>
              <a:rPr lang="ja-JP" altLang="en-US" dirty="0"/>
              <a:t>：</a:t>
            </a:r>
            <a:r>
              <a:rPr lang="en-US" altLang="ja-JP" dirty="0"/>
              <a:t>O(n)</a:t>
            </a:r>
          </a:p>
          <a:p>
            <a:pPr lvl="1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桁から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桁は速い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これを実装しないと，上位陣とは勝負にならない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437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高速化の工夫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パイプライン化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分岐予測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VLIW</a:t>
            </a:r>
          </a:p>
          <a:p>
            <a:pPr lvl="1"/>
            <a:r>
              <a:rPr lang="en-US" altLang="ja-JP" dirty="0" smtClean="0"/>
              <a:t>Out-of-order </a:t>
            </a:r>
            <a:r>
              <a:rPr lang="ja-JP" altLang="en-US" dirty="0" smtClean="0"/>
              <a:t>実行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0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 bwMode="auto">
          <a:xfrm>
            <a:off x="1511966" y="153897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a++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b--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d+=1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シングル・サイクル・プロセッサの構造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521955" y="4329010"/>
            <a:ext cx="8460094" cy="1819166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 smtClean="0"/>
              <a:t>要素：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命令メモリ：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プログラムを保持し，命令を供給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レジスタ・ファイル：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データを保持（小容量）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演算器：</a:t>
            </a:r>
            <a:r>
              <a:rPr lang="en-US" altLang="ja-JP" sz="2000" dirty="0" smtClean="0"/>
              <a:t>			</a:t>
            </a:r>
            <a:r>
              <a:rPr lang="ja-JP" altLang="en-US" sz="2000" dirty="0" smtClean="0"/>
              <a:t>実際に計算を行う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（データ・メモリ）：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データを保持（大容量，図では省略）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（命令</a:t>
            </a:r>
            <a:r>
              <a:rPr lang="ja-JP" altLang="en-US" sz="2000" dirty="0"/>
              <a:t>：ここでは </a:t>
            </a:r>
            <a:r>
              <a:rPr lang="en-US" altLang="ja-JP" sz="2000" dirty="0"/>
              <a:t>C</a:t>
            </a:r>
            <a:r>
              <a:rPr lang="ja-JP" altLang="en-US" sz="2000" dirty="0"/>
              <a:t>言語の各行の</a:t>
            </a:r>
            <a:r>
              <a:rPr lang="ja-JP" altLang="en-US" sz="2000" dirty="0" smtClean="0"/>
              <a:t>イメージ</a:t>
            </a:r>
            <a:endParaRPr lang="en-US" altLang="ja-JP" sz="2000" dirty="0" smtClean="0"/>
          </a:p>
        </p:txBody>
      </p:sp>
      <p:sp>
        <p:nvSpPr>
          <p:cNvPr id="97" name="正方形/長方形 96"/>
          <p:cNvSpPr/>
          <p:nvPr/>
        </p:nvSpPr>
        <p:spPr bwMode="auto">
          <a:xfrm>
            <a:off x="1781969" y="99897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131984" y="1718981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-5400000">
            <a:off x="4752164" y="2403057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420016" y="2439061"/>
            <a:ext cx="1008112" cy="432048"/>
            <a:chOff x="3563888" y="2708920"/>
            <a:chExt cx="1296144" cy="432048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  <a:headEnd/>
              <a:tailEnd type="triangl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0" name="Freeform 8"/>
          <p:cNvSpPr>
            <a:spLocks/>
          </p:cNvSpPr>
          <p:nvPr/>
        </p:nvSpPr>
        <p:spPr bwMode="auto">
          <a:xfrm>
            <a:off x="5868288" y="2439061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cxnSp>
        <p:nvCxnSpPr>
          <p:cNvPr id="43" name="直線矢印コネクタ 42"/>
          <p:cNvCxnSpPr/>
          <p:nvPr/>
        </p:nvCxnSpPr>
        <p:spPr bwMode="auto">
          <a:xfrm>
            <a:off x="1151962" y="3519001"/>
            <a:ext cx="6930077" cy="0"/>
          </a:xfrm>
          <a:prstGeom prst="straightConnector1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 bwMode="auto">
          <a:xfrm>
            <a:off x="7182029" y="3158997"/>
            <a:ext cx="630007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処理の流れ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1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a++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b--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d+=1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シングル・サイクル・</a:t>
            </a:r>
            <a:r>
              <a:rPr lang="ja-JP" altLang="en-US" dirty="0" smtClean="0"/>
              <a:t>プロセッサの動作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341953" y="4779015"/>
            <a:ext cx="8460094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dirty="0" smtClean="0"/>
              <a:t>ベルト・コンベア上の処理だと考えると，わかりやすい</a:t>
            </a:r>
            <a:endParaRPr lang="en-US" altLang="ja-JP" dirty="0" smtClean="0"/>
          </a:p>
          <a:p>
            <a:r>
              <a:rPr lang="ja-JP" altLang="en-US" dirty="0" smtClean="0"/>
              <a:t>持ち場の人が，それぞれのユニットを使って仕事</a:t>
            </a:r>
            <a:endParaRPr lang="en-US" altLang="ja-JP" dirty="0" smtClean="0"/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0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43" name="正方形/長方形 42"/>
          <p:cNvSpPr/>
          <p:nvPr/>
        </p:nvSpPr>
        <p:spPr bwMode="auto">
          <a:xfrm>
            <a:off x="6552022" y="3969006"/>
            <a:ext cx="630007" cy="360004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処理の流れ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動作のステップ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251952" y="4689014"/>
            <a:ext cx="8730097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 smtClean="0"/>
              <a:t>ステージ（処理の各ステップのこと）：</a:t>
            </a:r>
            <a:endParaRPr lang="en-US" altLang="ja-JP" sz="2000" dirty="0" smtClean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sz="2000" dirty="0" smtClean="0"/>
              <a:t>フェッチ：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命令メモリからの命令の取り出し</a:t>
            </a:r>
            <a:endParaRPr lang="en-US" altLang="ja-JP" sz="2000" dirty="0" smtClean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sz="2000" dirty="0" smtClean="0"/>
              <a:t>レジスタ読み出し：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レジスタ・ファイルからデータを読む</a:t>
            </a:r>
            <a:endParaRPr lang="en-US" altLang="ja-JP" sz="2000" dirty="0" smtClean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sz="2000" dirty="0" smtClean="0"/>
              <a:t>実行：</a:t>
            </a:r>
            <a:r>
              <a:rPr lang="en-US" altLang="ja-JP" sz="2000" dirty="0" smtClean="0"/>
              <a:t>			</a:t>
            </a:r>
            <a:r>
              <a:rPr lang="ja-JP" altLang="en-US" sz="2000" dirty="0" smtClean="0"/>
              <a:t>演算する</a:t>
            </a:r>
            <a:endParaRPr lang="en-US" altLang="ja-JP" sz="2000" dirty="0"/>
          </a:p>
          <a:p>
            <a:pPr marL="817200" lvl="1" indent="-457200">
              <a:buFont typeface="+mj-lt"/>
              <a:buAutoNum type="arabicPeriod"/>
            </a:pPr>
            <a:r>
              <a:rPr lang="ja-JP" altLang="en-US" sz="2000" dirty="0" smtClean="0"/>
              <a:t>ライトバック：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演算結果を書き戻す</a:t>
            </a:r>
            <a:endParaRPr lang="en-US" altLang="ja-JP" sz="2000" dirty="0" smtClean="0"/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 bwMode="auto">
          <a:xfrm>
            <a:off x="521955" y="1898983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命令メモリ</a:t>
            </a:r>
            <a:endParaRPr kumimoji="1" lang="en-US" altLang="ja-JP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（プログラム）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221985" y="998973"/>
            <a:ext cx="4032448" cy="648072"/>
          </a:xfrm>
          <a:custGeom>
            <a:avLst/>
            <a:gdLst>
              <a:gd name="T0" fmla="*/ 720725 w 1588"/>
              <a:gd name="T1" fmla="*/ 539750 h 340"/>
              <a:gd name="T2" fmla="*/ 720725 w 1588"/>
              <a:gd name="T3" fmla="*/ 360363 h 340"/>
              <a:gd name="T4" fmla="*/ 1800225 w 1588"/>
              <a:gd name="T5" fmla="*/ 360363 h 340"/>
              <a:gd name="T6" fmla="*/ 1800225 w 1588"/>
              <a:gd name="T7" fmla="*/ 539750 h 340"/>
              <a:gd name="T8" fmla="*/ 2520950 w 1588"/>
              <a:gd name="T9" fmla="*/ 539750 h 340"/>
              <a:gd name="T10" fmla="*/ 2520950 w 1588"/>
              <a:gd name="T11" fmla="*/ 0 h 340"/>
              <a:gd name="T12" fmla="*/ 0 w 1588"/>
              <a:gd name="T13" fmla="*/ 0 h 340"/>
              <a:gd name="T14" fmla="*/ 0 w 1588"/>
              <a:gd name="T15" fmla="*/ 539750 h 340"/>
              <a:gd name="T16" fmla="*/ 720725 w 1588"/>
              <a:gd name="T17" fmla="*/ 539750 h 3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588" h="340">
                <a:moveTo>
                  <a:pt x="454" y="340"/>
                </a:moveTo>
                <a:lnTo>
                  <a:pt x="454" y="227"/>
                </a:lnTo>
                <a:lnTo>
                  <a:pt x="1134" y="227"/>
                </a:lnTo>
                <a:lnTo>
                  <a:pt x="1134" y="340"/>
                </a:lnTo>
                <a:lnTo>
                  <a:pt x="1588" y="340"/>
                </a:lnTo>
                <a:lnTo>
                  <a:pt x="1588" y="0"/>
                </a:lnTo>
                <a:lnTo>
                  <a:pt x="0" y="0"/>
                </a:lnTo>
                <a:lnTo>
                  <a:pt x="0" y="340"/>
                </a:lnTo>
                <a:lnTo>
                  <a:pt x="454" y="34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レジスタ・ファイル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-5400000">
            <a:off x="4842165" y="1683049"/>
            <a:ext cx="864096" cy="648072"/>
          </a:xfrm>
          <a:custGeom>
            <a:avLst/>
            <a:gdLst>
              <a:gd name="T0" fmla="*/ 787598 w 21600"/>
              <a:gd name="T1" fmla="*/ 180181 h 21600"/>
              <a:gd name="T2" fmla="*/ 450056 w 21600"/>
              <a:gd name="T3" fmla="*/ 360362 h 21600"/>
              <a:gd name="T4" fmla="*/ 112514 w 21600"/>
              <a:gd name="T5" fmla="*/ 180181 h 21600"/>
              <a:gd name="T6" fmla="*/ 45005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wrap="none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演算器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2" name="グループ化 31"/>
          <p:cNvGrpSpPr/>
          <p:nvPr/>
        </p:nvGrpSpPr>
        <p:grpSpPr>
          <a:xfrm>
            <a:off x="3510017" y="1719053"/>
            <a:ext cx="1008112" cy="432048"/>
            <a:chOff x="3563888" y="2708920"/>
            <a:chExt cx="1296144" cy="432048"/>
          </a:xfrm>
        </p:grpSpPr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4211960" y="2708920"/>
              <a:ext cx="648072" cy="144016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269875 h 170"/>
                <a:gd name="T4" fmla="*/ 269875 w 170"/>
                <a:gd name="T5" fmla="*/ 26987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563888" y="2708920"/>
              <a:ext cx="1296144" cy="432048"/>
            </a:xfrm>
            <a:custGeom>
              <a:avLst/>
              <a:gdLst>
                <a:gd name="T0" fmla="*/ 0 w 170"/>
                <a:gd name="T1" fmla="*/ 0 h 170"/>
                <a:gd name="T2" fmla="*/ 0 w 170"/>
                <a:gd name="T3" fmla="*/ 809625 h 170"/>
                <a:gd name="T4" fmla="*/ 449263 w 170"/>
                <a:gd name="T5" fmla="*/ 809625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" h="170">
                  <a:moveTo>
                    <a:pt x="0" y="0"/>
                  </a:moveTo>
                  <a:lnTo>
                    <a:pt x="0" y="170"/>
                  </a:lnTo>
                  <a:lnTo>
                    <a:pt x="170" y="170"/>
                  </a:lnTo>
                </a:path>
              </a:pathLst>
            </a:custGeom>
            <a:ln>
              <a:headEnd/>
              <a:tailEnd type="triangl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ja-JP" altLang="en-US"/>
            </a:p>
          </p:txBody>
        </p:sp>
      </p:grpSp>
      <p:sp>
        <p:nvSpPr>
          <p:cNvPr id="40" name="Freeform 8"/>
          <p:cNvSpPr>
            <a:spLocks/>
          </p:cNvSpPr>
          <p:nvPr/>
        </p:nvSpPr>
        <p:spPr bwMode="auto">
          <a:xfrm>
            <a:off x="5958289" y="1719053"/>
            <a:ext cx="720080" cy="288032"/>
          </a:xfrm>
          <a:custGeom>
            <a:avLst/>
            <a:gdLst>
              <a:gd name="T0" fmla="*/ 0 w 227"/>
              <a:gd name="T1" fmla="*/ 541338 h 1021"/>
              <a:gd name="T2" fmla="*/ 719138 w 227"/>
              <a:gd name="T3" fmla="*/ 541338 h 1021"/>
              <a:gd name="T4" fmla="*/ 719138 w 227"/>
              <a:gd name="T5" fmla="*/ 0 h 10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1021">
                <a:moveTo>
                  <a:pt x="0" y="1021"/>
                </a:moveTo>
                <a:lnTo>
                  <a:pt x="227" y="1021"/>
                </a:lnTo>
                <a:lnTo>
                  <a:pt x="227" y="0"/>
                </a:lnTo>
              </a:path>
            </a:pathLst>
          </a:custGeom>
          <a:ln w="50800">
            <a:headEnd/>
            <a:tailEnd type="triangl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11956" y="2978995"/>
            <a:ext cx="720009" cy="360004"/>
            <a:chOff x="6372020" y="3699004"/>
            <a:chExt cx="720009" cy="360004"/>
          </a:xfrm>
        </p:grpSpPr>
        <p:sp>
          <p:nvSpPr>
            <p:cNvPr id="42" name="角丸四角形 41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6372020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a++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b--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d+=1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1.85185E-6 L 0.15764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1.85185E-6 L 0.315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 1.85185E-6 L 0.4724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 1.85185E-6 L 0.62986 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パイプライン・プロセッサ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パイプラインの基本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制御ハザードと分岐予測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データ・ハザードとフォワーディング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9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パイプライン・</a:t>
            </a:r>
            <a:r>
              <a:rPr lang="ja-JP" altLang="en-US" dirty="0" smtClean="0"/>
              <a:t>プロセッサへ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シングル・サイクル・プロセッサ：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サイクルに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命令を最後まで処理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ある瞬間に働いてる人は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人だけ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同時に働いてる人は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r>
              <a:rPr kumimoji="1" lang="ja-JP" altLang="en-US" dirty="0" smtClean="0"/>
              <a:t>パイプライン化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遊んでる人を同時に働かせよう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6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/>
          <p:cNvGrpSpPr/>
          <p:nvPr/>
        </p:nvGrpSpPr>
        <p:grpSpPr>
          <a:xfrm>
            <a:off x="1601967" y="3158997"/>
            <a:ext cx="1562400" cy="576064"/>
            <a:chOff x="971600" y="5445224"/>
            <a:chExt cx="7200800" cy="576064"/>
          </a:xfrm>
        </p:grpSpPr>
        <p:sp>
          <p:nvSpPr>
            <p:cNvPr id="35" name="平行四辺形 34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3042127" y="3158997"/>
            <a:ext cx="1562400" cy="576064"/>
            <a:chOff x="971600" y="5445224"/>
            <a:chExt cx="7200800" cy="576064"/>
          </a:xfrm>
        </p:grpSpPr>
        <p:sp>
          <p:nvSpPr>
            <p:cNvPr id="50" name="平行四辺形 49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平行四辺形 50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4482287" y="3158997"/>
            <a:ext cx="1562400" cy="576064"/>
            <a:chOff x="971600" y="5445224"/>
            <a:chExt cx="7200800" cy="576064"/>
          </a:xfrm>
        </p:grpSpPr>
        <p:sp>
          <p:nvSpPr>
            <p:cNvPr id="53" name="平行四辺形 52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平行四辺形 5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56" name="グループ化 55"/>
          <p:cNvGrpSpPr/>
          <p:nvPr/>
        </p:nvGrpSpPr>
        <p:grpSpPr>
          <a:xfrm>
            <a:off x="5922447" y="3158997"/>
            <a:ext cx="1584176" cy="576064"/>
            <a:chOff x="971600" y="5445224"/>
            <a:chExt cx="7200800" cy="576064"/>
          </a:xfrm>
        </p:grpSpPr>
        <p:sp>
          <p:nvSpPr>
            <p:cNvPr id="62" name="平行四辺形 61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平行四辺形 63"/>
            <p:cNvSpPr/>
            <p:nvPr/>
          </p:nvSpPr>
          <p:spPr bwMode="auto">
            <a:xfrm>
              <a:off x="971600" y="5445224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ffectLst>
              <a:outerShdw blurRad="40000" dist="20000" dir="2700000" rotWithShape="0">
                <a:srgbClr val="000000">
                  <a:alpha val="38000"/>
                </a:srgbClr>
              </a:outerShdw>
            </a:effectLst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63806" y="2294454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003966" y="2294454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＿</a:t>
            </a:r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　</a:t>
            </a:r>
            <a:r>
              <a:rPr lang="en-US" altLang="ja-JP" sz="1400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en-US" altLang="ja-JP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∀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｀</a:t>
            </a:r>
            <a:r>
              <a:rPr lang="en-US" altLang="ja-JP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1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446013" y="2313038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.</a:t>
            </a:r>
          </a:p>
          <a:p>
            <a:r>
              <a:rPr lang="en-US" altLang="ja-JP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(*</a:t>
            </a:r>
            <a:r>
              <a:rPr lang="ja-JP" altLang="en-US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ﾟーﾟ</a:t>
            </a:r>
            <a:r>
              <a:rPr lang="en-US" altLang="ja-JP" sz="1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5886173" y="2313038"/>
            <a:ext cx="9379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∧＿∧</a:t>
            </a:r>
          </a:p>
          <a:p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(</a:t>
            </a:r>
            <a:r>
              <a:rPr lang="en-US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´</a:t>
            </a:r>
            <a:r>
              <a:rPr lang="ja-JP" altLang="el-GR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ω</a:t>
            </a:r>
            <a:r>
              <a:rPr lang="ja-JP" altLang="el-GR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・</a:t>
            </a:r>
            <a:r>
              <a:rPr lang="el-GR" altLang="ja-JP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  <a:r>
              <a:rPr lang="ja-JP" altLang="en-US" sz="1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 つ</a:t>
            </a:r>
            <a:endParaRPr lang="ja-JP" altLang="en-US" sz="1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命令</a:t>
            </a:r>
            <a:r>
              <a:rPr lang="ja-JP" altLang="en-US" dirty="0" smtClean="0"/>
              <a:t>パイプライン</a:t>
            </a:r>
            <a:endParaRPr kumimoji="1" lang="ja-JP" altLang="en-US" dirty="0"/>
          </a:p>
        </p:txBody>
      </p:sp>
      <p:sp>
        <p:nvSpPr>
          <p:cNvPr id="58" name="コンテンツ プレースホルダー 57"/>
          <p:cNvSpPr>
            <a:spLocks noGrp="1"/>
          </p:cNvSpPr>
          <p:nvPr>
            <p:ph idx="4294967295"/>
          </p:nvPr>
        </p:nvSpPr>
        <p:spPr>
          <a:xfrm>
            <a:off x="521955" y="4869016"/>
            <a:ext cx="8460094" cy="1369161"/>
          </a:xfrm>
          <a:prstGeom prst="rect">
            <a:avLst/>
          </a:prstGeom>
        </p:spPr>
        <p:txBody>
          <a:bodyPr/>
          <a:lstStyle/>
          <a:p>
            <a:r>
              <a:rPr lang="ja-JP" altLang="en-US" sz="2000" dirty="0" smtClean="0"/>
              <a:t>工場の流れ作業とおなじように処理</a:t>
            </a:r>
            <a:r>
              <a:rPr lang="ja-JP" altLang="en-US" sz="2000" dirty="0"/>
              <a:t>して</a:t>
            </a:r>
            <a:r>
              <a:rPr lang="ja-JP" altLang="en-US" sz="2000" dirty="0" smtClean="0"/>
              <a:t>，スループット向上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作業（命令の処理）を複数の工程に分割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各工程を流しながらオーバーラップして処理</a:t>
            </a:r>
            <a:endParaRPr lang="en-US" altLang="ja-JP" sz="2000" dirty="0" smtClean="0"/>
          </a:p>
          <a:p>
            <a:r>
              <a:rPr lang="ja-JP" altLang="en-US" sz="2000" dirty="0" smtClean="0"/>
              <a:t>この各工程のことを</a:t>
            </a:r>
            <a:r>
              <a:rPr lang="ja-JP" altLang="en-US" sz="2000" dirty="0" smtClean="0">
                <a:solidFill>
                  <a:schemeClr val="accent5"/>
                </a:solidFill>
              </a:rPr>
              <a:t>ステージ</a:t>
            </a:r>
            <a:r>
              <a:rPr lang="ja-JP" altLang="en-US" sz="2000" dirty="0" smtClean="0"/>
              <a:t>と呼ぶ</a:t>
            </a:r>
            <a:endParaRPr lang="en-US" altLang="ja-JP" sz="2000" dirty="0" smtClean="0"/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601967" y="3969006"/>
            <a:ext cx="5904656" cy="0"/>
          </a:xfrm>
          <a:prstGeom prst="straightConnector1">
            <a:avLst/>
          </a:prstGeom>
          <a:ln cap="rnd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-5148108" y="2978995"/>
            <a:ext cx="6480073" cy="360005"/>
            <a:chOff x="611956" y="3699003"/>
            <a:chExt cx="6480073" cy="360005"/>
          </a:xfrm>
        </p:grpSpPr>
        <p:sp>
          <p:nvSpPr>
            <p:cNvPr id="90" name="角丸四角形 89"/>
            <p:cNvSpPr/>
            <p:nvPr/>
          </p:nvSpPr>
          <p:spPr bwMode="auto">
            <a:xfrm>
              <a:off x="6372021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a++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1" name="角丸四角形 90"/>
            <p:cNvSpPr/>
            <p:nvPr/>
          </p:nvSpPr>
          <p:spPr bwMode="auto">
            <a:xfrm>
              <a:off x="4932005" y="3699003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b--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2" name="角丸四角形 91"/>
            <p:cNvSpPr/>
            <p:nvPr/>
          </p:nvSpPr>
          <p:spPr bwMode="auto">
            <a:xfrm>
              <a:off x="3491989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dirty="0" smtClean="0">
                  <a:latin typeface="Arial Narrow" panose="020B0606020202030204" pitchFamily="34" charset="0"/>
                </a:rPr>
                <a:t>c=a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3" name="角丸四角形 92"/>
            <p:cNvSpPr/>
            <p:nvPr/>
          </p:nvSpPr>
          <p:spPr bwMode="auto">
            <a:xfrm>
              <a:off x="2051973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dirty="0" smtClean="0">
                  <a:latin typeface="Arial Narrow" panose="020B0606020202030204" pitchFamily="34" charset="0"/>
                </a:rPr>
                <a:t>d+=1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94" name="角丸四角形 93"/>
            <p:cNvSpPr/>
            <p:nvPr/>
          </p:nvSpPr>
          <p:spPr bwMode="auto">
            <a:xfrm>
              <a:off x="611956" y="3699004"/>
              <a:ext cx="720008" cy="360004"/>
            </a:xfrm>
            <a:prstGeom prst="roundRect">
              <a:avLst/>
            </a:prstGeom>
            <a:ln>
              <a:headEnd/>
              <a:tailEnd type="triangle" w="sm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dirty="0" smtClean="0">
                  <a:latin typeface="Arial Narrow" panose="020B0606020202030204" pitchFamily="34" charset="0"/>
                </a:rPr>
                <a:t>e=…</a:t>
              </a:r>
              <a:endParaRPr kumimoji="1" lang="ja-JP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7" name="正方形/長方形 6"/>
          <p:cNvSpPr/>
          <p:nvPr/>
        </p:nvSpPr>
        <p:spPr bwMode="auto">
          <a:xfrm>
            <a:off x="-18483" y="2817094"/>
            <a:ext cx="1512168" cy="72008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 type="none" w="sm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 bwMode="auto">
          <a:xfrm>
            <a:off x="251952" y="2438989"/>
            <a:ext cx="1152128" cy="1710019"/>
          </a:xfrm>
          <a:prstGeom prst="rect">
            <a:avLst/>
          </a:prstGeom>
          <a:ln>
            <a:headEnd/>
            <a:tailEnd type="none" w="sm" len="med"/>
          </a:ln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a++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b--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c=a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d+=1</a:t>
            </a:r>
          </a:p>
          <a:p>
            <a:pPr>
              <a:lnSpc>
                <a:spcPct val="80000"/>
              </a:lnSpc>
            </a:pPr>
            <a:r>
              <a:rPr kumimoji="1"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e=…</a:t>
            </a:r>
          </a:p>
          <a:p>
            <a:pPr>
              <a:lnSpc>
                <a:spcPct val="80000"/>
              </a:lnSpc>
            </a:pPr>
            <a:r>
              <a:rPr lang="en-US" altLang="ja-JP" sz="2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kumimoji="1" lang="ja-JP" alt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521955" y="1988984"/>
            <a:ext cx="630007" cy="540006"/>
          </a:xfrm>
          <a:prstGeom prst="rect">
            <a:avLst/>
          </a:prstGeom>
          <a:noFill/>
          <a:ln>
            <a:noFill/>
            <a:headEnd/>
            <a:tailEnd type="triangle" w="sm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プログラム</a:t>
            </a:r>
            <a:endParaRPr kumimoji="1" lang="ja-JP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60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15764 1.85185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1.85185E-6 L 0.315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1 1.85185E-6 L 0.4724 1.85185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4 1.85185E-6 L 0.62986 1.85185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線コネクタ 92"/>
          <p:cNvCxnSpPr/>
          <p:nvPr/>
        </p:nvCxnSpPr>
        <p:spPr bwMode="auto">
          <a:xfrm>
            <a:off x="1652541" y="3429216"/>
            <a:ext cx="43204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線コネクタ 88"/>
          <p:cNvCxnSpPr/>
          <p:nvPr/>
        </p:nvCxnSpPr>
        <p:spPr bwMode="auto">
          <a:xfrm>
            <a:off x="1652541" y="2709136"/>
            <a:ext cx="237626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線コネクタ 85"/>
          <p:cNvCxnSpPr/>
          <p:nvPr/>
        </p:nvCxnSpPr>
        <p:spPr bwMode="auto">
          <a:xfrm>
            <a:off x="1652541" y="2061064"/>
            <a:ext cx="72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パイプライン化による性能向上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31974" y="1917048"/>
            <a:ext cx="2073428" cy="431940"/>
            <a:chOff x="971600" y="5445224"/>
            <a:chExt cx="7256909" cy="576064"/>
          </a:xfrm>
        </p:grpSpPr>
        <p:sp>
          <p:nvSpPr>
            <p:cNvPr id="6" name="平行四辺形 5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平行四辺形 6"/>
            <p:cNvSpPr/>
            <p:nvPr/>
          </p:nvSpPr>
          <p:spPr bwMode="auto">
            <a:xfrm>
              <a:off x="971600" y="5445224"/>
              <a:ext cx="7256909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96" name="直線矢印コネクタ 95"/>
          <p:cNvCxnSpPr/>
          <p:nvPr/>
        </p:nvCxnSpPr>
        <p:spPr bwMode="auto">
          <a:xfrm>
            <a:off x="1728062" y="1701024"/>
            <a:ext cx="6480720" cy="0"/>
          </a:xfrm>
          <a:prstGeom prst="straightConnector1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 bwMode="auto">
          <a:xfrm>
            <a:off x="1580533" y="6021504"/>
            <a:ext cx="144367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線コネクタ 98"/>
          <p:cNvCxnSpPr>
            <a:endCxn id="197" idx="5"/>
          </p:cNvCxnSpPr>
          <p:nvPr/>
        </p:nvCxnSpPr>
        <p:spPr bwMode="auto">
          <a:xfrm flipV="1">
            <a:off x="1580533" y="5296717"/>
            <a:ext cx="1087206" cy="470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線コネクタ 99"/>
          <p:cNvCxnSpPr/>
          <p:nvPr/>
        </p:nvCxnSpPr>
        <p:spPr bwMode="auto">
          <a:xfrm>
            <a:off x="1580533" y="4653352"/>
            <a:ext cx="7200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直線矢印コネクタ 142"/>
          <p:cNvCxnSpPr/>
          <p:nvPr/>
        </p:nvCxnSpPr>
        <p:spPr bwMode="auto">
          <a:xfrm>
            <a:off x="1656054" y="4293312"/>
            <a:ext cx="6480720" cy="0"/>
          </a:xfrm>
          <a:prstGeom prst="straightConnector1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正方形/長方形 145"/>
          <p:cNvSpPr/>
          <p:nvPr/>
        </p:nvSpPr>
        <p:spPr>
          <a:xfrm>
            <a:off x="791958" y="1268976"/>
            <a:ext cx="6644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パイプライン化しない場合のスループット：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/4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719950" y="3933272"/>
            <a:ext cx="6413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パイプライン化した場合のスループット：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/1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サイクル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2" name="グループ化 171"/>
          <p:cNvGrpSpPr/>
          <p:nvPr/>
        </p:nvGrpSpPr>
        <p:grpSpPr>
          <a:xfrm>
            <a:off x="2268356" y="4509192"/>
            <a:ext cx="2091745" cy="360040"/>
            <a:chOff x="1832183" y="2276872"/>
            <a:chExt cx="2091745" cy="360040"/>
          </a:xfrm>
        </p:grpSpPr>
        <p:grpSp>
          <p:nvGrpSpPr>
            <p:cNvPr id="173" name="グループ化 172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83" name="平行四辺形 182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平行四辺形 183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4" name="グループ化 173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81" name="平行四辺形 180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平行四辺形 181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5" name="グループ化 174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79" name="平行四辺形 178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平行四辺形 179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" name="グループ化 175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177" name="平行四辺形 176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8" name="平行四辺形 177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5" name="グループ化 184"/>
          <p:cNvGrpSpPr/>
          <p:nvPr/>
        </p:nvGrpSpPr>
        <p:grpSpPr>
          <a:xfrm>
            <a:off x="2628360" y="5139199"/>
            <a:ext cx="2091745" cy="360040"/>
            <a:chOff x="1832183" y="2276872"/>
            <a:chExt cx="2091745" cy="360040"/>
          </a:xfrm>
        </p:grpSpPr>
        <p:grpSp>
          <p:nvGrpSpPr>
            <p:cNvPr id="186" name="グループ化 185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196" name="平行四辺形 195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平行四辺形 196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7" name="グループ化 186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194" name="平行四辺形 193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平行四辺形 194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8" name="グループ化 187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192" name="平行四辺形 191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" name="平行四辺形 192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9" name="グループ化 188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190" name="平行四辺形 189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平行四辺形 190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98" name="グループ化 197"/>
          <p:cNvGrpSpPr/>
          <p:nvPr/>
        </p:nvGrpSpPr>
        <p:grpSpPr>
          <a:xfrm>
            <a:off x="2988364" y="5769206"/>
            <a:ext cx="2091745" cy="360040"/>
            <a:chOff x="1832183" y="2276872"/>
            <a:chExt cx="2091745" cy="360040"/>
          </a:xfrm>
        </p:grpSpPr>
        <p:grpSp>
          <p:nvGrpSpPr>
            <p:cNvPr id="199" name="グループ化 198"/>
            <p:cNvGrpSpPr/>
            <p:nvPr/>
          </p:nvGrpSpPr>
          <p:grpSpPr>
            <a:xfrm>
              <a:off x="1832183" y="2276872"/>
              <a:ext cx="576064" cy="360040"/>
              <a:chOff x="971600" y="5445224"/>
              <a:chExt cx="7256909" cy="576064"/>
            </a:xfrm>
          </p:grpSpPr>
          <p:sp>
            <p:nvSpPr>
              <p:cNvPr id="209" name="平行四辺形 208"/>
              <p:cNvSpPr/>
              <p:nvPr/>
            </p:nvSpPr>
            <p:spPr bwMode="auto">
              <a:xfrm>
                <a:off x="971600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平行四辺形 209"/>
              <p:cNvSpPr/>
              <p:nvPr/>
            </p:nvSpPr>
            <p:spPr bwMode="auto">
              <a:xfrm>
                <a:off x="971600" y="5445224"/>
                <a:ext cx="7256909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0" name="グループ化 199"/>
            <p:cNvGrpSpPr/>
            <p:nvPr/>
          </p:nvGrpSpPr>
          <p:grpSpPr>
            <a:xfrm>
              <a:off x="2336239" y="2276872"/>
              <a:ext cx="571610" cy="360040"/>
              <a:chOff x="683976" y="5445224"/>
              <a:chExt cx="7200800" cy="576064"/>
            </a:xfrm>
          </p:grpSpPr>
          <p:sp>
            <p:nvSpPr>
              <p:cNvPr id="207" name="平行四辺形 206"/>
              <p:cNvSpPr/>
              <p:nvPr/>
            </p:nvSpPr>
            <p:spPr bwMode="auto">
              <a:xfrm>
                <a:off x="683976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平行四辺形 207"/>
              <p:cNvSpPr/>
              <p:nvPr/>
            </p:nvSpPr>
            <p:spPr bwMode="auto">
              <a:xfrm>
                <a:off x="683976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1" name="グループ化 200"/>
            <p:cNvGrpSpPr/>
            <p:nvPr/>
          </p:nvGrpSpPr>
          <p:grpSpPr>
            <a:xfrm>
              <a:off x="2840295" y="2276872"/>
              <a:ext cx="571610" cy="360040"/>
              <a:chOff x="396352" y="5445224"/>
              <a:chExt cx="7200800" cy="576064"/>
            </a:xfrm>
          </p:grpSpPr>
          <p:sp>
            <p:nvSpPr>
              <p:cNvPr id="205" name="平行四辺形 204"/>
              <p:cNvSpPr/>
              <p:nvPr/>
            </p:nvSpPr>
            <p:spPr bwMode="auto">
              <a:xfrm>
                <a:off x="39635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平行四辺形 205"/>
              <p:cNvSpPr/>
              <p:nvPr/>
            </p:nvSpPr>
            <p:spPr bwMode="auto">
              <a:xfrm>
                <a:off x="39635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3344351" y="2276872"/>
              <a:ext cx="579577" cy="360040"/>
              <a:chOff x="120602" y="5445224"/>
              <a:chExt cx="7200800" cy="576064"/>
            </a:xfrm>
          </p:grpSpPr>
          <p:sp>
            <p:nvSpPr>
              <p:cNvPr id="203" name="平行四辺形 202"/>
              <p:cNvSpPr/>
              <p:nvPr/>
            </p:nvSpPr>
            <p:spPr bwMode="auto">
              <a:xfrm>
                <a:off x="120602" y="5517232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平行四辺形 203"/>
              <p:cNvSpPr/>
              <p:nvPr/>
            </p:nvSpPr>
            <p:spPr bwMode="auto">
              <a:xfrm>
                <a:off x="120602" y="5445224"/>
                <a:ext cx="7200800" cy="504056"/>
              </a:xfrm>
              <a:prstGeom prst="parallelogram">
                <a:avLst/>
              </a:prstGeom>
              <a:ln>
                <a:headEnd/>
                <a:tailEnd type="triangle" w="sm" len="med"/>
              </a:ln>
              <a:effectLst>
                <a:outerShdw blurRad="40000" dist="20000" dir="2700000" rotWithShape="0">
                  <a:srgbClr val="000000">
                    <a:alpha val="38000"/>
                  </a:srgbClr>
                </a:outerShdw>
              </a:effectLst>
              <a:ex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</p:grpSp>
      </p:grpSp>
      <p:sp>
        <p:nvSpPr>
          <p:cNvPr id="212" name="角丸四角形 211"/>
          <p:cNvSpPr/>
          <p:nvPr/>
        </p:nvSpPr>
        <p:spPr bwMode="auto">
          <a:xfrm>
            <a:off x="918341" y="1899163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a++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13" name="角丸四角形 212"/>
          <p:cNvSpPr/>
          <p:nvPr/>
        </p:nvSpPr>
        <p:spPr bwMode="auto">
          <a:xfrm>
            <a:off x="918341" y="2529170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b--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14" name="角丸四角形 213"/>
          <p:cNvSpPr/>
          <p:nvPr/>
        </p:nvSpPr>
        <p:spPr bwMode="auto">
          <a:xfrm>
            <a:off x="918341" y="3249178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c=a+1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16" name="角丸四角形 215"/>
          <p:cNvSpPr/>
          <p:nvPr/>
        </p:nvSpPr>
        <p:spPr bwMode="auto">
          <a:xfrm>
            <a:off x="918341" y="4509192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a++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17" name="角丸四角形 216"/>
          <p:cNvSpPr/>
          <p:nvPr/>
        </p:nvSpPr>
        <p:spPr bwMode="auto">
          <a:xfrm>
            <a:off x="918341" y="5139199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b--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sp>
        <p:nvSpPr>
          <p:cNvPr id="218" name="角丸四角形 217"/>
          <p:cNvSpPr/>
          <p:nvPr/>
        </p:nvSpPr>
        <p:spPr bwMode="auto">
          <a:xfrm>
            <a:off x="918341" y="5859207"/>
            <a:ext cx="720008" cy="360004"/>
          </a:xfrm>
          <a:prstGeom prst="roundRect">
            <a:avLst/>
          </a:prstGeom>
          <a:ln>
            <a:headEnd/>
            <a:tailEnd type="triangle" w="sm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 smtClean="0">
                <a:latin typeface="Arial Narrow" panose="020B0606020202030204" pitchFamily="34" charset="0"/>
              </a:rPr>
              <a:t>c=a+1</a:t>
            </a:r>
            <a:endParaRPr kumimoji="1" lang="ja-JP" altLang="en-US" dirty="0">
              <a:latin typeface="Arial Narrow" panose="020B0606020202030204" pitchFamily="34" charset="0"/>
            </a:endParaRPr>
          </a:p>
        </p:txBody>
      </p:sp>
      <p:grpSp>
        <p:nvGrpSpPr>
          <p:cNvPr id="97" name="グループ化 96"/>
          <p:cNvGrpSpPr/>
          <p:nvPr/>
        </p:nvGrpSpPr>
        <p:grpSpPr>
          <a:xfrm>
            <a:off x="4031994" y="2528990"/>
            <a:ext cx="2073428" cy="431940"/>
            <a:chOff x="971600" y="5445224"/>
            <a:chExt cx="7256909" cy="576064"/>
          </a:xfrm>
        </p:grpSpPr>
        <p:sp>
          <p:nvSpPr>
            <p:cNvPr id="101" name="平行四辺形 100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平行四辺形 101"/>
            <p:cNvSpPr/>
            <p:nvPr/>
          </p:nvSpPr>
          <p:spPr bwMode="auto">
            <a:xfrm>
              <a:off x="971600" y="5445224"/>
              <a:ext cx="7256909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5922015" y="3248998"/>
            <a:ext cx="2073428" cy="431940"/>
            <a:chOff x="971600" y="5445224"/>
            <a:chExt cx="7256909" cy="576064"/>
          </a:xfrm>
        </p:grpSpPr>
        <p:sp>
          <p:nvSpPr>
            <p:cNvPr id="104" name="平行四辺形 103"/>
            <p:cNvSpPr/>
            <p:nvPr/>
          </p:nvSpPr>
          <p:spPr bwMode="auto">
            <a:xfrm>
              <a:off x="971600" y="5517232"/>
              <a:ext cx="7200800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平行四辺形 104"/>
            <p:cNvSpPr/>
            <p:nvPr/>
          </p:nvSpPr>
          <p:spPr bwMode="auto">
            <a:xfrm>
              <a:off x="971600" y="5445224"/>
              <a:ext cx="7256909" cy="504056"/>
            </a:xfrm>
            <a:prstGeom prst="parallelogram">
              <a:avLst/>
            </a:prstGeom>
            <a:ln>
              <a:headEnd/>
              <a:tailEnd type="triangle" w="sm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6" name="正方形/長方形 105"/>
          <p:cNvSpPr/>
          <p:nvPr/>
        </p:nvSpPr>
        <p:spPr>
          <a:xfrm>
            <a:off x="6642023" y="2528990"/>
            <a:ext cx="8659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∧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∧</a:t>
            </a:r>
          </a:p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 (,,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Д</a:t>
            </a:r>
            <a:r>
              <a:rPr lang="ja-JP" altLang="en-US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ﾟ</a:t>
            </a:r>
            <a:r>
              <a:rPr lang="en-US" altLang="ja-JP" sz="1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)</a:t>
            </a:r>
          </a:p>
          <a:p>
            <a:r>
              <a:rPr lang="ja-JP" altLang="en-US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ＭＳ Ｐゴシック" pitchFamily="50" charset="-128"/>
                <a:ea typeface="ＭＳ Ｐゴシック" pitchFamily="50" charset="-128"/>
              </a:rPr>
              <a:t>（つ   つ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6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lorful-water-re-meiryo">
  <a:themeElements>
    <a:clrScheme name="ユーザー定義 1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328FAC"/>
      </a:accent5>
      <a:accent6>
        <a:srgbClr val="F56935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  <a:ex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olorful-water-re-meiryo" id="{6562F41C-363A-415E-B2D9-0088A2928FDA}" vid="{F7C91DCE-0CA4-48D7-9743-C951C0DD1C2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colorful-water-re-meiryo</Template>
  <TotalTime>30558</TotalTime>
  <Words>1712</Words>
  <Application>Microsoft Office PowerPoint</Application>
  <PresentationFormat>画面に合わせる (4:3)</PresentationFormat>
  <Paragraphs>498</Paragraphs>
  <Slides>28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HG丸ｺﾞｼｯｸM-PRO</vt:lpstr>
      <vt:lpstr>MeiryoKe_PGothic</vt:lpstr>
      <vt:lpstr>ＭＳ Ｐゴシック</vt:lpstr>
      <vt:lpstr>メイリオ</vt:lpstr>
      <vt:lpstr>Arial Narrow</vt:lpstr>
      <vt:lpstr>Calibri</vt:lpstr>
      <vt:lpstr>Segoe UI</vt:lpstr>
      <vt:lpstr>Wingdings</vt:lpstr>
      <vt:lpstr>colorful-water-re-meiryo</vt:lpstr>
      <vt:lpstr>H3 LSI 設計演習 (4)</vt:lpstr>
      <vt:lpstr>目次</vt:lpstr>
      <vt:lpstr>シングル・サイクル・プロセッサの構造</vt:lpstr>
      <vt:lpstr>シングル・サイクル・プロセッサの動作</vt:lpstr>
      <vt:lpstr>動作のステップ</vt:lpstr>
      <vt:lpstr>パイプライン・プロセッサ</vt:lpstr>
      <vt:lpstr>パイプライン・プロセッサへ</vt:lpstr>
      <vt:lpstr>命令パイプライン</vt:lpstr>
      <vt:lpstr>パイプライン化による性能向上</vt:lpstr>
      <vt:lpstr>分岐命令の処理と制御ハザード</vt:lpstr>
      <vt:lpstr>分岐予測</vt:lpstr>
      <vt:lpstr>分岐予測ペナルティ</vt:lpstr>
      <vt:lpstr>ちなみに…　商用規模の高性能プロセッサの場合</vt:lpstr>
      <vt:lpstr>データ・ハザード</vt:lpstr>
      <vt:lpstr>データ・ハザード</vt:lpstr>
      <vt:lpstr>フォワーディング</vt:lpstr>
      <vt:lpstr>分岐予測やフォワーディング以外の方法</vt:lpstr>
      <vt:lpstr>分岐ハザードやデータ・ハザードの原因のまとめ</vt:lpstr>
      <vt:lpstr>1. ストール</vt:lpstr>
      <vt:lpstr>2. なにもしない</vt:lpstr>
      <vt:lpstr>2. なにもしない</vt:lpstr>
      <vt:lpstr>パイプライン化の指針</vt:lpstr>
      <vt:lpstr>その他の工夫</vt:lpstr>
      <vt:lpstr>VLIW（very long instruction word）</vt:lpstr>
      <vt:lpstr>VLIWによる性能向上 並列して実行できる複数命令を1つにまとめて実行</vt:lpstr>
      <vt:lpstr>Out-of-order 実行</vt:lpstr>
      <vt:lpstr>ソート・アルゴリズムの工夫</vt:lpstr>
      <vt:lpstr>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5779</cp:revision>
  <cp:lastPrinted>2014-12-10T13:40:48Z</cp:lastPrinted>
  <dcterms:created xsi:type="dcterms:W3CDTF">2014-11-17T10:53:59Z</dcterms:created>
  <dcterms:modified xsi:type="dcterms:W3CDTF">2020-04-06T09:59:35Z</dcterms:modified>
</cp:coreProperties>
</file>