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B8B9C0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본문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9789" y="159611"/>
            <a:ext cx="12128583" cy="5702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>
              <a:defRPr kumimoji="1" lang="ko-KR" altLang="en-US" sz="3240" b="1" spc="-136" dirty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a옛날목욕탕M" panose="02020600000000000000" pitchFamily="18" charset="-127"/>
                <a:ea typeface="a옛날목욕탕M" panose="02020600000000000000" pitchFamily="18" charset="-127"/>
                <a:cs typeface="+mn-cs"/>
              </a:defRPr>
            </a:lvl1pPr>
          </a:lstStyle>
          <a:p>
            <a:pPr lvl="0" algn="l" fontAlgn="base" latinLnBrk="0">
              <a:spcAft>
                <a:spcPct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8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" y="25690"/>
            <a:ext cx="12126976" cy="85587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직사각형 21"/>
          <p:cNvSpPr/>
          <p:nvPr userDrawn="1"/>
        </p:nvSpPr>
        <p:spPr>
          <a:xfrm>
            <a:off x="34693" y="8933"/>
            <a:ext cx="12129600" cy="87923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 flipH="1" flipV="1">
            <a:off x="34694" y="8934"/>
            <a:ext cx="283767" cy="254593"/>
          </a:xfrm>
          <a:prstGeom prst="line">
            <a:avLst/>
          </a:prstGeom>
          <a:solidFill>
            <a:schemeClr val="accent1">
              <a:lumMod val="75000"/>
              <a:alpha val="35000"/>
            </a:schemeClr>
          </a:solidFill>
          <a:ln w="9525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/>
          <p:cNvCxnSpPr/>
          <p:nvPr userDrawn="1"/>
        </p:nvCxnSpPr>
        <p:spPr>
          <a:xfrm flipH="1" flipV="1">
            <a:off x="28801" y="8641"/>
            <a:ext cx="283767" cy="254593"/>
          </a:xfrm>
          <a:prstGeom prst="line">
            <a:avLst/>
          </a:prstGeom>
          <a:solidFill>
            <a:schemeClr val="accent1">
              <a:lumMod val="75000"/>
              <a:alpha val="35000"/>
            </a:schemeClr>
          </a:solidFill>
          <a:ln w="9525">
            <a:solidFill>
              <a:schemeClr val="bg1">
                <a:lumMod val="9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모서리가 둥근 직사각형 10"/>
          <p:cNvSpPr/>
          <p:nvPr userDrawn="1"/>
        </p:nvSpPr>
        <p:spPr>
          <a:xfrm>
            <a:off x="29279" y="897774"/>
            <a:ext cx="12128583" cy="5935288"/>
          </a:xfrm>
          <a:prstGeom prst="roundRect">
            <a:avLst>
              <a:gd name="adj" fmla="val 0"/>
            </a:avLst>
          </a:prstGeom>
          <a:solidFill>
            <a:srgbClr val="D7D6D3"/>
          </a:solidFill>
          <a:ln w="9525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30530" lvl="0" indent="-430530" latinLnBrk="0">
              <a:spcBef>
                <a:spcPts val="720"/>
              </a:spcBef>
              <a:buSzPct val="105000"/>
              <a:buBlip>
                <a:blip r:embed="rId3"/>
              </a:buBlip>
            </a:pPr>
            <a:endParaRPr lang="en-US" altLang="ko-KR" sz="240" dirty="0">
              <a:solidFill>
                <a:srgbClr val="575F68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9789" y="159611"/>
            <a:ext cx="12128583" cy="5702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>
              <a:defRPr kumimoji="1" lang="ko-KR" altLang="en-US" sz="3240" b="1" spc="-136" dirty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a옛날목욕탕M" panose="02020600000000000000" pitchFamily="18" charset="-127"/>
                <a:ea typeface="a옛날목욕탕M" panose="02020600000000000000" pitchFamily="18" charset="-127"/>
                <a:cs typeface="+mn-cs"/>
              </a:defRPr>
            </a:lvl1pPr>
          </a:lstStyle>
          <a:p>
            <a:pPr lvl="0" algn="l" fontAlgn="base" latinLnBrk="0">
              <a:spcAft>
                <a:spcPct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Rectangle 5"/>
          <p:cNvSpPr>
            <a:spLocks noGrp="1" noChangeArrowheads="1"/>
          </p:cNvSpPr>
          <p:nvPr userDrawn="1"/>
        </p:nvSpPr>
        <p:spPr>
          <a:xfrm>
            <a:off x="11119909" y="715313"/>
            <a:ext cx="1003935" cy="147733"/>
          </a:xfrm>
          <a:prstGeom prst="rect">
            <a:avLst/>
          </a:prstGeom>
          <a:ln/>
        </p:spPr>
        <p:txBody>
          <a:bodyPr lIns="0" tIns="0" rIns="0" bIns="0" anchor="ctr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610729" indent="-202632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1222874" indent="-406680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835019" indent="-610729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2447164" indent="-814777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04048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448580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2856677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26477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>
              <a:defRPr/>
            </a:pPr>
            <a:fld id="{D1C7ECF1-01E6-4CBE-BBDB-136ED36139EA}" type="slidenum">
              <a:rPr lang="en-US" altLang="ko-KR" sz="960" b="0" kern="1200" smtClean="0">
                <a:solidFill>
                  <a:schemeClr val="bg1">
                    <a:lumMod val="75000"/>
                  </a:schemeClr>
                </a:solidFill>
                <a:effectLst/>
                <a:latin typeface="a옛날목욕탕M" panose="02020600000000000000" pitchFamily="18" charset="-127"/>
                <a:ea typeface="a옛날목욕탕M" panose="02020600000000000000" pitchFamily="18" charset="-127"/>
                <a:cs typeface="+mn-cs"/>
              </a:rPr>
              <a:pPr algn="r">
                <a:defRPr/>
              </a:pPr>
              <a:t>‹#›</a:t>
            </a:fld>
            <a:r>
              <a:rPr lang="en-US" altLang="ko-KR" sz="960" b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a옛날목욕탕M" panose="02020600000000000000" pitchFamily="18" charset="-127"/>
                <a:ea typeface="a옛날목욕탕M" panose="02020600000000000000" pitchFamily="18" charset="-127"/>
                <a:cs typeface="+mn-cs"/>
              </a:rPr>
              <a:t>/∞</a:t>
            </a:r>
            <a:endParaRPr lang="en-US" altLang="ko-KR" sz="960" b="0" kern="1200" dirty="0">
              <a:solidFill>
                <a:schemeClr val="bg1">
                  <a:lumMod val="75000"/>
                </a:schemeClr>
              </a:solidFill>
              <a:effectLst/>
              <a:latin typeface="a옛날목욕탕M" panose="02020600000000000000" pitchFamily="18" charset="-127"/>
              <a:ea typeface="a옛날목욕탕M" panose="02020600000000000000" pitchFamily="18" charset="-127"/>
              <a:cs typeface="+mn-cs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4506" y="921303"/>
            <a:ext cx="12122989" cy="5910818"/>
          </a:xfrm>
          <a:prstGeom prst="rect">
            <a:avLst/>
          </a:prstGeom>
          <a:solidFill>
            <a:srgbClr val="081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49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34506" y="0"/>
            <a:ext cx="12122989" cy="6832121"/>
          </a:xfrm>
          <a:prstGeom prst="rect">
            <a:avLst/>
          </a:prstGeom>
          <a:solidFill>
            <a:srgbClr val="081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9789" y="159611"/>
            <a:ext cx="12128583" cy="5702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>
              <a:defRPr kumimoji="1" lang="ko-KR" altLang="en-US" sz="3240" b="1" spc="-136" dirty="0">
                <a:solidFill>
                  <a:schemeClr val="bg1"/>
                </a:solidFill>
                <a:effectLst>
                  <a:outerShdw blurRad="25400" dist="25400" dir="2700000" algn="tl">
                    <a:srgbClr val="000000">
                      <a:alpha val="55000"/>
                    </a:srgbClr>
                  </a:outerShdw>
                </a:effectLst>
                <a:latin typeface="a옛날목욕탕M" panose="02020600000000000000" pitchFamily="18" charset="-127"/>
                <a:ea typeface="a옛날목욕탕M" panose="02020600000000000000" pitchFamily="18" charset="-127"/>
                <a:cs typeface="+mn-cs"/>
              </a:defRPr>
            </a:lvl1pPr>
          </a:lstStyle>
          <a:p>
            <a:pPr lvl="0" algn="l" fontAlgn="base" latinLnBrk="0">
              <a:spcAft>
                <a:spcPct val="0"/>
              </a:spcAft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8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BD52-8177-4F52-AF88-C00499D7E402}" type="datetimeFigureOut">
              <a:rPr lang="ko-KR" altLang="en-US" smtClean="0"/>
              <a:t>2025-03-11(Tue)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4ED8-6489-49D9-8453-4ACFCF2D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78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6" y="948477"/>
            <a:ext cx="7024978" cy="50178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204458" y="1354704"/>
            <a:ext cx="1323324" cy="35212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C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1</a:t>
            </a:r>
            <a:endParaRPr lang="ko-KR" altLang="en-US" dirty="0">
              <a:solidFill>
                <a:srgbClr val="FFC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93683" y="1354704"/>
            <a:ext cx="1323324" cy="35212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C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2</a:t>
            </a:r>
            <a:endParaRPr lang="ko-KR" altLang="en-US" dirty="0">
              <a:solidFill>
                <a:srgbClr val="FFC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82908" y="1354704"/>
            <a:ext cx="1323324" cy="35212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C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endParaRPr lang="ko-KR" altLang="en-US" dirty="0">
              <a:solidFill>
                <a:srgbClr val="FFC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72133" y="1354704"/>
            <a:ext cx="1323324" cy="35212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C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4</a:t>
            </a:r>
            <a:endParaRPr lang="ko-KR" altLang="en-US" dirty="0">
              <a:solidFill>
                <a:srgbClr val="FFC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61356" y="1354704"/>
            <a:ext cx="1323324" cy="35212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C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5</a:t>
            </a:r>
            <a:endParaRPr lang="ko-KR" altLang="en-US" dirty="0">
              <a:solidFill>
                <a:srgbClr val="FFC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49075" y="2044337"/>
            <a:ext cx="2135605" cy="384701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C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8</a:t>
            </a:r>
            <a:endParaRPr lang="ko-KR" altLang="en-US" dirty="0">
              <a:solidFill>
                <a:srgbClr val="FFC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4458" y="2044337"/>
            <a:ext cx="4678718" cy="384701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C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6</a:t>
            </a:r>
            <a:endParaRPr lang="ko-KR" altLang="en-US" dirty="0">
              <a:solidFill>
                <a:srgbClr val="FFC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49075" y="1706833"/>
            <a:ext cx="1323324" cy="33750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C000"/>
                </a:solidFill>
                <a:latin typeface="a옛날목욕탕B" panose="02020600000000000000" pitchFamily="18" charset="-127"/>
                <a:ea typeface="a옛날목욕탕B" panose="02020600000000000000" pitchFamily="18" charset="-127"/>
              </a:rPr>
              <a:t>7</a:t>
            </a:r>
            <a:endParaRPr lang="ko-KR" altLang="en-US" dirty="0">
              <a:solidFill>
                <a:srgbClr val="FFC000"/>
              </a:solidFill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72312"/>
              </p:ext>
            </p:extLst>
          </p:nvPr>
        </p:nvGraphicFramePr>
        <p:xfrm>
          <a:off x="7314636" y="327992"/>
          <a:ext cx="4744618" cy="61466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81297">
                  <a:extLst>
                    <a:ext uri="{9D8B030D-6E8A-4147-A177-3AD203B41FA5}">
                      <a16:colId xmlns:a16="http://schemas.microsoft.com/office/drawing/2014/main" val="3467163246"/>
                    </a:ext>
                  </a:extLst>
                </a:gridCol>
                <a:gridCol w="3463321">
                  <a:extLst>
                    <a:ext uri="{9D8B030D-6E8A-4147-A177-3AD203B41FA5}">
                      <a16:colId xmlns:a16="http://schemas.microsoft.com/office/drawing/2014/main" val="4236962204"/>
                    </a:ext>
                  </a:extLst>
                </a:gridCol>
              </a:tblGrid>
              <a:tr h="382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구 분</a:t>
                      </a:r>
                      <a:endParaRPr lang="ko-KR" altLang="en-US" sz="14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설   명</a:t>
                      </a:r>
                      <a:endParaRPr lang="ko-KR" altLang="en-US" sz="14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11898"/>
                  </a:ext>
                </a:extLst>
              </a:tr>
              <a:tr h="325523"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1.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키 변경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암호 키 변경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197110"/>
                  </a:ext>
                </a:extLst>
              </a:tr>
              <a:tr h="1168053"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2. </a:t>
                      </a:r>
                      <a:r>
                        <a:rPr lang="ko-KR" altLang="en-US" sz="11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화면캡처후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암호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화면 캡처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후</a:t>
                      </a:r>
                      <a:r>
                        <a:rPr lang="ko-KR" altLang="en-US" sz="1100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그 내용을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암호화하여 저장</a:t>
                      </a:r>
                      <a:endParaRPr lang="en-US" altLang="ko-KR" sz="1100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marL="171450" indent="-171450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암호 키가 입력 안 되었을 경우 키 입력</a:t>
                      </a:r>
                      <a:r>
                        <a:rPr lang="ko-KR" altLang="en-US" sz="1100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창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표시</a:t>
                      </a:r>
                      <a:endParaRPr lang="en-US" altLang="ko-KR" sz="1100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그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과정</a:t>
                      </a:r>
                      <a:r>
                        <a:rPr lang="ko-KR" altLang="en-US" sz="1100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및 결과는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(6)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번 창에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표시</a:t>
                      </a:r>
                      <a:endParaRPr lang="en-US" altLang="ko-KR" sz="1100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 (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8)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번 창에 </a:t>
                      </a:r>
                      <a:r>
                        <a:rPr lang="ko-KR" altLang="en-US" sz="11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생성연월일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_</a:t>
                      </a:r>
                      <a:r>
                        <a:rPr lang="ko-KR" altLang="en-US" sz="11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생성시간초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.</a:t>
                      </a:r>
                      <a:r>
                        <a:rPr lang="en-US" altLang="ko-KR" sz="11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jason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파일로 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</a:b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 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암호화 저장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예 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</a:t>
                      </a:r>
                      <a:r>
                        <a:rPr lang="en-US" altLang="ko-KR" sz="1100" dirty="0" smtClean="0">
                          <a:solidFill>
                            <a:srgbClr val="00B05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20250302_225054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.jason)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327002"/>
                  </a:ext>
                </a:extLst>
              </a:tr>
              <a:tr h="957421"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3.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암호 화면 </a:t>
                      </a:r>
                      <a:r>
                        <a:rPr lang="ko-KR" altLang="en-US" sz="11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</a:t>
                      </a:r>
                      <a:endParaRPr lang="en-US" altLang="ko-KR" sz="1100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(2)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번에서 생성된 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‘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모든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’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암호화된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캡처 화면을 </a:t>
                      </a:r>
                      <a:r>
                        <a:rPr lang="ko-KR" altLang="en-US" sz="11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복호화</a:t>
                      </a:r>
                      <a:endParaRPr lang="en-US" altLang="ko-KR" sz="1100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marL="171450" indent="-171450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암호 키가 입력 안 되었을 경우 키 입력</a:t>
                      </a:r>
                      <a:r>
                        <a:rPr lang="ko-KR" altLang="en-US" sz="1100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창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표시</a:t>
                      </a:r>
                      <a:endParaRPr lang="en-US" altLang="ko-KR" sz="1100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marL="171450" indent="-171450" latinLnBrk="1">
                        <a:lnSpc>
                          <a:spcPts val="1600"/>
                        </a:lnSpc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현재</a:t>
                      </a:r>
                      <a:r>
                        <a:rPr lang="ko-KR" altLang="en-US" sz="1100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입력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키로 </a:t>
                      </a:r>
                      <a:r>
                        <a:rPr lang="ko-KR" altLang="en-US" sz="11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복호화하며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키가 맞지 않을 경우 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</a:br>
                      <a:r>
                        <a:rPr lang="ko-KR" altLang="en-US" sz="11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복호화하지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않음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395734"/>
                  </a:ext>
                </a:extLst>
              </a:tr>
              <a:tr h="536156"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4.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폴더 선택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생성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결과는 현재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폴더</a:t>
                      </a:r>
                      <a:r>
                        <a:rPr lang="ko-KR" altLang="en-US" sz="1100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하위 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snapshots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폴더에 저장</a:t>
                      </a:r>
                      <a:endParaRPr lang="en-US" altLang="ko-KR" sz="1100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폴더를 변경할 필요가 있을 경우 변경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985997"/>
                  </a:ext>
                </a:extLst>
              </a:tr>
              <a:tr h="1168053"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5.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캡처 화면 변경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모니터가 여러 개일 경우 </a:t>
                      </a:r>
                      <a:r>
                        <a:rPr lang="ko-KR" altLang="en-US" sz="11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모티터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선택</a:t>
                      </a:r>
                      <a:endParaRPr lang="en-US" altLang="ko-KR" sz="1100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현재 사용중인 모니터 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+ 1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개의 모니터 표시</a:t>
                      </a:r>
                      <a:endParaRPr lang="en-US" altLang="ko-KR" sz="1100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- 0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번 모니터는 모든 모니터를 합한 화면</a:t>
                      </a:r>
                      <a:endParaRPr lang="en-US" altLang="ko-KR" sz="1100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그 다음 번호 모니터부터 개별 모니터</a:t>
                      </a:r>
                      <a:r>
                        <a:rPr lang="en-US" altLang="ko-KR" sz="1100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sz="1100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예 </a:t>
                      </a:r>
                      <a:r>
                        <a:rPr lang="en-US" altLang="ko-KR" sz="1100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</a:t>
                      </a:r>
                      <a:r>
                        <a:rPr lang="ko-KR" altLang="en-US" sz="1100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모니터가 </a:t>
                      </a:r>
                      <a:r>
                        <a:rPr lang="en-US" altLang="ko-KR" sz="1100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/>
                      </a:r>
                      <a:br>
                        <a:rPr lang="en-US" altLang="ko-KR" sz="1100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</a:br>
                      <a:r>
                        <a:rPr lang="en-US" altLang="ko-KR" sz="1100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  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개</a:t>
                      </a:r>
                      <a:r>
                        <a:rPr lang="ko-KR" altLang="en-US" sz="1100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일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경우 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0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번 모니터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, 1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번 모니터로 구성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954055"/>
                  </a:ext>
                </a:extLst>
              </a:tr>
              <a:tr h="325523"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6.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실행결과 창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모든 입력에 대해 그 과정 및 결과를 표시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435414"/>
                  </a:ext>
                </a:extLst>
              </a:tr>
              <a:tr h="536156"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7. </a:t>
                      </a:r>
                      <a:r>
                        <a:rPr lang="ko-KR" altLang="en-US" sz="11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암복호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sz="11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캡처화일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 </a:t>
                      </a:r>
                      <a:r>
                        <a:rPr lang="ko-KR" altLang="en-US" sz="11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암복호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캡처 파일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()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의 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()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에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(8)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번 창에서 보여주는 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/>
                      </a:r>
                      <a:b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</a:b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 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총 파일의 개수 표시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415766"/>
                  </a:ext>
                </a:extLst>
              </a:tr>
              <a:tr h="746788"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8.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결과 화일</a:t>
                      </a:r>
                      <a:endParaRPr lang="ko-KR" altLang="en-US" sz="11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 </a:t>
                      </a:r>
                      <a:r>
                        <a:rPr lang="ko-KR" altLang="en-US" sz="11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복호되었을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경우 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~.</a:t>
                      </a:r>
                      <a:r>
                        <a:rPr lang="en-US" altLang="ko-KR" sz="11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json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, ~.png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의 쌍으로 표시</a:t>
                      </a:r>
                      <a:endParaRPr lang="en-US" altLang="ko-KR" sz="1100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그러지 않을 경우 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~.</a:t>
                      </a:r>
                      <a:r>
                        <a:rPr lang="en-US" altLang="ko-KR" sz="11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json</a:t>
                      </a: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만 있음</a:t>
                      </a:r>
                      <a:endParaRPr lang="en-US" altLang="ko-KR" sz="1100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>
                        <a:lnSpc>
                          <a:spcPts val="1600"/>
                        </a:lnSpc>
                      </a:pPr>
                      <a:r>
                        <a:rPr lang="en-US" altLang="ko-KR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특정 파일을 클릭하면 이미지 등 내용 보기 가능</a:t>
                      </a:r>
                      <a:endParaRPr lang="en-US" altLang="ko-KR" sz="1100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20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96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01587"/>
              </p:ext>
            </p:extLst>
          </p:nvPr>
        </p:nvGraphicFramePr>
        <p:xfrm>
          <a:off x="98854" y="88223"/>
          <a:ext cx="11977816" cy="66687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2808">
                  <a:extLst>
                    <a:ext uri="{9D8B030D-6E8A-4147-A177-3AD203B41FA5}">
                      <a16:colId xmlns:a16="http://schemas.microsoft.com/office/drawing/2014/main" val="306288289"/>
                    </a:ext>
                  </a:extLst>
                </a:gridCol>
                <a:gridCol w="10575008">
                  <a:extLst>
                    <a:ext uri="{9D8B030D-6E8A-4147-A177-3AD203B41FA5}">
                      <a16:colId xmlns:a16="http://schemas.microsoft.com/office/drawing/2014/main" val="2877110750"/>
                    </a:ext>
                  </a:extLst>
                </a:gridCol>
              </a:tblGrid>
              <a:tr h="435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구분</a:t>
                      </a:r>
                      <a:endParaRPr lang="ko-KR" altLang="en-US" sz="2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snap_crypt_Q</a:t>
                      </a:r>
                      <a:endParaRPr lang="ko-KR" altLang="en-US" sz="2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822347"/>
                  </a:ext>
                </a:extLst>
              </a:tr>
              <a:tr h="14708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운영키</a:t>
                      </a:r>
                      <a:endParaRPr lang="ko-KR" altLang="en-US" b="1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500"/>
                        </a:lnSpc>
                      </a:pP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키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변경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</a:t>
                      </a:r>
                      <a:r>
                        <a:rPr lang="en-US" altLang="ko-KR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alt_k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>
                        <a:lnSpc>
                          <a:spcPts val="2500"/>
                        </a:lnSpc>
                      </a:pP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캡처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&amp;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암호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</a:t>
                      </a:r>
                      <a:r>
                        <a:rPr lang="en-US" altLang="ko-KR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alt_c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>
                        <a:lnSpc>
                          <a:spcPts val="2500"/>
                        </a:lnSpc>
                      </a:pP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</a:t>
                      </a:r>
                      <a:r>
                        <a:rPr lang="en-US" altLang="ko-KR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alt_d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>
                        <a:lnSpc>
                          <a:spcPts val="2500"/>
                        </a:lnSpc>
                      </a:pP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캡처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디스플레이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변경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</a:t>
                      </a:r>
                      <a:r>
                        <a:rPr lang="en-US" altLang="ko-KR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alt_s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복수 디스플레이를 사용할 경우 디스플레이 선택 기능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현재 </a:t>
                      </a:r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미구현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093361"/>
                  </a:ext>
                </a:extLst>
              </a:tr>
              <a:tr h="4229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500"/>
                        </a:lnSpc>
                      </a:pP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복호시에는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암호화된 모든 파일에 대해 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키 </a:t>
                      </a:r>
                      <a:r>
                        <a:rPr lang="ko-KR" altLang="en-US" baseline="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분실시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불가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263448"/>
                  </a:ext>
                </a:extLst>
              </a:tr>
              <a:tr h="1820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주의점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ts val="2500"/>
                        </a:lnSpc>
                        <a:buFontTx/>
                        <a:buChar char="-"/>
                      </a:pP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최종 실행 파일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만들때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패키징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과정을 거치기 때문에 백신에 의해 위험 파일로 분류될 수 있음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marL="0" indent="0" latinLnBrk="1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  </a:t>
                      </a:r>
                      <a:r>
                        <a:rPr lang="en-US" altLang="ko-KR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* 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무시하고 사용하면 되나 일부 백신은 이러한 프로그램을 강제 삭제하는 경우도 있음</a:t>
                      </a:r>
                      <a:endParaRPr lang="en-US" altLang="ko-KR" baseline="0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marL="0" indent="0" latinLnBrk="1">
                        <a:lnSpc>
                          <a:spcPts val="2500"/>
                        </a:lnSpc>
                        <a:buFontTx/>
                        <a:buNone/>
                      </a:pPr>
                      <a:r>
                        <a:rPr lang="en-US" altLang="ko-KR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   *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solidFill>
                            <a:srgbClr val="FF000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삭제회피방법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설정</a:t>
                      </a:r>
                      <a:r>
                        <a:rPr lang="en-US" altLang="ko-KR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개인정보 및 보안</a:t>
                      </a:r>
                      <a:r>
                        <a:rPr lang="en-US" altLang="ko-KR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</a:t>
                      </a:r>
                      <a:r>
                        <a:rPr lang="ko-KR" altLang="en-US" baseline="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윈도우스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보안</a:t>
                      </a:r>
                      <a:r>
                        <a:rPr lang="en-US" altLang="ko-KR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바이러스 및 </a:t>
                      </a:r>
                      <a:r>
                        <a:rPr lang="ko-KR" altLang="en-US" baseline="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위협방지</a:t>
                      </a:r>
                      <a:r>
                        <a:rPr lang="en-US" altLang="ko-KR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</a:t>
                      </a:r>
                      <a:br>
                        <a:rPr lang="en-US" altLang="ko-KR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</a:br>
                      <a:r>
                        <a:rPr lang="en-US" altLang="ko-KR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      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바이러스 및 </a:t>
                      </a:r>
                      <a:r>
                        <a:rPr lang="ko-KR" altLang="en-US" baseline="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위협방지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설정</a:t>
                      </a:r>
                      <a:r>
                        <a:rPr lang="en-US" altLang="ko-KR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설정 관리</a:t>
                      </a:r>
                      <a:r>
                        <a:rPr lang="en-US" altLang="ko-KR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실시간 보호기능</a:t>
                      </a:r>
                      <a:r>
                        <a:rPr lang="en-US" altLang="ko-KR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끔</a:t>
                      </a:r>
                      <a:endParaRPr lang="en-US" altLang="ko-KR" baseline="0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>
                        <a:lnSpc>
                          <a:spcPts val="2500"/>
                        </a:lnSpc>
                      </a:pP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-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최종 완료되면 백신이 안전한 프로그램으로 인식 가능하도록 프로그램에 전자서명 예정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068964"/>
                  </a:ext>
                </a:extLst>
              </a:tr>
              <a:tr h="251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공통 사항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2500"/>
                        </a:lnSpc>
                      </a:pP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결과 저장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하위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snapshots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디렉토리에 암호화된 캡처</a:t>
                      </a:r>
                      <a:r>
                        <a:rPr lang="en-US" altLang="ko-KR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결과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저장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>
                        <a:lnSpc>
                          <a:spcPts val="2500"/>
                        </a:lnSpc>
                      </a:pP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암호 파일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 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생성연월일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_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생성시간초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.</a:t>
                      </a:r>
                      <a:r>
                        <a:rPr lang="en-US" altLang="ko-KR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jason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파일로 암호화 저장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예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</a:t>
                      </a:r>
                      <a:r>
                        <a:rPr lang="en-US" altLang="ko-KR" dirty="0" smtClean="0">
                          <a:solidFill>
                            <a:srgbClr val="00B05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20250302_225054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.jason)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파일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 </a:t>
                      </a:r>
                      <a:r>
                        <a:rPr lang="ko-KR" altLang="en-US" dirty="0" smtClean="0">
                          <a:solidFill>
                            <a:srgbClr val="00B05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암호 파일명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+ ‘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_dec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’.png(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예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</a:t>
                      </a:r>
                      <a:r>
                        <a:rPr lang="en-US" altLang="ko-KR" dirty="0" smtClean="0">
                          <a:solidFill>
                            <a:srgbClr val="00B05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20250302_225054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_dec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.png)</a:t>
                      </a:r>
                    </a:p>
                    <a:p>
                      <a:pPr latinLnBrk="1">
                        <a:lnSpc>
                          <a:spcPts val="2500"/>
                        </a:lnSpc>
                      </a:pP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키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구성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사용자 입력 키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+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키 강도를 높이기 위해 랜덤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salt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생성 후 </a:t>
                      </a:r>
                      <a:r>
                        <a:rPr lang="en-US" altLang="ko-KR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jason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에 저장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>
                        <a:lnSpc>
                          <a:spcPts val="2500"/>
                        </a:lnSpc>
                      </a:pP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복호시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 key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가 맞는 파일만 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복호화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>
                        <a:lnSpc>
                          <a:spcPts val="2500"/>
                        </a:lnSpc>
                      </a:pP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(log) snapshots\</a:t>
                      </a:r>
                      <a:r>
                        <a:rPr lang="en-US" altLang="ko-KR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snap_crypt_log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에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event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기록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>
                        <a:lnSpc>
                          <a:spcPts val="2500"/>
                        </a:lnSpc>
                      </a:pP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기타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 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실행시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프로그램 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언패킹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시간이 필요하여 초기 시간이 조금 걸림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0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35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37166"/>
              </p:ext>
            </p:extLst>
          </p:nvPr>
        </p:nvGraphicFramePr>
        <p:xfrm>
          <a:off x="98854" y="98854"/>
          <a:ext cx="11977816" cy="66638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2808">
                  <a:extLst>
                    <a:ext uri="{9D8B030D-6E8A-4147-A177-3AD203B41FA5}">
                      <a16:colId xmlns:a16="http://schemas.microsoft.com/office/drawing/2014/main" val="306288289"/>
                    </a:ext>
                  </a:extLst>
                </a:gridCol>
                <a:gridCol w="4364588">
                  <a:extLst>
                    <a:ext uri="{9D8B030D-6E8A-4147-A177-3AD203B41FA5}">
                      <a16:colId xmlns:a16="http://schemas.microsoft.com/office/drawing/2014/main" val="2877110750"/>
                    </a:ext>
                  </a:extLst>
                </a:gridCol>
                <a:gridCol w="6210420">
                  <a:extLst>
                    <a:ext uri="{9D8B030D-6E8A-4147-A177-3AD203B41FA5}">
                      <a16:colId xmlns:a16="http://schemas.microsoft.com/office/drawing/2014/main" val="3621540110"/>
                    </a:ext>
                  </a:extLst>
                </a:gridCol>
              </a:tblGrid>
              <a:tr h="470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구분</a:t>
                      </a:r>
                      <a:endParaRPr lang="ko-KR" altLang="en-US" sz="2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snap_crypt_Q</a:t>
                      </a:r>
                      <a:endParaRPr lang="ko-KR" altLang="en-US" sz="2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snap_crypt_alt</a:t>
                      </a:r>
                      <a:endParaRPr lang="ko-KR" altLang="en-US" sz="20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822347"/>
                  </a:ext>
                </a:extLst>
              </a:tr>
              <a:tr h="434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운영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메뉴형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백그라운드 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운용형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352416"/>
                  </a:ext>
                </a:extLst>
              </a:tr>
              <a:tr h="14124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운영키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키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변경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</a:t>
                      </a:r>
                      <a:r>
                        <a:rPr lang="en-US" altLang="ko-KR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alt_k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캡처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&amp;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암호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</a:t>
                      </a:r>
                      <a:r>
                        <a:rPr lang="en-US" altLang="ko-KR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alt_c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/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</a:t>
                      </a:r>
                      <a:r>
                        <a:rPr lang="en-US" altLang="ko-KR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alt_d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캡처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디스플레이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변경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</a:t>
                      </a:r>
                      <a:r>
                        <a:rPr lang="en-US" altLang="ko-KR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alt_s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추후 반영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캡처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&amp;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암호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alt-c</a:t>
                      </a:r>
                    </a:p>
                    <a:p>
                      <a:pPr latinLnBrk="1"/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alt-d</a:t>
                      </a:r>
                    </a:p>
                    <a:p>
                      <a:pPr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종료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alt-q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093361"/>
                  </a:ext>
                </a:extLst>
              </a:tr>
              <a:tr h="4346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복호시에는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암호화된 모든 파일에 대해 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키 패스워드 </a:t>
                      </a:r>
                      <a:r>
                        <a:rPr lang="ko-KR" altLang="en-US" baseline="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분실시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불가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옛날목욕탕M" panose="02020600000000000000" pitchFamily="18" charset="-127"/>
                        <a:ea typeface="a옛날목욕탕M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263448"/>
                  </a:ext>
                </a:extLst>
              </a:tr>
              <a:tr h="760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캡처 방법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메뉴를 이용하여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캡처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포커스가 다른 프로그램에 있어도 화면 캡처 가능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577954"/>
                  </a:ext>
                </a:extLst>
              </a:tr>
              <a:tr h="760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특징 및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주의점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프로그램 수행 중에 키 패스워드 변경 가능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다른 프로그램과 키 입력 중복 가능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키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후킹을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사용하여 백신 프로그램이 위험 프로그램으로 탐지 가능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068964"/>
                  </a:ext>
                </a:extLst>
              </a:tr>
              <a:tr h="2390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공통 사항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종료 시간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 20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분 동안 캡처 또는 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복호화를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실행하지 않을 경우 프로그램 자동 종료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결과 저장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하위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snapshots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디렉토리에 암호화된 캡처</a:t>
                      </a:r>
                      <a:r>
                        <a:rPr lang="en-US" altLang="ko-KR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결과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저장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저장 형식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 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생성연월일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_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생성시간초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.</a:t>
                      </a:r>
                      <a:r>
                        <a:rPr lang="en-US" altLang="ko-KR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jason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화일로 암호화 저장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예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20250302_225054.jason)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키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패스워드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구성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사용자 입력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+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키 강도를 높이기 위해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salt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생성 후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salt</a:t>
                      </a:r>
                      <a:r>
                        <a:rPr lang="en-US" altLang="ko-KR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값을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jason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에 저장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이미지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암호 파일명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_dec.png(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예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: 20250302_225054_dec.png)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복호시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 key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가 맞지 않을 경우 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복호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파일이 생성되지 않음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(log) snapshots\</a:t>
                      </a:r>
                      <a:r>
                        <a:rPr lang="en-US" altLang="ko-KR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snap_crypt_log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에 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event 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기록</a:t>
                      </a:r>
                      <a:endParaRPr lang="en-US" altLang="ko-KR" dirty="0" smtClean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기타</a:t>
                      </a:r>
                      <a:r>
                        <a:rPr lang="en-US" altLang="ko-KR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 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실행시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프로그램 </a:t>
                      </a:r>
                      <a:r>
                        <a:rPr lang="ko-KR" altLang="en-US" dirty="0" err="1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언패킹</a:t>
                      </a:r>
                      <a:r>
                        <a:rPr lang="ko-KR" altLang="en-US" dirty="0" smtClean="0"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 시간이 필요하여 초기 시간이 조금 걸림</a:t>
                      </a:r>
                      <a:endParaRPr lang="ko-KR" altLang="en-US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erlin Sans FB Demi" panose="020E0802020502020306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20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603</Words>
  <Application>Microsoft Office PowerPoint</Application>
  <PresentationFormat>와이드스크린</PresentationFormat>
  <Paragraphs>90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a옛날목욕탕B</vt:lpstr>
      <vt:lpstr>a옛날목욕탕L</vt:lpstr>
      <vt:lpstr>a옛날목욕탕M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nono</dc:creator>
  <cp:lastModifiedBy>nono</cp:lastModifiedBy>
  <cp:revision>169</cp:revision>
  <cp:lastPrinted>2025-03-11T03:57:12Z</cp:lastPrinted>
  <dcterms:created xsi:type="dcterms:W3CDTF">2025-03-02T14:05:28Z</dcterms:created>
  <dcterms:modified xsi:type="dcterms:W3CDTF">2025-03-11T03:57:51Z</dcterms:modified>
</cp:coreProperties>
</file>