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261" r:id="rId5"/>
    <p:sldId id="258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83639-EBB6-40D7-A361-F8B297D92B0A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AB9-0F67-4F86-8C7A-7322B70C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57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E921E-DA7C-E61E-9191-C86A251A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F89332-CDA7-BB04-779D-A1A214E98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E2932-8C67-1F79-81FC-338ADB66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F6013-CD0A-0563-956E-7FB0D3EF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7DB46-B75C-3D16-1158-EC37BE1C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26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CEECA-D442-73BA-63AB-D8D40B6F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D16D0-15CE-5C42-F1B7-9BA10CDC0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F273A-55B8-08CE-7D32-E10E93EF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E669C-E4C6-C930-E799-E06E3FA8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58C3A-3BBD-9B38-D501-DFC63CD6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9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B98F03-3BD1-1E6A-9D8D-22559A7F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415F34-9626-31AF-F342-268E377E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1CCB6-06D1-A608-F4D5-B2CDF430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76446-A794-D743-DDA8-5443E35C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8CFB27-FACF-C795-FC47-B38E9F5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0F3C-A217-742D-920B-F19DA888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7D3A4-115B-FE32-6EAD-4034881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A7753-AE40-1E53-7F41-AE3681F8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69106-70F1-34F2-8EA2-2B895BEF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1DD63-89DA-C86E-3F3F-17ADA61E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49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60FB8-9831-B98E-69E7-90FD884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FCB0E-8F4F-E0D9-F2E0-48CF7BF2C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43370-B526-C127-7058-D89A2432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7DC99-EA89-62E8-C637-3E998BAC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FA55A-9F94-DBCC-7CA1-D0341358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17902-61A8-A1A7-86DC-7131F1EE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F2E69-3416-368F-B045-7A69658C9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827424-02D8-3D5A-157A-C0BC8F639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D1374-A2ED-102A-F958-B1803C24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8CAEFA-989A-5534-C441-D5EEB7F1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D2C63B-9D21-373D-A676-E3B42EC8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9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B4336-AD7A-CA65-A07E-AE5A4C9C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AE555-10D0-730B-77FE-BB119B5F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189AF6-5448-BE9A-8139-C04E4D70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799E6D-B01B-8C7E-1638-8B7E8635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72712E-637B-CA7C-85F7-EF57A60E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7CC198-CDC9-09C8-55CB-C8AB2679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FC9910-B688-E7DF-081D-F5B6FF5C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C950F9-57B7-123A-BFFF-D82EB6F2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3EF3-0D18-393C-8D61-F03B1E46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7C6DDE-187E-AF3E-0DC6-D8E0CFB3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3B9176-F382-553F-5223-C371C9A1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3CB8B-A83B-C016-4D19-5241019D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72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677748-4D70-2A81-26AF-0F8F9643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46E1D9-BA54-3567-83CB-A45D8760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CB5F6F-9A57-6759-49FE-49B870B5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49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0A300-8376-AF72-A79A-DADDF6C6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2DFC6-263A-F7D3-6923-6EC432B6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F1BC76-68D7-332A-44C6-6140A342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80BC17-81D8-DF85-9632-9DA5D297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E60BA-C9F8-1A92-26E4-46735AF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5997D-ED2B-5E59-4BDF-D54F45C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2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C73D3-72A5-9842-BF6D-B40772F3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71C28A-1232-4BB2-4F27-A5C005C9E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7D9881-FEC8-7773-C702-181C7DE3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0667-77C7-BB24-8A2D-3BD676A9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6BFA0-E426-504D-8CFC-0BBEB5F0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09C7BC-F737-1A12-E94A-75C71259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24880-FAEA-84B5-F8C7-52824AE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8EDE00-0456-7727-283E-3018F045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906DE-2F48-BFD7-4717-A3DEF0664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662BD-B6F5-40C2-8D1D-06A0F998E430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68435-5EBD-257B-922C-5D32C867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E45825-3564-2111-E6F7-4DA1086CF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CA040-A67B-462A-96D1-BC0F265DC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3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9E87A-FA98-BF4A-AE94-5CF33898C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with Transformers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731714-4AEF-5B33-E464-337B31C18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Chapter 1: Hello Transformer</a:t>
            </a:r>
          </a:p>
        </p:txBody>
      </p:sp>
    </p:spTree>
    <p:extLst>
      <p:ext uri="{BB962C8B-B14F-4D97-AF65-F5344CB8AC3E}">
        <p14:creationId xmlns:p14="http://schemas.microsoft.com/office/powerpoint/2010/main" val="183090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0AEA3-B4B2-D5D8-C742-7F7EA2DC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Hugging</a:t>
            </a:r>
            <a:r>
              <a:rPr lang="de-DE" dirty="0"/>
              <a:t> 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3A9CD-938A-BEA1-E1F4-E47CD0E6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ULMFiT</a:t>
            </a:r>
            <a:r>
              <a:rPr lang="en-US" dirty="0"/>
              <a:t> provided a practical framework for pretraining and applying transfer learning in NLP, aiding the breakthrough of Transformers. (GPT &amp; BERT)</a:t>
            </a:r>
          </a:p>
          <a:p>
            <a:r>
              <a:rPr lang="en-US" dirty="0"/>
              <a:t>Initial models were released in incompatible frameworks. The </a:t>
            </a:r>
            <a:r>
              <a:rPr lang="en-US"/>
              <a:t>Hugging Face Transformers </a:t>
            </a:r>
            <a:r>
              <a:rPr lang="en-US" dirty="0"/>
              <a:t>library provided a unified API, accelerating research and facilitating integration into real-world applications.</a:t>
            </a:r>
          </a:p>
          <a:p>
            <a:endParaRPr lang="de-DE" dirty="0"/>
          </a:p>
        </p:txBody>
      </p:sp>
      <p:pic>
        <p:nvPicPr>
          <p:cNvPr id="6" name="Inhaltsplatzhalter 4" descr="Ein Bild, das gelb, Smiley, Clipart, Cartoon enthält.&#10;&#10;Automatisch generierte Beschreibung">
            <a:extLst>
              <a:ext uri="{FF2B5EF4-FFF2-40B4-BE49-F238E27FC236}">
                <a16:creationId xmlns:a16="http://schemas.microsoft.com/office/drawing/2014/main" id="{54751A8E-404E-CD62-3178-6DF68116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779251"/>
            <a:ext cx="5257800" cy="13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65E8E-75B7-241D-737A-27DE5649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Transformer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A7FAA-33FA-27B8-6EB8-40578D73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NLP task starts with a text, such as a fictional customer feedback example.</a:t>
            </a:r>
          </a:p>
          <a:p>
            <a:r>
              <a:rPr lang="en-US" dirty="0"/>
              <a:t>For customer feedback, determining if it's positive or negative is crucial—this is called sentiment analysis, a subset of text classification.</a:t>
            </a:r>
          </a:p>
          <a:p>
            <a:r>
              <a:rPr lang="en-US" dirty="0"/>
              <a:t>The next step involves using the </a:t>
            </a:r>
            <a:r>
              <a:rPr lang="en-US" dirty="0" err="1"/>
              <a:t>Huggingface</a:t>
            </a:r>
            <a:r>
              <a:rPr lang="en-US" dirty="0"/>
              <a:t> Transformers library to determine the sentiment of the text.</a:t>
            </a:r>
            <a:endParaRPr lang="de-DE" dirty="0"/>
          </a:p>
        </p:txBody>
      </p:sp>
      <p:pic>
        <p:nvPicPr>
          <p:cNvPr id="5" name="Grafik 4" descr="Ein Bild, das Text, Schrift, weiß, Schwarzweiß enthält.&#10;&#10;Automatisch generierte Beschreibung">
            <a:extLst>
              <a:ext uri="{FF2B5EF4-FFF2-40B4-BE49-F238E27FC236}">
                <a16:creationId xmlns:a16="http://schemas.microsoft.com/office/drawing/2014/main" id="{D014EBB6-9904-A012-547E-EB75D04C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1" y="5090443"/>
            <a:ext cx="701137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2609D-FC3C-EC31-2F37-BEA3BEF9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BCE07-3528-EA69-EEC5-A1360906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huggingface</a:t>
            </a:r>
            <a:r>
              <a:rPr lang="en-US" dirty="0"/>
              <a:t> Transformers library has a layered API for interacting at different abstraction levels.</a:t>
            </a:r>
          </a:p>
          <a:p>
            <a:r>
              <a:rPr lang="en-US" dirty="0"/>
              <a:t>Pipelines abstract all steps to convert raw text into predictions using a fine-tuned model.</a:t>
            </a:r>
          </a:p>
          <a:p>
            <a:r>
              <a:rPr lang="en-US" dirty="0"/>
              <a:t>The text-classification pipeline is designed for sentiment analysis and supports multi-class and multi-label classification.</a:t>
            </a:r>
          </a:p>
          <a:p>
            <a:r>
              <a:rPr lang="en-US" dirty="0"/>
              <a:t>Predictions are made by passing a string or list of strings to the pipeline, returning a list of predictions as dictionaries.</a:t>
            </a:r>
            <a:endParaRPr lang="de-DE" dirty="0"/>
          </a:p>
        </p:txBody>
      </p:sp>
      <p:pic>
        <p:nvPicPr>
          <p:cNvPr id="5" name="Grafik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0B810D93-ED02-ECE8-52C2-2B373AC6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60" y="5587874"/>
            <a:ext cx="379147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6ACBF-9808-8CBE-D38F-98D3B1AE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9081A-7025-4C81-86F6-4A1C5B1E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Pandas to display predictions as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model predicts the sentiment (e.g., NEGATIVE with a score of 0.901546), indicating the text likely conveys a negative sentiment, which is plausible for a customer complaint.</a:t>
            </a:r>
          </a:p>
          <a:p>
            <a:endParaRPr lang="de-DE" dirty="0"/>
          </a:p>
        </p:txBody>
      </p:sp>
      <p:pic>
        <p:nvPicPr>
          <p:cNvPr id="5" name="Grafik 4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E9FE782E-784B-424D-2186-FA40798F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95" y="2375530"/>
            <a:ext cx="3328008" cy="1053470"/>
          </a:xfrm>
          <a:prstGeom prst="rect">
            <a:avLst/>
          </a:prstGeom>
        </p:spPr>
      </p:pic>
      <p:pic>
        <p:nvPicPr>
          <p:cNvPr id="7" name="Grafik 6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CB3A6A65-D365-9964-A3BC-8E328BD91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67" y="3429000"/>
            <a:ext cx="2259865" cy="7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9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F2082-FE43-1609-6924-66F3C058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Entity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D40F6-BB39-4461-3BFC-1FAC1419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NLP, real-world objects like products, places, and people are called Named Entities.</a:t>
            </a:r>
          </a:p>
          <a:p>
            <a:r>
              <a:rPr lang="en-US" dirty="0"/>
              <a:t>Extracting these objects from text is called Named Entity Recognition (NER).</a:t>
            </a:r>
          </a:p>
          <a:p>
            <a:r>
              <a:rPr lang="en-US" dirty="0"/>
              <a:t>To perform NER, load the appropriate pipeline and feed it the customer review.</a:t>
            </a:r>
            <a:endParaRPr lang="de-DE" dirty="0"/>
          </a:p>
        </p:txBody>
      </p:sp>
      <p:pic>
        <p:nvPicPr>
          <p:cNvPr id="6" name="Inhaltsplatzhalter 4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95910D28-7133-16D9-D76D-7E9D1EF2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26" y="4649744"/>
            <a:ext cx="5979148" cy="8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6055-7689-56EE-295A-5B584801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Entity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2C8FB4-1313-831D-74E1-3711EFC0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8858" cy="4351338"/>
          </a:xfrm>
        </p:spPr>
        <p:txBody>
          <a:bodyPr>
            <a:noAutofit/>
          </a:bodyPr>
          <a:lstStyle/>
          <a:p>
            <a:r>
              <a:rPr lang="en-US" sz="2300" dirty="0"/>
              <a:t>The pipeline recognized all entities and assigned categories such as ORG (Organization), LOC (Location), and PER (Person).</a:t>
            </a:r>
          </a:p>
          <a:p>
            <a:r>
              <a:rPr lang="en-US" sz="2300" dirty="0"/>
              <a:t>Used </a:t>
            </a:r>
            <a:r>
              <a:rPr lang="en-US" sz="2300" dirty="0" err="1"/>
              <a:t>aggregation_strategy</a:t>
            </a:r>
            <a:r>
              <a:rPr lang="en-US" sz="2300" dirty="0"/>
              <a:t> to group words based on model predictions; e.g., "Optimus Prime" (two words) is categorized as MISC (Miscellaneous).</a:t>
            </a:r>
          </a:p>
          <a:p>
            <a:r>
              <a:rPr lang="en-US" sz="2300" dirty="0"/>
              <a:t>Scores indicate the model's confidence in identifying entities.</a:t>
            </a:r>
          </a:p>
          <a:p>
            <a:r>
              <a:rPr lang="en-US" sz="2300" dirty="0"/>
              <a:t>The model was less confident with "Decepticons" and the first occurrence of "Megatron".</a:t>
            </a:r>
          </a:p>
          <a:p>
            <a:r>
              <a:rPr lang="en-US" sz="2300" dirty="0"/>
              <a:t>The strange hash symbols (#) in the word column are generated by the model's tokenizer, which breaks words into tokens.</a:t>
            </a:r>
          </a:p>
        </p:txBody>
      </p:sp>
      <p:pic>
        <p:nvPicPr>
          <p:cNvPr id="6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2306316-B3D1-E9ED-4A35-FD8A26EB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58" y="1828576"/>
            <a:ext cx="388674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8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90562-AA2F-DBEE-83C0-F381523C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Answering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486CC-8C64-70E5-C64B-D55B055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Question Answering, we provide the model with a context text and a question.</a:t>
            </a:r>
          </a:p>
          <a:p>
            <a:r>
              <a:rPr lang="en-US" dirty="0"/>
              <a:t>The model returns the text passage corresponding to the answer.</a:t>
            </a:r>
          </a:p>
          <a:p>
            <a:r>
              <a:rPr lang="en-US" dirty="0"/>
              <a:t>The pipeline also returns start and end indices, marking the answer span in the text.</a:t>
            </a:r>
          </a:p>
          <a:p>
            <a:r>
              <a:rPr lang="en-US" dirty="0"/>
              <a:t>This method is called extractive Question Answering, as the answer is directly extracted from the text.</a:t>
            </a:r>
            <a:endParaRPr lang="de-DE" dirty="0"/>
          </a:p>
        </p:txBody>
      </p:sp>
      <p:pic>
        <p:nvPicPr>
          <p:cNvPr id="5" name="Grafik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4FDA8442-2CF9-8537-89B0-B5621640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39" y="4987963"/>
            <a:ext cx="4202522" cy="857025"/>
          </a:xfrm>
          <a:prstGeom prst="rect">
            <a:avLst/>
          </a:prstGeom>
        </p:spPr>
      </p:pic>
      <p:pic>
        <p:nvPicPr>
          <p:cNvPr id="7" name="Grafik 6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34434FFC-6EDF-090A-98B4-3487C762D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91" y="5844988"/>
            <a:ext cx="3825617" cy="6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6CBE7-1405-3EC6-0188-63A58B2B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9699F-D79F-771B-E6F8-5E4823AA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Using the summarization pipeline, automatic summarization creates a concise version of a long text with all relevant facts.</a:t>
            </a:r>
          </a:p>
          <a:p>
            <a:r>
              <a:rPr lang="en-US" sz="2700" dirty="0"/>
              <a:t>This task is more complex as the model needs to generate coherent text.</a:t>
            </a:r>
          </a:p>
          <a:p>
            <a:r>
              <a:rPr lang="en-US" sz="2700" dirty="0"/>
              <a:t>But the model correctly identifies "Bumblebee" as the complaint's author.</a:t>
            </a:r>
          </a:p>
          <a:p>
            <a:r>
              <a:rPr lang="en-US" sz="2700" dirty="0"/>
              <a:t>Key arguments like </a:t>
            </a:r>
            <a:r>
              <a:rPr lang="en-US" sz="2700" dirty="0" err="1"/>
              <a:t>max_length</a:t>
            </a:r>
            <a:r>
              <a:rPr lang="en-US" sz="2700" dirty="0"/>
              <a:t> and </a:t>
            </a:r>
            <a:r>
              <a:rPr lang="en-US" sz="2700" dirty="0" err="1"/>
              <a:t>clean_up_tokenization_spaces</a:t>
            </a:r>
            <a:r>
              <a:rPr lang="en-US" sz="2700" dirty="0"/>
              <a:t> can be passed to the pipeline to further optimize results.</a:t>
            </a:r>
            <a:endParaRPr lang="de-DE" sz="2700" dirty="0"/>
          </a:p>
        </p:txBody>
      </p:sp>
      <p:pic>
        <p:nvPicPr>
          <p:cNvPr id="6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B8C6042-D0C6-B526-1894-9345D498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07" y="5334000"/>
            <a:ext cx="68027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5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55482-25DA-BB45-314B-6700096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0D84D-EF0B-4D8C-DE1A-6C1AA518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 generates text output, similar to summarization.</a:t>
            </a:r>
          </a:p>
          <a:p>
            <a:r>
              <a:rPr lang="en-US" dirty="0"/>
              <a:t>The model produces a good translation, correctly using formal pronouns like "</a:t>
            </a:r>
            <a:r>
              <a:rPr lang="en-US" dirty="0" err="1"/>
              <a:t>Ihrem</a:t>
            </a:r>
            <a:r>
              <a:rPr lang="en-US" dirty="0"/>
              <a:t>" and "Sie.“</a:t>
            </a:r>
          </a:p>
          <a:p>
            <a:r>
              <a:rPr lang="en-US" dirty="0"/>
              <a:t>Demonstrates how to replace the default model in the pipeline to select the most suitable model.</a:t>
            </a:r>
            <a:endParaRPr lang="de-DE" dirty="0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A1A7D59-32F5-1C7A-BD9E-18B7763AD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4524049"/>
            <a:ext cx="599206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8D930-A58B-C143-C59F-83E1DD22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AA0B7-13BD-E08E-DAE1-284FE0A9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The generated completion attempts to respond to customer feedback but may not effectively reassure "Bumblebee."</a:t>
            </a:r>
          </a:p>
          <a:p>
            <a:r>
              <a:rPr lang="en-US" dirty="0"/>
              <a:t>All models used in the example are freely available and pre-trained for their respective tasks.</a:t>
            </a:r>
          </a:p>
          <a:p>
            <a:r>
              <a:rPr lang="en-US" dirty="0"/>
              <a:t>Usually, models need fine-tuning for specific data; upcoming chapters will cover this process.</a:t>
            </a:r>
            <a:endParaRPr lang="de-DE" dirty="0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1C4562B-455E-A36E-26C2-3C35FCC5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4" y="1671009"/>
            <a:ext cx="589877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5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B0933-26B4-0AFF-E8E0-EB2347F4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Transformer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6AB91-09F4-906B-EC6C-0B04C9B8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by Google researchers in 2017</a:t>
            </a:r>
          </a:p>
          <a:p>
            <a:r>
              <a:rPr lang="en-US" dirty="0"/>
              <a:t>Revolutionized NLP through their efficiency and scalability</a:t>
            </a:r>
          </a:p>
          <a:p>
            <a:r>
              <a:rPr lang="de-DE" dirty="0"/>
              <a:t>Encoder-Decoder-Framework</a:t>
            </a:r>
            <a:endParaRPr lang="en-US" dirty="0"/>
          </a:p>
          <a:p>
            <a:r>
              <a:rPr lang="en-US" dirty="0"/>
              <a:t>Central mechanism: attention model, which considers context across the entire sequence</a:t>
            </a:r>
          </a:p>
          <a:p>
            <a:r>
              <a:rPr lang="de-DE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51291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3B5AD-60A2-0A6F-52B6-66733F52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963E6-2BFE-6754-D0B3-76001A3D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3941" cy="4351338"/>
          </a:xfrm>
        </p:spPr>
        <p:txBody>
          <a:bodyPr/>
          <a:lstStyle/>
          <a:p>
            <a:r>
              <a:rPr lang="en-US" dirty="0"/>
              <a:t>The ecosystem comprises libraries and the Hub, primarily consisting of pretraining model weights, datasets, evaluation scripts, and more.</a:t>
            </a:r>
          </a:p>
          <a:p>
            <a:r>
              <a:rPr lang="en-US" dirty="0"/>
              <a:t>Libraries provide code, while the Hub offers resources for NLP and machine learning projects.</a:t>
            </a:r>
            <a:endParaRPr lang="de-DE" dirty="0"/>
          </a:p>
        </p:txBody>
      </p:sp>
      <p:pic>
        <p:nvPicPr>
          <p:cNvPr id="5" name="Grafik 4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6D9EF613-113B-0435-65B2-01C6A05A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12" y="1348836"/>
            <a:ext cx="4079033" cy="41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4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26361-C230-8328-EFFD-69D67E23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765E1-403C-E8C1-86AD-49368D3D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is crucial for the success of Transformer models, allowing reuse of pretrained models for new tasks.</a:t>
            </a:r>
          </a:p>
          <a:p>
            <a:r>
              <a:rPr lang="en-US" dirty="0"/>
              <a:t>Quick loading and experimenting with pretrained models is essential.</a:t>
            </a:r>
          </a:p>
          <a:p>
            <a:r>
              <a:rPr lang="en-US" dirty="0"/>
              <a:t>The Hugging Face Hub offers over 20,000 freely available models.</a:t>
            </a:r>
          </a:p>
          <a:p>
            <a:r>
              <a:rPr lang="en-US" dirty="0"/>
              <a:t>Filters for tasks, frameworks, and datasets help navigate the Hub and find promising models quickly.</a:t>
            </a:r>
          </a:p>
          <a:p>
            <a:r>
              <a:rPr lang="en-US" dirty="0"/>
              <a:t>Loading a model is as simple as one line of code, facilitating experimentation with various models.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30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DF701-DE5A-07BC-1CA4-90652154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0BBBD49-9073-38C6-44FE-909B10D72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36" y="1825625"/>
            <a:ext cx="8708928" cy="4351338"/>
          </a:xfrm>
        </p:spPr>
      </p:pic>
    </p:spTree>
    <p:extLst>
      <p:ext uri="{BB962C8B-B14F-4D97-AF65-F5344CB8AC3E}">
        <p14:creationId xmlns:p14="http://schemas.microsoft.com/office/powerpoint/2010/main" val="3202710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71882-BBCB-9A20-5BE9-17ADC1C3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6FDEA-1FCB-71FC-7FB4-9903E8D6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Hub includes not only model weights but also datasets and evaluation metric scripts.</a:t>
            </a:r>
          </a:p>
          <a:p>
            <a:r>
              <a:rPr lang="en-US" dirty="0"/>
              <a:t>These resources help reproduce published results or use additional data for your application.</a:t>
            </a:r>
          </a:p>
          <a:p>
            <a:r>
              <a:rPr lang="en-US" dirty="0"/>
              <a:t>The Hub provides Model Cards and Dataset Cards documenting general aspects of models and datasets for informed decision-making.</a:t>
            </a:r>
          </a:p>
          <a:p>
            <a:r>
              <a:rPr lang="en-US" dirty="0"/>
              <a:t>A key feature is the ability to try out any model directly through various task-specific interactive widgets.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387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E5C39-5E28-C016-0DE5-3F37C73C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39F1C71E-EC1D-0155-F427-1EF2DE75D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52" y="1825625"/>
            <a:ext cx="8042096" cy="4351338"/>
          </a:xfrm>
        </p:spPr>
      </p:pic>
    </p:spTree>
    <p:extLst>
      <p:ext uri="{BB962C8B-B14F-4D97-AF65-F5344CB8AC3E}">
        <p14:creationId xmlns:p14="http://schemas.microsoft.com/office/powerpoint/2010/main" val="2006259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C0BF7-1A4E-8355-C443-AD5B22AA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 library by Hugging Face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59F1-CD25-E95B-20CB-370E5959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Tokenization breaks raw text into smaller units called tokens (words, word parts, or punctuation).</a:t>
            </a:r>
          </a:p>
          <a:p>
            <a:r>
              <a:rPr lang="en-US" dirty="0"/>
              <a:t>Transformers are trained using numerical representations of these tokens.</a:t>
            </a:r>
          </a:p>
          <a:p>
            <a:r>
              <a:rPr lang="en-US" dirty="0"/>
              <a:t>The Hugging Face Tokenizers library offers various tokenization strategies and is extremely fast due to its Rust backend.</a:t>
            </a:r>
          </a:p>
          <a:p>
            <a:r>
              <a:rPr lang="en-US" dirty="0"/>
              <a:t>It handles pre/post-processing, including input normalization and output conversion.</a:t>
            </a:r>
          </a:p>
          <a:p>
            <a:r>
              <a:rPr lang="en-US" dirty="0"/>
              <a:t>Tokenizers can be loaded similarly to pretrained model weights in the Hugging Face Transformers library.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049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D492C-1418-43B1-B769-2E894F80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Hugging</a:t>
            </a:r>
            <a:r>
              <a:rPr lang="de-DE" dirty="0"/>
              <a:t> </a:t>
            </a:r>
            <a:r>
              <a:rPr lang="de-DE" dirty="0" err="1"/>
              <a:t>Face's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5D4B8-67F1-F16D-9974-7E2796DD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Loading, processing, and storing large datasets can be challenging, especially when they exceed memory capacity.</a:t>
            </a:r>
          </a:p>
          <a:p>
            <a:r>
              <a:rPr lang="en-US" dirty="0"/>
              <a:t>The Hugging Face Datasets library simplifies this by providing a standard interface for thousands of datasets on the Hub.</a:t>
            </a:r>
          </a:p>
          <a:p>
            <a:r>
              <a:rPr lang="en-US" dirty="0"/>
              <a:t>It is compatible with popular frameworks like Pandas and NumPy.</a:t>
            </a:r>
          </a:p>
          <a:p>
            <a:endParaRPr lang="en-US" dirty="0"/>
          </a:p>
          <a:p>
            <a:r>
              <a:rPr lang="en-US" dirty="0"/>
              <a:t>Together with Hugging Face Transformers and Tokenizers, the Datasets library equips you to train your own Transformer models.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96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620BB-76AC-8046-E4CC-A45CA7C2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challenges with 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C820B-F1BC-8877-4273-BB0250C5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Language: NLP research is mostly in English. Few resources exist for less common languages. Chapter 4 covers multilingual models and cross-lingual transfer.</a:t>
            </a:r>
          </a:p>
          <a:p>
            <a:r>
              <a:rPr lang="en-US" dirty="0"/>
              <a:t>Data availability: Transfer learning reduces labeled data needs but still requires significant amounts compared to humans. Chapter 9 addresses handling limited or no labeled data.</a:t>
            </a:r>
          </a:p>
          <a:p>
            <a:r>
              <a:rPr lang="en-US" dirty="0"/>
              <a:t>Working with long texts: Self-attention works well for short texts but is computationally intensive for longer documents. Solutions are in Chapter 11.</a:t>
            </a:r>
          </a:p>
          <a:p>
            <a:r>
              <a:rPr lang="en-US" dirty="0"/>
              <a:t>Opacity: Like other deep learning models, Transformers are mostly opaque, making it hard to understand their predictions. Chapters 2 and 4 explore methods to analyze prediction errors.</a:t>
            </a:r>
          </a:p>
          <a:p>
            <a:r>
              <a:rPr lang="en-US" dirty="0"/>
              <a:t>Bias: Pretrained on internet data, Transformers can inherit biases. Ensuring models are not racially, sexually, or otherwise biased is challenging. Chapter 10 delves into these issues.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578D0-A9B6-DFAE-3A3B-F7D5BA96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841E4-E4E8-3727-8C3D-DF337973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4999" cy="4351338"/>
          </a:xfrm>
        </p:spPr>
        <p:txBody>
          <a:bodyPr/>
          <a:lstStyle/>
          <a:p>
            <a:r>
              <a:rPr lang="en-US" dirty="0"/>
              <a:t>The hugging face NLP course introduces 3 different types of tokenizers:</a:t>
            </a:r>
          </a:p>
          <a:p>
            <a:r>
              <a:rPr lang="de-DE" dirty="0"/>
              <a:t>Word-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Character-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Subword</a:t>
            </a:r>
            <a:r>
              <a:rPr lang="de-DE" dirty="0"/>
              <a:t> </a:t>
            </a:r>
            <a:r>
              <a:rPr lang="de-DE" dirty="0" err="1"/>
              <a:t>tokenization</a:t>
            </a:r>
            <a:endParaRPr lang="de-DE" dirty="0"/>
          </a:p>
        </p:txBody>
      </p:sp>
      <p:pic>
        <p:nvPicPr>
          <p:cNvPr id="5" name="Grafik 4" descr="Ein Bild, das Clipart, Cartoon, Darstellung, Abschlussfeier enthält.&#10;&#10;Automatisch generierte Beschreibung">
            <a:extLst>
              <a:ext uri="{FF2B5EF4-FFF2-40B4-BE49-F238E27FC236}">
                <a16:creationId xmlns:a16="http://schemas.microsoft.com/office/drawing/2014/main" id="{34633BF1-0DB1-6BEB-E59C-91A445AB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99" y="1825625"/>
            <a:ext cx="3921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60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FF172-CA26-3341-3DAE-0808D83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Word-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AE123-962A-93A1-F468-BCB3787C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14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word is assigned an ID starting from 0, up to the vocabulary size.</a:t>
            </a:r>
          </a:p>
          <a:p>
            <a:r>
              <a:rPr lang="en-US" dirty="0"/>
              <a:t>A word-based tokenizer needs an ID for every word in the language, leading to a huge number of tokens (e.g., 500,000+ words in English).</a:t>
            </a:r>
          </a:p>
          <a:p>
            <a:r>
              <a:rPr lang="en-US" dirty="0"/>
              <a:t>Words like "dog" and "dogs" are treated as unrelated by the model initially.</a:t>
            </a:r>
          </a:p>
          <a:p>
            <a:r>
              <a:rPr lang="en-US" dirty="0"/>
              <a:t>An "unknown" token (e.g., [UNK]) is used for words not in the vocabulary.</a:t>
            </a:r>
          </a:p>
          <a:p>
            <a:r>
              <a:rPr lang="en-US" dirty="0"/>
              <a:t>Frequent unknown tokens indicate poor tokenizer performance and information loss.</a:t>
            </a:r>
          </a:p>
          <a:p>
            <a:r>
              <a:rPr lang="en-US" dirty="0"/>
              <a:t>To reduce unknown tokens, a character-based tokenizer can be used.</a:t>
            </a:r>
            <a:endParaRPr lang="de-DE" dirty="0"/>
          </a:p>
        </p:txBody>
      </p:sp>
      <p:pic>
        <p:nvPicPr>
          <p:cNvPr id="5" name="Grafik 4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8F5D2D9C-7912-287B-A0B2-093F37CA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709"/>
            <a:ext cx="7046259" cy="1571291"/>
          </a:xfrm>
          <a:prstGeom prst="rect">
            <a:avLst/>
          </a:prstGeom>
        </p:spPr>
      </p:pic>
      <p:pic>
        <p:nvPicPr>
          <p:cNvPr id="7" name="Grafik 6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02407A96-CBE2-337D-E4E7-980CC4DAD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59" y="5457736"/>
            <a:ext cx="4814047" cy="14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50415-CB8C-C256-5C96-724E7CC2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Encoder-Decoder-Framework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8C877-F2CD-5F42-0995-911E5D5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5275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RNN receives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Processes input and outputs a hidden state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Feeds information back to itself for the next step through a feedback loop</a:t>
            </a:r>
          </a:p>
          <a:p>
            <a:endParaRPr lang="de-DE" dirty="0"/>
          </a:p>
        </p:txBody>
      </p:sp>
      <p:pic>
        <p:nvPicPr>
          <p:cNvPr id="5" name="Inhaltsplatzhalter 4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1C8DEDDE-F3E2-2FA7-D1D4-57C8AF5A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75" y="1825625"/>
            <a:ext cx="663032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6FB1B-621C-810C-4C2B-7B23D363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Character-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94725-FC78-08A5-DA56-439F2DDD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51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Character-based tokenizers split the text into characters, rather than words. This has two primary </a:t>
            </a:r>
            <a:r>
              <a:rPr lang="en-US" dirty="0" err="1"/>
              <a:t>benefits:vocabulary</a:t>
            </a:r>
            <a:r>
              <a:rPr lang="en-US" dirty="0"/>
              <a:t> is much smaller &amp; fewer unknown tokens, since every word can be built from characters.</a:t>
            </a:r>
          </a:p>
          <a:p>
            <a:r>
              <a:rPr lang="en-US" dirty="0"/>
              <a:t>Character-based tokenization is less meaningful as individual characters carry less information than words, but may vary by language (e.g., Chinese characters carry more information than Latin characters).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11D272-299E-5A4A-F0B6-0CE23413836B}"/>
              </a:ext>
            </a:extLst>
          </p:cNvPr>
          <p:cNvSpPr txBox="1"/>
          <p:nvPr/>
        </p:nvSpPr>
        <p:spPr>
          <a:xfrm>
            <a:off x="838200" y="4876800"/>
            <a:ext cx="56201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Character-based tokenization increases the number of tokens significantly (a single word may become 10+ tokens).</a:t>
            </a:r>
            <a:endParaRPr lang="de-DE" sz="2800" dirty="0"/>
          </a:p>
          <a:p>
            <a:endParaRPr lang="de-DE" dirty="0"/>
          </a:p>
        </p:txBody>
      </p:sp>
      <p:pic>
        <p:nvPicPr>
          <p:cNvPr id="8" name="Grafik 7" descr="Ein Bild, das Text, Reihe, Screenshot, Messstab Maßband enthält.&#10;&#10;Automatisch generierte Beschreibung">
            <a:extLst>
              <a:ext uri="{FF2B5EF4-FFF2-40B4-BE49-F238E27FC236}">
                <a16:creationId xmlns:a16="http://schemas.microsoft.com/office/drawing/2014/main" id="{0A84A451-4823-4723-A091-85A97DB2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7" y="4356847"/>
            <a:ext cx="5733613" cy="24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2770C-B5F1-F679-A0C4-DE9B81EE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Subword</a:t>
            </a:r>
            <a:r>
              <a:rPr lang="de-DE" dirty="0"/>
              <a:t> </a:t>
            </a:r>
            <a:r>
              <a:rPr lang="de-DE" dirty="0" err="1"/>
              <a:t>tokenization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80085-3E33-8493-F3A0-349635A6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 splits rare words into meaningful </a:t>
            </a:r>
            <a:r>
              <a:rPr lang="en-US" dirty="0" err="1"/>
              <a:t>subwords</a:t>
            </a:r>
            <a:r>
              <a:rPr lang="en-US" dirty="0"/>
              <a:t> while keeping frequent words intact.</a:t>
            </a:r>
          </a:p>
          <a:p>
            <a:r>
              <a:rPr lang="en-US" dirty="0"/>
              <a:t>Example: “tokenization" splits into “token" and “</a:t>
            </a:r>
            <a:r>
              <a:rPr lang="en-US" dirty="0" err="1"/>
              <a:t>ization</a:t>
            </a:r>
            <a:r>
              <a:rPr lang="en-US" dirty="0"/>
              <a:t>".</a:t>
            </a:r>
          </a:p>
          <a:p>
            <a:r>
              <a:rPr lang="en-US" dirty="0"/>
              <a:t>This retains semantic meaning and is space-efficient.</a:t>
            </a:r>
          </a:p>
          <a:p>
            <a:r>
              <a:rPr lang="en-US" dirty="0"/>
              <a:t>There are many techniques: Byte-level BPE (GPT-2), </a:t>
            </a:r>
            <a:r>
              <a:rPr lang="en-US" dirty="0" err="1"/>
              <a:t>WordPiece</a:t>
            </a:r>
            <a:r>
              <a:rPr lang="en-US" dirty="0"/>
              <a:t> (BERT), </a:t>
            </a:r>
            <a:r>
              <a:rPr lang="en-US" dirty="0" err="1"/>
              <a:t>SentencePiece</a:t>
            </a:r>
            <a:r>
              <a:rPr lang="en-US" dirty="0"/>
              <a:t>/Unigram (multilingual models).</a:t>
            </a:r>
            <a:endParaRPr lang="de-DE" dirty="0"/>
          </a:p>
        </p:txBody>
      </p:sp>
      <p:pic>
        <p:nvPicPr>
          <p:cNvPr id="5" name="Grafik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D32E13D2-76C0-7190-6A96-07A47ADE7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57" y="4657328"/>
            <a:ext cx="3889286" cy="15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9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46050-0AAA-FFF2-FFAF-1181AFF4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tokenizers</a:t>
            </a:r>
            <a:endParaRPr lang="de-DE" dirty="0"/>
          </a:p>
        </p:txBody>
      </p:sp>
      <p:pic>
        <p:nvPicPr>
          <p:cNvPr id="7" name="Inhaltsplatzhalter 6" descr="Ein Bild, das Text, Screenshot, Schrift, Symbol enthält.&#10;&#10;Automatisch generierte Beschreibung">
            <a:extLst>
              <a:ext uri="{FF2B5EF4-FFF2-40B4-BE49-F238E27FC236}">
                <a16:creationId xmlns:a16="http://schemas.microsoft.com/office/drawing/2014/main" id="{EC08A611-06EB-D785-63DC-E772168B3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8892"/>
            <a:ext cx="3910673" cy="2127867"/>
          </a:xfrm>
        </p:spPr>
      </p:pic>
      <p:pic>
        <p:nvPicPr>
          <p:cNvPr id="9" name="Grafik 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7261288-0AC9-D059-98AA-838276CB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30" y="1427791"/>
            <a:ext cx="6096000" cy="2217578"/>
          </a:xfrm>
          <a:prstGeom prst="rect">
            <a:avLst/>
          </a:prstGeom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88A8A1C-0C12-A8D0-A437-FAF1B25CF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30" y="4224754"/>
            <a:ext cx="6212541" cy="2633246"/>
          </a:xfrm>
          <a:prstGeom prst="rect">
            <a:avLst/>
          </a:prstGeom>
        </p:spPr>
      </p:pic>
      <p:pic>
        <p:nvPicPr>
          <p:cNvPr id="13" name="Grafik 1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B6FC9265-232D-1373-D225-080B5C632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" y="1427791"/>
            <a:ext cx="6024015" cy="30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7EF89-9DC6-163F-1D9A-9EF1C9E2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4A222-46B7-1862-1EC3-ACE1FFA9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with Transformers Lewis Tunstall,  Leandro von Werra, Thomas Wolf</a:t>
            </a:r>
            <a:endParaRPr lang="de-DE" dirty="0"/>
          </a:p>
          <a:p>
            <a:r>
              <a:rPr lang="de-DE" dirty="0"/>
              <a:t>https://huggingface.co/learn/nlp-course/chapter2/4?fw=pt</a:t>
            </a:r>
          </a:p>
        </p:txBody>
      </p:sp>
    </p:spTree>
    <p:extLst>
      <p:ext uri="{BB962C8B-B14F-4D97-AF65-F5344CB8AC3E}">
        <p14:creationId xmlns:p14="http://schemas.microsoft.com/office/powerpoint/2010/main" val="41587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90909-09AD-4754-5455-4442CAA0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Encoder-Decoder-Framework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2EAC1-E278-C3AB-0D09-8AB1FE08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5748" cy="4351338"/>
          </a:xfrm>
        </p:spPr>
        <p:txBody>
          <a:bodyPr>
            <a:normAutofit/>
          </a:bodyPr>
          <a:lstStyle/>
          <a:p>
            <a:r>
              <a:rPr lang="en-US" dirty="0"/>
              <a:t>Hidden state can be a bottleneck, as it must represent the entire input sequence</a:t>
            </a:r>
          </a:p>
          <a:p>
            <a:r>
              <a:rPr lang="en-US" dirty="0"/>
              <a:t>This bottleneck can be prevented by allowing the decoder access to all hidden states of the encoder: </a:t>
            </a:r>
            <a:r>
              <a:rPr lang="de-DE" dirty="0"/>
              <a:t>Attention </a:t>
            </a:r>
            <a:r>
              <a:rPr lang="de-DE" dirty="0" err="1"/>
              <a:t>Mechanism</a:t>
            </a:r>
            <a:endParaRPr lang="en-US" dirty="0"/>
          </a:p>
          <a:p>
            <a:endParaRPr lang="de-DE" dirty="0"/>
          </a:p>
        </p:txBody>
      </p:sp>
      <p:pic>
        <p:nvPicPr>
          <p:cNvPr id="4" name="Grafik 3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C9549B75-0952-EA15-E920-69624FEC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48" y="1825625"/>
            <a:ext cx="663985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04E1-65DF-1D1F-1D7C-C0C951D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Attention </a:t>
            </a:r>
            <a:r>
              <a:rPr lang="de-DE" dirty="0" err="1"/>
              <a:t>Mechanism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431AE86-E467-0FC2-581A-0AD13F25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622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Attention allows the output of a hidden state at each step, which the decoder can access.</a:t>
            </a:r>
          </a:p>
          <a:p>
            <a:r>
              <a:rPr lang="en-US" dirty="0"/>
              <a:t>The decoder assigns different weights to each encoder state at each decoding step (prioritizing relevant states to manage large inputs)</a:t>
            </a:r>
          </a:p>
          <a:p>
            <a:r>
              <a:rPr lang="en-US" dirty="0"/>
              <a:t>This mechanism helps models learn non-trivial associations between words in translations by focusing on the most relevant input tokens at each step.</a:t>
            </a:r>
            <a:endParaRPr lang="de-DE" dirty="0"/>
          </a:p>
        </p:txBody>
      </p:sp>
      <p:pic>
        <p:nvPicPr>
          <p:cNvPr id="10" name="Inhaltsplatzhalter 6" descr="Ein Bild, das Text, Schrift, Zahl, Reihe enthält.">
            <a:extLst>
              <a:ext uri="{FF2B5EF4-FFF2-40B4-BE49-F238E27FC236}">
                <a16:creationId xmlns:a16="http://schemas.microsoft.com/office/drawing/2014/main" id="{177A96EF-39C4-7FD7-507A-43DED13EA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22" y="1825625"/>
            <a:ext cx="664937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6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C2E2-965A-FFF6-F515-177FD30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Attention </a:t>
            </a:r>
            <a:r>
              <a:rPr lang="de-DE" dirty="0" err="1"/>
              <a:t>Mechanism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E7CD726-A516-C595-D3B4-B94774A6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716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Recurrent attention models improved translations but had the drawback of sequential calculations, preventing parallelization.</a:t>
            </a:r>
          </a:p>
          <a:p>
            <a:r>
              <a:rPr lang="en-US" dirty="0"/>
              <a:t>Transformers introduced Self-Attention</a:t>
            </a:r>
            <a:r>
              <a:rPr lang="en-US" sz="2600" dirty="0"/>
              <a:t>*</a:t>
            </a:r>
            <a:r>
              <a:rPr lang="en-US" dirty="0"/>
              <a:t>, eliminating recursion and allowing attention across all states in the same layer.</a:t>
            </a:r>
          </a:p>
          <a:p>
            <a:r>
              <a:rPr lang="en-US" dirty="0"/>
              <a:t>Both the encoder and decoder in Transformers use Self-Attention mechanisms, leading to faster training</a:t>
            </a:r>
            <a:endParaRPr lang="de-DE" dirty="0"/>
          </a:p>
        </p:txBody>
      </p:sp>
      <p:pic>
        <p:nvPicPr>
          <p:cNvPr id="8" name="Inhaltsplatzhalter 4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B84DB47-F778-F0F4-9787-8682BF91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69" y="1825625"/>
            <a:ext cx="6668431" cy="2715004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3BD03D0-AE10-D54E-7B9B-C6CB8494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*explained in chapter 3</a:t>
            </a:r>
          </a:p>
        </p:txBody>
      </p:sp>
    </p:spTree>
    <p:extLst>
      <p:ext uri="{BB962C8B-B14F-4D97-AF65-F5344CB8AC3E}">
        <p14:creationId xmlns:p14="http://schemas.microsoft.com/office/powerpoint/2010/main" val="385978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352FD-6A54-50A3-0453-547DC83F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1927C-C172-55AA-66AB-B6D7C8D6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473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Convolutional Neural Networks (CNN) are often trained using transfer learning and then fine-tuned for new tasks.</a:t>
            </a:r>
          </a:p>
          <a:p>
            <a:r>
              <a:rPr lang="en-US" dirty="0"/>
              <a:t>The model is divided into a body (general feature extractor) and a head (task-specific network).</a:t>
            </a:r>
          </a:p>
          <a:p>
            <a:r>
              <a:rPr lang="en-US" dirty="0"/>
              <a:t>The body learns general features which are used to initialize a new model for the new task.</a:t>
            </a:r>
            <a:endParaRPr lang="de-DE" dirty="0"/>
          </a:p>
        </p:txBody>
      </p:sp>
      <p:pic>
        <p:nvPicPr>
          <p:cNvPr id="6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7990A36D-3E0B-74E8-38E1-6B87A67A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31" y="1825625"/>
            <a:ext cx="54508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5860A-03C2-B2CB-7758-34F855B5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653ADE-4189-7FA4-A9A6-D18426B9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ULMFiT</a:t>
            </a:r>
            <a:r>
              <a:rPr lang="en-US" dirty="0"/>
              <a:t> (Universal Language Model Fine-tuning) is a framework for applying pre-trained LSTM (Long Short-Term Memory) models to various NLP tasks through fine-tuning.</a:t>
            </a:r>
          </a:p>
          <a:p>
            <a:endParaRPr lang="de-DE" dirty="0"/>
          </a:p>
        </p:txBody>
      </p:sp>
      <p:pic>
        <p:nvPicPr>
          <p:cNvPr id="6" name="Grafik 5" descr="Ein Bild, das Text, Diagramm, Screenshot, Schrift enthält.&#10;&#10;Automatisch generierte Beschreibung">
            <a:extLst>
              <a:ext uri="{FF2B5EF4-FFF2-40B4-BE49-F238E27FC236}">
                <a16:creationId xmlns:a16="http://schemas.microsoft.com/office/drawing/2014/main" id="{033CC64D-090E-004E-9E6D-15A8D175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8" y="4271697"/>
            <a:ext cx="665890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22DB1-B43C-D81D-9E79-99D3F9C0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3C85B-002F-C36C-CA9C-A89045EA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Pretraining:</a:t>
            </a:r>
          </a:p>
          <a:p>
            <a:pPr marL="0" indent="0">
              <a:buNone/>
            </a:pPr>
            <a:r>
              <a:rPr lang="en-US" dirty="0"/>
              <a:t>Initial training predicts the next word based on previous words, known as language modeling, using unlabeled data like Wikipedia.</a:t>
            </a:r>
          </a:p>
          <a:p>
            <a:r>
              <a:rPr lang="en-US" dirty="0"/>
              <a:t>Domain Adaptation:</a:t>
            </a:r>
          </a:p>
          <a:p>
            <a:pPr marL="0" indent="0">
              <a:buNone/>
            </a:pPr>
            <a:r>
              <a:rPr lang="en-US" dirty="0"/>
              <a:t>After pretraining on a large corpus, the model is transferred to a domain-specific corpus (e.g., from Wikipedia to IMDb reviews) for predicting the next word in the target corpus.</a:t>
            </a:r>
          </a:p>
          <a:p>
            <a:r>
              <a:rPr lang="en-US" dirty="0"/>
              <a:t>Fine-tuning:</a:t>
            </a:r>
          </a:p>
          <a:p>
            <a:pPr marL="0" indent="0">
              <a:buNone/>
            </a:pPr>
            <a:r>
              <a:rPr lang="en-US" dirty="0"/>
              <a:t>The model is fine-tuned with an additional classification layer for the target task (e.g., sentiment analysis of movie reviews).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0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Microsoft Office PowerPoint</Application>
  <PresentationFormat>Breitbild</PresentationFormat>
  <Paragraphs>143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</vt:lpstr>
      <vt:lpstr>Natural Language Processing with Transformers</vt:lpstr>
      <vt:lpstr>Introduction to Transformer Models</vt:lpstr>
      <vt:lpstr>Encoder-Decoder-Framework</vt:lpstr>
      <vt:lpstr>Encoder-Decoder-Framework</vt:lpstr>
      <vt:lpstr>The Attention Mechanism</vt:lpstr>
      <vt:lpstr>The Attention Mechanism</vt:lpstr>
      <vt:lpstr>Transfer Learning</vt:lpstr>
      <vt:lpstr>Transfer Learning</vt:lpstr>
      <vt:lpstr>Transfer Learning</vt:lpstr>
      <vt:lpstr>Introduction of Hugging Face</vt:lpstr>
      <vt:lpstr>Overview of Transformer Applications</vt:lpstr>
      <vt:lpstr>Text classification</vt:lpstr>
      <vt:lpstr>Text classification</vt:lpstr>
      <vt:lpstr>Named Entity Recognition</vt:lpstr>
      <vt:lpstr>Named Entity Recognition</vt:lpstr>
      <vt:lpstr>Question Answering</vt:lpstr>
      <vt:lpstr>Summarization</vt:lpstr>
      <vt:lpstr>Translation</vt:lpstr>
      <vt:lpstr>Text generation</vt:lpstr>
      <vt:lpstr>The Hugging Face ecosystem</vt:lpstr>
      <vt:lpstr>The Hugging Face Hub</vt:lpstr>
      <vt:lpstr>The Hugging Face Hub</vt:lpstr>
      <vt:lpstr>The Hugging Face Hub</vt:lpstr>
      <vt:lpstr>The Hugging Face Hub</vt:lpstr>
      <vt:lpstr>Tokenizers library by Hugging Face</vt:lpstr>
      <vt:lpstr>Hugging Face's datasets library</vt:lpstr>
      <vt:lpstr>The biggest challenges with Transformer</vt:lpstr>
      <vt:lpstr>Tokenizers</vt:lpstr>
      <vt:lpstr>Word-based</vt:lpstr>
      <vt:lpstr>Character-based</vt:lpstr>
      <vt:lpstr>Subword tokenization</vt:lpstr>
      <vt:lpstr>Using tokenizers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mit Transformern</dc:title>
  <dc:creator>Noah Janmaat</dc:creator>
  <cp:lastModifiedBy>Noah Janmaat</cp:lastModifiedBy>
  <cp:revision>9</cp:revision>
  <dcterms:created xsi:type="dcterms:W3CDTF">2024-05-21T12:31:11Z</dcterms:created>
  <dcterms:modified xsi:type="dcterms:W3CDTF">2024-05-26T18:05:56Z</dcterms:modified>
</cp:coreProperties>
</file>