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7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344A8-0773-4CB2-9703-55D2FB0EE501}" v="6" dt="2024-11-14T22:23:06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84444" autoAdjust="0"/>
  </p:normalViewPr>
  <p:slideViewPr>
    <p:cSldViewPr snapToGrid="0">
      <p:cViewPr varScale="1">
        <p:scale>
          <a:sx n="69" d="100"/>
          <a:sy n="69" d="100"/>
        </p:scale>
        <p:origin x="12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Dessain" userId="7a53fdb4-422e-4220-af70-ec1af435258c" providerId="ADAL" clId="{D88344A8-0773-4CB2-9703-55D2FB0EE501}"/>
    <pc:docChg chg="undo custSel addSld delSld modSld">
      <pc:chgData name="Quentin Dessain" userId="7a53fdb4-422e-4220-af70-ec1af435258c" providerId="ADAL" clId="{D88344A8-0773-4CB2-9703-55D2FB0EE501}" dt="2024-11-14T22:23:11.865" v="96" actId="20577"/>
      <pc:docMkLst>
        <pc:docMk/>
      </pc:docMkLst>
      <pc:sldChg chg="addSp delSp modSp mod">
        <pc:chgData name="Quentin Dessain" userId="7a53fdb4-422e-4220-af70-ec1af435258c" providerId="ADAL" clId="{D88344A8-0773-4CB2-9703-55D2FB0EE501}" dt="2024-11-14T22:00:40.907" v="33" actId="20577"/>
        <pc:sldMkLst>
          <pc:docMk/>
          <pc:sldMk cId="3501675965" sldId="256"/>
        </pc:sldMkLst>
        <pc:spChg chg="mod">
          <ac:chgData name="Quentin Dessain" userId="7a53fdb4-422e-4220-af70-ec1af435258c" providerId="ADAL" clId="{D88344A8-0773-4CB2-9703-55D2FB0EE501}" dt="2024-11-14T22:00:40.907" v="33" actId="20577"/>
          <ac:spMkLst>
            <pc:docMk/>
            <pc:sldMk cId="3501675965" sldId="256"/>
            <ac:spMk id="2" creationId="{143E4767-E771-EA4E-A4FD-19E3DE4942BB}"/>
          </ac:spMkLst>
        </pc:spChg>
        <pc:spChg chg="del mod">
          <ac:chgData name="Quentin Dessain" userId="7a53fdb4-422e-4220-af70-ec1af435258c" providerId="ADAL" clId="{D88344A8-0773-4CB2-9703-55D2FB0EE501}" dt="2024-11-14T22:00:34.900" v="29" actId="478"/>
          <ac:spMkLst>
            <pc:docMk/>
            <pc:sldMk cId="3501675965" sldId="256"/>
            <ac:spMk id="3" creationId="{AA07A870-BA4B-1646-8963-92C55101575D}"/>
          </ac:spMkLst>
        </pc:spChg>
        <pc:spChg chg="add del mod">
          <ac:chgData name="Quentin Dessain" userId="7a53fdb4-422e-4220-af70-ec1af435258c" providerId="ADAL" clId="{D88344A8-0773-4CB2-9703-55D2FB0EE501}" dt="2024-11-14T22:00:37.184" v="30" actId="478"/>
          <ac:spMkLst>
            <pc:docMk/>
            <pc:sldMk cId="3501675965" sldId="256"/>
            <ac:spMk id="5" creationId="{DB49342B-3F0C-2C7F-3170-DCD85BC070DC}"/>
          </ac:spMkLst>
        </pc:spChg>
      </pc:sldChg>
      <pc:sldChg chg="add">
        <pc:chgData name="Quentin Dessain" userId="7a53fdb4-422e-4220-af70-ec1af435258c" providerId="ADAL" clId="{D88344A8-0773-4CB2-9703-55D2FB0EE501}" dt="2024-11-14T22:00:51.199" v="34"/>
        <pc:sldMkLst>
          <pc:docMk/>
          <pc:sldMk cId="1571703912" sldId="261"/>
        </pc:sldMkLst>
      </pc:sldChg>
      <pc:sldChg chg="add">
        <pc:chgData name="Quentin Dessain" userId="7a53fdb4-422e-4220-af70-ec1af435258c" providerId="ADAL" clId="{D88344A8-0773-4CB2-9703-55D2FB0EE501}" dt="2024-11-14T22:00:56.097" v="35"/>
        <pc:sldMkLst>
          <pc:docMk/>
          <pc:sldMk cId="2076001110" sldId="262"/>
        </pc:sldMkLst>
      </pc:sldChg>
      <pc:sldChg chg="add">
        <pc:chgData name="Quentin Dessain" userId="7a53fdb4-422e-4220-af70-ec1af435258c" providerId="ADAL" clId="{D88344A8-0773-4CB2-9703-55D2FB0EE501}" dt="2024-11-14T22:01:01.464" v="36"/>
        <pc:sldMkLst>
          <pc:docMk/>
          <pc:sldMk cId="1649128216" sldId="263"/>
        </pc:sldMkLst>
      </pc:sldChg>
      <pc:sldChg chg="modSp add mod">
        <pc:chgData name="Quentin Dessain" userId="7a53fdb4-422e-4220-af70-ec1af435258c" providerId="ADAL" clId="{D88344A8-0773-4CB2-9703-55D2FB0EE501}" dt="2024-11-14T22:23:11.865" v="96" actId="20577"/>
        <pc:sldMkLst>
          <pc:docMk/>
          <pc:sldMk cId="4092832534" sldId="267"/>
        </pc:sldMkLst>
        <pc:spChg chg="mod">
          <ac:chgData name="Quentin Dessain" userId="7a53fdb4-422e-4220-af70-ec1af435258c" providerId="ADAL" clId="{D88344A8-0773-4CB2-9703-55D2FB0EE501}" dt="2024-11-14T22:23:11.865" v="96" actId="20577"/>
          <ac:spMkLst>
            <pc:docMk/>
            <pc:sldMk cId="4092832534" sldId="267"/>
            <ac:spMk id="2" creationId="{01B3887C-A0C2-4C46-81B5-CF77320FC1A6}"/>
          </ac:spMkLst>
        </pc:spChg>
      </pc:sldChg>
      <pc:sldChg chg="modSp add mod">
        <pc:chgData name="Quentin Dessain" userId="7a53fdb4-422e-4220-af70-ec1af435258c" providerId="ADAL" clId="{D88344A8-0773-4CB2-9703-55D2FB0EE501}" dt="2024-11-14T22:23:08.024" v="92" actId="20577"/>
        <pc:sldMkLst>
          <pc:docMk/>
          <pc:sldMk cId="1845633924" sldId="270"/>
        </pc:sldMkLst>
        <pc:spChg chg="mod">
          <ac:chgData name="Quentin Dessain" userId="7a53fdb4-422e-4220-af70-ec1af435258c" providerId="ADAL" clId="{D88344A8-0773-4CB2-9703-55D2FB0EE501}" dt="2024-11-14T22:23:08.024" v="92" actId="20577"/>
          <ac:spMkLst>
            <pc:docMk/>
            <pc:sldMk cId="1845633924" sldId="270"/>
            <ac:spMk id="2" creationId="{01B3887C-A0C2-4C46-81B5-CF77320FC1A6}"/>
          </ac:spMkLst>
        </pc:spChg>
      </pc:sldChg>
      <pc:sldChg chg="modSp add mod">
        <pc:chgData name="Quentin Dessain" userId="7a53fdb4-422e-4220-af70-ec1af435258c" providerId="ADAL" clId="{D88344A8-0773-4CB2-9703-55D2FB0EE501}" dt="2024-11-14T22:23:10.108" v="94" actId="20577"/>
        <pc:sldMkLst>
          <pc:docMk/>
          <pc:sldMk cId="3413784356" sldId="271"/>
        </pc:sldMkLst>
        <pc:spChg chg="mod">
          <ac:chgData name="Quentin Dessain" userId="7a53fdb4-422e-4220-af70-ec1af435258c" providerId="ADAL" clId="{D88344A8-0773-4CB2-9703-55D2FB0EE501}" dt="2024-11-14T22:23:10.108" v="94" actId="20577"/>
          <ac:spMkLst>
            <pc:docMk/>
            <pc:sldMk cId="3413784356" sldId="271"/>
            <ac:spMk id="2" creationId="{01B3887C-A0C2-4C46-81B5-CF77320FC1A6}"/>
          </ac:spMkLst>
        </pc:spChg>
      </pc:sldChg>
      <pc:sldChg chg="modSp add mod">
        <pc:chgData name="Quentin Dessain" userId="7a53fdb4-422e-4220-af70-ec1af435258c" providerId="ADAL" clId="{D88344A8-0773-4CB2-9703-55D2FB0EE501}" dt="2024-11-14T22:23:07.173" v="90" actId="20577"/>
        <pc:sldMkLst>
          <pc:docMk/>
          <pc:sldMk cId="2481037890" sldId="272"/>
        </pc:sldMkLst>
        <pc:spChg chg="mod">
          <ac:chgData name="Quentin Dessain" userId="7a53fdb4-422e-4220-af70-ec1af435258c" providerId="ADAL" clId="{D88344A8-0773-4CB2-9703-55D2FB0EE501}" dt="2024-11-14T22:23:07.173" v="90" actId="20577"/>
          <ac:spMkLst>
            <pc:docMk/>
            <pc:sldMk cId="2481037890" sldId="272"/>
            <ac:spMk id="2" creationId="{01B3887C-A0C2-4C46-81B5-CF77320FC1A6}"/>
          </ac:spMkLst>
        </pc:spChg>
      </pc:sldChg>
      <pc:sldChg chg="modSp add del mod">
        <pc:chgData name="Quentin Dessain" userId="7a53fdb4-422e-4220-af70-ec1af435258c" providerId="ADAL" clId="{D88344A8-0773-4CB2-9703-55D2FB0EE501}" dt="2024-11-14T22:23:06.325" v="88"/>
        <pc:sldMkLst>
          <pc:docMk/>
          <pc:sldMk cId="1010608847" sldId="273"/>
        </pc:sldMkLst>
        <pc:spChg chg="mod">
          <ac:chgData name="Quentin Dessain" userId="7a53fdb4-422e-4220-af70-ec1af435258c" providerId="ADAL" clId="{D88344A8-0773-4CB2-9703-55D2FB0EE501}" dt="2024-11-14T22:23:05.681" v="87" actId="20577"/>
          <ac:spMkLst>
            <pc:docMk/>
            <pc:sldMk cId="1010608847" sldId="273"/>
            <ac:spMk id="2" creationId="{1C41D5B2-64BE-C76A-F0AD-972493189482}"/>
          </ac:spMkLst>
        </pc:spChg>
        <pc:spChg chg="mod">
          <ac:chgData name="Quentin Dessain" userId="7a53fdb4-422e-4220-af70-ec1af435258c" providerId="ADAL" clId="{D88344A8-0773-4CB2-9703-55D2FB0EE501}" dt="2024-11-14T22:23:04.551" v="85" actId="20577"/>
          <ac:spMkLst>
            <pc:docMk/>
            <pc:sldMk cId="1010608847" sldId="273"/>
            <ac:spMk id="3" creationId="{DF0D63E2-00D9-58D3-E32A-2AD45F8950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CD59-705E-454B-AEA6-F5CC58A0EC5A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5446-7237-5343-8D47-CE22B5247D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fr-B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BE" dirty="0" smtClean="0"/>
                  <a:t>Why use </a:t>
                </a:r>
                <a:r>
                  <a:rPr lang="fr-BE" b="0" i="0" smtClean="0">
                    <a:latin typeface="Cambria Math" panose="02040503050406030204" pitchFamily="18" charset="0"/>
                  </a:rPr>
                  <a:t>𝑑_33</a:t>
                </a:r>
                <a:r>
                  <a:rPr lang="fr-BE" dirty="0" smtClean="0"/>
                  <a:t>?</a:t>
                </a:r>
                <a:r>
                  <a:rPr lang="fr-BE" baseline="0" dirty="0" smtClean="0"/>
                  <a:t> </a:t>
                </a:r>
                <a:r>
                  <a:rPr lang="fr-BE" baseline="0" dirty="0" err="1" smtClean="0"/>
                  <a:t>Given</a:t>
                </a:r>
                <a:r>
                  <a:rPr lang="fr-BE" baseline="0" dirty="0" smtClean="0"/>
                  <a:t> the configuration of the </a:t>
                </a:r>
                <a:r>
                  <a:rPr lang="fr-BE" baseline="0" dirty="0" err="1" smtClean="0"/>
                  <a:t>electrodes</a:t>
                </a:r>
                <a:r>
                  <a:rPr lang="fr-BE" baseline="0" dirty="0" smtClean="0"/>
                  <a:t> and the </a:t>
                </a:r>
                <a:r>
                  <a:rPr lang="fr-BE" baseline="0" dirty="0" err="1" smtClean="0"/>
                  <a:t>intended</a:t>
                </a:r>
                <a:r>
                  <a:rPr lang="fr-BE" baseline="0" dirty="0" smtClean="0"/>
                  <a:t> use (</a:t>
                </a:r>
                <a:r>
                  <a:rPr lang="fr-BE" baseline="0" dirty="0" err="1" smtClean="0"/>
                  <a:t>bending</a:t>
                </a:r>
                <a:r>
                  <a:rPr lang="fr-BE" baseline="0" dirty="0" smtClean="0"/>
                  <a:t>), the </a:t>
                </a:r>
                <a:r>
                  <a:rPr lang="fr-BE" b="0" i="0" baseline="0" smtClean="0">
                    <a:latin typeface="Cambria Math" panose="02040503050406030204" pitchFamily="18" charset="0"/>
                  </a:rPr>
                  <a:t>𝑑_31</a:t>
                </a:r>
                <a:r>
                  <a:rPr lang="fr-BE" dirty="0" smtClean="0"/>
                  <a:t> coefficient </a:t>
                </a:r>
                <a:r>
                  <a:rPr lang="fr-BE" dirty="0" err="1" smtClean="0"/>
                  <a:t>is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likely</a:t>
                </a:r>
                <a:r>
                  <a:rPr lang="fr-BE" baseline="0" dirty="0" smtClean="0"/>
                  <a:t> the one </a:t>
                </a:r>
                <a:r>
                  <a:rPr lang="fr-BE" baseline="0" dirty="0" err="1" smtClean="0"/>
                  <a:t>exploited</a:t>
                </a:r>
                <a:r>
                  <a:rPr lang="fr-BE" baseline="0" dirty="0" smtClean="0"/>
                  <a:t> </a:t>
                </a:r>
                <a:r>
                  <a:rPr lang="fr-BE" baseline="0" dirty="0" err="1" smtClean="0"/>
                  <a:t>here</a:t>
                </a:r>
                <a:r>
                  <a:rPr lang="fr-BE" baseline="0" dirty="0" smtClean="0"/>
                  <a:t>.</a:t>
                </a:r>
              </a:p>
              <a:p>
                <a:r>
                  <a:rPr lang="fr-BE" baseline="0" dirty="0" smtClean="0"/>
                  <a:t>So </a:t>
                </a:r>
                <a:r>
                  <a:rPr lang="fr-BE" baseline="0" dirty="0" err="1" smtClean="0"/>
                  <a:t>piezoelectric</a:t>
                </a:r>
                <a:r>
                  <a:rPr lang="fr-BE" baseline="0" dirty="0" smtClean="0"/>
                  <a:t> axis 3 </a:t>
                </a:r>
                <a:r>
                  <a:rPr lang="fr-BE" baseline="0" dirty="0" err="1" smtClean="0"/>
                  <a:t>is</a:t>
                </a:r>
                <a:r>
                  <a:rPr lang="fr-BE" baseline="0" dirty="0" smtClean="0"/>
                  <a:t> </a:t>
                </a:r>
                <a:r>
                  <a:rPr lang="fr-BE" baseline="0" dirty="0" err="1" smtClean="0"/>
                  <a:t>along</a:t>
                </a:r>
                <a:r>
                  <a:rPr lang="fr-BE" baseline="0" dirty="0" smtClean="0"/>
                  <a:t> the normal to the </a:t>
                </a:r>
                <a:r>
                  <a:rPr lang="fr-BE" baseline="0" dirty="0" err="1" smtClean="0"/>
                  <a:t>thin</a:t>
                </a:r>
                <a:r>
                  <a:rPr lang="fr-BE" baseline="0" dirty="0" smtClean="0"/>
                  <a:t> film surface.</a:t>
                </a:r>
                <a:endParaRPr lang="fr-BE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95446-7237-5343-8D47-CE22B5247D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06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BE" baseline="0" dirty="0"/>
                  <a:t>Estimation of the </a:t>
                </a:r>
                <a:r>
                  <a:rPr lang="fr-BE" baseline="0" dirty="0" err="1"/>
                  <a:t>parasitic</a:t>
                </a:r>
                <a:r>
                  <a:rPr lang="fr-BE" baseline="0" dirty="0"/>
                  <a:t> cap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baseline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BE" b="0" i="1" baseline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BE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BE" baseline="0" dirty="0"/>
                  <a:t>d (23AWG) = 0.573mm </a:t>
                </a:r>
                <a:r>
                  <a:rPr lang="fr-BE" baseline="0" dirty="0">
                    <a:sym typeface="Wingdings" panose="05000000000000000000" pitchFamily="2" charset="2"/>
                  </a:rPr>
                  <a:t> </a:t>
                </a:r>
                <a:r>
                  <a:rPr lang="fr-BE" baseline="0" dirty="0" err="1">
                    <a:sym typeface="Wingdings" panose="05000000000000000000" pitchFamily="2" charset="2"/>
                  </a:rPr>
                  <a:t>Diameter</a:t>
                </a:r>
                <a:r>
                  <a:rPr lang="fr-BE" baseline="0" dirty="0">
                    <a:sym typeface="Wingdings" panose="05000000000000000000" pitchFamily="2" charset="2"/>
                  </a:rPr>
                  <a:t> of the </a:t>
                </a:r>
                <a:r>
                  <a:rPr lang="fr-BE" baseline="0" dirty="0" err="1">
                    <a:sym typeface="Wingdings" panose="05000000000000000000" pitchFamily="2" charset="2"/>
                  </a:rPr>
                  <a:t>cables</a:t>
                </a:r>
                <a:endParaRPr lang="fr-BE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BE" baseline="0" dirty="0"/>
                  <a:t>D = 1mm </a:t>
                </a:r>
                <a:r>
                  <a:rPr lang="fr-BE" baseline="0" dirty="0">
                    <a:sym typeface="Wingdings" panose="05000000000000000000" pitchFamily="2" charset="2"/>
                  </a:rPr>
                  <a:t> </a:t>
                </a:r>
                <a:r>
                  <a:rPr lang="fr-BE" baseline="0" dirty="0" err="1">
                    <a:sym typeface="Wingdings" panose="05000000000000000000" pitchFamily="2" charset="2"/>
                  </a:rPr>
                  <a:t>Spacing</a:t>
                </a:r>
                <a:r>
                  <a:rPr lang="fr-BE" baseline="0" dirty="0">
                    <a:sym typeface="Wingdings" panose="05000000000000000000" pitchFamily="2" charset="2"/>
                  </a:rPr>
                  <a:t> of the </a:t>
                </a:r>
                <a:r>
                  <a:rPr lang="fr-BE" baseline="0" dirty="0" err="1">
                    <a:sym typeface="Wingdings" panose="05000000000000000000" pitchFamily="2" charset="2"/>
                  </a:rPr>
                  <a:t>cables</a:t>
                </a:r>
                <a:endParaRPr lang="fr-BE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BE" baseline="0" dirty="0"/>
                  <a:t>L = 1m </a:t>
                </a:r>
                <a:r>
                  <a:rPr lang="fr-BE" baseline="0" dirty="0">
                    <a:sym typeface="Wingdings" panose="05000000000000000000" pitchFamily="2" charset="2"/>
                  </a:rPr>
                  <a:t> </a:t>
                </a:r>
                <a:r>
                  <a:rPr lang="fr-BE" baseline="0" dirty="0" err="1">
                    <a:sym typeface="Wingdings" panose="05000000000000000000" pitchFamily="2" charset="2"/>
                  </a:rPr>
                  <a:t>Length</a:t>
                </a:r>
                <a:r>
                  <a:rPr lang="fr-BE" baseline="0" dirty="0">
                    <a:sym typeface="Wingdings" panose="05000000000000000000" pitchFamily="2" charset="2"/>
                  </a:rPr>
                  <a:t> of the </a:t>
                </a:r>
                <a:r>
                  <a:rPr lang="fr-BE" baseline="0" dirty="0" err="1">
                    <a:sym typeface="Wingdings" panose="05000000000000000000" pitchFamily="2" charset="2"/>
                  </a:rPr>
                  <a:t>cables</a:t>
                </a:r>
                <a:endParaRPr lang="fr-B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BE" baseline="0" dirty="0" smtClean="0"/>
                  <a:t>Estimation of the </a:t>
                </a:r>
                <a:r>
                  <a:rPr lang="fr-BE" baseline="0" dirty="0" err="1" smtClean="0"/>
                  <a:t>parasitic</a:t>
                </a:r>
                <a:r>
                  <a:rPr lang="fr-BE" baseline="0" dirty="0" smtClean="0"/>
                  <a:t> cap </a:t>
                </a:r>
                <a:r>
                  <a:rPr lang="fr-BE" b="0" i="0" baseline="0" smtClean="0">
                    <a:latin typeface="Cambria Math" panose="02040503050406030204" pitchFamily="18" charset="0"/>
                  </a:rPr>
                  <a:t>𝐶_𝑐</a:t>
                </a:r>
                <a:endParaRPr lang="fr-BE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BE" baseline="0" dirty="0" smtClean="0"/>
                  <a:t>d (23AWG) = 0.573mm </a:t>
                </a:r>
                <a:r>
                  <a:rPr lang="fr-BE" baseline="0" dirty="0" smtClean="0">
                    <a:sym typeface="Wingdings" panose="05000000000000000000" pitchFamily="2" charset="2"/>
                  </a:rPr>
                  <a:t> </a:t>
                </a:r>
                <a:r>
                  <a:rPr lang="fr-BE" baseline="0" dirty="0" err="1" smtClean="0">
                    <a:sym typeface="Wingdings" panose="05000000000000000000" pitchFamily="2" charset="2"/>
                  </a:rPr>
                  <a:t>Diameter</a:t>
                </a:r>
                <a:r>
                  <a:rPr lang="fr-BE" baseline="0" dirty="0" smtClean="0">
                    <a:sym typeface="Wingdings" panose="05000000000000000000" pitchFamily="2" charset="2"/>
                  </a:rPr>
                  <a:t> of the </a:t>
                </a:r>
                <a:r>
                  <a:rPr lang="fr-BE" baseline="0" dirty="0" err="1" smtClean="0">
                    <a:sym typeface="Wingdings" panose="05000000000000000000" pitchFamily="2" charset="2"/>
                  </a:rPr>
                  <a:t>cables</a:t>
                </a:r>
                <a:endParaRPr lang="fr-BE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BE" baseline="0" dirty="0" smtClean="0"/>
                  <a:t>D = 1mm </a:t>
                </a:r>
                <a:r>
                  <a:rPr lang="fr-BE" baseline="0" dirty="0" smtClean="0">
                    <a:sym typeface="Wingdings" panose="05000000000000000000" pitchFamily="2" charset="2"/>
                  </a:rPr>
                  <a:t> </a:t>
                </a:r>
                <a:r>
                  <a:rPr lang="fr-BE" baseline="0" dirty="0" err="1" smtClean="0">
                    <a:sym typeface="Wingdings" panose="05000000000000000000" pitchFamily="2" charset="2"/>
                  </a:rPr>
                  <a:t>Spacing</a:t>
                </a:r>
                <a:r>
                  <a:rPr lang="fr-BE" baseline="0" dirty="0" smtClean="0">
                    <a:sym typeface="Wingdings" panose="05000000000000000000" pitchFamily="2" charset="2"/>
                  </a:rPr>
                  <a:t> of the </a:t>
                </a:r>
                <a:r>
                  <a:rPr lang="fr-BE" baseline="0" dirty="0" err="1" smtClean="0">
                    <a:sym typeface="Wingdings" panose="05000000000000000000" pitchFamily="2" charset="2"/>
                  </a:rPr>
                  <a:t>cables</a:t>
                </a:r>
                <a:endParaRPr lang="fr-BE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BE" baseline="0" dirty="0" smtClean="0"/>
                  <a:t>L = 1m </a:t>
                </a:r>
                <a:r>
                  <a:rPr lang="fr-BE" baseline="0" dirty="0" smtClean="0">
                    <a:sym typeface="Wingdings" panose="05000000000000000000" pitchFamily="2" charset="2"/>
                  </a:rPr>
                  <a:t> </a:t>
                </a:r>
                <a:r>
                  <a:rPr lang="fr-BE" baseline="0" dirty="0" err="1" smtClean="0">
                    <a:sym typeface="Wingdings" panose="05000000000000000000" pitchFamily="2" charset="2"/>
                  </a:rPr>
                  <a:t>Length</a:t>
                </a:r>
                <a:r>
                  <a:rPr lang="fr-BE" baseline="0" dirty="0" smtClean="0">
                    <a:sym typeface="Wingdings" panose="05000000000000000000" pitchFamily="2" charset="2"/>
                  </a:rPr>
                  <a:t> of the </a:t>
                </a:r>
                <a:r>
                  <a:rPr lang="fr-BE" baseline="0" dirty="0" err="1" smtClean="0">
                    <a:sym typeface="Wingdings" panose="05000000000000000000" pitchFamily="2" charset="2"/>
                  </a:rPr>
                  <a:t>cables</a:t>
                </a:r>
                <a:endParaRPr lang="fr-B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95446-7237-5343-8D47-CE22B5247D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19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351" y="3714941"/>
            <a:ext cx="12188825" cy="3138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540" y="1526100"/>
            <a:ext cx="11246709" cy="219696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540" y="391208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i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7520-97A9-DF42-BE73-5A016584FCE4}" type="datetime1">
              <a:rPr lang="fr-BE" smtClean="0"/>
              <a:t>14-11-24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AF757-851A-464D-A521-1355D7D23D0B}"/>
              </a:ext>
            </a:extLst>
          </p:cNvPr>
          <p:cNvSpPr/>
          <p:nvPr userDrawn="1"/>
        </p:nvSpPr>
        <p:spPr>
          <a:xfrm>
            <a:off x="0" y="3714941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56D6-D01F-4AF8-A068-3F0AA1EC9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" y="38109"/>
            <a:ext cx="5327265" cy="1236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7B1A0-D92F-4722-9193-6095CDD36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73" y="137331"/>
            <a:ext cx="1316115" cy="8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1D9B-CC9D-274F-8796-96907CB8C4CD}" type="datetime1">
              <a:rPr lang="fr-BE" smtClean="0"/>
              <a:t>14-11-24</a:t>
            </a:fld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994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65B1AD-EA7F-4F8A-BEC0-D897E61A46B7}"/>
              </a:ext>
            </a:extLst>
          </p:cNvPr>
          <p:cNvSpPr/>
          <p:nvPr userDrawn="1"/>
        </p:nvSpPr>
        <p:spPr>
          <a:xfrm>
            <a:off x="-1" y="0"/>
            <a:ext cx="12188825" cy="6792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792906"/>
            <a:ext cx="12188825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062-5A4F-1C49-BC17-9F005E0BD4DD}" type="datetime1">
              <a:rPr lang="fr-BE" smtClean="0"/>
              <a:t>14-11-24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64C5E-8725-4D3D-BD34-FE02AB276CC9}"/>
              </a:ext>
            </a:extLst>
          </p:cNvPr>
          <p:cNvSpPr/>
          <p:nvPr userDrawn="1"/>
        </p:nvSpPr>
        <p:spPr>
          <a:xfrm>
            <a:off x="-2" y="4343399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47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1AB-5E76-4E4D-B781-DC8DCE34B051}" type="datetime1">
              <a:rPr lang="fr-BE" smtClean="0"/>
              <a:t>14-11-24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70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DF0C-92F0-A546-BB42-2835D4DC1866}" type="datetime1">
              <a:rPr lang="fr-BE" smtClean="0"/>
              <a:t>14-11-24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18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27EE-352A-A04C-A7FA-5B71E89E07CA}" type="datetime1">
              <a:rPr lang="fr-BE" smtClean="0"/>
              <a:t>14-11-24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69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08A-4880-1142-A38B-10746A300F08}" type="datetime1">
              <a:rPr lang="fr-BE" smtClean="0"/>
              <a:t>14-11-24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27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38B1C2-C5DA-D648-862D-C943C7CB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925-D0E4-6142-A34D-F42F063BFB93}" type="datetime1">
              <a:rPr lang="fr-BE" smtClean="0"/>
              <a:t>14-11-24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B45DD1-0AF2-4B40-870E-AFD30A59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0AF0D-EDD7-1D4F-B04E-58044FFB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8AB-DC43-E74C-BA32-5A4A8E7B9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97FC01-7154-45A3-897A-F00D654BD825}"/>
              </a:ext>
            </a:extLst>
          </p:cNvPr>
          <p:cNvSpPr/>
          <p:nvPr userDrawn="1"/>
        </p:nvSpPr>
        <p:spPr>
          <a:xfrm>
            <a:off x="0" y="1"/>
            <a:ext cx="12192000" cy="85817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96622-731A-405F-9334-97868DDC445C}"/>
              </a:ext>
            </a:extLst>
          </p:cNvPr>
          <p:cNvSpPr/>
          <p:nvPr userDrawn="1"/>
        </p:nvSpPr>
        <p:spPr>
          <a:xfrm>
            <a:off x="1" y="805952"/>
            <a:ext cx="7086600" cy="813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791911"/>
            <a:ext cx="12192001" cy="659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-6386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75673"/>
            <a:ext cx="10660380" cy="4593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957" y="644635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61D6459A-42E6-E444-BD95-FE66E0EC98DA}" type="datetime1">
              <a:rPr lang="fr-BE" smtClean="0"/>
              <a:t>14-11-24</a:t>
            </a:fld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2744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622F79A-7C1D-41EC-9D20-AEBC6F34A30A}" type="slidenum">
              <a:rPr lang="en-BE" smtClean="0"/>
              <a:pPr/>
              <a:t>‹#›</a:t>
            </a:fld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045ED-2248-47A1-A68F-DE2731ACDA9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1" y="79142"/>
            <a:ext cx="1080654" cy="6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7" r:id="rId7"/>
    <p:sldLayoutId id="2147483688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E4767-E771-EA4E-A4FD-19E3DE494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mp1 &amp; mp2 </a:t>
            </a:r>
          </a:p>
        </p:txBody>
      </p:sp>
    </p:spTree>
    <p:extLst>
      <p:ext uri="{BB962C8B-B14F-4D97-AF65-F5344CB8AC3E}">
        <p14:creationId xmlns:p14="http://schemas.microsoft.com/office/powerpoint/2010/main" val="350167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2700000"/>
            <a:ext cx="3960304" cy="288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B3887C-A0C2-4C46-81B5-CF77320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Input-</a:t>
            </a:r>
            <a:r>
              <a:rPr lang="fr-FR" sz="4000" dirty="0" err="1"/>
              <a:t>referred</a:t>
            </a:r>
            <a:r>
              <a:rPr lang="fr-FR" sz="4000" dirty="0"/>
              <a:t> (voltage) noise (3/4)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77F6F4-05DA-944B-BBD2-3A44446E3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275673"/>
                <a:ext cx="8280000" cy="459342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b="1" dirty="0">
                    <a:solidFill>
                      <a:schemeClr val="tx1"/>
                    </a:solidFill>
                  </a:rPr>
                  <a:t>Compute the input-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referred</a:t>
                </a:r>
                <a:r>
                  <a:rPr lang="fr-FR" b="1" dirty="0">
                    <a:solidFill>
                      <a:schemeClr val="tx1"/>
                    </a:solidFill>
                  </a:rPr>
                  <a:t> noise of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conditioning</a:t>
                </a:r>
                <a:r>
                  <a:rPr lang="fr-FR" b="1" dirty="0">
                    <a:solidFill>
                      <a:schemeClr val="tx1"/>
                    </a:solidFill>
                  </a:rPr>
                  <a:t> interface – Full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If we include all the elements (1/f voltage noise of the op amp + current noise of the op amp)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Step 2: Compute the transfer functions between each noise source and the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the transfer functions between each noise source and the </a:t>
                </a:r>
                <a:r>
                  <a:rPr lang="fr-BE" sz="1600" dirty="0">
                    <a:solidFill>
                      <a:schemeClr val="tx1"/>
                    </a:solidFill>
                  </a:rPr>
                  <a:t>input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,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with</a:t>
                </a:r>
                <a:r>
                  <a:rPr lang="fr-BE" sz="1600" dirty="0">
                    <a:solidFill>
                      <a:schemeClr val="tx1"/>
                    </a:solidFill>
                  </a:rPr>
                  <a:t> the input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grounded</a:t>
                </a:r>
                <a:r>
                  <a:rPr lang="fr-BE" sz="16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fr-B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BE" sz="1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>
                        <m:fPr>
                          <m:ctrlPr>
                            <a:rPr lang="fr-B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BE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>
                        <m:fPr>
                          <m:ctrlPr>
                            <a:rPr lang="fr-B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BE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>
                        <m:fPr>
                          <m:ctrlPr>
                            <a:rPr lang="fr-B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BE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77F6F4-05DA-944B-BBD2-3A44446E3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275673"/>
                <a:ext cx="8280000" cy="4593421"/>
              </a:xfrm>
              <a:blipFill>
                <a:blip r:embed="rId3"/>
                <a:stretch>
                  <a:fillRect l="-1840" t="-1326" r="-147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3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887C-A0C2-4C46-81B5-CF77320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Input-</a:t>
            </a:r>
            <a:r>
              <a:rPr lang="fr-FR" sz="4000" dirty="0" err="1"/>
              <a:t>referred</a:t>
            </a:r>
            <a:r>
              <a:rPr lang="fr-FR" sz="4000" dirty="0"/>
              <a:t> (voltage) noise (4/4)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77F6F4-05DA-944B-BBD2-3A44446E3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b="1" dirty="0">
                    <a:solidFill>
                      <a:schemeClr val="tx1"/>
                    </a:solidFill>
                  </a:rPr>
                  <a:t>Compute the input-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referred</a:t>
                </a:r>
                <a:r>
                  <a:rPr lang="fr-FR" b="1" dirty="0">
                    <a:solidFill>
                      <a:schemeClr val="tx1"/>
                    </a:solidFill>
                  </a:rPr>
                  <a:t> noise of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conditioning</a:t>
                </a:r>
                <a:r>
                  <a:rPr lang="fr-FR" b="1" dirty="0">
                    <a:solidFill>
                      <a:schemeClr val="tx1"/>
                    </a:solidFill>
                  </a:rPr>
                  <a:t> interface – Full</a:t>
                </a:r>
                <a:endParaRPr lang="fr-FR" sz="1600" b="1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BE" sz="1600" dirty="0" err="1">
                    <a:solidFill>
                      <a:schemeClr val="tx1"/>
                    </a:solidFill>
                  </a:rPr>
                  <a:t>Step</a:t>
                </a:r>
                <a:r>
                  <a:rPr lang="fr-BE" sz="1600" dirty="0">
                    <a:solidFill>
                      <a:schemeClr val="tx1"/>
                    </a:solidFill>
                  </a:rPr>
                  <a:t> 3: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Compute</a:t>
                </a:r>
                <a:r>
                  <a:rPr lang="fr-BE" sz="1600" dirty="0">
                    <a:solidFill>
                      <a:schemeClr val="tx1"/>
                    </a:solidFill>
                  </a:rPr>
                  <a:t> the voltage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current</a:t>
                </a:r>
                <a:r>
                  <a:rPr lang="fr-BE" sz="1600" dirty="0">
                    <a:solidFill>
                      <a:schemeClr val="tx1"/>
                    </a:solidFill>
                  </a:rPr>
                  <a:t> PSD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fr-B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B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  <m:sSub>
                        <m:sSub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  <m:sSub>
                        <m:sSub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fr-B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fr-B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BE" sz="1600" dirty="0" err="1">
                    <a:solidFill>
                      <a:schemeClr val="tx1"/>
                    </a:solidFill>
                  </a:rPr>
                  <a:t>Step</a:t>
                </a:r>
                <a:r>
                  <a:rPr lang="fr-BE" sz="1600" dirty="0">
                    <a:solidFill>
                      <a:schemeClr val="tx1"/>
                    </a:solidFill>
                  </a:rPr>
                  <a:t> 4: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Compute</a:t>
                </a:r>
                <a:r>
                  <a:rPr lang="fr-BE" sz="1600" dirty="0">
                    <a:solidFill>
                      <a:schemeClr val="tx1"/>
                    </a:solidFill>
                  </a:rPr>
                  <a:t> the power of the input-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referred</a:t>
                </a:r>
                <a:r>
                  <a:rPr lang="fr-BE" sz="1600" dirty="0">
                    <a:solidFill>
                      <a:schemeClr val="tx1"/>
                    </a:solidFill>
                  </a:rPr>
                  <a:t> voltage noise by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integrating</a:t>
                </a:r>
                <a:r>
                  <a:rPr lang="fr-BE" sz="1600" dirty="0">
                    <a:solidFill>
                      <a:schemeClr val="tx1"/>
                    </a:solidFill>
                  </a:rPr>
                  <a:t> over the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bandwidth</a:t>
                </a:r>
                <a:endParaRPr lang="fr-BE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BE" sz="1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B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B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BE" sz="1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B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𝑇𝑎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BE" sz="1600" dirty="0" err="1">
                    <a:solidFill>
                      <a:schemeClr val="tx1"/>
                    </a:solidFill>
                  </a:rPr>
                  <a:t>with</a:t>
                </a:r>
                <a:endParaRPr lang="fr-BE" sz="1600" dirty="0">
                  <a:solidFill>
                    <a:schemeClr val="tx1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fr-BE" sz="16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fr-B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B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B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fr-BE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fr-B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B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fr-B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</m:t>
                            </m:r>
                          </m:sub>
                        </m:sSub>
                      </m:num>
                      <m:den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 the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opamp</a:t>
                </a:r>
                <a:r>
                  <a:rPr lang="fr-BE" sz="1600" dirty="0">
                    <a:solidFill>
                      <a:schemeClr val="tx1"/>
                    </a:solidFill>
                  </a:rPr>
                  <a:t> input-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referred</a:t>
                </a:r>
                <a:r>
                  <a:rPr lang="fr-BE" sz="1600" dirty="0">
                    <a:solidFill>
                      <a:schemeClr val="tx1"/>
                    </a:solidFill>
                  </a:rPr>
                  <a:t> noise (thermal +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flicker</a:t>
                </a:r>
                <a:r>
                  <a:rPr lang="fr-BE" sz="1600" dirty="0">
                    <a:solidFill>
                      <a:schemeClr val="tx1"/>
                    </a:solidFill>
                  </a:rPr>
                  <a:t> noise)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fr-BE" sz="16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fr-B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fr-B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 (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both</a:t>
                </a:r>
                <a:r>
                  <a:rPr lang="fr-BE" sz="1600" dirty="0">
                    <a:solidFill>
                      <a:schemeClr val="tx1"/>
                    </a:solidFill>
                  </a:rPr>
                  <a:t>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defined</a:t>
                </a:r>
                <a:r>
                  <a:rPr lang="fr-BE" sz="1600" dirty="0">
                    <a:solidFill>
                      <a:schemeClr val="tx1"/>
                    </a:solidFill>
                  </a:rPr>
                  <a:t> by the interface circuit) 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/!\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Only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if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we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want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to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compute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the IRN of the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conditioning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interface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alone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, but not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within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the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whole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chain</a:t>
                </a:r>
                <a:endParaRPr lang="fr-BE" sz="1600" dirty="0">
                  <a:solidFill>
                    <a:schemeClr val="tx1"/>
                  </a:solidFill>
                </a:endParaRPr>
              </a:p>
              <a:p>
                <a:pPr algn="just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77F6F4-05DA-944B-BBD2-3A44446E3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26" r="-1201" b="-1432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03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0C181-5DB4-4244-9B75-9FA2AA8C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Compare the </a:t>
            </a:r>
            <a:r>
              <a:rPr lang="fr-FR" sz="4000" dirty="0" err="1"/>
              <a:t>proposed</a:t>
            </a:r>
            <a:r>
              <a:rPr lang="fr-FR" sz="4000" dirty="0"/>
              <a:t> </a:t>
            </a:r>
            <a:r>
              <a:rPr lang="fr-FR" sz="4000" dirty="0" err="1"/>
              <a:t>raw</a:t>
            </a:r>
            <a:r>
              <a:rPr lang="fr-FR" sz="4000" dirty="0"/>
              <a:t> </a:t>
            </a:r>
            <a:r>
              <a:rPr lang="fr-FR" sz="4000" dirty="0" err="1"/>
              <a:t>sensors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A1049-F305-BB46-86A3-2DECCB55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b="1" dirty="0" err="1">
                <a:solidFill>
                  <a:schemeClr val="tx1"/>
                </a:solidFill>
              </a:rPr>
              <a:t>Make</a:t>
            </a:r>
            <a:r>
              <a:rPr lang="fr-FR" b="1" dirty="0">
                <a:solidFill>
                  <a:schemeClr val="tx1"/>
                </a:solidFill>
              </a:rPr>
              <a:t> a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883596"/>
                  </p:ext>
                </p:extLst>
              </p:nvPr>
            </p:nvGraphicFramePr>
            <p:xfrm>
              <a:off x="2225490" y="2700000"/>
              <a:ext cx="7200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889340526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3075005463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151135228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4145257201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16374586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MiniSense</a:t>
                          </a:r>
                          <a:r>
                            <a:rPr lang="fr-BE" sz="12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100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LDT0-028K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b="1" i="0" u="none" strike="noStrike" kern="1200" baseline="0" dirty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M-2503-P1</a:t>
                          </a:r>
                          <a:endParaRPr lang="fr-BE" sz="12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MFC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b="1" i="0" u="none" strike="noStrike" kern="1200" baseline="0" dirty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7NB-31R2-1</a:t>
                          </a:r>
                        </a:p>
                        <a:p>
                          <a:pPr algn="ctr"/>
                          <a:r>
                            <a:rPr lang="fr-BE" sz="1200" b="0" i="0" u="none" strike="noStrike" kern="1200" baseline="0" dirty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fr-BE" sz="1200" b="0" i="0" u="none" strike="noStrike" kern="1200" baseline="0" dirty="0" err="1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diaphragm</a:t>
                          </a:r>
                          <a:r>
                            <a:rPr lang="fr-BE" sz="1200" b="0" i="0" u="none" strike="noStrike" kern="1200" baseline="0" dirty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fr-BE" sz="12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3068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17.8mm </a:t>
                          </a:r>
                          <a14:m>
                            <m:oMath xmlns:m="http://schemas.openxmlformats.org/officeDocument/2006/math">
                              <m:r>
                                <a:rPr lang="fr-BE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6mm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25mm </a:t>
                          </a:r>
                          <a14:m>
                            <m:oMath xmlns:m="http://schemas.openxmlformats.org/officeDocument/2006/math">
                              <m:r>
                                <a:rPr lang="fr-BE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13mm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25mm </a:t>
                          </a:r>
                          <a14:m>
                            <m:oMath xmlns:m="http://schemas.openxmlformats.org/officeDocument/2006/math">
                              <m:r>
                                <a:rPr lang="fr-BE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3mm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31.2mm (plate)</a:t>
                          </a:r>
                        </a:p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18.2mm</a:t>
                          </a:r>
                          <a:r>
                            <a:rPr lang="fr-BE" sz="12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fr-BE" sz="1200" baseline="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electrode</a:t>
                          </a:r>
                          <a:r>
                            <a:rPr lang="fr-BE" sz="12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645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sz="12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Frequency</a:t>
                          </a:r>
                          <a:r>
                            <a:rPr lang="fr-BE" sz="12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range (+3dB)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42Hz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90Hz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090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sz="12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Resonance</a:t>
                          </a:r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fr-BE" sz="12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frequency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75Hz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180Hz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1.3kHz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363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Voltage</a:t>
                          </a:r>
                          <a:r>
                            <a:rPr lang="fr-BE" sz="12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fr-BE" sz="1200" baseline="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sensitivity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1.1V/g (</a:t>
                          </a:r>
                          <a:r>
                            <a:rPr lang="fr-BE" sz="10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baseline</a:t>
                          </a:r>
                          <a:r>
                            <a:rPr lang="fr-BE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algn="ctr"/>
                          <a:r>
                            <a:rPr lang="fr-BE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6V/g</a:t>
                          </a:r>
                          <a:r>
                            <a:rPr lang="fr-BE" sz="10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fr-BE" sz="1000" baseline="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resonance</a:t>
                          </a:r>
                          <a:r>
                            <a:rPr lang="fr-BE" sz="10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fr-BE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50mV/g (</a:t>
                          </a:r>
                          <a:r>
                            <a:rPr lang="fr-BE" sz="10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baseline</a:t>
                          </a:r>
                          <a:r>
                            <a:rPr lang="fr-BE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algn="ctr"/>
                          <a:r>
                            <a:rPr lang="fr-BE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1.4V/g</a:t>
                          </a:r>
                          <a:r>
                            <a:rPr lang="fr-BE" sz="10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fr-BE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fr-BE" sz="10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resonance</a:t>
                          </a:r>
                          <a:r>
                            <a:rPr lang="fr-BE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885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Charge </a:t>
                          </a:r>
                          <a:r>
                            <a:rPr lang="fr-BE" sz="12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sensitivity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260pC/g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06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Capacitance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244pF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480pF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200pF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40nF</a:t>
                          </a:r>
                          <a:r>
                            <a:rPr lang="fr-BE" sz="12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@120Hz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160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883596"/>
                  </p:ext>
                </p:extLst>
              </p:nvPr>
            </p:nvGraphicFramePr>
            <p:xfrm>
              <a:off x="2225490" y="2700000"/>
              <a:ext cx="7200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889340526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3075005463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151135228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4145257201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163745864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MiniSense</a:t>
                          </a:r>
                          <a:r>
                            <a:rPr lang="fr-BE" sz="12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100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LDT0-028K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b="1" i="0" u="none" strike="noStrike" kern="1200" baseline="0" dirty="0" smtClean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M-2503-P1</a:t>
                          </a:r>
                          <a:endParaRPr lang="fr-BE" sz="1200" b="1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MFC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b="1" i="0" u="none" strike="noStrike" kern="1200" baseline="0" dirty="0" smtClean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7NB-31R2-1</a:t>
                          </a:r>
                        </a:p>
                        <a:p>
                          <a:pPr algn="ctr"/>
                          <a:r>
                            <a:rPr lang="fr-BE" sz="12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fr-BE" sz="1200" b="0" i="0" u="none" strike="noStrike" kern="1200" baseline="0" dirty="0" err="1" smtClean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diaphragm</a:t>
                          </a:r>
                          <a:r>
                            <a:rPr lang="fr-BE" sz="12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fr-BE" sz="12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3068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Dimensions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333" r="-300844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847" t="-101333" r="-202119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9578" t="-101333" r="-101266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31.2mm (plate)</a:t>
                          </a:r>
                        </a:p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18.2mm</a:t>
                          </a:r>
                          <a:r>
                            <a:rPr lang="fr-BE" sz="12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fr-BE" sz="12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electrode</a:t>
                          </a:r>
                          <a:r>
                            <a:rPr lang="fr-BE" sz="12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6452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BE" sz="12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Frequency</a:t>
                          </a:r>
                          <a:r>
                            <a:rPr lang="fr-BE" sz="12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range (+3dB)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42Hz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90Hz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090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BE" sz="12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Resonance</a:t>
                          </a:r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fr-BE" sz="12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frequency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75Hz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180Hz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1.3kHz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3636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Voltage</a:t>
                          </a:r>
                          <a:r>
                            <a:rPr lang="fr-BE" sz="12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fr-BE" sz="12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sensitivity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1.1V/g (</a:t>
                          </a:r>
                          <a:r>
                            <a:rPr lang="fr-BE" sz="10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baseline</a:t>
                          </a:r>
                          <a:r>
                            <a:rPr lang="fr-BE" sz="1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algn="ctr"/>
                          <a:r>
                            <a:rPr lang="fr-BE" sz="1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6V/g</a:t>
                          </a:r>
                          <a:r>
                            <a:rPr lang="fr-BE" sz="10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fr-BE" sz="10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resonance</a:t>
                          </a:r>
                          <a:r>
                            <a:rPr lang="fr-BE" sz="10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fr-BE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50mV/g (</a:t>
                          </a:r>
                          <a:r>
                            <a:rPr lang="fr-BE" sz="10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baseline</a:t>
                          </a:r>
                          <a:r>
                            <a:rPr lang="fr-BE" sz="1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algn="ctr"/>
                          <a:r>
                            <a:rPr lang="fr-BE" sz="1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1.4V/g</a:t>
                          </a:r>
                          <a:r>
                            <a:rPr lang="fr-BE" sz="10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fr-BE" sz="1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fr-BE" sz="10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resonance</a:t>
                          </a:r>
                          <a:r>
                            <a:rPr lang="fr-BE" sz="1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fr-BE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885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Charge </a:t>
                          </a:r>
                          <a:r>
                            <a:rPr lang="fr-BE" sz="12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sensitivity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260pC/g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N/A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06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Capacitance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244pF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480pF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200pF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40nF</a:t>
                          </a:r>
                          <a:r>
                            <a:rPr lang="fr-BE" sz="12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@120Hz</a:t>
                          </a:r>
                          <a:endParaRPr lang="fr-BE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1604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39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71DF0-AD7B-8E47-8B55-B9A3F07F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Motivate</a:t>
            </a:r>
            <a:r>
              <a:rPr lang="fr-FR" sz="4000" dirty="0"/>
              <a:t> the </a:t>
            </a:r>
            <a:r>
              <a:rPr lang="fr-FR" sz="4000" dirty="0" err="1"/>
              <a:t>selection</a:t>
            </a:r>
            <a:r>
              <a:rPr lang="fr-FR" sz="4000" dirty="0"/>
              <a:t> of one of the </a:t>
            </a:r>
            <a:r>
              <a:rPr lang="fr-FR" sz="4000" dirty="0" err="1"/>
              <a:t>raw</a:t>
            </a:r>
            <a:r>
              <a:rPr lang="fr-FR" sz="4000" dirty="0"/>
              <a:t> </a:t>
            </a:r>
            <a:r>
              <a:rPr lang="fr-FR" sz="4000" dirty="0" err="1"/>
              <a:t>sensors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6C05D-90B3-C34D-A600-ECB23210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b="1" dirty="0">
                <a:solidFill>
                  <a:schemeClr val="tx1"/>
                </a:solidFill>
              </a:rPr>
              <a:t>Link </a:t>
            </a:r>
            <a:r>
              <a:rPr lang="fr-FR" b="1" dirty="0" err="1">
                <a:solidFill>
                  <a:schemeClr val="tx1"/>
                </a:solidFill>
              </a:rPr>
              <a:t>your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selection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with</a:t>
            </a:r>
            <a:r>
              <a:rPr lang="fr-FR" b="1" dirty="0">
                <a:solidFill>
                  <a:schemeClr val="tx1"/>
                </a:solidFill>
              </a:rPr>
              <a:t> the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table</a:t>
            </a:r>
          </a:p>
          <a:p>
            <a:pPr marL="0" indent="0" algn="just">
              <a:buNone/>
            </a:pPr>
            <a:r>
              <a:rPr lang="fr-FR" b="1" dirty="0">
                <a:solidFill>
                  <a:schemeClr val="tx1"/>
                </a:solidFill>
              </a:rPr>
              <a:t>Put </a:t>
            </a:r>
            <a:r>
              <a:rPr lang="fr-FR" b="1" dirty="0" err="1">
                <a:solidFill>
                  <a:schemeClr val="tx1"/>
                </a:solidFill>
              </a:rPr>
              <a:t>your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selection</a:t>
            </a:r>
            <a:r>
              <a:rPr lang="fr-FR" b="1" dirty="0">
                <a:solidFill>
                  <a:schemeClr val="tx1"/>
                </a:solidFill>
              </a:rPr>
              <a:t> in perspective </a:t>
            </a:r>
            <a:r>
              <a:rPr lang="fr-FR" b="1" dirty="0" err="1">
                <a:solidFill>
                  <a:schemeClr val="tx1"/>
                </a:solidFill>
              </a:rPr>
              <a:t>with</a:t>
            </a:r>
            <a:r>
              <a:rPr lang="fr-FR" b="1" dirty="0">
                <a:solidFill>
                  <a:schemeClr val="tx1"/>
                </a:solidFill>
              </a:rPr>
              <a:t> the </a:t>
            </a:r>
            <a:r>
              <a:rPr lang="fr-FR" b="1" dirty="0" err="1">
                <a:solidFill>
                  <a:schemeClr val="tx1"/>
                </a:solidFill>
              </a:rPr>
              <a:t>specifications</a:t>
            </a:r>
            <a:endParaRPr lang="fr-FR" b="1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600" dirty="0"/>
              <a:t>   </a:t>
            </a:r>
            <a:r>
              <a:rPr lang="fr-FR" sz="1600" dirty="0">
                <a:solidFill>
                  <a:schemeClr val="tx1"/>
                </a:solidFill>
              </a:rPr>
              <a:t>The </a:t>
            </a:r>
            <a:r>
              <a:rPr lang="fr-BE" sz="1600" b="1" dirty="0">
                <a:solidFill>
                  <a:schemeClr val="tx1"/>
                </a:solidFill>
                <a:cs typeface="Calibri" panose="020F0502020204030204" pitchFamily="34" charset="0"/>
              </a:rPr>
              <a:t>M-2503-P1 MFC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cannot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be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used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for foot pressure monitoring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because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only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sensitive to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elongation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or contraction, as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illustrated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in the first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diagrams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of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datasheet</a:t>
            </a:r>
            <a:endParaRPr lang="fr-BE" sz="16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  The </a:t>
            </a:r>
            <a:r>
              <a:rPr lang="fr-BE" sz="1600" b="1" dirty="0" err="1">
                <a:solidFill>
                  <a:schemeClr val="tx1"/>
                </a:solidFill>
                <a:cs typeface="Calibri" panose="020F0502020204030204" pitchFamily="34" charset="0"/>
              </a:rPr>
              <a:t>piezoelectric</a:t>
            </a:r>
            <a:r>
              <a:rPr lang="fr-BE" sz="1600" b="1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b="1" dirty="0" err="1">
                <a:solidFill>
                  <a:schemeClr val="tx1"/>
                </a:solidFill>
                <a:cs typeface="Calibri" panose="020F0502020204030204" pitchFamily="34" charset="0"/>
              </a:rPr>
              <a:t>diaphragm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from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muRata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cannot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be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used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either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,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because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an efficient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actuator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(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piezo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buzzer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) but a </a:t>
            </a:r>
            <a:r>
              <a:rPr lang="fr-BE" sz="1600" b="1" dirty="0" err="1">
                <a:solidFill>
                  <a:schemeClr val="tx1"/>
                </a:solidFill>
                <a:cs typeface="Calibri" panose="020F0502020204030204" pitchFamily="34" charset="0"/>
              </a:rPr>
              <a:t>poor</a:t>
            </a:r>
            <a:r>
              <a:rPr lang="fr-BE" sz="1600" b="1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b="1" dirty="0" err="1">
                <a:solidFill>
                  <a:schemeClr val="tx1"/>
                </a:solidFill>
                <a:cs typeface="Calibri" panose="020F0502020204030204" pitchFamily="34" charset="0"/>
              </a:rPr>
              <a:t>sensor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, and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will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likely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break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when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put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inside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a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shoe</a:t>
            </a:r>
            <a:endParaRPr lang="fr-BE" sz="16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  The </a:t>
            </a:r>
            <a:r>
              <a:rPr lang="fr-BE" sz="1600" b="1" dirty="0" err="1">
                <a:solidFill>
                  <a:schemeClr val="tx1"/>
                </a:solidFill>
                <a:cs typeface="Calibri" panose="020F0502020204030204" pitchFamily="34" charset="0"/>
              </a:rPr>
              <a:t>MiniSense</a:t>
            </a:r>
            <a:r>
              <a:rPr lang="fr-BE" sz="1600" b="1" dirty="0">
                <a:solidFill>
                  <a:schemeClr val="tx1"/>
                </a:solidFill>
                <a:cs typeface="Calibri" panose="020F0502020204030204" pitchFamily="34" charset="0"/>
              </a:rPr>
              <a:t> 100 vibration </a:t>
            </a:r>
            <a:r>
              <a:rPr lang="fr-BE" sz="1600" b="1" dirty="0" err="1">
                <a:solidFill>
                  <a:schemeClr val="tx1"/>
                </a:solidFill>
                <a:cs typeface="Calibri" panose="020F0502020204030204" pitchFamily="34" charset="0"/>
              </a:rPr>
              <a:t>sensor</a:t>
            </a:r>
            <a:r>
              <a:rPr lang="fr-BE" sz="1600" b="1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not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suitable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for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kind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of monitoring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that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we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would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like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to do,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because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a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sensor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that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meant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to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be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used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with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side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with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electrodes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attached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to an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object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and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side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with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mechanical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mass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left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free to move. This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gives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a second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order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resonant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response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(mass –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spring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dynamics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). In addition,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this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mass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makes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b="1" dirty="0" err="1">
                <a:solidFill>
                  <a:schemeClr val="tx1"/>
                </a:solidFill>
                <a:cs typeface="Calibri" panose="020F0502020204030204" pitchFamily="34" charset="0"/>
              </a:rPr>
              <a:t>impractical</a:t>
            </a:r>
            <a:r>
              <a:rPr lang="fr-BE" sz="1600" b="1" dirty="0">
                <a:solidFill>
                  <a:schemeClr val="tx1"/>
                </a:solidFill>
                <a:cs typeface="Calibri" panose="020F0502020204030204" pitchFamily="34" charset="0"/>
              </a:rPr>
              <a:t>/</a:t>
            </a:r>
            <a:r>
              <a:rPr lang="fr-BE" sz="1600" b="1" dirty="0" err="1">
                <a:solidFill>
                  <a:schemeClr val="tx1"/>
                </a:solidFill>
                <a:cs typeface="Calibri" panose="020F0502020204030204" pitchFamily="34" charset="0"/>
              </a:rPr>
              <a:t>uncomfortable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to put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inside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a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shoe</a:t>
            </a:r>
            <a:endParaRPr lang="fr-BE" sz="16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  The </a:t>
            </a:r>
            <a:r>
              <a:rPr lang="fr-BE" sz="1600" b="1" dirty="0">
                <a:solidFill>
                  <a:schemeClr val="tx1"/>
                </a:solidFill>
                <a:cs typeface="Calibri" panose="020F0502020204030204" pitchFamily="34" charset="0"/>
              </a:rPr>
              <a:t>LDT0-028K vibration </a:t>
            </a:r>
            <a:r>
              <a:rPr lang="fr-BE" sz="1600" b="1" dirty="0" err="1">
                <a:solidFill>
                  <a:schemeClr val="tx1"/>
                </a:solidFill>
                <a:cs typeface="Calibri" panose="020F0502020204030204" pitchFamily="34" charset="0"/>
              </a:rPr>
              <a:t>sensor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quite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similar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to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MiniSense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100, but has a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flavor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in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which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there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no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additional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mechanical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mass,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which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makes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it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suitable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to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be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placed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</a:rPr>
              <a:t> in a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</a:rPr>
              <a:t>shoe</a:t>
            </a:r>
            <a:endParaRPr lang="fr-BE" sz="16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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sensor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selected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the LDT0-028K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because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only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one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placed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inside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shoe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will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give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response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to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kind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of stimuli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we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want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to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measure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.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specs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do not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really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play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role</a:t>
            </a:r>
            <a:r>
              <a:rPr lang="fr-BE" sz="1600" dirty="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in the </a:t>
            </a:r>
            <a:r>
              <a:rPr lang="fr-BE" sz="1600" dirty="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selection</a:t>
            </a:r>
            <a:endParaRPr lang="fr-BE" sz="16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5614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90" y="1800000"/>
            <a:ext cx="6480000" cy="25194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2AE9DF-0223-7246-9E39-337F32A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Raw</a:t>
            </a:r>
            <a:r>
              <a:rPr lang="fr-FR" sz="4000" dirty="0"/>
              <a:t> </a:t>
            </a:r>
            <a:r>
              <a:rPr lang="fr-FR" sz="4000" dirty="0" err="1"/>
              <a:t>sensor</a:t>
            </a:r>
            <a:r>
              <a:rPr lang="fr-FR" sz="4000" dirty="0"/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39B0E-2E01-4A40-9195-9D0FD4BA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b="1" dirty="0" err="1">
                <a:solidFill>
                  <a:schemeClr val="tx1"/>
                </a:solidFill>
              </a:rPr>
              <a:t>Provide</a:t>
            </a:r>
            <a:r>
              <a:rPr lang="fr-FR" b="1" dirty="0">
                <a:solidFill>
                  <a:schemeClr val="tx1"/>
                </a:solidFill>
              </a:rPr>
              <a:t> an </a:t>
            </a:r>
            <a:r>
              <a:rPr lang="fr-FR" b="1" dirty="0" err="1">
                <a:solidFill>
                  <a:schemeClr val="tx1"/>
                </a:solidFill>
              </a:rPr>
              <a:t>electrical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equivalent</a:t>
            </a:r>
            <a:r>
              <a:rPr lang="fr-FR" b="1" dirty="0">
                <a:solidFill>
                  <a:schemeClr val="tx1"/>
                </a:solidFill>
              </a:rPr>
              <a:t> model of the </a:t>
            </a:r>
            <a:r>
              <a:rPr lang="fr-FR" b="1" dirty="0" err="1">
                <a:solidFill>
                  <a:schemeClr val="tx1"/>
                </a:solidFill>
              </a:rPr>
              <a:t>raw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sensor</a:t>
            </a:r>
            <a:r>
              <a:rPr lang="fr-FR" b="1" dirty="0">
                <a:solidFill>
                  <a:schemeClr val="tx1"/>
                </a:solidFill>
              </a:rPr>
              <a:t> (no </a:t>
            </a:r>
            <a:r>
              <a:rPr lang="fr-FR" b="1" dirty="0" err="1">
                <a:solidFill>
                  <a:schemeClr val="tx1"/>
                </a:solidFill>
              </a:rPr>
              <a:t>parameters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required</a:t>
            </a:r>
            <a:r>
              <a:rPr lang="fr-FR" b="1" dirty="0">
                <a:solidFill>
                  <a:schemeClr val="tx1"/>
                </a:solidFill>
              </a:rPr>
              <a:t>, </a:t>
            </a:r>
            <a:r>
              <a:rPr lang="fr-FR" b="1" dirty="0" err="1">
                <a:solidFill>
                  <a:schemeClr val="tx1"/>
                </a:solidFill>
              </a:rPr>
              <a:t>provide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only</a:t>
            </a:r>
            <a:r>
              <a:rPr lang="fr-FR" b="1" dirty="0">
                <a:solidFill>
                  <a:schemeClr val="tx1"/>
                </a:solidFill>
              </a:rPr>
              <a:t> the </a:t>
            </a:r>
            <a:r>
              <a:rPr lang="fr-FR" b="1" dirty="0" err="1">
                <a:solidFill>
                  <a:schemeClr val="tx1"/>
                </a:solidFill>
              </a:rPr>
              <a:t>symbolic</a:t>
            </a:r>
            <a:r>
              <a:rPr lang="fr-FR" b="1" dirty="0">
                <a:solidFill>
                  <a:schemeClr val="tx1"/>
                </a:solidFill>
              </a:rPr>
              <a:t> expressions)</a:t>
            </a:r>
          </a:p>
          <a:p>
            <a:pPr algn="just"/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fr-FR" b="1" dirty="0" err="1">
                <a:solidFill>
                  <a:schemeClr val="tx1"/>
                </a:solidFill>
              </a:rPr>
              <a:t>Include</a:t>
            </a:r>
            <a:r>
              <a:rPr lang="fr-FR" b="1" dirty="0">
                <a:solidFill>
                  <a:schemeClr val="tx1"/>
                </a:solidFill>
              </a:rPr>
              <a:t> the </a:t>
            </a:r>
            <a:r>
              <a:rPr lang="fr-FR" b="1" dirty="0" err="1">
                <a:solidFill>
                  <a:schemeClr val="tx1"/>
                </a:solidFill>
              </a:rPr>
              <a:t>primary</a:t>
            </a:r>
            <a:r>
              <a:rPr lang="fr-FR" b="1" dirty="0">
                <a:solidFill>
                  <a:schemeClr val="tx1"/>
                </a:solidFill>
              </a:rPr>
              <a:t> noise source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  Noise </a:t>
            </a:r>
            <a:r>
              <a:rPr lang="fr-FR" dirty="0" err="1">
                <a:solidFill>
                  <a:schemeClr val="tx1"/>
                </a:solidFill>
              </a:rPr>
              <a:t>mainly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mechanical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domain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so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do not </a:t>
            </a:r>
            <a:r>
              <a:rPr lang="fr-FR" dirty="0" err="1">
                <a:solidFill>
                  <a:schemeClr val="tx1"/>
                </a:solidFill>
              </a:rPr>
              <a:t>try</a:t>
            </a:r>
            <a:r>
              <a:rPr lang="fr-FR" dirty="0">
                <a:solidFill>
                  <a:schemeClr val="tx1"/>
                </a:solidFill>
              </a:rPr>
              <a:t> to model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6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700000"/>
            <a:ext cx="5760000" cy="223949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F15BCE3-B7CD-834E-9641-6F0771B3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Raw</a:t>
            </a:r>
            <a:r>
              <a:rPr lang="fr-FR" sz="4000" dirty="0"/>
              <a:t> </a:t>
            </a:r>
            <a:r>
              <a:rPr lang="fr-FR" sz="4000" dirty="0" err="1"/>
              <a:t>sensor</a:t>
            </a:r>
            <a:r>
              <a:rPr lang="fr-FR" sz="400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98BBA6-368E-2540-A7E6-D88651FD7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275673"/>
                <a:ext cx="11204700" cy="459342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b="1" dirty="0">
                    <a:solidFill>
                      <a:schemeClr val="tx1"/>
                    </a:solidFill>
                  </a:rPr>
                  <a:t>Provide a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raw</a:t>
                </a:r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sensor</a:t>
                </a:r>
                <a:r>
                  <a:rPr lang="fr-FR" b="1" dirty="0">
                    <a:solidFill>
                      <a:schemeClr val="tx1"/>
                    </a:solidFill>
                  </a:rPr>
                  <a:t> model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with</a:t>
                </a:r>
                <a:r>
                  <a:rPr lang="fr-FR" b="1" dirty="0">
                    <a:solidFill>
                      <a:schemeClr val="tx1"/>
                    </a:solidFill>
                  </a:rPr>
                  <a:t>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parameters</a:t>
                </a:r>
                <a:r>
                  <a:rPr lang="fr-FR" b="1" dirty="0">
                    <a:solidFill>
                      <a:schemeClr val="tx1"/>
                    </a:solidFill>
                  </a:rPr>
                  <a:t> values [LDT0-028K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datasheet</a:t>
                </a:r>
                <a:r>
                  <a:rPr lang="fr-FR" b="1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fr-FR" b="1" dirty="0" err="1">
                    <a:solidFill>
                      <a:schemeClr val="tx1"/>
                    </a:solidFill>
                  </a:rPr>
                  <a:t>Describe</a:t>
                </a:r>
                <a:r>
                  <a:rPr lang="fr-FR" b="1" dirty="0">
                    <a:solidFill>
                      <a:schemeClr val="tx1"/>
                    </a:solidFill>
                  </a:rPr>
                  <a:t> how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parameters</a:t>
                </a:r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were</a:t>
                </a:r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determined</a:t>
                </a:r>
                <a:r>
                  <a:rPr lang="fr-FR" b="1" dirty="0">
                    <a:solidFill>
                      <a:schemeClr val="tx1"/>
                    </a:solidFill>
                  </a:rPr>
                  <a:t> [MSI,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Piezo</a:t>
                </a:r>
                <a:r>
                  <a:rPr lang="fr-FR" b="1" dirty="0">
                    <a:solidFill>
                      <a:schemeClr val="tx1"/>
                    </a:solidFill>
                  </a:rPr>
                  <a:t> Film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Sensors</a:t>
                </a:r>
                <a:r>
                  <a:rPr lang="fr-FR" b="1" dirty="0">
                    <a:solidFill>
                      <a:schemeClr val="tx1"/>
                    </a:solidFill>
                  </a:rPr>
                  <a:t> :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Technical</a:t>
                </a:r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Manual</a:t>
                </a:r>
                <a:r>
                  <a:rPr lang="fr-FR" b="1" dirty="0">
                    <a:solidFill>
                      <a:schemeClr val="tx1"/>
                    </a:solidFill>
                  </a:rPr>
                  <a:t>, p.3]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fr-B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B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BE" dirty="0">
                    <a:solidFill>
                      <a:schemeClr val="tx1"/>
                    </a:solidFill>
                  </a:rPr>
                  <a:t> = 10.73 </a:t>
                </a:r>
                <a14:m>
                  <m:oMath xmlns:m="http://schemas.openxmlformats.org/officeDocument/2006/math"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BE" dirty="0">
                    <a:solidFill>
                      <a:schemeClr val="tx1"/>
                    </a:solidFill>
                  </a:rPr>
                  <a:t> 10</a:t>
                </a:r>
                <a:r>
                  <a:rPr lang="fr-BE" baseline="30000" dirty="0">
                    <a:solidFill>
                      <a:schemeClr val="tx1"/>
                    </a:solidFill>
                  </a:rPr>
                  <a:t>-15</a:t>
                </a:r>
                <a:r>
                  <a:rPr lang="fr-B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fr-BE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fr-BE" sz="1800" dirty="0">
                    <a:solidFill>
                      <a:schemeClr val="tx1"/>
                    </a:solidFill>
                  </a:rPr>
                  <a:t> = -33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pC</a:t>
                </a:r>
                <a:r>
                  <a:rPr lang="fr-BE" sz="1800" dirty="0">
                    <a:solidFill>
                      <a:schemeClr val="tx1"/>
                    </a:solidFill>
                  </a:rPr>
                  <a:t>/m</a:t>
                </a:r>
                <a:r>
                  <a:rPr lang="fr-BE" sz="1800" baseline="300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fr-BE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fr-BE" sz="1800" dirty="0">
                    <a:solidFill>
                      <a:schemeClr val="tx1"/>
                    </a:solidFill>
                  </a:rPr>
                  <a:t>Pa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is</a:t>
                </a:r>
                <a:r>
                  <a:rPr lang="fr-BE" sz="1800" dirty="0">
                    <a:solidFill>
                      <a:schemeClr val="tx1"/>
                    </a:solidFill>
                  </a:rPr>
                  <a:t> the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piezo</a:t>
                </a:r>
                <a:r>
                  <a:rPr lang="fr-BE" sz="1800" dirty="0">
                    <a:solidFill>
                      <a:schemeClr val="tx1"/>
                    </a:solidFill>
                  </a:rPr>
                  <a:t>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strain</a:t>
                </a:r>
                <a:r>
                  <a:rPr lang="fr-BE" sz="1800" dirty="0">
                    <a:solidFill>
                      <a:schemeClr val="tx1"/>
                    </a:solidFill>
                  </a:rPr>
                  <a:t> constant of PVDF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BE" sz="1800" dirty="0">
                    <a:solidFill>
                      <a:schemeClr val="tx1"/>
                    </a:solidFill>
                  </a:rPr>
                  <a:t> = 25mm </a:t>
                </a:r>
                <a14:m>
                  <m:oMath xmlns:m="http://schemas.openxmlformats.org/officeDocument/2006/math">
                    <m:r>
                      <a:rPr lang="fr-BE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BE" sz="1800" dirty="0">
                    <a:solidFill>
                      <a:schemeClr val="tx1"/>
                    </a:solidFill>
                  </a:rPr>
                  <a:t> 13mm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is</a:t>
                </a:r>
                <a:r>
                  <a:rPr lang="fr-BE" sz="1800" dirty="0">
                    <a:solidFill>
                      <a:schemeClr val="tx1"/>
                    </a:solidFill>
                  </a:rPr>
                  <a:t> the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piezo</a:t>
                </a:r>
                <a:r>
                  <a:rPr lang="fr-BE" sz="1800" dirty="0">
                    <a:solidFill>
                      <a:schemeClr val="tx1"/>
                    </a:solidFill>
                  </a:rPr>
                  <a:t>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thin</a:t>
                </a:r>
                <a:r>
                  <a:rPr lang="fr-BE" sz="1800" dirty="0">
                    <a:solidFill>
                      <a:schemeClr val="tx1"/>
                    </a:solidFill>
                  </a:rPr>
                  <a:t> film dimensions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BE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BE" sz="1800" dirty="0">
                    <a:solidFill>
                      <a:schemeClr val="tx1"/>
                    </a:solidFill>
                  </a:rPr>
                  <a:t>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is</a:t>
                </a:r>
                <a:r>
                  <a:rPr lang="fr-BE" sz="1800" dirty="0">
                    <a:solidFill>
                      <a:schemeClr val="tx1"/>
                    </a:solidFill>
                  </a:rPr>
                  <a:t> the pressure in Pa</a:t>
                </a: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fr-B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BE" dirty="0">
                    <a:solidFill>
                      <a:schemeClr val="tx1"/>
                    </a:solidFill>
                  </a:rPr>
                  <a:t>1.284nF (vs. 480pF in the </a:t>
                </a:r>
                <a:r>
                  <a:rPr lang="fr-BE" dirty="0" err="1">
                    <a:solidFill>
                      <a:schemeClr val="tx1"/>
                    </a:solidFill>
                  </a:rPr>
                  <a:t>datasheet</a:t>
                </a:r>
                <a:r>
                  <a:rPr lang="fr-BE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BE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BE" sz="1800" dirty="0">
                    <a:solidFill>
                      <a:schemeClr val="tx1"/>
                    </a:solidFill>
                  </a:rPr>
                  <a:t>12-13 the relative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permittivity</a:t>
                </a:r>
                <a:r>
                  <a:rPr lang="fr-BE" sz="1800" dirty="0">
                    <a:solidFill>
                      <a:schemeClr val="tx1"/>
                    </a:solidFill>
                  </a:rPr>
                  <a:t> of PVDF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BE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BE" sz="1800" dirty="0">
                    <a:solidFill>
                      <a:schemeClr val="tx1"/>
                    </a:solidFill>
                  </a:rPr>
                  <a:t>28µm the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piezo</a:t>
                </a:r>
                <a:r>
                  <a:rPr lang="fr-BE" sz="1800" dirty="0">
                    <a:solidFill>
                      <a:schemeClr val="tx1"/>
                    </a:solidFill>
                  </a:rPr>
                  <a:t>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thin</a:t>
                </a:r>
                <a:r>
                  <a:rPr lang="fr-BE" sz="1800" dirty="0">
                    <a:solidFill>
                      <a:schemeClr val="tx1"/>
                    </a:solidFill>
                  </a:rPr>
                  <a:t> film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thickness</a:t>
                </a:r>
                <a:endParaRPr lang="fr-BE" sz="1800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3"/>
                </a:pPr>
                <a:r>
                  <a:rPr lang="fr-B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B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BE" dirty="0">
                    <a:solidFill>
                      <a:schemeClr val="tx1"/>
                    </a:solidFill>
                  </a:rPr>
                  <a:t> &gt; 861.5G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fr-BE" dirty="0">
                    <a:solidFill>
                      <a:schemeClr val="tx1"/>
                    </a:solidFill>
                  </a:rPr>
                  <a:t> </a:t>
                </a:r>
                <a:r>
                  <a:rPr lang="fr-B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The component </a:t>
                </a:r>
                <a:r>
                  <a:rPr lang="fr-B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can</a:t>
                </a:r>
                <a:r>
                  <a:rPr lang="fr-B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B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be</a:t>
                </a:r>
                <a:r>
                  <a:rPr lang="fr-B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B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removed</a:t>
                </a:r>
                <a:r>
                  <a:rPr lang="fr-B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and </a:t>
                </a:r>
                <a:r>
                  <a:rPr lang="fr-B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behaves</a:t>
                </a:r>
                <a:r>
                  <a:rPr lang="fr-B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B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like</a:t>
                </a:r>
                <a:r>
                  <a:rPr lang="fr-B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an open circuit</a:t>
                </a:r>
                <a:endParaRPr lang="fr-BE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B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BE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BE" sz="1800" dirty="0">
                    <a:solidFill>
                      <a:schemeClr val="tx1"/>
                    </a:solidFill>
                  </a:rPr>
                  <a:t>&gt;10</a:t>
                </a:r>
                <a:r>
                  <a:rPr lang="fr-BE" sz="1800" baseline="30000" dirty="0">
                    <a:solidFill>
                      <a:schemeClr val="tx1"/>
                    </a:solidFill>
                  </a:rPr>
                  <a:t>13</a:t>
                </a:r>
                <a:r>
                  <a:rPr lang="fr-BE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>
                    <a:solidFill>
                      <a:schemeClr val="tx1"/>
                    </a:solidFill>
                  </a:rPr>
                  <a:t>Ω</a:t>
                </a:r>
                <a:r>
                  <a:rPr lang="fr-BE" sz="1800" dirty="0">
                    <a:solidFill>
                      <a:schemeClr val="tx1"/>
                    </a:solidFill>
                  </a:rPr>
                  <a:t>/m the volume </a:t>
                </a:r>
                <a:r>
                  <a:rPr lang="fr-BE" sz="1800" dirty="0" err="1">
                    <a:solidFill>
                      <a:schemeClr val="tx1"/>
                    </a:solidFill>
                  </a:rPr>
                  <a:t>resistivity</a:t>
                </a:r>
                <a:r>
                  <a:rPr lang="fr-BE" sz="1800" dirty="0">
                    <a:solidFill>
                      <a:schemeClr val="tx1"/>
                    </a:solidFill>
                  </a:rPr>
                  <a:t> of PVDF</a:t>
                </a:r>
              </a:p>
              <a:p>
                <a:pPr marL="0" indent="0">
                  <a:buNone/>
                </a:pP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98BBA6-368E-2540-A7E6-D88651FD7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275673"/>
                <a:ext cx="11204700" cy="4593421"/>
              </a:xfrm>
              <a:blipFill>
                <a:blip r:embed="rId4"/>
                <a:stretch>
                  <a:fillRect l="-1415" t="-1326" b="-1472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70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FE68520-26E9-DA4D-AC7D-567809BBB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b="1" dirty="0">
                    <a:solidFill>
                      <a:schemeClr val="tx1"/>
                    </a:solidFill>
                  </a:rPr>
                  <a:t>Provide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schematics</a:t>
                </a:r>
                <a:r>
                  <a:rPr lang="fr-FR" b="1" dirty="0">
                    <a:solidFill>
                      <a:schemeClr val="tx1"/>
                    </a:solidFill>
                  </a:rPr>
                  <a:t> of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conditioning</a:t>
                </a:r>
                <a:r>
                  <a:rPr lang="fr-FR" b="1" dirty="0">
                    <a:solidFill>
                      <a:schemeClr val="tx1"/>
                    </a:solidFill>
                  </a:rPr>
                  <a:t> interface</a:t>
                </a:r>
              </a:p>
              <a:p>
                <a:pPr marL="0" indent="0">
                  <a:buNone/>
                </a:pPr>
                <a:r>
                  <a:rPr lang="fr-FR" b="1" dirty="0" err="1">
                    <a:solidFill>
                      <a:schemeClr val="tx1"/>
                    </a:solidFill>
                  </a:rPr>
                  <a:t>Discuss</a:t>
                </a:r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your</a:t>
                </a:r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choice</a:t>
                </a:r>
                <a:r>
                  <a:rPr lang="fr-FR" b="1" dirty="0">
                    <a:solidFill>
                      <a:schemeClr val="tx1"/>
                    </a:solidFill>
                  </a:rPr>
                  <a:t> [Texas Instruments, Signal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Conditioning</a:t>
                </a:r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Piezoelectric</a:t>
                </a:r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Sensors</a:t>
                </a:r>
                <a:r>
                  <a:rPr lang="fr-FR" b="1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The charge-mode amplifier </a:t>
                </a:r>
                <a:r>
                  <a:rPr lang="fr-FR" dirty="0" err="1">
                    <a:solidFill>
                      <a:schemeClr val="tx1"/>
                    </a:solidFill>
                  </a:rPr>
                  <a:t>is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selected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because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its</a:t>
                </a:r>
                <a:r>
                  <a:rPr lang="fr-FR" dirty="0">
                    <a:solidFill>
                      <a:schemeClr val="tx1"/>
                    </a:solidFill>
                  </a:rPr>
                  <a:t> gain in the </a:t>
                </a:r>
                <a:r>
                  <a:rPr lang="fr-FR" dirty="0" err="1">
                    <a:solidFill>
                      <a:schemeClr val="tx1"/>
                    </a:solidFill>
                  </a:rPr>
                  <a:t>bandwidth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does</a:t>
                </a:r>
                <a:r>
                  <a:rPr lang="fr-FR" dirty="0">
                    <a:solidFill>
                      <a:schemeClr val="tx1"/>
                    </a:solidFill>
                  </a:rPr>
                  <a:t> not </a:t>
                </a:r>
                <a:r>
                  <a:rPr lang="fr-FR" dirty="0" err="1">
                    <a:solidFill>
                      <a:schemeClr val="tx1"/>
                    </a:solidFill>
                  </a:rPr>
                  <a:t>depend</a:t>
                </a:r>
                <a:r>
                  <a:rPr lang="fr-FR" dirty="0">
                    <a:solidFill>
                      <a:schemeClr val="tx1"/>
                    </a:solidFill>
                  </a:rPr>
                  <a:t> on the value of the </a:t>
                </a:r>
                <a:r>
                  <a:rPr lang="fr-FR" dirty="0" err="1">
                    <a:solidFill>
                      <a:schemeClr val="tx1"/>
                    </a:solidFill>
                  </a:rPr>
                  <a:t>parasitic</a:t>
                </a:r>
                <a:r>
                  <a:rPr lang="fr-FR" dirty="0">
                    <a:solidFill>
                      <a:schemeClr val="tx1"/>
                    </a:solidFill>
                  </a:rPr>
                  <a:t> cap due to the </a:t>
                </a:r>
                <a:r>
                  <a:rPr lang="fr-FR" dirty="0" err="1">
                    <a:solidFill>
                      <a:schemeClr val="tx1"/>
                    </a:solidFill>
                  </a:rPr>
                  <a:t>wiring</a:t>
                </a:r>
                <a:r>
                  <a:rPr lang="fr-FR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B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𝜖𝜋</m:t>
                        </m:r>
                      </m:num>
                      <m:den>
                        <m:func>
                          <m:funcPr>
                            <m:ctrlP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fr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BE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fr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fr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B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fr-B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fr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≈</m:t>
                    </m:r>
                    <m:f>
                      <m:f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𝜖𝜋</m:t>
                        </m:r>
                      </m:num>
                      <m:den>
                        <m:func>
                          <m:funcPr>
                            <m:ctrlP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fr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B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B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fr-B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fr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= 22.5pF)</a:t>
                </a:r>
              </a:p>
              <a:p>
                <a:pPr marL="0" indent="0">
                  <a:buNone/>
                </a:pPr>
                <a:endParaRPr lang="fr-FR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1" dirty="0" err="1">
                    <a:solidFill>
                      <a:schemeClr val="tx1"/>
                    </a:solidFill>
                  </a:rPr>
                  <a:t>Identify</a:t>
                </a:r>
                <a:r>
                  <a:rPr lang="fr-FR" b="1" dirty="0">
                    <a:solidFill>
                      <a:schemeClr val="tx1"/>
                    </a:solidFill>
                  </a:rPr>
                  <a:t>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primary</a:t>
                </a:r>
                <a:r>
                  <a:rPr lang="fr-FR" b="1" dirty="0">
                    <a:solidFill>
                      <a:schemeClr val="tx1"/>
                    </a:solidFill>
                  </a:rPr>
                  <a:t> noise sources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tx1"/>
                    </a:solidFill>
                  </a:rPr>
                  <a:t>   </a:t>
                </a:r>
                <a:r>
                  <a:rPr lang="fr-FR" dirty="0">
                    <a:solidFill>
                      <a:schemeClr val="tx1"/>
                    </a:solidFill>
                  </a:rPr>
                  <a:t>Thermal noise of the </a:t>
                </a:r>
                <a:r>
                  <a:rPr lang="fr-FR" dirty="0" err="1">
                    <a:solidFill>
                      <a:schemeClr val="tx1"/>
                    </a:solidFill>
                  </a:rPr>
                  <a:t>resistors</a:t>
                </a:r>
                <a:r>
                  <a:rPr lang="fr-FR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tx1"/>
                    </a:solidFill>
                  </a:rPr>
                  <a:t>   Thermal and </a:t>
                </a:r>
                <a:r>
                  <a:rPr lang="fr-FR" dirty="0" err="1">
                    <a:solidFill>
                      <a:schemeClr val="tx1"/>
                    </a:solidFill>
                  </a:rPr>
                  <a:t>flicker</a:t>
                </a:r>
                <a:r>
                  <a:rPr lang="fr-FR" dirty="0">
                    <a:solidFill>
                      <a:schemeClr val="tx1"/>
                    </a:solidFill>
                  </a:rPr>
                  <a:t> noise of the op </a:t>
                </a:r>
                <a:r>
                  <a:rPr lang="fr-FR" dirty="0" err="1">
                    <a:solidFill>
                      <a:schemeClr val="tx1"/>
                    </a:solidFill>
                  </a:rPr>
                  <a:t>amp</a:t>
                </a:r>
                <a:r>
                  <a:rPr lang="fr-FR" dirty="0">
                    <a:solidFill>
                      <a:schemeClr val="tx1"/>
                    </a:solidFill>
                  </a:rPr>
                  <a:t> (input-</a:t>
                </a:r>
                <a:r>
                  <a:rPr lang="fr-FR" dirty="0" err="1">
                    <a:solidFill>
                      <a:schemeClr val="tx1"/>
                    </a:solidFill>
                  </a:rPr>
                  <a:t>referred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current</a:t>
                </a:r>
                <a:r>
                  <a:rPr lang="fr-FR" dirty="0">
                    <a:solidFill>
                      <a:schemeClr val="tx1"/>
                    </a:solidFill>
                  </a:rPr>
                  <a:t> and voltage)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tx1"/>
                    </a:solidFill>
                  </a:rPr>
                  <a:t>   </a:t>
                </a:r>
                <a:r>
                  <a:rPr lang="fr-FR" dirty="0" err="1">
                    <a:solidFill>
                      <a:schemeClr val="tx1"/>
                    </a:solidFill>
                  </a:rPr>
                  <a:t>Mechanical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environmental</a:t>
                </a:r>
                <a:r>
                  <a:rPr lang="fr-FR" dirty="0">
                    <a:solidFill>
                      <a:schemeClr val="tx1"/>
                    </a:solidFill>
                  </a:rPr>
                  <a:t> noise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FE68520-26E9-DA4D-AC7D-567809BBB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 t="-1326" r="-1372" b="-197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3240000"/>
            <a:ext cx="6480000" cy="20768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56952B-93CB-A646-8773-2A8AC2E9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Conditioning</a:t>
            </a:r>
            <a:r>
              <a:rPr lang="fr-FR" sz="4000" dirty="0"/>
              <a:t> interface: </a:t>
            </a:r>
            <a:r>
              <a:rPr lang="fr-FR" sz="4000" dirty="0" err="1"/>
              <a:t>selection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00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806EB-2B2C-5D4F-AD3E-951558A1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Conditioning</a:t>
            </a:r>
            <a:r>
              <a:rPr lang="fr-FR" sz="4000" dirty="0"/>
              <a:t> interface: </a:t>
            </a:r>
            <a:r>
              <a:rPr lang="fr-FR" sz="4000" dirty="0" err="1"/>
              <a:t>sizing</a:t>
            </a:r>
            <a:endParaRPr 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DF737E2-FDDD-AA46-9B04-50742A413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b="1" dirty="0">
                    <a:solidFill>
                      <a:schemeClr val="tx1"/>
                    </a:solidFill>
                  </a:rPr>
                  <a:t>Give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transfer</a:t>
                </a:r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function</a:t>
                </a:r>
                <a:r>
                  <a:rPr lang="fr-FR" b="1" dirty="0">
                    <a:solidFill>
                      <a:schemeClr val="tx1"/>
                    </a:solidFill>
                  </a:rPr>
                  <a:t> of the circuit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DC output voltage: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Small-signal transfer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b="1" dirty="0" err="1">
                    <a:solidFill>
                      <a:schemeClr val="tx1"/>
                    </a:solidFill>
                  </a:rPr>
                  <a:t>Provide</a:t>
                </a:r>
                <a:r>
                  <a:rPr lang="fr-FR" b="1" dirty="0">
                    <a:solidFill>
                      <a:schemeClr val="tx1"/>
                    </a:solidFill>
                  </a:rPr>
                  <a:t> the values of the components of the circuit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Gain in the bandwidth: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fr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fr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fr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fr-B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= 10nF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Lower limit of the bandwidth: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fr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&lt; 0.5Hz (from specs)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&gt; 31.8M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B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= 33M</a:t>
                </a:r>
                <a14:m>
                  <m:oMath xmlns:m="http://schemas.openxmlformats.org/officeDocument/2006/math">
                    <m:r>
                      <a:rPr lang="fr-B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endParaRPr lang="fr-BE" b="1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Higher limit of the bandwidth: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fr-B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&gt; 40Hz (from specs)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BE" dirty="0">
                    <a:solidFill>
                      <a:schemeClr val="tx1"/>
                    </a:solidFill>
                  </a:rPr>
                  <a:t> &lt; 14.7M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BE" dirty="0">
                    <a:solidFill>
                      <a:schemeClr val="tx1"/>
                    </a:solidFill>
                  </a:rPr>
                  <a:t>, </a:t>
                </a:r>
                <a:r>
                  <a:rPr lang="fr-BE" dirty="0" err="1">
                    <a:solidFill>
                      <a:schemeClr val="tx1"/>
                    </a:solidFill>
                  </a:rPr>
                  <a:t>so</a:t>
                </a:r>
                <a:r>
                  <a:rPr lang="fr-BE" dirty="0">
                    <a:solidFill>
                      <a:schemeClr val="tx1"/>
                    </a:solidFill>
                  </a:rPr>
                  <a:t> </a:t>
                </a:r>
                <a:r>
                  <a:rPr lang="fr-BE" dirty="0" err="1">
                    <a:solidFill>
                      <a:schemeClr val="tx1"/>
                    </a:solidFill>
                  </a:rPr>
                  <a:t>we</a:t>
                </a:r>
                <a:r>
                  <a:rPr lang="fr-BE" dirty="0">
                    <a:solidFill>
                      <a:schemeClr val="tx1"/>
                    </a:solidFill>
                  </a:rPr>
                  <a:t> </a:t>
                </a:r>
                <a:r>
                  <a:rPr lang="fr-BE" dirty="0" err="1">
                    <a:solidFill>
                      <a:schemeClr val="tx1"/>
                    </a:solidFill>
                  </a:rPr>
                  <a:t>choose</a:t>
                </a:r>
                <a:r>
                  <a:rPr lang="fr-B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B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BE" b="1" dirty="0">
                    <a:solidFill>
                      <a:schemeClr val="tx1"/>
                    </a:solidFill>
                  </a:rPr>
                  <a:t> = 1M</a:t>
                </a:r>
                <a14:m>
                  <m:oMath xmlns:m="http://schemas.openxmlformats.org/officeDocument/2006/math">
                    <m:r>
                      <a:rPr lang="fr-B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endParaRPr lang="fr-BE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could</a:t>
                </a:r>
                <a:r>
                  <a:rPr lang="fr-FR" dirty="0"/>
                  <a:t> </a:t>
                </a:r>
                <a:r>
                  <a:rPr lang="fr-FR" dirty="0" err="1"/>
                  <a:t>increase</a:t>
                </a:r>
                <a:r>
                  <a:rPr lang="fr-FR" dirty="0"/>
                  <a:t>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 to </a:t>
                </a:r>
                <a:r>
                  <a:rPr lang="fr-FR" dirty="0" err="1"/>
                  <a:t>decrease</a:t>
                </a:r>
                <a:r>
                  <a:rPr lang="fr-FR" dirty="0"/>
                  <a:t>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:r>
                  <a:rPr lang="fr-FR" dirty="0" err="1"/>
                  <a:t>while</a:t>
                </a:r>
                <a:r>
                  <a:rPr lang="fr-FR" dirty="0"/>
                  <a:t> </a:t>
                </a:r>
                <a:r>
                  <a:rPr lang="fr-FR" dirty="0" err="1"/>
                  <a:t>keeping</a:t>
                </a:r>
                <a:r>
                  <a:rPr lang="fr-FR" dirty="0"/>
                  <a:t> the </a:t>
                </a:r>
                <a:r>
                  <a:rPr lang="fr-FR" dirty="0" err="1"/>
                  <a:t>same</a:t>
                </a:r>
                <a:r>
                  <a:rPr lang="fr-FR" dirty="0"/>
                  <a:t> </a:t>
                </a:r>
                <a:r>
                  <a:rPr lang="fr-FR" dirty="0" err="1"/>
                  <a:t>lower</a:t>
                </a:r>
                <a:r>
                  <a:rPr lang="fr-FR" dirty="0"/>
                  <a:t> </a:t>
                </a:r>
                <a:r>
                  <a:rPr lang="fr-FR" dirty="0" err="1"/>
                  <a:t>limit</a:t>
                </a:r>
                <a:r>
                  <a:rPr lang="fr-FR" dirty="0"/>
                  <a:t> for the </a:t>
                </a:r>
                <a:r>
                  <a:rPr lang="fr-FR" dirty="0" err="1"/>
                  <a:t>bandwidth</a:t>
                </a:r>
                <a:r>
                  <a:rPr lang="fr-FR" dirty="0"/>
                  <a:t>, but </a:t>
                </a:r>
                <a:r>
                  <a:rPr lang="fr-FR" dirty="0" err="1"/>
                  <a:t>then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 </a:t>
                </a:r>
                <a:r>
                  <a:rPr lang="fr-FR" dirty="0" err="1"/>
                  <a:t>decreases</a:t>
                </a:r>
                <a:r>
                  <a:rPr lang="fr-FR" dirty="0"/>
                  <a:t> the gain in the </a:t>
                </a:r>
                <a:r>
                  <a:rPr lang="fr-FR" dirty="0" err="1"/>
                  <a:t>bandwidth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DF737E2-FDDD-AA46-9B04-50742A413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26" r="-1487" b="-1604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1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3780000"/>
            <a:ext cx="3960304" cy="288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B3887C-A0C2-4C46-81B5-CF77320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Input-</a:t>
            </a:r>
            <a:r>
              <a:rPr lang="fr-FR" sz="4000" dirty="0" err="1"/>
              <a:t>referred</a:t>
            </a:r>
            <a:r>
              <a:rPr lang="fr-FR" sz="4000" dirty="0"/>
              <a:t> (voltage) noise (1/4)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77F6F4-05DA-944B-BBD2-3A44446E3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275673"/>
                <a:ext cx="8280000" cy="459342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b="1" dirty="0">
                    <a:solidFill>
                      <a:schemeClr val="tx1"/>
                    </a:solidFill>
                  </a:rPr>
                  <a:t>Compute the input-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referred</a:t>
                </a:r>
                <a:r>
                  <a:rPr lang="fr-FR" b="1" dirty="0">
                    <a:solidFill>
                      <a:schemeClr val="tx1"/>
                    </a:solidFill>
                  </a:rPr>
                  <a:t> noise of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conditioning</a:t>
                </a:r>
                <a:r>
                  <a:rPr lang="fr-FR" b="1" dirty="0">
                    <a:solidFill>
                      <a:schemeClr val="tx1"/>
                    </a:solidFill>
                  </a:rPr>
                  <a:t> interface – No 1/f volt. noise, no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curr</a:t>
                </a:r>
                <a:r>
                  <a:rPr lang="fr-FR" b="1" dirty="0">
                    <a:solidFill>
                      <a:schemeClr val="tx1"/>
                    </a:solidFill>
                  </a:rPr>
                  <a:t>. noise</a:t>
                </a: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We should compute both the input-referred current and voltage noise, but if we compute only one, the voltage noise makes more sense, because the charge generated by the piezo results in a voltage when it is put on the piezo sensor capacitance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Step 1: </a:t>
                </a:r>
                <a:r>
                  <a:rPr lang="fr-BE" sz="1600" dirty="0">
                    <a:solidFill>
                      <a:schemeClr val="tx1"/>
                    </a:solidFill>
                  </a:rPr>
                  <a:t>Compute the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transfer</a:t>
                </a:r>
                <a:r>
                  <a:rPr lang="fr-BE" sz="1600" dirty="0">
                    <a:solidFill>
                      <a:schemeClr val="tx1"/>
                    </a:solidFill>
                  </a:rPr>
                  <a:t>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function</a:t>
                </a:r>
                <a:r>
                  <a:rPr lang="fr-BE" sz="1600" dirty="0">
                    <a:solidFill>
                      <a:schemeClr val="tx1"/>
                    </a:solidFill>
                  </a:rPr>
                  <a:t>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between</a:t>
                </a:r>
                <a:r>
                  <a:rPr lang="fr-BE" sz="1600" dirty="0">
                    <a:solidFill>
                      <a:schemeClr val="tx1"/>
                    </a:solidFill>
                  </a:rPr>
                  <a:t> the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 and the input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fr-BE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Step 2: Compute the transfer functions between each noise source and the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the transfer functions between each noise source and the </a:t>
                </a:r>
                <a:r>
                  <a:rPr lang="fr-BE" sz="1600" dirty="0">
                    <a:solidFill>
                      <a:schemeClr val="tx1"/>
                    </a:solidFill>
                  </a:rPr>
                  <a:t>input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,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with</a:t>
                </a:r>
                <a:r>
                  <a:rPr lang="fr-BE" sz="1600" dirty="0">
                    <a:solidFill>
                      <a:schemeClr val="tx1"/>
                    </a:solidFill>
                  </a:rPr>
                  <a:t> the input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grounded</a:t>
                </a:r>
                <a:r>
                  <a:rPr lang="fr-BE" sz="16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fr-B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>
                        <m:fPr>
                          <m:ctrlPr>
                            <a:rPr lang="fr-B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BE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>
                        <m:fPr>
                          <m:ctrlPr>
                            <a:rPr lang="fr-B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BE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BE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>
                        <m:fPr>
                          <m:ctrlPr>
                            <a:rPr lang="fr-B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BE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77F6F4-05DA-944B-BBD2-3A44446E3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275673"/>
                <a:ext cx="8280000" cy="4593421"/>
              </a:xfrm>
              <a:blipFill>
                <a:blip r:embed="rId3"/>
                <a:stretch>
                  <a:fillRect l="-1840" t="-1326" r="-1472" b="-84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3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887C-A0C2-4C46-81B5-CF77320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Input-</a:t>
            </a:r>
            <a:r>
              <a:rPr lang="fr-FR" sz="4000" dirty="0" err="1"/>
              <a:t>referred</a:t>
            </a:r>
            <a:r>
              <a:rPr lang="fr-FR" sz="4000" dirty="0"/>
              <a:t> (voltage) noise (2/4)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77F6F4-05DA-944B-BBD2-3A44446E3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b="1" dirty="0">
                    <a:solidFill>
                      <a:schemeClr val="tx1"/>
                    </a:solidFill>
                  </a:rPr>
                  <a:t>Compute the input-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referred</a:t>
                </a:r>
                <a:r>
                  <a:rPr lang="fr-FR" b="1" dirty="0">
                    <a:solidFill>
                      <a:schemeClr val="tx1"/>
                    </a:solidFill>
                  </a:rPr>
                  <a:t> noise of the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conditioning</a:t>
                </a:r>
                <a:r>
                  <a:rPr lang="fr-FR" b="1" dirty="0">
                    <a:solidFill>
                      <a:schemeClr val="tx1"/>
                    </a:solidFill>
                  </a:rPr>
                  <a:t> interface – No 1/f volt. noise, no </a:t>
                </a:r>
                <a:r>
                  <a:rPr lang="fr-FR" b="1" dirty="0" err="1">
                    <a:solidFill>
                      <a:schemeClr val="tx1"/>
                    </a:solidFill>
                  </a:rPr>
                  <a:t>curr</a:t>
                </a:r>
                <a:r>
                  <a:rPr lang="fr-FR" b="1" dirty="0">
                    <a:solidFill>
                      <a:schemeClr val="tx1"/>
                    </a:solidFill>
                  </a:rPr>
                  <a:t>. noise</a:t>
                </a:r>
                <a:endParaRPr lang="fr-FR" sz="1600" b="1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BE" sz="1600" dirty="0" err="1">
                    <a:solidFill>
                      <a:schemeClr val="tx1"/>
                    </a:solidFill>
                  </a:rPr>
                  <a:t>Step</a:t>
                </a:r>
                <a:r>
                  <a:rPr lang="fr-BE" sz="1600" dirty="0">
                    <a:solidFill>
                      <a:schemeClr val="tx1"/>
                    </a:solidFill>
                  </a:rPr>
                  <a:t> 3: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Compute</a:t>
                </a:r>
                <a:r>
                  <a:rPr lang="fr-BE" sz="1600" dirty="0">
                    <a:solidFill>
                      <a:schemeClr val="tx1"/>
                    </a:solidFill>
                  </a:rPr>
                  <a:t> the voltage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current</a:t>
                </a:r>
                <a:r>
                  <a:rPr lang="fr-BE" sz="1600" dirty="0">
                    <a:solidFill>
                      <a:schemeClr val="tx1"/>
                    </a:solidFill>
                  </a:rPr>
                  <a:t> PSD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BE" sz="1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fr-B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B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  <m:sSub>
                        <m:sSub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  <m:sSub>
                        <m:sSub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fr-B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BE" sz="1600" dirty="0" err="1">
                    <a:solidFill>
                      <a:schemeClr val="tx1"/>
                    </a:solidFill>
                  </a:rPr>
                  <a:t>Step</a:t>
                </a:r>
                <a:r>
                  <a:rPr lang="fr-BE" sz="1600" dirty="0">
                    <a:solidFill>
                      <a:schemeClr val="tx1"/>
                    </a:solidFill>
                  </a:rPr>
                  <a:t> 4: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Compute</a:t>
                </a:r>
                <a:r>
                  <a:rPr lang="fr-BE" sz="1600" dirty="0">
                    <a:solidFill>
                      <a:schemeClr val="tx1"/>
                    </a:solidFill>
                  </a:rPr>
                  <a:t> the power of the input-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referred</a:t>
                </a:r>
                <a:r>
                  <a:rPr lang="fr-BE" sz="1600" dirty="0">
                    <a:solidFill>
                      <a:schemeClr val="tx1"/>
                    </a:solidFill>
                  </a:rPr>
                  <a:t> voltage noise by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integrating</a:t>
                </a:r>
                <a:r>
                  <a:rPr lang="fr-BE" sz="1600" dirty="0">
                    <a:solidFill>
                      <a:schemeClr val="tx1"/>
                    </a:solidFill>
                  </a:rPr>
                  <a:t> over the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bandwidth</a:t>
                </a:r>
                <a:endParaRPr lang="fr-BE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BE" sz="1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BE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fr-BE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B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BE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fr-BE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B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  <m:r>
                        <a:rPr lang="fr-BE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B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B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fr-B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fr-BE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BE" sz="1600" dirty="0" err="1">
                    <a:solidFill>
                      <a:schemeClr val="tx1"/>
                    </a:solidFill>
                  </a:rPr>
                  <a:t>with</a:t>
                </a:r>
                <a:endParaRPr lang="fr-BE" sz="1600" dirty="0">
                  <a:solidFill>
                    <a:schemeClr val="tx1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fr-BE" sz="16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fr-B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fr-B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B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B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BE" sz="1600" dirty="0">
                    <a:solidFill>
                      <a:schemeClr val="tx1"/>
                    </a:solidFill>
                  </a:rPr>
                  <a:t> (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both</a:t>
                </a:r>
                <a:r>
                  <a:rPr lang="fr-BE" sz="1600" dirty="0">
                    <a:solidFill>
                      <a:schemeClr val="tx1"/>
                    </a:solidFill>
                  </a:rPr>
                  <a:t> </a:t>
                </a:r>
                <a:r>
                  <a:rPr lang="fr-BE" sz="1600" dirty="0" err="1">
                    <a:solidFill>
                      <a:schemeClr val="tx1"/>
                    </a:solidFill>
                  </a:rPr>
                  <a:t>defined</a:t>
                </a:r>
                <a:r>
                  <a:rPr lang="fr-BE" sz="1600" dirty="0">
                    <a:solidFill>
                      <a:schemeClr val="tx1"/>
                    </a:solidFill>
                  </a:rPr>
                  <a:t> by the interface circuit) 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/!\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Only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if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we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want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to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compute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the IRN of the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conditioning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interface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alone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, but not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within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the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whole</a:t>
                </a:r>
                <a:r>
                  <a:rPr lang="fr-BE" sz="1600" b="1" dirty="0">
                    <a:solidFill>
                      <a:srgbClr val="C00000"/>
                    </a:solidFill>
                  </a:rPr>
                  <a:t> </a:t>
                </a:r>
                <a:r>
                  <a:rPr lang="fr-BE" sz="1600" b="1" dirty="0" err="1">
                    <a:solidFill>
                      <a:srgbClr val="C00000"/>
                    </a:solidFill>
                  </a:rPr>
                  <a:t>chain</a:t>
                </a:r>
                <a:endParaRPr lang="fr-FR" sz="1600" b="1" dirty="0">
                  <a:solidFill>
                    <a:srgbClr val="C0000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fr-BE" sz="1600" dirty="0">
                  <a:solidFill>
                    <a:schemeClr val="tx1"/>
                  </a:solidFill>
                </a:endParaRPr>
              </a:p>
              <a:p>
                <a:pPr algn="just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477F6F4-05DA-944B-BBD2-3A44446E3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26" r="-12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784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_epl" id="{D111E100-94D6-934E-B661-32989E98639F}" vid="{00C3674F-5C80-BC4F-A075-FDBD407E4D7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4181092E994429F355A24CA98BC3C" ma:contentTypeVersion="6" ma:contentTypeDescription="Crée un document." ma:contentTypeScope="" ma:versionID="b1bed1064a71a83752c72785f1a3bcbd">
  <xsd:schema xmlns:xsd="http://www.w3.org/2001/XMLSchema" xmlns:xs="http://www.w3.org/2001/XMLSchema" xmlns:p="http://schemas.microsoft.com/office/2006/metadata/properties" xmlns:ns2="40707c61-0535-4343-b0a2-507973f4f3a5" targetNamespace="http://schemas.microsoft.com/office/2006/metadata/properties" ma:root="true" ma:fieldsID="7c76578bfc4d0a264accaf1f45b1bed5" ns2:_="">
    <xsd:import namespace="40707c61-0535-4343-b0a2-507973f4f3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07c61-0535-4343-b0a2-507973f4f3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2FFDD1-9475-49F4-9391-F1F07069C8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4EE26-4705-403C-9618-62713AF5B739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40707c61-0535-4343-b0a2-507973f4f3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12B922-E3D0-4F6B-8EBA-297BC228F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707c61-0535-4343-b0a2-507973f4f3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Words>1367</Words>
  <Application>Microsoft Office PowerPoint</Application>
  <PresentationFormat>Widescreen</PresentationFormat>
  <Paragraphs>139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Retrospect</vt:lpstr>
      <vt:lpstr>Summary mp1 &amp; mp2 </vt:lpstr>
      <vt:lpstr>Compare the proposed raw sensors</vt:lpstr>
      <vt:lpstr>Motivate the selection of one of the raw sensors</vt:lpstr>
      <vt:lpstr>Raw sensor model</vt:lpstr>
      <vt:lpstr>Raw sensor model</vt:lpstr>
      <vt:lpstr>Conditioning interface: selection </vt:lpstr>
      <vt:lpstr>Conditioning interface: sizing</vt:lpstr>
      <vt:lpstr>Input-referred (voltage) noise (1/4)</vt:lpstr>
      <vt:lpstr>Input-referred (voltage) noise (2/4)</vt:lpstr>
      <vt:lpstr>Input-referred (voltage) noise (3/4)</vt:lpstr>
      <vt:lpstr>Input-referred (voltage) noise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Roisin</dc:creator>
  <cp:lastModifiedBy>Quentin Dessain</cp:lastModifiedBy>
  <cp:revision>304</cp:revision>
  <cp:lastPrinted>2021-09-14T18:38:01Z</cp:lastPrinted>
  <dcterms:created xsi:type="dcterms:W3CDTF">2021-04-02T14:00:08Z</dcterms:created>
  <dcterms:modified xsi:type="dcterms:W3CDTF">2024-11-14T22:23:20Z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0x010100E6A4181092E994429F355A24CA98BC3C</vt:lpwstr>
  </property>
</Properties>
</file>