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7" r:id="rId4"/>
  </p:sldMasterIdLst>
  <p:notesMasterIdLst>
    <p:notesMasterId r:id="rId10"/>
  </p:notesMasterIdLst>
  <p:sldIdLst>
    <p:sldId id="264" r:id="rId5"/>
    <p:sldId id="265" r:id="rId6"/>
    <p:sldId id="270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C1079-E29F-7F89-30B0-A08134C081C2}" v="55" dt="2024-11-19T16:56:11.940"/>
    <p1510:client id="{880C6987-CE75-41AF-0BEF-DDFDDF3E75B6}" v="1249" dt="2024-11-19T16:56:10.409"/>
    <p1510:client id="{8FEF645B-DB37-32F7-1DA6-40C38C21198E}" v="1" dt="2024-11-19T16:49:02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CD59-705E-454B-AEA6-F5CC58A0EC5A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5446-7237-5343-8D47-CE22B5247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351" y="3714941"/>
            <a:ext cx="12188825" cy="3138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540" y="1526100"/>
            <a:ext cx="11246709" cy="219696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540" y="391208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i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7520-97A9-DF42-BE73-5A016584FCE4}" type="datetime1">
              <a:rPr lang="fr-BE" smtClean="0"/>
              <a:t>19-11-24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‹N°›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AF757-851A-464D-A521-1355D7D23D0B}"/>
              </a:ext>
            </a:extLst>
          </p:cNvPr>
          <p:cNvSpPr/>
          <p:nvPr userDrawn="1"/>
        </p:nvSpPr>
        <p:spPr>
          <a:xfrm>
            <a:off x="0" y="3714941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56D6-D01F-4AF8-A068-3F0AA1EC9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38109"/>
            <a:ext cx="5327265" cy="1236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7B1A0-D92F-4722-9193-6095CDD36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73" y="137331"/>
            <a:ext cx="1316115" cy="8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1D9B-CC9D-274F-8796-96907CB8C4CD}" type="datetime1">
              <a:rPr lang="fr-BE" smtClean="0"/>
              <a:t>19-11-24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94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65B1AD-EA7F-4F8A-BEC0-D897E61A46B7}"/>
              </a:ext>
            </a:extLst>
          </p:cNvPr>
          <p:cNvSpPr/>
          <p:nvPr userDrawn="1"/>
        </p:nvSpPr>
        <p:spPr>
          <a:xfrm>
            <a:off x="-1" y="0"/>
            <a:ext cx="12188825" cy="6792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792906"/>
            <a:ext cx="12188825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062-5A4F-1C49-BC17-9F005E0BD4DD}" type="datetime1">
              <a:rPr lang="fr-BE" smtClean="0"/>
              <a:t>19-11-24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‹N°›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64C5E-8725-4D3D-BD34-FE02AB276CC9}"/>
              </a:ext>
            </a:extLst>
          </p:cNvPr>
          <p:cNvSpPr/>
          <p:nvPr userDrawn="1"/>
        </p:nvSpPr>
        <p:spPr>
          <a:xfrm>
            <a:off x="-2" y="4343399"/>
            <a:ext cx="8029575" cy="61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1AB-5E76-4E4D-B781-DC8DCE34B051}" type="datetime1">
              <a:rPr lang="fr-BE" smtClean="0"/>
              <a:t>19-11-24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70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DF0C-92F0-A546-BB42-2835D4DC1866}" type="datetime1">
              <a:rPr lang="fr-BE" smtClean="0"/>
              <a:t>19-11-24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18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27EE-352A-A04C-A7FA-5B71E89E07CA}" type="datetime1">
              <a:rPr lang="fr-BE" smtClean="0"/>
              <a:t>19-11-24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69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108A-4880-1142-A38B-10746A300F08}" type="datetime1">
              <a:rPr lang="fr-BE" smtClean="0"/>
              <a:t>19-11-24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F79A-7C1D-41EC-9D20-AEBC6F34A30A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27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38B1C2-C5DA-D648-862D-C943C7CB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9925-D0E4-6142-A34D-F42F063BFB93}" type="datetime1">
              <a:rPr lang="fr-BE" smtClean="0"/>
              <a:t>19-11-24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B45DD1-0AF2-4B40-870E-AFD30A5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0AF0D-EDD7-1D4F-B04E-58044FFB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58AB-DC43-E74C-BA32-5A4A8E7B9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7FC01-7154-45A3-897A-F00D654BD825}"/>
              </a:ext>
            </a:extLst>
          </p:cNvPr>
          <p:cNvSpPr/>
          <p:nvPr userDrawn="1"/>
        </p:nvSpPr>
        <p:spPr>
          <a:xfrm>
            <a:off x="0" y="1"/>
            <a:ext cx="12192000" cy="85817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96622-731A-405F-9334-97868DDC445C}"/>
              </a:ext>
            </a:extLst>
          </p:cNvPr>
          <p:cNvSpPr/>
          <p:nvPr userDrawn="1"/>
        </p:nvSpPr>
        <p:spPr>
          <a:xfrm>
            <a:off x="1" y="805952"/>
            <a:ext cx="7086600" cy="813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791911"/>
            <a:ext cx="12192001" cy="659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-63861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75673"/>
            <a:ext cx="10660380" cy="4593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957" y="644635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61D6459A-42E6-E444-BD95-FE66E0EC98DA}" type="datetime1">
              <a:rPr lang="fr-BE" smtClean="0"/>
              <a:t>19-11-24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2744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7622F79A-7C1D-41EC-9D20-AEBC6F34A30A}" type="slidenum">
              <a:rPr lang="en-BE" smtClean="0"/>
              <a:pPr/>
              <a:t>‹N°›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045ED-2248-47A1-A68F-DE2731ACDA9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79142"/>
            <a:ext cx="1080654" cy="6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7" r:id="rId7"/>
    <p:sldLayoutId id="2147483688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E4767-E771-EA4E-A4FD-19E3DE494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[Report #MP3 – the music codec]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07A870-BA4B-1646-8963-92C551015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40" y="3912082"/>
            <a:ext cx="10058400" cy="2445586"/>
          </a:xfrm>
        </p:spPr>
        <p:txBody>
          <a:bodyPr>
            <a:normAutofit lnSpcReduction="10000"/>
          </a:bodyPr>
          <a:lstStyle/>
          <a:p>
            <a:r>
              <a:rPr lang="fr-FR"/>
              <a:t>Group #1</a:t>
            </a:r>
          </a:p>
          <a:p>
            <a:r>
              <a:rPr lang="fr-FR"/>
              <a:t>Hugo </a:t>
            </a:r>
            <a:r>
              <a:rPr lang="fr-FR" err="1"/>
              <a:t>Bastin</a:t>
            </a:r>
            <a:endParaRPr lang="fr-FR"/>
          </a:p>
          <a:p>
            <a:r>
              <a:rPr lang="fr-FR"/>
              <a:t>Loïc </a:t>
            </a:r>
            <a:r>
              <a:rPr lang="fr-FR" err="1"/>
              <a:t>tumelaire</a:t>
            </a:r>
            <a:endParaRPr lang="fr-FR"/>
          </a:p>
          <a:p>
            <a:r>
              <a:rPr lang="fr-FR"/>
              <a:t>Vincent </a:t>
            </a:r>
            <a:r>
              <a:rPr lang="fr-FR" err="1"/>
              <a:t>Dieuzeide</a:t>
            </a:r>
            <a:endParaRPr lang="fr-FR"/>
          </a:p>
          <a:p>
            <a:r>
              <a:rPr lang="fr-FR"/>
              <a:t>Zéphyrin Barras</a:t>
            </a:r>
          </a:p>
        </p:txBody>
      </p:sp>
    </p:spTree>
    <p:extLst>
      <p:ext uri="{BB962C8B-B14F-4D97-AF65-F5344CB8AC3E}">
        <p14:creationId xmlns:p14="http://schemas.microsoft.com/office/powerpoint/2010/main" val="27464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D1041-5D9C-4344-A3E4-48305C60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err="1"/>
              <a:t>Analog</a:t>
            </a:r>
            <a:r>
              <a:rPr lang="fr-FR" sz="4000"/>
              <a:t> </a:t>
            </a:r>
            <a:r>
              <a:rPr lang="fr-FR" sz="4000" err="1"/>
              <a:t>filter</a:t>
            </a:r>
            <a:r>
              <a:rPr lang="fr-FR" sz="4000"/>
              <a:t>: </a:t>
            </a:r>
            <a:r>
              <a:rPr lang="fr-FR" sz="4000" err="1"/>
              <a:t>selection</a:t>
            </a:r>
            <a:r>
              <a:rPr lang="fr-FR" sz="4000"/>
              <a:t> and </a:t>
            </a:r>
            <a:r>
              <a:rPr lang="fr-FR" sz="4000" err="1"/>
              <a:t>sizing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4B698-B794-E94A-9113-914B6729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75673"/>
            <a:ext cx="11187056" cy="517612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 err="1"/>
              <a:t>Provide</a:t>
            </a:r>
            <a:r>
              <a:rPr lang="fr-FR"/>
              <a:t> the </a:t>
            </a:r>
            <a:r>
              <a:rPr lang="fr-FR" err="1"/>
              <a:t>schematics</a:t>
            </a:r>
            <a:r>
              <a:rPr lang="fr-FR"/>
              <a:t> of the </a:t>
            </a:r>
            <a:r>
              <a:rPr lang="fr-FR" err="1"/>
              <a:t>filter</a:t>
            </a:r>
            <a:r>
              <a:rPr lang="fr-FR"/>
              <a:t> </a:t>
            </a:r>
          </a:p>
          <a:p>
            <a:r>
              <a:rPr lang="fr-FR" err="1">
                <a:ea typeface="Calibri"/>
                <a:cs typeface="Calibri"/>
              </a:rPr>
              <a:t>Sallen</a:t>
            </a:r>
            <a:r>
              <a:rPr lang="fr-FR">
                <a:ea typeface="Calibri"/>
                <a:cs typeface="Calibri"/>
              </a:rPr>
              <a:t> and key second </a:t>
            </a:r>
            <a:r>
              <a:rPr lang="fr-FR" err="1">
                <a:ea typeface="Calibri"/>
                <a:cs typeface="Calibri"/>
              </a:rPr>
              <a:t>order</a:t>
            </a:r>
            <a:r>
              <a:rPr lang="fr-FR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filter</a:t>
            </a:r>
            <a:r>
              <a:rPr lang="fr-FR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where</a:t>
            </a:r>
            <a:r>
              <a:rPr lang="fr-FR">
                <a:ea typeface="Calibri"/>
                <a:cs typeface="Calibri"/>
              </a:rPr>
              <a:t> </a:t>
            </a:r>
            <a:r>
              <a:rPr lang="fr-FR" err="1">
                <a:ea typeface="Calibri"/>
                <a:cs typeface="Calibri"/>
              </a:rPr>
              <a:t>we</a:t>
            </a:r>
            <a:r>
              <a:rPr lang="fr-FR">
                <a:ea typeface="Calibri"/>
                <a:cs typeface="Calibri"/>
              </a:rPr>
              <a:t> suppose R=R1=R2=R3,C=C1=C2</a:t>
            </a:r>
            <a:endParaRPr lang="fr-FR">
              <a:cs typeface="Calibri"/>
            </a:endParaRPr>
          </a:p>
          <a:p>
            <a:endParaRPr lang="fr-FR"/>
          </a:p>
          <a:p>
            <a:r>
              <a:rPr lang="fr-FR" err="1"/>
              <a:t>Provide</a:t>
            </a:r>
            <a:r>
              <a:rPr lang="fr-FR"/>
              <a:t> the values of the components</a:t>
            </a:r>
            <a:endParaRPr lang="fr-FR">
              <a:ea typeface="Calibri"/>
              <a:cs typeface="Calibri"/>
            </a:endParaRPr>
          </a:p>
          <a:p>
            <a:r>
              <a:rPr lang="fr-FR" sz="1600" err="1">
                <a:ea typeface="Calibri" panose="020F0502020204030204"/>
                <a:cs typeface="Calibri" panose="020F0502020204030204"/>
              </a:rPr>
              <a:t>We</a:t>
            </a:r>
            <a:r>
              <a:rPr lang="fr-FR" sz="1600">
                <a:ea typeface="Calibri" panose="020F0502020204030204"/>
                <a:cs typeface="Calibri" panose="020F0502020204030204"/>
              </a:rPr>
              <a:t> first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choose</a:t>
            </a:r>
            <a:r>
              <a:rPr lang="fr-FR" sz="1600">
                <a:ea typeface="Calibri" panose="020F0502020204030204"/>
                <a:cs typeface="Calibri" panose="020F0502020204030204"/>
              </a:rPr>
              <a:t> R1=100kΩ 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because</a:t>
            </a:r>
            <a:r>
              <a:rPr lang="fr-FR" sz="1600">
                <a:ea typeface="Calibri" panose="020F0502020204030204"/>
                <a:cs typeface="Calibri" panose="020F0502020204030204"/>
              </a:rPr>
              <a:t> the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cut</a:t>
            </a:r>
            <a:r>
              <a:rPr lang="fr-FR" sz="1600">
                <a:ea typeface="Calibri" panose="020F0502020204030204"/>
                <a:cs typeface="Calibri" panose="020F0502020204030204"/>
              </a:rPr>
              <a:t>-off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frequency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desired</a:t>
            </a:r>
            <a:endParaRPr lang="fr-FR" sz="1600">
              <a:ea typeface="Calibri" panose="020F0502020204030204"/>
              <a:cs typeface="Calibri" panose="020F0502020204030204"/>
            </a:endParaRPr>
          </a:p>
          <a:p>
            <a:r>
              <a:rPr lang="fr-FR" sz="1600">
                <a:ea typeface="Calibri" panose="020F0502020204030204"/>
                <a:cs typeface="Calibri" panose="020F0502020204030204"/>
              </a:rPr>
              <a:t> 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is</a:t>
            </a:r>
            <a:r>
              <a:rPr lang="fr-FR" sz="1600">
                <a:ea typeface="Calibri" panose="020F0502020204030204"/>
                <a:cs typeface="Calibri" panose="020F0502020204030204"/>
              </a:rPr>
              <a:t> 40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hz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with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fc</a:t>
            </a:r>
            <a:r>
              <a:rPr lang="fr-FR" sz="1600">
                <a:ea typeface="Calibri" panose="020F0502020204030204"/>
                <a:cs typeface="Calibri" panose="020F0502020204030204"/>
              </a:rPr>
              <a:t>=1/2piRC 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so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we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need</a:t>
            </a:r>
            <a:r>
              <a:rPr lang="fr-FR" sz="1600">
                <a:ea typeface="Calibri" panose="020F0502020204030204"/>
                <a:cs typeface="Calibri" panose="020F0502020204030204"/>
              </a:rPr>
              <a:t> a large R to have an </a:t>
            </a:r>
          </a:p>
          <a:p>
            <a:r>
              <a:rPr lang="fr-FR" sz="1600">
                <a:ea typeface="Calibri" panose="020F0502020204030204"/>
                <a:cs typeface="Calibri" panose="020F0502020204030204"/>
              </a:rPr>
              <a:t>acceptable C=39.79nF,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despite</a:t>
            </a:r>
            <a:r>
              <a:rPr lang="fr-FR" sz="1600">
                <a:ea typeface="Calibri" panose="020F0502020204030204"/>
                <a:cs typeface="Calibri" panose="020F0502020204030204"/>
              </a:rPr>
              <a:t> the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bigger</a:t>
            </a:r>
            <a:r>
              <a:rPr lang="fr-FR" sz="1600">
                <a:ea typeface="Calibri" panose="020F0502020204030204"/>
                <a:cs typeface="Calibri" panose="020F0502020204030204"/>
              </a:rPr>
              <a:t> thermal noise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this</a:t>
            </a:r>
            <a:endParaRPr lang="fr-FR" sz="16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600">
                <a:ea typeface="Calibri" panose="020F0502020204030204"/>
                <a:cs typeface="Calibri" panose="020F0502020204030204"/>
              </a:rPr>
              <a:t>Large value of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resistance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will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induce</a:t>
            </a:r>
            <a:r>
              <a:rPr lang="fr-FR" sz="160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fr-FR" sz="1600">
                <a:ea typeface="Calibri" panose="020F0502020204030204"/>
                <a:cs typeface="Calibri" panose="020F0502020204030204"/>
              </a:rPr>
              <a:t>The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we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choose</a:t>
            </a:r>
            <a:r>
              <a:rPr lang="fr-FR" sz="1600">
                <a:ea typeface="Calibri" panose="020F0502020204030204"/>
                <a:cs typeface="Calibri" panose="020F0502020204030204"/>
              </a:rPr>
              <a:t>  the value of R4 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with</a:t>
            </a:r>
            <a:r>
              <a:rPr lang="fr-FR" sz="1600">
                <a:ea typeface="Calibri" panose="020F0502020204030204"/>
                <a:cs typeface="Calibri" panose="020F0502020204030204"/>
              </a:rPr>
              <a:t> the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following</a:t>
            </a:r>
            <a:r>
              <a:rPr lang="fr-FR" sz="1600">
                <a:ea typeface="Calibri" panose="020F0502020204030204"/>
                <a:cs typeface="Calibri" panose="020F0502020204030204"/>
              </a:rPr>
              <a:t> formula</a:t>
            </a:r>
          </a:p>
          <a:p>
            <a:endParaRPr lang="fr-FR" sz="1600">
              <a:ea typeface="Calibri" panose="020F0502020204030204"/>
              <a:cs typeface="Calibri" panose="020F0502020204030204"/>
            </a:endParaRPr>
          </a:p>
          <a:p>
            <a:endParaRPr lang="fr-FR" sz="1600">
              <a:ea typeface="Calibri" panose="020F0502020204030204"/>
              <a:cs typeface="Calibri" panose="020F0502020204030204"/>
            </a:endParaRPr>
          </a:p>
          <a:p>
            <a:r>
              <a:rPr lang="fr-FR" sz="1600" err="1">
                <a:ea typeface="Calibri" panose="020F0502020204030204"/>
                <a:cs typeface="Calibri" panose="020F0502020204030204"/>
              </a:rPr>
              <a:t>We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found</a:t>
            </a:r>
            <a:r>
              <a:rPr lang="fr-FR" sz="1600">
                <a:ea typeface="Calibri" panose="020F0502020204030204"/>
                <a:cs typeface="Calibri" panose="020F0502020204030204"/>
              </a:rPr>
              <a:t>, for Q=0.707(to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avoid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overshoot</a:t>
            </a:r>
            <a:r>
              <a:rPr lang="fr-FR" sz="1600">
                <a:ea typeface="Calibri" panose="020F0502020204030204"/>
                <a:cs typeface="Calibri" panose="020F0502020204030204"/>
              </a:rPr>
              <a:t> </a:t>
            </a:r>
            <a:r>
              <a:rPr lang="fr-FR" sz="1600" err="1">
                <a:ea typeface="Calibri" panose="020F0502020204030204"/>
                <a:cs typeface="Calibri" panose="020F0502020204030204"/>
              </a:rPr>
              <a:t>response</a:t>
            </a:r>
            <a:r>
              <a:rPr lang="fr-FR" sz="1600">
                <a:ea typeface="Calibri" panose="020F0502020204030204"/>
                <a:cs typeface="Calibri" panose="020F0502020204030204"/>
              </a:rPr>
              <a:t> ) , R4=58kΩ</a:t>
            </a:r>
          </a:p>
          <a:p>
            <a:pPr marL="1699895" lvl="8">
              <a:buFont typeface="Wingdings" panose="020F0502020204030204" pitchFamily="34" charset="0"/>
              <a:buChar char="§"/>
            </a:pPr>
            <a:r>
              <a:rPr lang="fr-FR" sz="1000">
                <a:ea typeface="Calibri" panose="020F0502020204030204"/>
                <a:cs typeface="Calibri" panose="020F0502020204030204"/>
              </a:rPr>
              <a:t>                             </a:t>
            </a:r>
          </a:p>
          <a:p>
            <a:endParaRPr lang="fr-FR" sz="1600">
              <a:ea typeface="Calibri" panose="020F0502020204030204"/>
              <a:cs typeface="Calibri" panose="020F0502020204030204"/>
            </a:endParaRPr>
          </a:p>
          <a:p>
            <a:endParaRPr lang="fr-FR">
              <a:ea typeface="Calibri" panose="020F0502020204030204"/>
              <a:cs typeface="Calibri" panose="020F0502020204030204"/>
            </a:endParaRPr>
          </a:p>
          <a:p>
            <a:endParaRPr lang="fr-F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 3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3578E480-58B7-0461-5244-97D6DDB5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46" y="2235367"/>
            <a:ext cx="4551948" cy="36305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A062B2-0CA4-A85F-4538-67032DC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0" t="14035" r="9174" b="5263"/>
          <a:stretch/>
        </p:blipFill>
        <p:spPr>
          <a:xfrm>
            <a:off x="640697" y="5064499"/>
            <a:ext cx="1070909" cy="507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 descr="Une image contenant Polic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6F31ACC4-405A-9BCF-AA31-CC1D1BC8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286"/>
          <a:stretch/>
        </p:blipFill>
        <p:spPr>
          <a:xfrm>
            <a:off x="1989044" y="4963365"/>
            <a:ext cx="963705" cy="6180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495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0D45A-BB3C-FEAC-9212-0E461D93B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09753-8617-8C43-76A6-DB50DF6E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C7A0E-3B60-25A9-5859-BB26B7CF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Simulate the filter frequency response using </a:t>
            </a:r>
            <a:r>
              <a:rPr lang="en-US" err="1"/>
              <a:t>LTSpice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Simulate the whole instrumentation chain using LTSpice:</a:t>
            </a:r>
          </a:p>
        </p:txBody>
      </p:sp>
      <p:pic>
        <p:nvPicPr>
          <p:cNvPr id="4" name="Image 3" descr="Une image contenant ligne, Tracé, diagramme, texte&#10;&#10;Description générée automatiquement">
            <a:extLst>
              <a:ext uri="{FF2B5EF4-FFF2-40B4-BE49-F238E27FC236}">
                <a16:creationId xmlns:a16="http://schemas.microsoft.com/office/drawing/2014/main" id="{C949007D-4159-4D1E-F631-880C800E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4416046"/>
            <a:ext cx="12181609" cy="2192048"/>
          </a:xfrm>
          <a:prstGeom prst="rect">
            <a:avLst/>
          </a:prstGeom>
        </p:spPr>
      </p:pic>
      <p:pic>
        <p:nvPicPr>
          <p:cNvPr id="6" name="Image 5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64C84DFB-94AC-8CA4-DC31-D5D170D0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1695056"/>
            <a:ext cx="12192000" cy="21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887C-A0C2-4C46-81B5-CF7732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err="1"/>
              <a:t>Whole</a:t>
            </a:r>
            <a:r>
              <a:rPr lang="fr-FR" sz="4000"/>
              <a:t> </a:t>
            </a:r>
            <a:r>
              <a:rPr lang="fr-FR" sz="4000" err="1"/>
              <a:t>chain</a:t>
            </a:r>
            <a:r>
              <a:rPr lang="fr-FR" sz="4000"/>
              <a:t> noise </a:t>
            </a:r>
            <a:r>
              <a:rPr lang="fr-FR" sz="4000" err="1"/>
              <a:t>analysis</a:t>
            </a:r>
            <a:r>
              <a:rPr lang="fr-FR" sz="400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7F6F4-05DA-944B-BBD2-3A44446E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982628"/>
            <a:ext cx="11975200" cy="543683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 dirty="0"/>
              <a:t>Evaluate the impact of each noise source on the performance of the whole chain.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- Use the final expression of the noise analysis document Part 1 for the charge amplifier block.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- Consider only the noise of the TLV354 for the filter block (do not account for noise coming from the resistors).</a:t>
            </a:r>
            <a:endParaRPr lang="en-US" dirty="0">
              <a:ea typeface="Calibri"/>
              <a:cs typeface="Calibri"/>
            </a:endParaRPr>
          </a:p>
          <a:p>
            <a:r>
              <a:rPr lang="en-US" sz="1400" dirty="0">
                <a:ea typeface="Calibri"/>
                <a:cs typeface="Calibri"/>
              </a:rPr>
              <a:t>Bring back the noise reference of the enter of the filter for the output noise filter (only TLV354 noise considered)</a:t>
            </a:r>
          </a:p>
          <a:p>
            <a:r>
              <a:rPr lang="en-US" sz="1400" b="1" dirty="0">
                <a:ea typeface="Calibri"/>
                <a:cs typeface="Calibri"/>
              </a:rPr>
              <a:t>Voltage</a:t>
            </a:r>
            <a:r>
              <a:rPr lang="en-US" sz="1400" dirty="0">
                <a:ea typeface="Calibri"/>
                <a:cs typeface="Calibri"/>
              </a:rPr>
              <a:t>:</a:t>
            </a:r>
          </a:p>
          <a:p>
            <a:r>
              <a:rPr lang="en-US" sz="1400" dirty="0">
                <a:ea typeface="Calibri"/>
                <a:cs typeface="Calibri"/>
              </a:rPr>
              <a:t>From datasheet:        , with a band from 0.5 to 40 Hz.</a:t>
            </a:r>
          </a:p>
          <a:p>
            <a:r>
              <a:rPr lang="en-US" sz="1400" dirty="0">
                <a:ea typeface="Calibri"/>
                <a:cs typeface="Calibri"/>
              </a:rPr>
              <a:t>Gain is 4dB. We find </a:t>
            </a:r>
            <a:r>
              <a:rPr lang="en-US" sz="1400" dirty="0" err="1">
                <a:ea typeface="Calibri"/>
                <a:cs typeface="Calibri"/>
              </a:rPr>
              <a:t>voltage_noise_input_filter</a:t>
            </a:r>
            <a:r>
              <a:rPr lang="en-US" sz="1400" dirty="0">
                <a:ea typeface="Calibri"/>
                <a:cs typeface="Calibri"/>
              </a:rPr>
              <a:t>=</a:t>
            </a:r>
            <a:r>
              <a:rPr lang="en-US" sz="1400" dirty="0">
                <a:ea typeface="+mn-lt"/>
                <a:cs typeface="+mn-lt"/>
              </a:rPr>
              <a:t>187 </a:t>
            </a:r>
            <a:r>
              <a:rPr lang="en-US" sz="1400" dirty="0" err="1">
                <a:ea typeface="+mn-lt"/>
                <a:cs typeface="+mn-lt"/>
              </a:rPr>
              <a:t>nV</a:t>
            </a:r>
            <a:endParaRPr lang="en-US" sz="1400" dirty="0" err="1">
              <a:ea typeface="Calibri" panose="020F0502020204030204"/>
              <a:cs typeface="Calibri" panose="020F0502020204030204"/>
            </a:endParaRPr>
          </a:p>
          <a:p>
            <a:r>
              <a:rPr lang="en-US" sz="1400" b="1" dirty="0">
                <a:ea typeface="Calibri" panose="020F0502020204030204"/>
                <a:cs typeface="Calibri" panose="020F0502020204030204"/>
              </a:rPr>
              <a:t>Current</a:t>
            </a:r>
            <a:r>
              <a:rPr lang="en-US" sz="1400" dirty="0">
                <a:ea typeface="Calibri" panose="020F0502020204030204"/>
                <a:cs typeface="Calibri" panose="020F0502020204030204"/>
              </a:rPr>
              <a:t>:</a:t>
            </a:r>
          </a:p>
          <a:p>
            <a:r>
              <a:rPr lang="en-US" sz="1400" dirty="0">
                <a:ea typeface="Calibri" panose="020F0502020204030204"/>
                <a:cs typeface="Calibri" panose="020F0502020204030204"/>
              </a:rPr>
              <a:t>From datasheet:</a:t>
            </a:r>
          </a:p>
          <a:p>
            <a:r>
              <a:rPr lang="en-US" sz="1400" dirty="0">
                <a:ea typeface="Calibri" panose="020F0502020204030204"/>
                <a:cs typeface="Calibri" panose="020F0502020204030204"/>
              </a:rPr>
              <a:t>We find </a:t>
            </a:r>
            <a:r>
              <a:rPr lang="en-US" sz="1400" dirty="0" err="1">
                <a:ea typeface="Calibri" panose="020F0502020204030204"/>
                <a:cs typeface="Calibri" panose="020F0502020204030204"/>
              </a:rPr>
              <a:t>current_noise_input_filter</a:t>
            </a:r>
            <a:r>
              <a:rPr lang="en-US" sz="1400" dirty="0">
                <a:ea typeface="Calibri" panose="020F0502020204030204"/>
                <a:cs typeface="Calibri" panose="020F0502020204030204"/>
              </a:rPr>
              <a:t>=1.25pA</a:t>
            </a:r>
          </a:p>
          <a:p>
            <a:pPr marL="0" indent="0">
              <a:buNone/>
            </a:pPr>
            <a:r>
              <a:rPr lang="en-US" sz="1400" b="1" dirty="0">
                <a:ea typeface="Calibri" panose="020F0502020204030204"/>
                <a:cs typeface="Calibri" panose="020F0502020204030204"/>
              </a:rPr>
              <a:t>Bring back</a:t>
            </a:r>
            <a:r>
              <a:rPr lang="en-US" sz="1400" dirty="0">
                <a:ea typeface="Calibri" panose="020F0502020204030204"/>
                <a:cs typeface="Calibri" panose="020F0502020204030204"/>
              </a:rPr>
              <a:t> at the input in Coulombs by dividing these value by the charge amplifier gain (30dB) : </a:t>
            </a:r>
            <a:r>
              <a:rPr lang="en-US" sz="1400" err="1">
                <a:ea typeface="Calibri" panose="020F0502020204030204"/>
                <a:cs typeface="Calibri" panose="020F0502020204030204"/>
              </a:rPr>
              <a:t>IRN_filter</a:t>
            </a:r>
            <a:r>
              <a:rPr lang="en-US" sz="1400" dirty="0">
                <a:ea typeface="Calibri" panose="020F0502020204030204"/>
                <a:cs typeface="Calibri" panose="020F0502020204030204"/>
              </a:rPr>
              <a:t>=5.91 </a:t>
            </a:r>
            <a:r>
              <a:rPr lang="en-US" sz="1400" err="1">
                <a:ea typeface="Calibri" panose="020F0502020204030204"/>
                <a:cs typeface="Calibri" panose="020F0502020204030204"/>
              </a:rPr>
              <a:t>nC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ea typeface="Calibri" panose="020F0502020204030204"/>
                <a:cs typeface="Calibri" panose="020F0502020204030204"/>
              </a:rPr>
              <a:t>Then we compute the value flicker noise constant for the voltage noise of the charge amplifier from the datasheet (neglect the thermal one car small in our band)</a:t>
            </a:r>
          </a:p>
          <a:p>
            <a:r>
              <a:rPr lang="en-US" sz="1400" dirty="0">
                <a:ea typeface="Calibri" panose="020F0502020204030204"/>
                <a:cs typeface="Calibri" panose="020F0502020204030204"/>
              </a:rPr>
              <a:t>We find </a:t>
            </a:r>
            <a:r>
              <a:rPr lang="en-US" sz="1400" dirty="0" err="1">
                <a:ea typeface="Calibri" panose="020F0502020204030204"/>
                <a:cs typeface="Calibri" panose="020F0502020204030204"/>
              </a:rPr>
              <a:t>K_fa</a:t>
            </a:r>
            <a:r>
              <a:rPr lang="en-US" sz="1400" dirty="0">
                <a:ea typeface="Calibri" panose="020F0502020204030204"/>
                <a:cs typeface="Calibri" panose="020F0502020204030204"/>
              </a:rPr>
              <a:t>=1.99*10^-14 V²</a:t>
            </a:r>
          </a:p>
          <a:p>
            <a:r>
              <a:rPr lang="en-US" sz="1400" dirty="0">
                <a:ea typeface="Calibri" panose="020F0502020204030204"/>
                <a:cs typeface="Calibri" panose="020F0502020204030204"/>
              </a:rPr>
              <a:t>For the current in the band of interest, we have I²_charge amplifier=5.06 10^-29 A²</a:t>
            </a:r>
          </a:p>
          <a:p>
            <a:r>
              <a:rPr lang="en-US" sz="1400" dirty="0">
                <a:ea typeface="Calibri" panose="020F0502020204030204"/>
                <a:cs typeface="Calibri" panose="020F0502020204030204"/>
              </a:rPr>
              <a:t>For the given formula, we got an IRN_amplifier=6.04 10^-12 V^2 , and so 2.45 </a:t>
            </a:r>
            <a:r>
              <a:rPr lang="en-US" sz="1400" dirty="0" err="1">
                <a:ea typeface="Calibri" panose="020F0502020204030204"/>
                <a:cs typeface="Calibri" panose="020F0502020204030204"/>
              </a:rPr>
              <a:t>μC</a:t>
            </a:r>
            <a:r>
              <a:rPr lang="en-US" sz="1400" dirty="0">
                <a:ea typeface="Calibri" panose="020F0502020204030204"/>
                <a:cs typeface="Calibri" panose="020F0502020204030204"/>
              </a:rPr>
              <a:t> </a:t>
            </a:r>
          </a:p>
          <a:p>
            <a:r>
              <a:rPr lang="en-US" sz="1400" dirty="0">
                <a:ea typeface="Calibri" panose="020F0502020204030204"/>
                <a:cs typeface="Calibri" panose="020F0502020204030204"/>
              </a:rPr>
              <a:t>The total IRN is so 2.455 </a:t>
            </a:r>
            <a:r>
              <a:rPr lang="en-US" sz="1400" dirty="0" err="1">
                <a:ea typeface="Calibri" panose="020F0502020204030204"/>
                <a:cs typeface="Calibri" panose="020F0502020204030204"/>
              </a:rPr>
              <a:t>μC</a:t>
            </a:r>
            <a:r>
              <a:rPr lang="en-US" sz="1400" dirty="0">
                <a:ea typeface="Calibri" panose="020F0502020204030204"/>
                <a:cs typeface="Calibri" panose="020F0502020204030204"/>
              </a:rPr>
              <a:t> </a:t>
            </a:r>
          </a:p>
          <a:p>
            <a:endParaRPr lang="en-US" sz="1400">
              <a:ea typeface="Calibri" panose="020F0502020204030204"/>
              <a:cs typeface="Calibri" panose="020F0502020204030204"/>
            </a:endParaRPr>
          </a:p>
          <a:p>
            <a:endParaRPr lang="en-US" sz="1400">
              <a:ea typeface="Calibri" panose="020F0502020204030204"/>
              <a:cs typeface="Calibri" panose="020F0502020204030204"/>
            </a:endParaRPr>
          </a:p>
          <a:p>
            <a:endParaRPr lang="en-US" sz="1400">
              <a:ea typeface="Calibri" panose="020F0502020204030204"/>
              <a:cs typeface="Calibri" panose="020F0502020204030204"/>
            </a:endParaRPr>
          </a:p>
          <a:p>
            <a:endParaRPr lang="en-US" sz="140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fr-F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9A80F5-0854-9E27-E27B-4A2D7C00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81" y="2777078"/>
            <a:ext cx="1302684" cy="1787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4989E96-704A-A4C4-E594-062574C45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36" y="3562036"/>
            <a:ext cx="8105775" cy="266700"/>
          </a:xfrm>
          <a:prstGeom prst="rect">
            <a:avLst/>
          </a:prstGeom>
        </p:spPr>
      </p:pic>
      <p:pic>
        <p:nvPicPr>
          <p:cNvPr id="6" name="Image 5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07EAD9C6-05FD-A363-5A73-CD7DB5AFA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76" y="4934122"/>
            <a:ext cx="2779060" cy="18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0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E95A9-C946-10EC-3332-B1B3EDFF0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21145-168A-163A-BFA0-77582F58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err="1"/>
              <a:t>Whole</a:t>
            </a:r>
            <a:r>
              <a:rPr lang="fr-FR" sz="4000"/>
              <a:t> </a:t>
            </a:r>
            <a:r>
              <a:rPr lang="fr-FR" sz="4000" err="1"/>
              <a:t>chain</a:t>
            </a:r>
            <a:r>
              <a:rPr lang="fr-FR" sz="4000"/>
              <a:t> noise </a:t>
            </a:r>
            <a:r>
              <a:rPr lang="fr-FR" sz="4000" err="1"/>
              <a:t>analysis</a:t>
            </a:r>
            <a:r>
              <a:rPr lang="fr-FR" sz="4000"/>
              <a:t>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2B1A4-22A5-1705-7DEB-A09BA6C7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16" y="1061069"/>
            <a:ext cx="10660380" cy="5358392"/>
          </a:xfrm>
        </p:spPr>
        <p:txBody>
          <a:bodyPr/>
          <a:lstStyle/>
          <a:p>
            <a:pPr marL="0" indent="0">
              <a:buNone/>
            </a:pPr>
            <a:r>
              <a:rPr lang="fr-FR" err="1"/>
              <a:t>Give</a:t>
            </a:r>
            <a:r>
              <a:rPr lang="fr-FR"/>
              <a:t> the </a:t>
            </a:r>
            <a:r>
              <a:rPr lang="fr-FR" err="1"/>
              <a:t>equivalent</a:t>
            </a:r>
            <a:r>
              <a:rPr lang="fr-FR"/>
              <a:t> charge noise of </a:t>
            </a:r>
            <a:r>
              <a:rPr lang="fr-FR" err="1"/>
              <a:t>each</a:t>
            </a:r>
            <a:r>
              <a:rPr lang="fr-FR"/>
              <a:t> block of the </a:t>
            </a:r>
            <a:r>
              <a:rPr lang="fr-FR" err="1"/>
              <a:t>chain</a:t>
            </a:r>
            <a:r>
              <a:rPr lang="fr-FR"/>
              <a:t> and </a:t>
            </a:r>
            <a:r>
              <a:rPr lang="fr-FR" err="1"/>
              <a:t>evaluate</a:t>
            </a:r>
            <a:r>
              <a:rPr lang="fr-FR"/>
              <a:t> </a:t>
            </a:r>
            <a:r>
              <a:rPr lang="fr-FR" err="1"/>
              <a:t>their</a:t>
            </a:r>
            <a:r>
              <a:rPr lang="fr-FR"/>
              <a:t> impact.</a:t>
            </a:r>
          </a:p>
          <a:p>
            <a:r>
              <a:rPr lang="fr-FR"/>
              <a:t> </a:t>
            </a:r>
          </a:p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6B8880-DA06-692A-BF02-AB7EB64FC241}"/>
              </a:ext>
            </a:extLst>
          </p:cNvPr>
          <p:cNvSpPr txBox="1"/>
          <p:nvPr/>
        </p:nvSpPr>
        <p:spPr>
          <a:xfrm>
            <a:off x="225380" y="1599126"/>
            <a:ext cx="1143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See previous slide ( no impact of the filter 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23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epl" id="{D111E100-94D6-934E-B661-32989E98639F}" vid="{00C3674F-5C80-BC4F-A075-FDBD407E4D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11eb63-0eb9-4b8e-ace8-10c34cf1b3b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3ED43C6A0084AA332167E6CD92183" ma:contentTypeVersion="18" ma:contentTypeDescription="Crée un document." ma:contentTypeScope="" ma:versionID="29c8ca3cfd13697b7a442cd56fc87d3e">
  <xsd:schema xmlns:xsd="http://www.w3.org/2001/XMLSchema" xmlns:xs="http://www.w3.org/2001/XMLSchema" xmlns:p="http://schemas.microsoft.com/office/2006/metadata/properties" xmlns:ns3="a311eb63-0eb9-4b8e-ace8-10c34cf1b3bd" xmlns:ns4="626f62e4-571f-445f-9604-1b34bee802f1" targetNamespace="http://schemas.microsoft.com/office/2006/metadata/properties" ma:root="true" ma:fieldsID="09fb245133b01743231d5df161e07cdc" ns3:_="" ns4:_="">
    <xsd:import namespace="a311eb63-0eb9-4b8e-ace8-10c34cf1b3bd"/>
    <xsd:import namespace="626f62e4-571f-445f-9604-1b34bee802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1eb63-0eb9-4b8e-ace8-10c34cf1b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f62e4-571f-445f-9604-1b34bee80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2FFDD1-9475-49F4-9391-F1F07069C8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4EE26-4705-403C-9618-62713AF5B739}">
  <ds:schemaRefs>
    <ds:schemaRef ds:uri="626f62e4-571f-445f-9604-1b34bee802f1"/>
    <ds:schemaRef ds:uri="a311eb63-0eb9-4b8e-ace8-10c34cf1b3b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25F80D-8A23-4D41-BB80-C065FCF3C106}">
  <ds:schemaRefs>
    <ds:schemaRef ds:uri="626f62e4-571f-445f-9604-1b34bee802f1"/>
    <ds:schemaRef ds:uri="a311eb63-0eb9-4b8e-ace8-10c34cf1b3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Grand écran</PresentationFormat>
  <Slides>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Retrospect</vt:lpstr>
      <vt:lpstr>[Report #MP3 – the music codec] </vt:lpstr>
      <vt:lpstr>Analog filter: selection and sizing</vt:lpstr>
      <vt:lpstr>Simulation</vt:lpstr>
      <vt:lpstr>Whole chain noise analysis (1/2)</vt:lpstr>
      <vt:lpstr>Whole chain noise analysis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Roisin;Quentin Dessain</dc:creator>
  <cp:revision>53</cp:revision>
  <cp:lastPrinted>2021-09-14T18:38:01Z</cp:lastPrinted>
  <dcterms:created xsi:type="dcterms:W3CDTF">2021-04-02T14:00:08Z</dcterms:created>
  <dcterms:modified xsi:type="dcterms:W3CDTF">2024-11-19T16:57:11Z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0x010100AA23ED43C6A0084AA332167E6CD92183</vt:lpwstr>
  </property>
</Properties>
</file>