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4"/>
  </p:sldMasterIdLst>
  <p:notesMasterIdLst>
    <p:notesMasterId r:id="rId58"/>
  </p:notesMasterIdLst>
  <p:handoutMasterIdLst>
    <p:handoutMasterId r:id="rId59"/>
  </p:handoutMasterIdLst>
  <p:sldIdLst>
    <p:sldId id="425" r:id="rId5"/>
    <p:sldId id="443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9" r:id="rId14"/>
    <p:sldId id="641" r:id="rId15"/>
    <p:sldId id="642" r:id="rId16"/>
    <p:sldId id="600" r:id="rId17"/>
    <p:sldId id="601" r:id="rId18"/>
    <p:sldId id="603" r:id="rId19"/>
    <p:sldId id="643" r:id="rId20"/>
    <p:sldId id="644" r:id="rId21"/>
    <p:sldId id="645" r:id="rId22"/>
    <p:sldId id="646" r:id="rId23"/>
    <p:sldId id="647" r:id="rId24"/>
    <p:sldId id="649" r:id="rId25"/>
    <p:sldId id="650" r:id="rId26"/>
    <p:sldId id="606" r:id="rId27"/>
    <p:sldId id="651" r:id="rId28"/>
    <p:sldId id="652" r:id="rId29"/>
    <p:sldId id="653" r:id="rId30"/>
    <p:sldId id="654" r:id="rId31"/>
    <p:sldId id="656" r:id="rId32"/>
    <p:sldId id="657" r:id="rId33"/>
    <p:sldId id="655" r:id="rId34"/>
    <p:sldId id="659" r:id="rId35"/>
    <p:sldId id="660" r:id="rId36"/>
    <p:sldId id="661" r:id="rId37"/>
    <p:sldId id="662" r:id="rId38"/>
    <p:sldId id="681" r:id="rId39"/>
    <p:sldId id="663" r:id="rId40"/>
    <p:sldId id="664" r:id="rId41"/>
    <p:sldId id="665" r:id="rId42"/>
    <p:sldId id="607" r:id="rId43"/>
    <p:sldId id="666" r:id="rId44"/>
    <p:sldId id="682" r:id="rId45"/>
    <p:sldId id="670" r:id="rId46"/>
    <p:sldId id="669" r:id="rId47"/>
    <p:sldId id="671" r:id="rId48"/>
    <p:sldId id="672" r:id="rId49"/>
    <p:sldId id="673" r:id="rId50"/>
    <p:sldId id="674" r:id="rId51"/>
    <p:sldId id="675" r:id="rId52"/>
    <p:sldId id="677" r:id="rId53"/>
    <p:sldId id="678" r:id="rId54"/>
    <p:sldId id="679" r:id="rId55"/>
    <p:sldId id="680" r:id="rId56"/>
    <p:sldId id="590" r:id="rId57"/>
  </p:sldIdLst>
  <p:sldSz cx="9144000" cy="6858000" type="screen4x3"/>
  <p:notesSz cx="6731000" cy="98679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761"/>
    <a:srgbClr val="A14054"/>
    <a:srgbClr val="6D1A32"/>
    <a:srgbClr val="C0B893"/>
    <a:srgbClr val="00553D"/>
    <a:srgbClr val="91B59E"/>
    <a:srgbClr val="649785"/>
    <a:srgbClr val="B9EC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68983" autoAdjust="0"/>
  </p:normalViewPr>
  <p:slideViewPr>
    <p:cSldViewPr snapToGrid="0" snapToObjects="1">
      <p:cViewPr>
        <p:scale>
          <a:sx n="66" d="100"/>
          <a:sy n="66" d="100"/>
        </p:scale>
        <p:origin x="-3240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notesViewPr>
    <p:cSldViewPr snapToGrid="0" snapToObjects="1">
      <p:cViewPr varScale="1">
        <p:scale>
          <a:sx n="82" d="100"/>
          <a:sy n="82" d="100"/>
        </p:scale>
        <p:origin x="-2454" y="-84"/>
      </p:cViewPr>
      <p:guideLst>
        <p:guide orient="horz" pos="3108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02788"/>
            <a:ext cx="29400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0950" y="9602788"/>
            <a:ext cx="2940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1BD7CE22-10A5-4C25-9B1A-888044EBD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84872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l">
              <a:lnSpc>
                <a:spcPct val="100000"/>
              </a:lnSpc>
              <a:defRPr/>
            </a:pPr>
            <a:endParaRPr lang="en-GB" sz="800" b="0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r">
              <a:lnSpc>
                <a:spcPct val="100000"/>
              </a:lnSpc>
              <a:defRPr/>
            </a:pPr>
            <a:endParaRPr lang="en-GB" sz="8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0" y="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57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2950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C99FBC6-FA00-43C4-98E3-676864D291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8625" y="4724400"/>
            <a:ext cx="5924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76803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3572A-39E4-41E1-A75A-8264F25562DB}" type="slidenum">
              <a:rPr lang="en-GB" smtClean="0"/>
              <a:pPr/>
              <a:t>0</a:t>
            </a:fld>
            <a:endParaRPr lang="en-GB" smtClean="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4198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FAB91-BAAA-4943-9000-9DDD2F0CF147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4198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FAB91-BAAA-4943-9000-9DDD2F0CF147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sz="10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5222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19779-1902-4D7F-9AA0-45B9F248046C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2006 Capgemini -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9FBC6-FA00-43C4-98E3-676864D2912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 userDrawn="1"/>
        </p:nvSpPr>
        <p:spPr bwMode="gray">
          <a:xfrm>
            <a:off x="-14288" y="-14288"/>
            <a:ext cx="9158288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5915025"/>
            <a:ext cx="9144000" cy="942975"/>
            <a:chOff x="0" y="5915025"/>
            <a:chExt cx="9144000" cy="942975"/>
          </a:xfrm>
        </p:grpSpPr>
        <p:grpSp>
          <p:nvGrpSpPr>
            <p:cNvPr id="4" name="Group 13"/>
            <p:cNvGrpSpPr>
              <a:grpSpLocks/>
            </p:cNvGrpSpPr>
            <p:nvPr userDrawn="1"/>
          </p:nvGrpSpPr>
          <p:grpSpPr bwMode="auto">
            <a:xfrm>
              <a:off x="0" y="5915025"/>
              <a:ext cx="9144000" cy="942975"/>
              <a:chOff x="0" y="5915025"/>
              <a:chExt cx="9144000" cy="942975"/>
            </a:xfrm>
          </p:grpSpPr>
          <p:sp>
            <p:nvSpPr>
              <p:cNvPr id="6" name="Rectangle 5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 userDrawn="1"/>
            </p:nvSpPr>
            <p:spPr bwMode="gray">
              <a:xfrm>
                <a:off x="7808913" y="5915025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" name="Picture 16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571" y="6426559"/>
              <a:ext cx="2852934" cy="29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CreativeServices\07_PowerPoint\2010\Images\sea_gulls_4277787-2161x3300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3"/>
          <p:cNvSpPr>
            <a:spLocks/>
          </p:cNvSpPr>
          <p:nvPr userDrawn="1"/>
        </p:nvSpPr>
        <p:spPr bwMode="gray">
          <a:xfrm>
            <a:off x="-14288" y="-14288"/>
            <a:ext cx="9158288" cy="5929313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8D02-74D4-439B-966E-B325578C4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8588"/>
            <a:ext cx="22860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8588"/>
            <a:ext cx="67056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C4BF-D53A-4324-A3CD-B3CDEAA13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7150100" y="6719888"/>
            <a:ext cx="1808163" cy="10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5FBCC-B3CA-45FF-ABAA-B9F3912EE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9BBBD-C36B-4D83-B3AD-4876EBDD2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FEF2-1852-4D00-98ED-C3E15A810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8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9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80911-959F-45D1-98A3-C73535ACB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9BBE-1A13-4261-ADBD-0E4F876A5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3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0D05C-7BA1-4CE4-800E-1F3830C11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7A4C-04D8-48DF-9413-5D0029688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92DA-7ACE-41CD-BFB1-5292E70AF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285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000" tIns="36000" rIns="43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 Du Masque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62063"/>
            <a:ext cx="8637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34388" y="6719888"/>
            <a:ext cx="523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5158" name="Rectangle 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1525" y="6719888"/>
            <a:ext cx="4016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591A4D-2476-4289-8F62-DC91D5473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7670800" y="6307138"/>
            <a:ext cx="14811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  <a:defRPr/>
            </a:pPr>
            <a:r>
              <a:rPr lang="en-GB" altLang="en-US" sz="1200">
                <a:solidFill>
                  <a:srgbClr val="00553D"/>
                </a:solidFill>
              </a:rPr>
              <a:t>Learning &amp; Culture</a:t>
            </a:r>
          </a:p>
        </p:txBody>
      </p:sp>
      <p:pic>
        <p:nvPicPr>
          <p:cNvPr id="2057" name="Picture 124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900" y="6424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87" name="Rectangle 131"/>
          <p:cNvSpPr>
            <a:spLocks noChangeArrowheads="1"/>
          </p:cNvSpPr>
          <p:nvPr/>
        </p:nvSpPr>
        <p:spPr bwMode="auto">
          <a:xfrm>
            <a:off x="5765800" y="6572250"/>
            <a:ext cx="3292475" cy="10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6000" tIns="0" rIns="0" bIns="0" anchor="ctr">
            <a:spAutoFit/>
          </a:bodyPr>
          <a:lstStyle/>
          <a:p>
            <a:pPr algn="r">
              <a:defRPr/>
            </a:pPr>
            <a:r>
              <a:rPr lang="en-US" sz="800" b="0" i="1">
                <a:solidFill>
                  <a:srgbClr val="00553D"/>
                </a:solidFill>
              </a:rPr>
              <a:t>All work described was performed by Capgemini or a Capgemini affiliate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2pPr>
      <a:lvl3pPr marL="938213" indent="-176213" algn="l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Symbol" pitchFamily="18" charset="2"/>
        <a:buChar char="-"/>
        <a:defRPr sz="2400">
          <a:solidFill>
            <a:schemeClr val="tx1"/>
          </a:solidFill>
          <a:latin typeface="+mn-lt"/>
        </a:defRPr>
      </a:lvl3pPr>
      <a:lvl4pPr marL="15478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19669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241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813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85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57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43063"/>
            <a:ext cx="8966200" cy="919162"/>
          </a:xfrm>
        </p:spPr>
        <p:txBody>
          <a:bodyPr/>
          <a:lstStyle/>
          <a:p>
            <a:r>
              <a:rPr lang="en-PH" sz="3600" dirty="0" smtClean="0"/>
              <a:t>Introduction to Spring</a:t>
            </a:r>
            <a:endParaRPr lang="en-US" sz="3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 Access/Integration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JDBC</a:t>
            </a:r>
            <a:r>
              <a:rPr lang="en-US" sz="2000" dirty="0" smtClean="0"/>
              <a:t> module provides a JDBC-abstraction layer that removes the need to do tedious JDBC related coding.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ORM</a:t>
            </a:r>
            <a:r>
              <a:rPr lang="en-US" sz="2000" dirty="0" smtClean="0"/>
              <a:t> module provides integration layers for popular object-relational mapping APIs, including JPA, JDO, Hibernate, and </a:t>
            </a:r>
            <a:r>
              <a:rPr lang="en-US" sz="2000" dirty="0" err="1" smtClean="0"/>
              <a:t>iBatis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OXM</a:t>
            </a:r>
            <a:r>
              <a:rPr lang="en-US" sz="2000" dirty="0" smtClean="0"/>
              <a:t> module provides an abstraction layer that supports Object/XML mapping implementations for JAXB, Castor, </a:t>
            </a:r>
            <a:r>
              <a:rPr lang="en-US" sz="2000" dirty="0" err="1" smtClean="0"/>
              <a:t>XMLBeans</a:t>
            </a:r>
            <a:r>
              <a:rPr lang="en-US" sz="2000" dirty="0" smtClean="0"/>
              <a:t>, </a:t>
            </a:r>
            <a:r>
              <a:rPr lang="en-US" sz="2000" dirty="0" err="1" smtClean="0"/>
              <a:t>JiBX</a:t>
            </a:r>
            <a:r>
              <a:rPr lang="en-US" sz="2000" dirty="0" smtClean="0"/>
              <a:t> and </a:t>
            </a:r>
            <a:r>
              <a:rPr lang="en-US" sz="2000" dirty="0" err="1" smtClean="0"/>
              <a:t>XStream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Java Messaging Service </a:t>
            </a:r>
            <a:r>
              <a:rPr lang="en-US" sz="2000" b="1" dirty="0" smtClean="0"/>
              <a:t>JMS</a:t>
            </a:r>
            <a:r>
              <a:rPr lang="en-US" sz="2000" dirty="0" smtClean="0"/>
              <a:t> module contains features for producing and consuming messages.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Transaction</a:t>
            </a:r>
            <a:r>
              <a:rPr lang="en-US" sz="2000" dirty="0" smtClean="0"/>
              <a:t> module supports programmatic and declarative transaction management for classes that implement special interfaces and for all your POJOs.</a:t>
            </a:r>
          </a:p>
          <a:p>
            <a:pPr>
              <a:buNone/>
            </a:pPr>
            <a:endParaRPr lang="en-US" sz="2000" dirty="0" smtClean="0"/>
          </a:p>
          <a:p>
            <a:endParaRPr lang="en-PH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Web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Web</a:t>
            </a:r>
            <a:r>
              <a:rPr lang="en-PH" sz="2000" dirty="0" smtClean="0"/>
              <a:t> module provides basic web-oriented integration features such as multipart file-upload functionality and the initialization of the </a:t>
            </a:r>
            <a:r>
              <a:rPr lang="en-PH" sz="2000" dirty="0" err="1" smtClean="0"/>
              <a:t>IoC</a:t>
            </a:r>
            <a:r>
              <a:rPr lang="en-PH" sz="2000" dirty="0" smtClean="0"/>
              <a:t> container using </a:t>
            </a:r>
            <a:r>
              <a:rPr lang="en-PH" sz="2000" dirty="0" err="1" smtClean="0"/>
              <a:t>servlet</a:t>
            </a:r>
            <a:r>
              <a:rPr lang="en-PH" sz="2000" dirty="0" smtClean="0"/>
              <a:t> listeners and a web-oriented application context.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Web-</a:t>
            </a:r>
            <a:r>
              <a:rPr lang="en-PH" sz="2000" b="1" dirty="0" err="1" smtClean="0"/>
              <a:t>Servlet</a:t>
            </a:r>
            <a:r>
              <a:rPr lang="en-PH" sz="2000" dirty="0" smtClean="0"/>
              <a:t> module contains Spring's model-view-controller (MVC) implementation for web applications.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Web-Struts</a:t>
            </a:r>
            <a:r>
              <a:rPr lang="en-PH" sz="2000" dirty="0" smtClean="0"/>
              <a:t> module contains the support classes for integrating a classic Struts web tier within a Spring application.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Web-</a:t>
            </a:r>
            <a:r>
              <a:rPr lang="en-PH" sz="2000" b="1" dirty="0" err="1" smtClean="0"/>
              <a:t>Portlet</a:t>
            </a:r>
            <a:r>
              <a:rPr lang="en-PH" sz="2000" dirty="0" smtClean="0"/>
              <a:t> module provides the MVC implementation to be used in a </a:t>
            </a:r>
            <a:r>
              <a:rPr lang="en-PH" sz="2000" dirty="0" err="1" smtClean="0"/>
              <a:t>portlet</a:t>
            </a:r>
            <a:r>
              <a:rPr lang="en-PH" sz="2000" dirty="0" smtClean="0"/>
              <a:t> environment and mirrors the functionality of Web-</a:t>
            </a:r>
            <a:r>
              <a:rPr lang="en-PH" sz="2000" dirty="0" err="1" smtClean="0"/>
              <a:t>Servlet</a:t>
            </a:r>
            <a:r>
              <a:rPr lang="en-PH" sz="2000" dirty="0" smtClean="0"/>
              <a:t> module.</a:t>
            </a:r>
          </a:p>
          <a:p>
            <a:pPr>
              <a:buNone/>
            </a:pPr>
            <a:endParaRPr lang="en-US" sz="2000" dirty="0" smtClean="0"/>
          </a:p>
          <a:p>
            <a:endParaRPr lang="en-PH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Miscellaneous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AOP</a:t>
            </a:r>
            <a:r>
              <a:rPr lang="en-PH" sz="2000" dirty="0" smtClean="0"/>
              <a:t> module provides aspect-oriented programming implementation allowing you to define method-interceptors and </a:t>
            </a:r>
            <a:r>
              <a:rPr lang="en-PH" sz="2000" dirty="0" err="1" smtClean="0"/>
              <a:t>pointcuts</a:t>
            </a:r>
            <a:r>
              <a:rPr lang="en-PH" sz="2000" dirty="0" smtClean="0"/>
              <a:t> to cleanly decouple code that implements functionality that should be separated.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Aspects</a:t>
            </a:r>
            <a:r>
              <a:rPr lang="en-PH" sz="2000" dirty="0" smtClean="0"/>
              <a:t> module provides integration with </a:t>
            </a:r>
            <a:r>
              <a:rPr lang="en-PH" sz="2000" dirty="0" err="1" smtClean="0"/>
              <a:t>AspectJ</a:t>
            </a:r>
            <a:r>
              <a:rPr lang="en-PH" sz="2000" dirty="0" smtClean="0"/>
              <a:t> which is again a powerful and mature aspect oriented programming (AOP) framework.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Instrumentation</a:t>
            </a:r>
            <a:r>
              <a:rPr lang="en-PH" sz="2000" dirty="0" smtClean="0"/>
              <a:t> module provides class instrumentation support and class loader implementations to be used in certain application servers.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Test</a:t>
            </a:r>
            <a:r>
              <a:rPr lang="en-PH" sz="2000" dirty="0" smtClean="0"/>
              <a:t> module supports the testing of Spring components with </a:t>
            </a:r>
            <a:r>
              <a:rPr lang="en-PH" sz="2000" dirty="0" err="1" smtClean="0"/>
              <a:t>JUnit</a:t>
            </a:r>
            <a:r>
              <a:rPr lang="en-PH" sz="2000" dirty="0" smtClean="0"/>
              <a:t> or </a:t>
            </a:r>
            <a:r>
              <a:rPr lang="en-PH" sz="2000" dirty="0" err="1" smtClean="0"/>
              <a:t>TestNG</a:t>
            </a:r>
            <a:r>
              <a:rPr lang="en-PH" sz="2000" dirty="0" smtClean="0"/>
              <a:t> frameworks.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dirty="0" smtClean="0"/>
          </a:p>
          <a:p>
            <a:endParaRPr lang="en-PH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1161144"/>
            <a:ext cx="7678057" cy="515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 lvl="0">
              <a:buNone/>
            </a:pPr>
            <a:r>
              <a:rPr lang="en-US" b="1" dirty="0" smtClean="0"/>
              <a:t>Types of Containers</a:t>
            </a:r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r>
              <a:rPr lang="en-US" sz="2000" b="1" dirty="0" smtClean="0"/>
              <a:t>Spring </a:t>
            </a:r>
            <a:r>
              <a:rPr lang="en-US" sz="2000" b="1" dirty="0" err="1" smtClean="0"/>
              <a:t>BeanFactory</a:t>
            </a:r>
            <a:r>
              <a:rPr lang="en-US" sz="2000" b="1" dirty="0" smtClean="0"/>
              <a:t> Container </a:t>
            </a:r>
          </a:p>
          <a:p>
            <a:pPr lvl="0">
              <a:buNone/>
            </a:pPr>
            <a:r>
              <a:rPr lang="en-PH" sz="2000" dirty="0" smtClean="0"/>
              <a:t>This is the simplest container providing basic support for DI and defined by the </a:t>
            </a:r>
            <a:r>
              <a:rPr lang="en-PH" sz="2000" i="1" dirty="0" err="1" smtClean="0"/>
              <a:t>org.springframework.beans.factory.BeanFactory</a:t>
            </a:r>
            <a:r>
              <a:rPr lang="en-PH" sz="2000" dirty="0" smtClean="0"/>
              <a:t>  interface.</a:t>
            </a:r>
          </a:p>
          <a:p>
            <a:pPr lvl="0">
              <a:buNone/>
            </a:pPr>
            <a:endParaRPr lang="en-PH" sz="2000" b="1" dirty="0" smtClean="0"/>
          </a:p>
          <a:p>
            <a:pPr lvl="0">
              <a:buNone/>
            </a:pPr>
            <a:r>
              <a:rPr lang="en-US" sz="2000" b="1" dirty="0" smtClean="0"/>
              <a:t>Spring </a:t>
            </a:r>
            <a:r>
              <a:rPr lang="en-US" sz="2000" b="1" dirty="0" err="1" smtClean="0"/>
              <a:t>ApplicationContext</a:t>
            </a:r>
            <a:r>
              <a:rPr lang="en-US" sz="2000" b="1" dirty="0" smtClean="0"/>
              <a:t> Container</a:t>
            </a:r>
          </a:p>
          <a:p>
            <a:pPr lvl="0">
              <a:buNone/>
            </a:pPr>
            <a:r>
              <a:rPr lang="en-PH" sz="2000" dirty="0" smtClean="0"/>
              <a:t>This container adds more enterprise-specific functionality such as the</a:t>
            </a:r>
          </a:p>
          <a:p>
            <a:pPr lvl="0">
              <a:buNone/>
            </a:pPr>
            <a:r>
              <a:rPr lang="en-PH" sz="2000" dirty="0" smtClean="0"/>
              <a:t>ability to resolve textual messages from a properties file and the ability to</a:t>
            </a:r>
          </a:p>
          <a:p>
            <a:pPr lvl="0">
              <a:buNone/>
            </a:pPr>
            <a:r>
              <a:rPr lang="en-PH" sz="2000" dirty="0" smtClean="0"/>
              <a:t>publish application events to interested event listeners. This is defined by </a:t>
            </a:r>
          </a:p>
          <a:p>
            <a:pPr lvl="0">
              <a:buNone/>
            </a:pPr>
            <a:r>
              <a:rPr lang="en-PH" sz="2000" i="1" dirty="0" err="1" smtClean="0"/>
              <a:t>org.springframework.context.ApplicationContext</a:t>
            </a:r>
            <a:r>
              <a:rPr lang="en-PH" sz="2000" i="1" dirty="0" smtClean="0"/>
              <a:t>  </a:t>
            </a:r>
            <a:r>
              <a:rPr lang="en-PH" sz="2000" dirty="0" smtClean="0"/>
              <a:t>interface.</a:t>
            </a: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 lvl="0">
              <a:buNone/>
            </a:pPr>
            <a:r>
              <a:rPr lang="en-PH" b="1" dirty="0" smtClean="0"/>
              <a:t>What is a Spring Bean?</a:t>
            </a:r>
          </a:p>
          <a:p>
            <a:pPr lvl="0">
              <a:buNone/>
            </a:pPr>
            <a:r>
              <a:rPr lang="en-PH" dirty="0" smtClean="0"/>
              <a:t>A bean is an object that is instantiated, assembled, and otherwise managed by a Spring </a:t>
            </a:r>
            <a:r>
              <a:rPr lang="en-PH" dirty="0" err="1" smtClean="0"/>
              <a:t>IoC</a:t>
            </a:r>
            <a:r>
              <a:rPr lang="en-PH" dirty="0" smtClean="0"/>
              <a:t> container. </a:t>
            </a: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 lvl="0">
              <a:buNone/>
            </a:pPr>
            <a:r>
              <a:rPr lang="en-PH" b="1" dirty="0" smtClean="0"/>
              <a:t>Spring Bean Properties</a:t>
            </a:r>
          </a:p>
          <a:p>
            <a:pPr lvl="0">
              <a:buNone/>
            </a:pP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371" y="1309688"/>
            <a:ext cx="7387772" cy="517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Configuration Metadata</a:t>
            </a:r>
          </a:p>
          <a:p>
            <a:pPr lvl="0">
              <a:buNone/>
            </a:pPr>
            <a:r>
              <a:rPr lang="en-PH" dirty="0" smtClean="0"/>
              <a:t> Methods to provide configuration metadata to the Spring Container:</a:t>
            </a:r>
          </a:p>
          <a:p>
            <a:r>
              <a:rPr lang="en-PH" dirty="0" smtClean="0"/>
              <a:t>XML based configuration file.</a:t>
            </a:r>
          </a:p>
          <a:p>
            <a:r>
              <a:rPr lang="en-PH" dirty="0" smtClean="0"/>
              <a:t>Annotation-based configuration</a:t>
            </a:r>
          </a:p>
          <a:p>
            <a:r>
              <a:rPr lang="en-PH" dirty="0" smtClean="0"/>
              <a:t>Java-based configuration</a:t>
            </a:r>
          </a:p>
          <a:p>
            <a:pPr lvl="0">
              <a:buNone/>
            </a:pP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Configuration Metadata</a:t>
            </a:r>
          </a:p>
          <a:p>
            <a:pPr lvl="0">
              <a:buNone/>
            </a:pPr>
            <a:r>
              <a:rPr lang="en-PH" dirty="0" smtClean="0"/>
              <a:t> Methods to provide configuration metadata to the Spring Container:</a:t>
            </a:r>
          </a:p>
          <a:p>
            <a:r>
              <a:rPr lang="en-PH" dirty="0" smtClean="0"/>
              <a:t>XML based configuration file.</a:t>
            </a:r>
          </a:p>
          <a:p>
            <a:r>
              <a:rPr lang="en-PH" dirty="0" smtClean="0"/>
              <a:t>Annotation-based configuration</a:t>
            </a:r>
          </a:p>
          <a:p>
            <a:r>
              <a:rPr lang="en-PH" dirty="0" smtClean="0"/>
              <a:t>Java-based configuration</a:t>
            </a:r>
          </a:p>
          <a:p>
            <a:pPr lvl="0">
              <a:buNone/>
            </a:pP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Bean Scopes</a:t>
            </a:r>
          </a:p>
          <a:p>
            <a:pPr lvl="0">
              <a:buNone/>
            </a:pP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29" y="1625600"/>
            <a:ext cx="8084457" cy="383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 - All rights reserved</a:t>
            </a:r>
            <a:endParaRPr lang="en-US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0AFD26-5B6A-41C7-BC34-C68CCB33B69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9461"/>
            <a:ext cx="9144000" cy="547687"/>
          </a:xfrm>
        </p:spPr>
        <p:txBody>
          <a:bodyPr/>
          <a:lstStyle/>
          <a:p>
            <a:r>
              <a:rPr lang="en-US" sz="3000" dirty="0" smtClean="0"/>
              <a:t>Objectives of this Presentation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077686"/>
            <a:ext cx="8580437" cy="4724400"/>
          </a:xfrm>
        </p:spPr>
        <p:txBody>
          <a:bodyPr/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Purpose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Aim of this presentation is to have an basic understanding of the Spring Framework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Product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Knowledge of the nature of Spring Framework</a:t>
            </a:r>
          </a:p>
          <a:p>
            <a:pPr lvl="1"/>
            <a:r>
              <a:rPr lang="en-PH" sz="2600" dirty="0" smtClean="0"/>
              <a:t>Understanding of Spring architecture and some  Spring modules</a:t>
            </a:r>
            <a:endParaRPr lang="en-US" sz="2600" dirty="0" smtClean="0"/>
          </a:p>
          <a:p>
            <a:r>
              <a:rPr lang="en-US" sz="2600" b="1" dirty="0" smtClean="0">
                <a:solidFill>
                  <a:srgbClr val="002060"/>
                </a:solidFill>
              </a:rPr>
              <a:t>Process</a:t>
            </a:r>
            <a:r>
              <a:rPr lang="en-US" sz="2600" dirty="0" smtClean="0"/>
              <a:t>: </a:t>
            </a:r>
          </a:p>
          <a:p>
            <a:pPr lvl="1"/>
            <a:r>
              <a:rPr lang="en-US" sz="2600" dirty="0" smtClean="0"/>
              <a:t>Interactive Theory Sessions (in form of discussion)</a:t>
            </a:r>
          </a:p>
          <a:p>
            <a:pPr lvl="1"/>
            <a:r>
              <a:rPr lang="en-PH" sz="2600" dirty="0" smtClean="0"/>
              <a:t>Hands on Activity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Bean Life Cycle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Initialization Callbacks:</a:t>
            </a:r>
          </a:p>
          <a:p>
            <a:pPr>
              <a:buNone/>
            </a:pPr>
            <a:r>
              <a:rPr lang="en-PH" sz="2000" dirty="0" smtClean="0"/>
              <a:t>I. JAVA Class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r>
              <a:rPr lang="en-PH" sz="2000" dirty="0" smtClean="0"/>
              <a:t>II. XML Based Configuration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US" sz="2000" b="1" dirty="0" smtClean="0"/>
              <a:t>Destruction Callbacks:</a:t>
            </a:r>
          </a:p>
          <a:p>
            <a:pPr>
              <a:buNone/>
            </a:pPr>
            <a:r>
              <a:rPr lang="en-PH" sz="2000" dirty="0" smtClean="0"/>
              <a:t>I. JAVA Class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PH" sz="2000" dirty="0" smtClean="0"/>
              <a:t>II. XML Based Configuration</a:t>
            </a:r>
            <a:endParaRPr lang="en-US" sz="2000" b="1" dirty="0" smtClean="0"/>
          </a:p>
          <a:p>
            <a:pPr lvl="0">
              <a:buNone/>
            </a:pP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29" y="2090054"/>
            <a:ext cx="8084457" cy="53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029" y="3219449"/>
            <a:ext cx="8084457" cy="59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029" y="4760685"/>
            <a:ext cx="8084457" cy="39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028" y="5817735"/>
            <a:ext cx="8084457" cy="66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Bean Post Processors</a:t>
            </a:r>
          </a:p>
          <a:p>
            <a:r>
              <a:rPr lang="en-PH" sz="2000" dirty="0" smtClean="0"/>
              <a:t>The </a:t>
            </a:r>
            <a:r>
              <a:rPr lang="en-PH" sz="2000" dirty="0" err="1" smtClean="0"/>
              <a:t>BeanPostProcessor</a:t>
            </a:r>
            <a:r>
              <a:rPr lang="en-PH" sz="2000" dirty="0" smtClean="0"/>
              <a:t> interface defines </a:t>
            </a:r>
            <a:r>
              <a:rPr lang="en-PH" sz="2000" dirty="0" err="1" smtClean="0"/>
              <a:t>callback</a:t>
            </a:r>
            <a:r>
              <a:rPr lang="en-PH" sz="2000" dirty="0" smtClean="0"/>
              <a:t> methods that you can implement to provide your own instantiation logic, dependency-resolution logic etc.</a:t>
            </a:r>
            <a:endParaRPr lang="en-US" sz="2000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28" y="5817735"/>
            <a:ext cx="8084457" cy="66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Beans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Bean Definition Inheritance</a:t>
            </a:r>
            <a:endParaRPr lang="en-US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28" y="1442357"/>
            <a:ext cx="8084457" cy="246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Dependency Injection Type</a:t>
            </a:r>
            <a:endParaRPr lang="en-PH" b="1" dirty="0" smtClean="0"/>
          </a:p>
          <a:p>
            <a:pPr>
              <a:buNone/>
            </a:pPr>
            <a:r>
              <a:rPr lang="en-US" sz="2000" b="1" dirty="0" smtClean="0"/>
              <a:t>Constructor-based Dependency Injection</a:t>
            </a:r>
          </a:p>
          <a:p>
            <a:r>
              <a:rPr lang="en-PH" sz="2000" dirty="0" smtClean="0"/>
              <a:t>Constructor-based DI is accomplished when the container invokes a class constructor with a number of arguments, each representing a dependency on other class.</a:t>
            </a:r>
          </a:p>
          <a:p>
            <a:endParaRPr lang="en-PH" sz="2000" b="1" dirty="0" smtClean="0"/>
          </a:p>
          <a:p>
            <a:pPr>
              <a:buNone/>
            </a:pPr>
            <a:r>
              <a:rPr lang="en-US" sz="2000" b="1" dirty="0" smtClean="0"/>
              <a:t>Setter-based Dependency Injection</a:t>
            </a:r>
          </a:p>
          <a:p>
            <a:r>
              <a:rPr lang="en-PH" sz="2000" dirty="0" smtClean="0"/>
              <a:t>Setter-based DI is accomplished by the container calling setter methods on your beans after invoking a no-argument constructor or no-argument static factory method to instantiate your bean.</a:t>
            </a: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Injecting Inner Beans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914" y="1878013"/>
            <a:ext cx="7518400" cy="12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914" y="3933372"/>
            <a:ext cx="7518400" cy="123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Spring Injecting Inner Beans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914" y="1878013"/>
            <a:ext cx="7518400" cy="12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914" y="3933372"/>
            <a:ext cx="7518400" cy="123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 Auto-Wiring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Autowiring</a:t>
            </a:r>
            <a:r>
              <a:rPr lang="en-US" b="1" dirty="0" smtClean="0"/>
              <a:t> Modes</a:t>
            </a:r>
          </a:p>
          <a:p>
            <a:pPr>
              <a:buNone/>
            </a:pPr>
            <a:r>
              <a:rPr lang="en-PH" sz="2000" b="1" dirty="0" smtClean="0"/>
              <a:t>A. XML Configuration</a:t>
            </a: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397" y="1727880"/>
            <a:ext cx="7237707" cy="441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 Auto-Wiring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PH" sz="2000" b="1" dirty="0" smtClean="0"/>
              <a:t>B. @</a:t>
            </a:r>
            <a:r>
              <a:rPr lang="en-PH" sz="2000" b="1" dirty="0" err="1" smtClean="0"/>
              <a:t>Autowired</a:t>
            </a:r>
            <a:r>
              <a:rPr lang="en-PH" sz="2000" b="1" dirty="0" smtClean="0"/>
              <a:t> Annotation</a:t>
            </a:r>
          </a:p>
          <a:p>
            <a:pPr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Autowired</a:t>
            </a:r>
            <a:r>
              <a:rPr lang="en-US" sz="2000" b="1" dirty="0" smtClean="0"/>
              <a:t> field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Autowired</a:t>
            </a:r>
            <a:r>
              <a:rPr lang="en-US" sz="2000" b="1" dirty="0" smtClean="0"/>
              <a:t> setter method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38" y="1706428"/>
            <a:ext cx="8059118" cy="202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38" y="4260773"/>
            <a:ext cx="8059118" cy="20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 Auto-Wiring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Autowired</a:t>
            </a:r>
            <a:r>
              <a:rPr lang="en-US" sz="2000" b="1" dirty="0" smtClean="0"/>
              <a:t> constructor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89" y="1459829"/>
            <a:ext cx="7929077" cy="207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 Auto-Wiring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Autowired</a:t>
            </a:r>
            <a:r>
              <a:rPr lang="en-US" sz="2000" b="1" dirty="0" smtClean="0"/>
              <a:t> constructor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89" y="1459829"/>
            <a:ext cx="7929077" cy="207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65200"/>
            <a:ext cx="8637588" cy="382746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PH" b="1" dirty="0" smtClean="0"/>
              <a:t>Spring Framework Overview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Framework Architecture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</a:t>
            </a:r>
            <a:r>
              <a:rPr lang="en-US" b="1" dirty="0" err="1" smtClean="0"/>
              <a:t>IoC</a:t>
            </a:r>
            <a:r>
              <a:rPr lang="en-US" b="1" dirty="0" smtClean="0"/>
              <a:t> Containers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PH" b="1" dirty="0" smtClean="0"/>
              <a:t>Spring Beans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PH" b="1" dirty="0" smtClean="0"/>
              <a:t>Spring 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Beans Auto-Wiring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Annotation Based Configuration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Java Based Configuration</a:t>
            </a:r>
          </a:p>
          <a:p>
            <a:pPr lvl="1">
              <a:lnSpc>
                <a:spcPct val="150000"/>
              </a:lnSpc>
              <a:buNone/>
            </a:pPr>
            <a:endParaRPr lang="en-PH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lnSpc>
                <a:spcPct val="150000"/>
              </a:lnSpc>
              <a:buNone/>
            </a:pP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 - All rights reserved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Java Based Configuration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@Configuration - </a:t>
            </a:r>
            <a:r>
              <a:rPr lang="en-PH" sz="2000" dirty="0" smtClean="0"/>
              <a:t>indicates that the class can be used by the Spring </a:t>
            </a:r>
            <a:r>
              <a:rPr lang="en-PH" sz="2000" dirty="0" err="1" smtClean="0"/>
              <a:t>IoC</a:t>
            </a:r>
            <a:r>
              <a:rPr lang="en-PH" sz="2000" dirty="0" smtClean="0"/>
              <a:t> container as a source of bean definitions. </a:t>
            </a:r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  <a:r>
              <a:rPr lang="en-US" sz="2000" b="1" dirty="0" smtClean="0"/>
              <a:t>@Bean - </a:t>
            </a:r>
            <a:r>
              <a:rPr lang="en-PH" sz="2000" dirty="0" smtClean="0"/>
              <a:t>tells Spring that a method annotated with @Bean will return an object that should be registered as a bean in the Spring application context. 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424" y="898901"/>
            <a:ext cx="7981627" cy="207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425" y="5085380"/>
            <a:ext cx="7981626" cy="91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Java Based Configuration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@Import - </a:t>
            </a:r>
            <a:r>
              <a:rPr lang="en-PH" sz="2000" dirty="0" smtClean="0"/>
              <a:t>allows for loading @Bean definitions from another configuration class. </a:t>
            </a:r>
            <a:endParaRPr lang="en-PH" sz="2000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25" y="1549831"/>
            <a:ext cx="7904136" cy="13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925" y="2888497"/>
            <a:ext cx="7904136" cy="161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926" y="4507504"/>
            <a:ext cx="7904136" cy="178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Java Based Configuration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Lifecycle Callbacks: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929" y="1332370"/>
            <a:ext cx="7811145" cy="274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Java Based Configuration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Specifying Bean Scope: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27" y="1500188"/>
            <a:ext cx="7842142" cy="180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Spring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r>
              <a:rPr lang="en-PH" sz="2000" dirty="0" smtClean="0"/>
              <a:t>Event handling in the </a:t>
            </a:r>
            <a:r>
              <a:rPr lang="en-PH" sz="2000" i="1" dirty="0" err="1" smtClean="0"/>
              <a:t>ApplicationContext</a:t>
            </a:r>
            <a:r>
              <a:rPr lang="en-PH" sz="2000" dirty="0" smtClean="0"/>
              <a:t> is provided through the </a:t>
            </a:r>
            <a:r>
              <a:rPr lang="en-US" sz="2000" i="1" dirty="0" err="1" smtClean="0"/>
              <a:t>ApplicationEvent</a:t>
            </a:r>
            <a:r>
              <a:rPr lang="en-US" sz="2000" dirty="0" smtClean="0"/>
              <a:t> class </a:t>
            </a:r>
            <a:r>
              <a:rPr lang="en-US" sz="2000" dirty="0" err="1" smtClean="0"/>
              <a:t>and</a:t>
            </a:r>
            <a:r>
              <a:rPr lang="en-US" sz="2000" i="1" dirty="0" err="1" smtClean="0"/>
              <a:t>ApplicationListener</a:t>
            </a:r>
            <a:r>
              <a:rPr lang="en-US" sz="2000" dirty="0" smtClean="0"/>
              <a:t> interface.</a:t>
            </a:r>
            <a:endParaRPr lang="en-PH" sz="2000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19" y="1813302"/>
            <a:ext cx="7640664" cy="415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in Spring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PH" b="1" dirty="0" smtClean="0"/>
              <a:t>Creating a Custom Event in Spring</a:t>
            </a:r>
          </a:p>
          <a:p>
            <a:pPr>
              <a:buFontTx/>
              <a:buChar char="-"/>
            </a:pPr>
            <a:r>
              <a:rPr lang="en-PH" sz="2000" dirty="0" smtClean="0"/>
              <a:t>Create an event class by extending </a:t>
            </a:r>
            <a:r>
              <a:rPr lang="en-PH" sz="2000" b="1" dirty="0" err="1" smtClean="0"/>
              <a:t>ApplicationEvent</a:t>
            </a:r>
            <a:r>
              <a:rPr lang="en-PH" sz="2000" dirty="0" smtClean="0"/>
              <a:t>. This class must define a default constructor which should inherit constructor from </a:t>
            </a:r>
            <a:r>
              <a:rPr lang="en-PH" sz="2000" dirty="0" err="1" smtClean="0"/>
              <a:t>ApplicationEvent</a:t>
            </a:r>
            <a:r>
              <a:rPr lang="en-PH" sz="2000" dirty="0" smtClean="0"/>
              <a:t> class.</a:t>
            </a:r>
          </a:p>
          <a:p>
            <a:pPr>
              <a:buFontTx/>
              <a:buChar char="-"/>
            </a:pPr>
            <a:endParaRPr lang="en-PH" sz="2000" dirty="0" smtClean="0"/>
          </a:p>
          <a:p>
            <a:pPr>
              <a:buFontTx/>
              <a:buChar char="-"/>
            </a:pPr>
            <a:r>
              <a:rPr lang="en-PH" sz="2000" dirty="0" smtClean="0"/>
              <a:t>Once your event class is defined, you can publish it from any class, which implements </a:t>
            </a:r>
            <a:r>
              <a:rPr lang="en-PH" sz="2000" i="1" dirty="0" err="1" smtClean="0"/>
              <a:t>ApplicationEventPublisherAware</a:t>
            </a:r>
            <a:r>
              <a:rPr lang="en-PH" sz="2000" dirty="0" smtClean="0"/>
              <a:t>. You will also need to declare this class in XML configuration file as a bean so that the container can identify the bean as an event publisher because it implements the </a:t>
            </a:r>
            <a:r>
              <a:rPr lang="en-PH" sz="2000" dirty="0" err="1" smtClean="0"/>
              <a:t>ApplicationEventPublisherAware</a:t>
            </a:r>
            <a:r>
              <a:rPr lang="en-PH" sz="2000" dirty="0" smtClean="0"/>
              <a:t> interface.</a:t>
            </a:r>
          </a:p>
          <a:p>
            <a:pPr>
              <a:buFontTx/>
              <a:buChar char="-"/>
            </a:pPr>
            <a:endParaRPr lang="en-PH" sz="2000" dirty="0" smtClean="0"/>
          </a:p>
          <a:p>
            <a:pPr>
              <a:buFontTx/>
              <a:buChar char="-"/>
            </a:pPr>
            <a:r>
              <a:rPr lang="en-PH" sz="2000" dirty="0" smtClean="0"/>
              <a:t>A published event can be handled in a class which implements </a:t>
            </a:r>
            <a:r>
              <a:rPr lang="en-PH" sz="2000" i="1" dirty="0" err="1" smtClean="0"/>
              <a:t>ApplicationListener</a:t>
            </a:r>
            <a:r>
              <a:rPr lang="en-PH" sz="2000" dirty="0" smtClean="0"/>
              <a:t>  interface  and implements  </a:t>
            </a:r>
            <a:r>
              <a:rPr lang="en-PH" sz="2000" i="1" dirty="0" err="1" smtClean="0"/>
              <a:t>onApplicationEvent</a:t>
            </a:r>
            <a:endParaRPr lang="en-PH" sz="2000" i="1" dirty="0" smtClean="0"/>
          </a:p>
          <a:p>
            <a:pPr>
              <a:buNone/>
            </a:pPr>
            <a:r>
              <a:rPr lang="en-PH" sz="2000" dirty="0" smtClean="0"/>
              <a:t>   Method for the custom event.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with Spring Framework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Aspect Oriented Programming</a:t>
            </a:r>
            <a:endParaRPr lang="en-PH" b="1" dirty="0" smtClean="0"/>
          </a:p>
          <a:p>
            <a:pPr>
              <a:buNone/>
            </a:pPr>
            <a:r>
              <a:rPr lang="en-PH" sz="2000" dirty="0" smtClean="0"/>
              <a:t>-entails breaking down program logic into distinct parts called so-called concerns.</a:t>
            </a:r>
          </a:p>
          <a:p>
            <a:pPr>
              <a:buNone/>
            </a:pPr>
            <a:r>
              <a:rPr lang="en-US" sz="2000" b="1" dirty="0" smtClean="0"/>
              <a:t>cutting concerns</a:t>
            </a:r>
            <a:r>
              <a:rPr lang="en-US" sz="2000" dirty="0" smtClean="0"/>
              <a:t> - </a:t>
            </a:r>
            <a:r>
              <a:rPr lang="en-PH" sz="2000" dirty="0" smtClean="0"/>
              <a:t> functions that span multiple points of an application</a:t>
            </a:r>
            <a:endParaRPr lang="en-PH" sz="2000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with Spring Framework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AOP Terminologies: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25" y="1268923"/>
            <a:ext cx="7842143" cy="491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with Spring Framework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0676" y="898902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Types of Advice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US" b="1" dirty="0" smtClean="0"/>
              <a:t>Custom Aspects Implementation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endParaRPr lang="en-PH" sz="2000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27" y="1336729"/>
            <a:ext cx="7811145" cy="225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427" y="4481795"/>
            <a:ext cx="7811145" cy="145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Framework Overview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r>
              <a:rPr lang="en-PH" sz="2000" dirty="0" smtClean="0"/>
              <a:t>Spring JDBC Framework takes care of all the low-level details starting from opening the connection, prepare and execute the SQL statement, process exceptions, handle transactions and finally close the connection.</a:t>
            </a:r>
          </a:p>
          <a:p>
            <a:endParaRPr lang="en-PH" sz="2000" b="1" dirty="0" smtClean="0"/>
          </a:p>
          <a:p>
            <a:pPr>
              <a:buNone/>
            </a:pPr>
            <a:r>
              <a:rPr lang="en-US" sz="2000" b="1" dirty="0" smtClean="0"/>
              <a:t>Spring </a:t>
            </a:r>
            <a:r>
              <a:rPr lang="en-US" sz="2000" b="1" dirty="0" err="1" smtClean="0"/>
              <a:t>JdbcTemplate</a:t>
            </a:r>
            <a:r>
              <a:rPr lang="en-US" sz="2000" b="1" dirty="0" smtClean="0"/>
              <a:t> </a:t>
            </a:r>
          </a:p>
          <a:p>
            <a:r>
              <a:rPr lang="en-PH" sz="2000" dirty="0" smtClean="0"/>
              <a:t>The </a:t>
            </a:r>
            <a:r>
              <a:rPr lang="en-PH" sz="2000" dirty="0" err="1" smtClean="0"/>
              <a:t>JdbcTemplate</a:t>
            </a:r>
            <a:r>
              <a:rPr lang="en-PH" sz="2000" dirty="0" smtClean="0"/>
              <a:t> class executes SQL queries, update statements and stored procedure calls, performs iteration over </a:t>
            </a:r>
            <a:r>
              <a:rPr lang="en-PH" sz="2000" dirty="0" err="1" smtClean="0"/>
              <a:t>ResultSets</a:t>
            </a:r>
            <a:r>
              <a:rPr lang="en-PH" sz="2000" dirty="0" smtClean="0"/>
              <a:t> and extraction of returned parameter values. It also catches JDBC exceptions and translates them to the generic, more informative, exception hierarchy defined in the </a:t>
            </a:r>
            <a:r>
              <a:rPr lang="en-PH" sz="2000" dirty="0" err="1" smtClean="0"/>
              <a:t>org.springframework.dao</a:t>
            </a:r>
            <a:r>
              <a:rPr lang="en-PH" sz="2000" dirty="0" smtClean="0"/>
              <a:t> package.</a:t>
            </a: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r>
              <a:rPr lang="en-US" sz="2000" b="1" dirty="0" smtClean="0"/>
              <a:t>Data Access Object (DAO)</a:t>
            </a:r>
          </a:p>
          <a:p>
            <a:r>
              <a:rPr lang="en-PH" sz="2000" dirty="0" smtClean="0"/>
              <a:t>stands for data access object which is commonly used for database interaction. </a:t>
            </a: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77900"/>
            <a:ext cx="8637588" cy="382746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Event Handling in Spring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AOP with Spring Framework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JDBC Framework Overview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Transaction Management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Spring Web MVC Framework</a:t>
            </a:r>
          </a:p>
          <a:p>
            <a:pPr lvl="1">
              <a:lnSpc>
                <a:spcPct val="150000"/>
              </a:lnSpc>
              <a:buNone/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© 2012 Capgemini - All rights reserved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Database Transaction </a:t>
            </a:r>
            <a:r>
              <a:rPr lang="en-US" sz="2000" b="1" dirty="0" smtClean="0"/>
              <a:t>- </a:t>
            </a:r>
            <a:r>
              <a:rPr lang="en-PH" sz="2000" dirty="0" smtClean="0"/>
              <a:t> a sequence of actions that are treated as a single unit of work.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r>
              <a:rPr lang="en-PH" b="1" dirty="0" smtClean="0"/>
              <a:t>Transaction Key Properties</a:t>
            </a:r>
          </a:p>
          <a:p>
            <a:r>
              <a:rPr lang="en-US" sz="2000" b="1" dirty="0" smtClean="0"/>
              <a:t>Atomicity:</a:t>
            </a:r>
            <a:r>
              <a:rPr lang="en-US" sz="2000" dirty="0" smtClean="0"/>
              <a:t> </a:t>
            </a:r>
            <a:r>
              <a:rPr lang="en-PH" sz="2000" dirty="0" smtClean="0"/>
              <a:t> A transaction should be treated as a single unit of operation which means either the entire sequence of operations is successful or unsuccessful.</a:t>
            </a:r>
          </a:p>
          <a:p>
            <a:r>
              <a:rPr lang="en-PH" sz="2000" b="1" dirty="0" smtClean="0"/>
              <a:t>Consistency:</a:t>
            </a:r>
            <a:r>
              <a:rPr lang="en-PH" sz="2000" dirty="0" smtClean="0"/>
              <a:t> This represents the consistency of the referential integrity of the database, unique primary keys in tables etc.</a:t>
            </a:r>
          </a:p>
          <a:p>
            <a:r>
              <a:rPr lang="en-PH" sz="2000" b="1" dirty="0" smtClean="0"/>
              <a:t>Isolation:</a:t>
            </a:r>
            <a:r>
              <a:rPr lang="en-PH" sz="2000" dirty="0" smtClean="0"/>
              <a:t> There may be many transactions processing with the same data set at the same time, each transaction should be isolated from others to prevent data corruption.</a:t>
            </a:r>
          </a:p>
          <a:p>
            <a:r>
              <a:rPr lang="en-PH" sz="2000" b="1" dirty="0" smtClean="0"/>
              <a:t>Durability:</a:t>
            </a:r>
            <a:r>
              <a:rPr lang="en-PH" sz="2000" dirty="0" smtClean="0"/>
              <a:t> Once a transaction has completed, the results of this transaction have to be made permanent and cannot be erased from the database due to system failure.</a:t>
            </a:r>
          </a:p>
          <a:p>
            <a:pPr>
              <a:buNone/>
            </a:pPr>
            <a:r>
              <a:rPr lang="en-PH" sz="2000" dirty="0" smtClean="0"/>
              <a:t/>
            </a:r>
            <a:br>
              <a:rPr lang="en-PH" sz="2000" dirty="0" smtClean="0"/>
            </a:b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A real RDBMS database system will guarantee all the four properties for each transaction. The simplistic view of a transaction issued to the database using SQL is as follows:</a:t>
            </a:r>
          </a:p>
          <a:p>
            <a:pPr>
              <a:buNone/>
            </a:pPr>
            <a:endParaRPr lang="en-PH" dirty="0" smtClean="0"/>
          </a:p>
          <a:p>
            <a:r>
              <a:rPr lang="en-PH" sz="2000" dirty="0" smtClean="0"/>
              <a:t>Begin the transaction using </a:t>
            </a:r>
            <a:r>
              <a:rPr lang="en-PH" sz="2000" i="1" dirty="0" smtClean="0"/>
              <a:t>begin transaction</a:t>
            </a:r>
            <a:r>
              <a:rPr lang="en-PH" sz="2000" dirty="0" smtClean="0"/>
              <a:t> command.</a:t>
            </a:r>
          </a:p>
          <a:p>
            <a:endParaRPr lang="en-PH" sz="2000" dirty="0" smtClean="0"/>
          </a:p>
          <a:p>
            <a:r>
              <a:rPr lang="en-PH" sz="2000" dirty="0" smtClean="0"/>
              <a:t>Perform various deleted, update or insert operations using SQL queries.</a:t>
            </a:r>
          </a:p>
          <a:p>
            <a:endParaRPr lang="en-PH" sz="2000" dirty="0" smtClean="0"/>
          </a:p>
          <a:p>
            <a:r>
              <a:rPr lang="en-PH" sz="2000" dirty="0" smtClean="0"/>
              <a:t>If all the operation are successful then perform </a:t>
            </a:r>
            <a:r>
              <a:rPr lang="en-PH" sz="2000" i="1" dirty="0" smtClean="0"/>
              <a:t>commit</a:t>
            </a:r>
            <a:r>
              <a:rPr lang="en-PH" sz="2000" dirty="0" smtClean="0"/>
              <a:t> otherwise </a:t>
            </a:r>
            <a:r>
              <a:rPr lang="en-PH" sz="2000" i="1" dirty="0" smtClean="0"/>
              <a:t>rollback</a:t>
            </a:r>
            <a:r>
              <a:rPr lang="en-PH" sz="2000" dirty="0" smtClean="0"/>
              <a:t> all the database operations</a:t>
            </a:r>
          </a:p>
          <a:p>
            <a:pPr>
              <a:buNone/>
            </a:pPr>
            <a:r>
              <a:rPr lang="en-PH" sz="2000" dirty="0" smtClean="0"/>
              <a:t/>
            </a:r>
            <a:br>
              <a:rPr lang="en-PH" sz="2000" dirty="0" smtClean="0"/>
            </a:b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Types of transaction management:</a:t>
            </a:r>
          </a:p>
          <a:p>
            <a:r>
              <a:rPr lang="en-PH" sz="2000" b="1" dirty="0" smtClean="0"/>
              <a:t>Programmatic transaction management</a:t>
            </a:r>
            <a:r>
              <a:rPr lang="en-PH" sz="2000" dirty="0" smtClean="0"/>
              <a:t>: This means that you have manage the transaction with the help of programming. That gives you extreme flexibility, but it is difficult to maintain.</a:t>
            </a:r>
          </a:p>
          <a:p>
            <a:r>
              <a:rPr lang="en-PH" sz="2000" b="1" dirty="0" smtClean="0"/>
              <a:t>Declarative transaction management:</a:t>
            </a:r>
            <a:r>
              <a:rPr lang="en-PH" sz="2000" dirty="0" smtClean="0"/>
              <a:t> This means you separate transaction management from the business code. You only use annotations or XML based configuration to manage the transactions.</a:t>
            </a:r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Spring Transaction Abstractions</a:t>
            </a:r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935" y="1252908"/>
            <a:ext cx="7919633" cy="185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35" y="3474720"/>
            <a:ext cx="7919633" cy="301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 Transaction Isolation Level</a:t>
            </a: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" y="1203960"/>
            <a:ext cx="771144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Management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 Transaction Propagation Types</a:t>
            </a: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5390"/>
            <a:ext cx="7818120" cy="457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r>
              <a:rPr lang="en-PH" sz="2000" dirty="0" smtClean="0"/>
              <a:t>The </a:t>
            </a:r>
            <a:r>
              <a:rPr lang="en-PH" sz="2000" b="1" dirty="0" smtClean="0"/>
              <a:t>Model</a:t>
            </a:r>
            <a:r>
              <a:rPr lang="en-PH" sz="2000" dirty="0" smtClean="0"/>
              <a:t> encapsulates the application data and in general they will consist of POJO.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View</a:t>
            </a:r>
            <a:r>
              <a:rPr lang="en-PH" sz="2000" dirty="0" smtClean="0"/>
              <a:t> is responsible for rendering the model data and in general it generates HTML output that the client's browser can interpret.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Controller</a:t>
            </a:r>
            <a:r>
              <a:rPr lang="en-PH" sz="2000" dirty="0" smtClean="0"/>
              <a:t> is responsible for processing user requests and building appropriate model and passes it to the view for rendering.</a:t>
            </a:r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The </a:t>
            </a:r>
            <a:r>
              <a:rPr lang="en-US" sz="2000" b="1" dirty="0" err="1" smtClean="0"/>
              <a:t>DispatcherServlet</a:t>
            </a:r>
            <a:endParaRPr lang="en-US" sz="2000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98270"/>
            <a:ext cx="7680960" cy="387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Required Configuration</a:t>
            </a:r>
          </a:p>
          <a:p>
            <a:pPr>
              <a:buNone/>
            </a:pPr>
            <a:r>
              <a:rPr lang="en-PH" sz="2000" b="1" dirty="0" smtClean="0"/>
              <a:t>Web.xml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018" y="1683657"/>
            <a:ext cx="7747461" cy="405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Configuration file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022" y="1268903"/>
            <a:ext cx="7431578" cy="331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 smtClean="0"/>
              <a:t>Spring Framework 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What is Spring?</a:t>
            </a:r>
          </a:p>
          <a:p>
            <a:r>
              <a:rPr lang="en-PH" sz="2000" dirty="0" smtClean="0"/>
              <a:t>Spring is the most popular application development framework for enterprise Java</a:t>
            </a:r>
          </a:p>
          <a:p>
            <a:r>
              <a:rPr lang="en-PH" sz="2000" dirty="0" smtClean="0"/>
              <a:t>Spring framework is an open source Java platform and it was initially written by Rod Johnson and was first released under the Apache 2.0 license in June 2003.</a:t>
            </a:r>
          </a:p>
          <a:p>
            <a:r>
              <a:rPr lang="en-PH" sz="2000" dirty="0" smtClean="0"/>
              <a:t>Spring is lightweight when it comes to size and transparency</a:t>
            </a:r>
          </a:p>
          <a:p>
            <a:pPr lvl="1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b="1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r>
              <a:rPr lang="en-PH" sz="2000" dirty="0" smtClean="0"/>
              <a:t>The</a:t>
            </a:r>
            <a:r>
              <a:rPr lang="en-PH" sz="2000" b="1" dirty="0" smtClean="0"/>
              <a:t> </a:t>
            </a:r>
            <a:r>
              <a:rPr lang="en-PH" sz="2000" b="1" i="1" dirty="0" smtClean="0"/>
              <a:t>[</a:t>
            </a:r>
            <a:r>
              <a:rPr lang="en-PH" sz="2000" b="1" i="1" dirty="0" err="1" smtClean="0"/>
              <a:t>servlet</a:t>
            </a:r>
            <a:r>
              <a:rPr lang="en-PH" sz="2000" b="1" i="1" dirty="0" smtClean="0"/>
              <a:t>-name]-servlet.xml</a:t>
            </a:r>
            <a:r>
              <a:rPr lang="en-PH" sz="2000" dirty="0" smtClean="0"/>
              <a:t> file will be used to create the beans defined, overriding the definitions of any beans defined with the same name in the global scope.</a:t>
            </a:r>
          </a:p>
          <a:p>
            <a:r>
              <a:rPr lang="en-PH" sz="2000" dirty="0" smtClean="0"/>
              <a:t>The </a:t>
            </a:r>
            <a:r>
              <a:rPr lang="en-PH" sz="2000" b="1" i="1" dirty="0" smtClean="0"/>
              <a:t>&lt;</a:t>
            </a:r>
            <a:r>
              <a:rPr lang="en-PH" sz="2000" b="1" i="1" dirty="0" err="1" smtClean="0"/>
              <a:t>context:component</a:t>
            </a:r>
            <a:r>
              <a:rPr lang="en-PH" sz="2000" b="1" i="1" dirty="0" smtClean="0"/>
              <a:t>-scan...&gt;</a:t>
            </a:r>
            <a:r>
              <a:rPr lang="en-PH" sz="2000" dirty="0" smtClean="0"/>
              <a:t> tag will be use to activate Spring MVC annotation scanning capability which allows to make use of annotations like @Controller and @</a:t>
            </a:r>
            <a:r>
              <a:rPr lang="en-PH" sz="2000" dirty="0" err="1" smtClean="0"/>
              <a:t>RequestMapping</a:t>
            </a:r>
            <a:r>
              <a:rPr lang="en-PH" sz="2000" dirty="0" smtClean="0"/>
              <a:t> etc.</a:t>
            </a:r>
          </a:p>
          <a:p>
            <a:r>
              <a:rPr lang="en-PH" sz="2000" dirty="0" smtClean="0"/>
              <a:t>The </a:t>
            </a:r>
            <a:r>
              <a:rPr lang="en-PH" sz="2000" b="1" i="1" dirty="0" err="1" smtClean="0"/>
              <a:t>InternalResourceViewResolve</a:t>
            </a:r>
            <a:r>
              <a:rPr lang="en-PH" sz="2000" i="1" dirty="0" err="1" smtClean="0"/>
              <a:t>r</a:t>
            </a:r>
            <a:r>
              <a:rPr lang="en-PH" sz="2000" dirty="0" smtClean="0"/>
              <a:t> will have rules defined to resolve the view names.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Defining a Controller</a:t>
            </a:r>
          </a:p>
          <a:p>
            <a:pPr>
              <a:buNone/>
            </a:pPr>
            <a:r>
              <a:rPr lang="en-US" sz="2000" b="1" dirty="0" smtClean="0"/>
              <a:t>@Controller - </a:t>
            </a:r>
            <a:r>
              <a:rPr lang="en-PH" sz="2000" dirty="0" smtClean="0"/>
              <a:t>indicates that a particular class serves the role of a controller.</a:t>
            </a:r>
          </a:p>
          <a:p>
            <a:pPr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RequestMapping</a:t>
            </a:r>
            <a:r>
              <a:rPr lang="en-US" sz="2000" b="1" dirty="0" smtClean="0"/>
              <a:t> - </a:t>
            </a:r>
            <a:r>
              <a:rPr lang="en-PH" sz="2000" dirty="0" smtClean="0"/>
              <a:t>used to map a URL to either an entire class or a particular handler method.</a:t>
            </a: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20883"/>
            <a:ext cx="7348451" cy="233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Framework Tutorial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6"/>
            <a:ext cx="8637587" cy="562462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Creating JSP Views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48" y="1500188"/>
            <a:ext cx="7414953" cy="18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68325" y="1930400"/>
            <a:ext cx="6310313" cy="996950"/>
          </a:xfrm>
          <a:noFill/>
        </p:spPr>
        <p:txBody>
          <a:bodyPr lIns="45720" rIns="360000"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Thank You For Your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Spring Framework Overview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PH" b="1" dirty="0" smtClean="0"/>
              <a:t>Dependency Injection (DI)</a:t>
            </a:r>
          </a:p>
          <a:p>
            <a:r>
              <a:rPr lang="en-PH" sz="2000" dirty="0" smtClean="0"/>
              <a:t>The technology that Spring is most identified with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Inversion of Control (</a:t>
            </a:r>
            <a:r>
              <a:rPr lang="en-US" sz="2000" b="1" dirty="0" err="1" smtClean="0"/>
              <a:t>IoC</a:t>
            </a:r>
            <a:r>
              <a:rPr lang="en-US" sz="2000" b="1" dirty="0" smtClean="0"/>
              <a:t>) </a:t>
            </a:r>
            <a:r>
              <a:rPr lang="en-US" sz="2000" dirty="0" smtClean="0"/>
              <a:t>- </a:t>
            </a:r>
            <a:r>
              <a:rPr lang="en-PH" sz="2000" dirty="0" smtClean="0"/>
              <a:t> is a programming technique, expressed here in terms of object-oriented programming, in which object coupling is bound at run time by an assembler object and is typically not known at compile time using static analysis</a:t>
            </a:r>
            <a:endParaRPr lang="en-PH" sz="2000" b="1" dirty="0" smtClean="0"/>
          </a:p>
          <a:p>
            <a:pPr>
              <a:buNone/>
            </a:pPr>
            <a:endParaRPr lang="en-PH" sz="2000" b="1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63" y="2921000"/>
            <a:ext cx="63341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9263" y="4689475"/>
            <a:ext cx="6324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Spring Framework Overview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Aspect Oriented Programming (AOP)</a:t>
            </a:r>
          </a:p>
          <a:p>
            <a:r>
              <a:rPr lang="en-PH" sz="2000" dirty="0" smtClean="0"/>
              <a:t>is a programming paradigm that aims to increase modularity by allowing the separation of cross-cutting concerns</a:t>
            </a:r>
          </a:p>
          <a:p>
            <a:r>
              <a:rPr lang="en-PH" sz="2000" dirty="0" smtClean="0"/>
              <a:t> entails breaking down program logic into distinct parts (</a:t>
            </a:r>
            <a:r>
              <a:rPr lang="en-PH" sz="2000" i="1" dirty="0" smtClean="0"/>
              <a:t>concerns</a:t>
            </a:r>
            <a:r>
              <a:rPr lang="en-PH" sz="2000" dirty="0" smtClean="0"/>
              <a:t>, cohesive areas of functionality).</a:t>
            </a:r>
          </a:p>
          <a:p>
            <a:endParaRPr lang="en-US" sz="2000" dirty="0" smtClean="0"/>
          </a:p>
          <a:p>
            <a:endParaRPr lang="en-PH" sz="2000" b="1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Spring Framework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endParaRPr lang="en-US" sz="2000" b="1" dirty="0" smtClean="0"/>
          </a:p>
          <a:p>
            <a:endParaRPr lang="en-PH" sz="2000" dirty="0" smtClean="0"/>
          </a:p>
          <a:p>
            <a:endParaRPr lang="en-US" sz="2000" dirty="0" smtClean="0"/>
          </a:p>
          <a:p>
            <a:endParaRPr lang="en-PH" sz="2000" b="1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1063624"/>
            <a:ext cx="6870700" cy="51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6388" y="861237"/>
            <a:ext cx="8637587" cy="48387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Core Container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Core</a:t>
            </a:r>
            <a:r>
              <a:rPr lang="en-PH" sz="2000" dirty="0" smtClean="0"/>
              <a:t> module provides the fundamental parts of the framework, including the </a:t>
            </a:r>
            <a:r>
              <a:rPr lang="en-PH" sz="2000" dirty="0" err="1" smtClean="0"/>
              <a:t>IoC</a:t>
            </a:r>
            <a:r>
              <a:rPr lang="en-PH" sz="2000" dirty="0" smtClean="0"/>
              <a:t> and Dependency Injection features..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Bean</a:t>
            </a:r>
            <a:r>
              <a:rPr lang="en-PH" sz="2000" dirty="0" smtClean="0"/>
              <a:t> module provides </a:t>
            </a:r>
            <a:r>
              <a:rPr lang="en-PH" sz="2000" dirty="0" err="1" smtClean="0"/>
              <a:t>BeanFactory</a:t>
            </a:r>
            <a:r>
              <a:rPr lang="en-PH" sz="2000" dirty="0" smtClean="0"/>
              <a:t> which is a sophisticated implementation of the factory pattern.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Context</a:t>
            </a:r>
            <a:r>
              <a:rPr lang="en-PH" sz="2000" dirty="0" smtClean="0"/>
              <a:t> module builds on the solid base provided by the Core and Beans modules and it is a medium to access any objects defined and configured. The </a:t>
            </a:r>
            <a:r>
              <a:rPr lang="en-PH" sz="2000" dirty="0" err="1" smtClean="0"/>
              <a:t>ApplicationContext</a:t>
            </a:r>
            <a:r>
              <a:rPr lang="en-PH" sz="2000" dirty="0" smtClean="0"/>
              <a:t> interface is the focal point of the Context module.</a:t>
            </a:r>
          </a:p>
          <a:p>
            <a:r>
              <a:rPr lang="en-PH" sz="2000" dirty="0" smtClean="0"/>
              <a:t>The </a:t>
            </a:r>
            <a:r>
              <a:rPr lang="en-PH" sz="2000" b="1" dirty="0" smtClean="0"/>
              <a:t>Expression Language</a:t>
            </a:r>
            <a:r>
              <a:rPr lang="en-PH" sz="2000" dirty="0" smtClean="0"/>
              <a:t> module provides a powerful expression language for querying and manipulating an object graph at runtime.</a:t>
            </a:r>
          </a:p>
          <a:p>
            <a:endParaRPr lang="en-PH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PH" sz="2000" b="1" dirty="0" smtClean="0"/>
          </a:p>
          <a:p>
            <a:endParaRPr lang="en-US" sz="2000" b="1" dirty="0" smtClean="0"/>
          </a:p>
          <a:p>
            <a:endParaRPr lang="en-PH" sz="2000" dirty="0" smtClean="0"/>
          </a:p>
          <a:p>
            <a:endParaRPr lang="en-US" sz="2000" dirty="0" smtClean="0"/>
          </a:p>
          <a:p>
            <a:endParaRPr lang="en-PH" sz="2000" b="1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50594" y="6719160"/>
            <a:ext cx="1807669" cy="104644"/>
          </a:xfrm>
          <a:noFill/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© 2012 Capgemini - All rights reserved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3589" y="6719160"/>
            <a:ext cx="130411" cy="104644"/>
          </a:xfrm>
          <a:noFill/>
        </p:spPr>
        <p:txBody>
          <a:bodyPr/>
          <a:lstStyle/>
          <a:p>
            <a:fld id="{CBAE4D2C-623D-4B6C-8B1B-C21893C305F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FS SBU Print">
  <a:themeElements>
    <a:clrScheme name="Capgemini_FS SBU Print 2">
      <a:dk1>
        <a:srgbClr val="000000"/>
      </a:dk1>
      <a:lt1>
        <a:srgbClr val="FFFFFF"/>
      </a:lt1>
      <a:dk2>
        <a:srgbClr val="E65A0F"/>
      </a:dk2>
      <a:lt2>
        <a:srgbClr val="FFFFFF"/>
      </a:lt2>
      <a:accent1>
        <a:srgbClr val="D4CDB8"/>
      </a:accent1>
      <a:accent2>
        <a:srgbClr val="FFBC1D"/>
      </a:accent2>
      <a:accent3>
        <a:srgbClr val="FFFFFF"/>
      </a:accent3>
      <a:accent4>
        <a:srgbClr val="000000"/>
      </a:accent4>
      <a:accent5>
        <a:srgbClr val="E6E3D8"/>
      </a:accent5>
      <a:accent6>
        <a:srgbClr val="E7AA19"/>
      </a:accent6>
      <a:hlink>
        <a:srgbClr val="C8BB00"/>
      </a:hlink>
      <a:folHlink>
        <a:srgbClr val="C42F36"/>
      </a:folHlink>
    </a:clrScheme>
    <a:fontScheme name="Capgemini_FS SBU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FS SBU Print 1">
        <a:dk1>
          <a:srgbClr val="000000"/>
        </a:dk1>
        <a:lt1>
          <a:srgbClr val="FFFFFF"/>
        </a:lt1>
        <a:dk2>
          <a:srgbClr val="9E9E9E"/>
        </a:dk2>
        <a:lt2>
          <a:srgbClr val="F8F8F8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FS SBU Print 2">
        <a:dk1>
          <a:srgbClr val="000000"/>
        </a:dk1>
        <a:lt1>
          <a:srgbClr val="FFFFFF"/>
        </a:lt1>
        <a:dk2>
          <a:srgbClr val="E65A0F"/>
        </a:dk2>
        <a:lt2>
          <a:srgbClr val="FFFFFF"/>
        </a:lt2>
        <a:accent1>
          <a:srgbClr val="D4CDB8"/>
        </a:accent1>
        <a:accent2>
          <a:srgbClr val="FFBC1D"/>
        </a:accent2>
        <a:accent3>
          <a:srgbClr val="FFFFFF"/>
        </a:accent3>
        <a:accent4>
          <a:srgbClr val="000000"/>
        </a:accent4>
        <a:accent5>
          <a:srgbClr val="E6E3D8"/>
        </a:accent5>
        <a:accent6>
          <a:srgbClr val="E7AA19"/>
        </a:accent6>
        <a:hlink>
          <a:srgbClr val="C8BB00"/>
        </a:hlink>
        <a:folHlink>
          <a:srgbClr val="C42F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445323A9A1D4DA7D696137AE1AD21" ma:contentTypeVersion="0" ma:contentTypeDescription="Create a new document." ma:contentTypeScope="" ma:versionID="93ce0b8e69d60d3d52c5ab4c9f014c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5F8488-4556-48B8-B4B9-18B7F158868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916FFDA-C288-41D2-A485-6A486E82B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569CCA-5230-4989-ACE7-EAFE950F48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Capgemini_FS SBU Print</Template>
  <TotalTime>13642</TotalTime>
  <Words>1567</Words>
  <Application>Microsoft Office PowerPoint</Application>
  <PresentationFormat>On-screen Show (4:3)</PresentationFormat>
  <Paragraphs>642</Paragraphs>
  <Slides>53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Capgemini_FS SBU Print</vt:lpstr>
      <vt:lpstr>Introduction to Spring</vt:lpstr>
      <vt:lpstr>Objectives of this Presentation</vt:lpstr>
      <vt:lpstr>Table of contents </vt:lpstr>
      <vt:lpstr>Table of contents </vt:lpstr>
      <vt:lpstr>Spring Framework Overview</vt:lpstr>
      <vt:lpstr>Spring Framework Overview</vt:lpstr>
      <vt:lpstr>Spring Framework Overview</vt:lpstr>
      <vt:lpstr>Spring Framework Architecture</vt:lpstr>
      <vt:lpstr>Spring Framework Architecture</vt:lpstr>
      <vt:lpstr>Spring Framework Architecture</vt:lpstr>
      <vt:lpstr>Spring Framework Architecture</vt:lpstr>
      <vt:lpstr>Spring Framework Architecture</vt:lpstr>
      <vt:lpstr>Spring IoC Containers</vt:lpstr>
      <vt:lpstr>Spring IoC Containers</vt:lpstr>
      <vt:lpstr>Spring Beans</vt:lpstr>
      <vt:lpstr>Spring Beans</vt:lpstr>
      <vt:lpstr>Spring Beans</vt:lpstr>
      <vt:lpstr>Spring Beans</vt:lpstr>
      <vt:lpstr>Spring Beans</vt:lpstr>
      <vt:lpstr>Spring Beans</vt:lpstr>
      <vt:lpstr>Spring Beans</vt:lpstr>
      <vt:lpstr>Spring Beans</vt:lpstr>
      <vt:lpstr>Spring Dependency Injection</vt:lpstr>
      <vt:lpstr>Spring Dependency Injection</vt:lpstr>
      <vt:lpstr>Spring Dependency Injection</vt:lpstr>
      <vt:lpstr>Spring Beans Auto-Wiring</vt:lpstr>
      <vt:lpstr>Spring Beans Auto-Wiring</vt:lpstr>
      <vt:lpstr>Spring Beans Auto-Wiring</vt:lpstr>
      <vt:lpstr>Spring Beans Auto-Wiring</vt:lpstr>
      <vt:lpstr>Spring Java Based Configuration</vt:lpstr>
      <vt:lpstr>Spring Java Based Configuration</vt:lpstr>
      <vt:lpstr>Spring Java Based Configuration</vt:lpstr>
      <vt:lpstr>Spring Java Based Configuration</vt:lpstr>
      <vt:lpstr>Event Handling in Spring</vt:lpstr>
      <vt:lpstr>Custom Events in Spring</vt:lpstr>
      <vt:lpstr>AOP with Spring Framework</vt:lpstr>
      <vt:lpstr>AOP with Spring Framework</vt:lpstr>
      <vt:lpstr>AOP with Spring Framework</vt:lpstr>
      <vt:lpstr>Spring JDBC Framework Overview</vt:lpstr>
      <vt:lpstr>Spring Transaction Management</vt:lpstr>
      <vt:lpstr>Spring Transaction Management</vt:lpstr>
      <vt:lpstr>Spring Transaction Management</vt:lpstr>
      <vt:lpstr>Spring Transaction Management</vt:lpstr>
      <vt:lpstr>Spring Transaction Management</vt:lpstr>
      <vt:lpstr>Spring Transaction Management</vt:lpstr>
      <vt:lpstr>Spring MVC Framework Tutorial</vt:lpstr>
      <vt:lpstr>Spring MVC Framework Tutorial</vt:lpstr>
      <vt:lpstr>Spring MVC Framework Tutorial</vt:lpstr>
      <vt:lpstr>Spring MVC Framework Tutorial</vt:lpstr>
      <vt:lpstr>Spring MVC Framework Tutorial</vt:lpstr>
      <vt:lpstr>Spring MVC Framework Tutorial</vt:lpstr>
      <vt:lpstr>Spring MVC Framework Tutorial</vt:lpstr>
      <vt:lpstr>Slide 52</vt:lpstr>
    </vt:vector>
  </TitlesOfParts>
  <Company>Kanbay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Financial Services Overview Deck - Print</dc:title>
  <dc:subject>White background</dc:subject>
  <dc:creator>Stacy Prassas</dc:creator>
  <cp:lastModifiedBy>monanad</cp:lastModifiedBy>
  <cp:revision>1258</cp:revision>
  <cp:lastPrinted>2001-10-18T16:19:51Z</cp:lastPrinted>
  <dcterms:created xsi:type="dcterms:W3CDTF">2007-07-25T19:19:09Z</dcterms:created>
  <dcterms:modified xsi:type="dcterms:W3CDTF">2014-09-24T01:15:41Z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actice2">
    <vt:lpwstr>Global Financial Services</vt:lpwstr>
  </property>
  <property fmtid="{D5CDD505-2E9C-101B-9397-08002B2CF9AE}" pid="3" name="Solutions">
    <vt:lpwstr>Other</vt:lpwstr>
  </property>
  <property fmtid="{D5CDD505-2E9C-101B-9397-08002B2CF9AE}" pid="4" name="Collateral Type">
    <vt:lpwstr>Sales deck or kit</vt:lpwstr>
  </property>
  <property fmtid="{D5CDD505-2E9C-101B-9397-08002B2CF9AE}" pid="5" name="Industry">
    <vt:lpwstr>Financial Services</vt:lpwstr>
  </property>
  <property fmtid="{D5CDD505-2E9C-101B-9397-08002B2CF9AE}" pid="6" name="Practice">
    <vt:lpwstr>Financial Services</vt:lpwstr>
  </property>
  <property fmtid="{D5CDD505-2E9C-101B-9397-08002B2CF9AE}" pid="7" name="Author0">
    <vt:lpwstr>Larry Gordon and Karen Cohen</vt:lpwstr>
  </property>
  <property fmtid="{D5CDD505-2E9C-101B-9397-08002B2CF9AE}" pid="8" name="ContentTypeId">
    <vt:lpwstr>0x010100F2C445323A9A1D4DA7D696137AE1AD21</vt:lpwstr>
  </property>
</Properties>
</file>