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64"/>
  </p:notesMasterIdLst>
  <p:handoutMasterIdLst>
    <p:handoutMasterId r:id="rId65"/>
  </p:handoutMasterIdLst>
  <p:sldIdLst>
    <p:sldId id="425" r:id="rId2"/>
    <p:sldId id="464" r:id="rId3"/>
    <p:sldId id="471" r:id="rId4"/>
    <p:sldId id="473" r:id="rId5"/>
    <p:sldId id="472" r:id="rId6"/>
    <p:sldId id="476" r:id="rId7"/>
    <p:sldId id="475" r:id="rId8"/>
    <p:sldId id="497" r:id="rId9"/>
    <p:sldId id="478" r:id="rId10"/>
    <p:sldId id="488" r:id="rId11"/>
    <p:sldId id="480" r:id="rId12"/>
    <p:sldId id="481" r:id="rId13"/>
    <p:sldId id="482" r:id="rId14"/>
    <p:sldId id="483" r:id="rId15"/>
    <p:sldId id="484" r:id="rId16"/>
    <p:sldId id="485" r:id="rId17"/>
    <p:sldId id="477" r:id="rId18"/>
    <p:sldId id="486" r:id="rId19"/>
    <p:sldId id="487" r:id="rId20"/>
    <p:sldId id="489" r:id="rId21"/>
    <p:sldId id="490" r:id="rId22"/>
    <p:sldId id="491" r:id="rId23"/>
    <p:sldId id="492" r:id="rId24"/>
    <p:sldId id="493" r:id="rId25"/>
    <p:sldId id="494" r:id="rId26"/>
    <p:sldId id="495" r:id="rId27"/>
    <p:sldId id="496" r:id="rId28"/>
    <p:sldId id="525" r:id="rId29"/>
    <p:sldId id="498" r:id="rId30"/>
    <p:sldId id="517" r:id="rId31"/>
    <p:sldId id="518" r:id="rId32"/>
    <p:sldId id="519"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5" r:id="rId46"/>
    <p:sldId id="516" r:id="rId47"/>
    <p:sldId id="511" r:id="rId48"/>
    <p:sldId id="512" r:id="rId49"/>
    <p:sldId id="513" r:id="rId50"/>
    <p:sldId id="514" r:id="rId51"/>
    <p:sldId id="520" r:id="rId52"/>
    <p:sldId id="521" r:id="rId53"/>
    <p:sldId id="522" r:id="rId54"/>
    <p:sldId id="523" r:id="rId55"/>
    <p:sldId id="524" r:id="rId56"/>
    <p:sldId id="526" r:id="rId57"/>
    <p:sldId id="527" r:id="rId58"/>
    <p:sldId id="528" r:id="rId59"/>
    <p:sldId id="529" r:id="rId60"/>
    <p:sldId id="530" r:id="rId61"/>
    <p:sldId id="531" r:id="rId62"/>
    <p:sldId id="442" r:id="rId63"/>
  </p:sldIdLst>
  <p:sldSz cx="9144000" cy="6858000" type="screen4x3"/>
  <p:notesSz cx="6731000" cy="9867900"/>
  <p:defaultTextStyle>
    <a:defPPr>
      <a:defRPr lang="en-US"/>
    </a:defPPr>
    <a:lvl1pPr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1pPr>
    <a:lvl2pPr marL="4572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2pPr>
    <a:lvl3pPr marL="9144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3pPr>
    <a:lvl4pPr marL="13716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4pPr>
    <a:lvl5pPr marL="18288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8761"/>
    <a:srgbClr val="C0B893"/>
    <a:srgbClr val="A14054"/>
    <a:srgbClr val="6D1A32"/>
    <a:srgbClr val="00553D"/>
    <a:srgbClr val="91B59E"/>
    <a:srgbClr val="649785"/>
    <a:srgbClr val="B9EC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8" autoAdjust="0"/>
    <p:restoredTop sz="78676" autoAdjust="0"/>
  </p:normalViewPr>
  <p:slideViewPr>
    <p:cSldViewPr snapToGrid="0" snapToObjects="1">
      <p:cViewPr varScale="1">
        <p:scale>
          <a:sx n="87" d="100"/>
          <a:sy n="87" d="100"/>
        </p:scale>
        <p:origin x="-1740"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
    </p:cViewPr>
  </p:sorterViewPr>
  <p:notesViewPr>
    <p:cSldViewPr snapToGrid="0" snapToObjects="1">
      <p:cViewPr varScale="1">
        <p:scale>
          <a:sx n="82" d="100"/>
          <a:sy n="82" d="100"/>
        </p:scale>
        <p:origin x="-2454" y="-84"/>
      </p:cViewPr>
      <p:guideLst>
        <p:guide orient="horz" pos="3108"/>
        <p:guide pos="212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602788"/>
            <a:ext cx="2940050" cy="25558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790950" y="9602788"/>
            <a:ext cx="2940050" cy="2540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defRPr sz="800"/>
            </a:lvl1pPr>
          </a:lstStyle>
          <a:p>
            <a:pPr>
              <a:defRPr/>
            </a:pPr>
            <a:fld id="{7B51A950-38D7-4B9C-B00E-1DC7282BF91B}" type="slidenum">
              <a:rPr lang="en-US"/>
              <a:pPr>
                <a:defRPr/>
              </a:pPr>
              <a:t>‹#›</a:t>
            </a:fld>
            <a:endParaRPr lang="en-US"/>
          </a:p>
        </p:txBody>
      </p:sp>
      <p:sp>
        <p:nvSpPr>
          <p:cNvPr id="81927" name="Rectangle 7"/>
          <p:cNvSpPr>
            <a:spLocks noChangeArrowheads="1"/>
          </p:cNvSpPr>
          <p:nvPr/>
        </p:nvSpPr>
        <p:spPr bwMode="auto">
          <a:xfrm>
            <a:off x="0" y="8848725"/>
            <a:ext cx="2916238" cy="492125"/>
          </a:xfrm>
          <a:prstGeom prst="rect">
            <a:avLst/>
          </a:prstGeom>
          <a:noFill/>
          <a:ln w="9525">
            <a:noFill/>
            <a:miter lim="800000"/>
            <a:headEnd/>
            <a:tailEnd/>
          </a:ln>
          <a:effectLst/>
        </p:spPr>
        <p:txBody>
          <a:bodyPr lIns="91427" tIns="45713" rIns="91427" bIns="45713" anchor="b"/>
          <a:lstStyle/>
          <a:p>
            <a:pPr algn="l">
              <a:lnSpc>
                <a:spcPct val="100000"/>
              </a:lnSpc>
              <a:defRPr/>
            </a:pPr>
            <a:endParaRPr lang="en-GB" sz="800" b="0"/>
          </a:p>
        </p:txBody>
      </p:sp>
      <p:sp>
        <p:nvSpPr>
          <p:cNvPr id="81928" name="Rectangle 8"/>
          <p:cNvSpPr>
            <a:spLocks noChangeArrowheads="1"/>
          </p:cNvSpPr>
          <p:nvPr/>
        </p:nvSpPr>
        <p:spPr bwMode="auto">
          <a:xfrm>
            <a:off x="3814763" y="9371013"/>
            <a:ext cx="2916237" cy="492125"/>
          </a:xfrm>
          <a:prstGeom prst="rect">
            <a:avLst/>
          </a:prstGeom>
          <a:noFill/>
          <a:ln w="9525">
            <a:noFill/>
            <a:miter lim="800000"/>
            <a:headEnd/>
            <a:tailEnd/>
          </a:ln>
          <a:effectLst/>
        </p:spPr>
        <p:txBody>
          <a:bodyPr lIns="91427" tIns="45713" rIns="91427" bIns="45713" anchor="b"/>
          <a:lstStyle/>
          <a:p>
            <a:pPr algn="r">
              <a:lnSpc>
                <a:spcPct val="100000"/>
              </a:lnSpc>
              <a:defRPr/>
            </a:pPr>
            <a:endParaRPr lang="en-GB" sz="800"/>
          </a:p>
        </p:txBody>
      </p:sp>
      <p:sp>
        <p:nvSpPr>
          <p:cNvPr id="81929" name="Rectangle 9"/>
          <p:cNvSpPr>
            <a:spLocks noGrp="1" noChangeArrowheads="1"/>
          </p:cNvSpPr>
          <p:nvPr>
            <p:ph type="hdr" sz="quarter"/>
          </p:nvPr>
        </p:nvSpPr>
        <p:spPr bwMode="auto">
          <a:xfrm>
            <a:off x="3810000" y="0"/>
            <a:ext cx="2914650"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814763" y="0"/>
            <a:ext cx="2916237"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
        <p:nvSpPr>
          <p:cNvPr id="15363" name="Rectangle 4"/>
          <p:cNvSpPr>
            <a:spLocks noGrp="1" noRot="1" noChangeAspect="1" noChangeArrowheads="1" noTextEdit="1"/>
          </p:cNvSpPr>
          <p:nvPr>
            <p:ph type="sldImg" idx="2"/>
          </p:nvPr>
        </p:nvSpPr>
        <p:spPr bwMode="auto">
          <a:xfrm>
            <a:off x="904875" y="742950"/>
            <a:ext cx="4929188" cy="3697288"/>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9371013"/>
            <a:ext cx="2916238"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814763" y="9371013"/>
            <a:ext cx="2916237"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lnSpc>
                <a:spcPct val="100000"/>
              </a:lnSpc>
              <a:defRPr sz="800"/>
            </a:lvl1pPr>
          </a:lstStyle>
          <a:p>
            <a:pPr>
              <a:defRPr/>
            </a:pPr>
            <a:fld id="{854679FE-F1A2-4C76-82CF-390B91ECC911}" type="slidenum">
              <a:rPr lang="en-GB"/>
              <a:pPr>
                <a:defRPr/>
              </a:pPr>
              <a:t>‹#›</a:t>
            </a:fld>
            <a:endParaRPr lang="en-GB"/>
          </a:p>
        </p:txBody>
      </p:sp>
      <p:sp>
        <p:nvSpPr>
          <p:cNvPr id="3083" name="Rectangle 11"/>
          <p:cNvSpPr>
            <a:spLocks noGrp="1" noChangeArrowheads="1"/>
          </p:cNvSpPr>
          <p:nvPr>
            <p:ph type="body" sz="quarter" idx="3"/>
          </p:nvPr>
        </p:nvSpPr>
        <p:spPr bwMode="auto">
          <a:xfrm>
            <a:off x="428625" y="4724400"/>
            <a:ext cx="592455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ftr" sz="quarter" idx="4"/>
          </p:nvPr>
        </p:nvSpPr>
        <p:spPr>
          <a:noFill/>
        </p:spPr>
        <p:txBody>
          <a:bodyPr/>
          <a:lstStyle/>
          <a:p>
            <a:r>
              <a:rPr lang="en-GB" smtClean="0"/>
              <a:t>© 2006 Capgemini - All rights reserved</a:t>
            </a:r>
          </a:p>
        </p:txBody>
      </p:sp>
      <p:sp>
        <p:nvSpPr>
          <p:cNvPr id="16387" name="Rectangle 10"/>
          <p:cNvSpPr>
            <a:spLocks noGrp="1" noChangeArrowheads="1"/>
          </p:cNvSpPr>
          <p:nvPr>
            <p:ph type="sldNum" sz="quarter" idx="5"/>
          </p:nvPr>
        </p:nvSpPr>
        <p:spPr>
          <a:noFill/>
        </p:spPr>
        <p:txBody>
          <a:bodyPr/>
          <a:lstStyle/>
          <a:p>
            <a:fld id="{0A1ED0D9-81F1-4067-B266-8680A445B33E}" type="slidenum">
              <a:rPr lang="en-GB" smtClean="0"/>
              <a:pPr/>
              <a:t>0</a:t>
            </a:fld>
            <a:endParaRPr lang="en-GB" smtClean="0"/>
          </a:p>
        </p:txBody>
      </p:sp>
      <p:sp>
        <p:nvSpPr>
          <p:cNvPr id="16388" name="Rectangle 2"/>
          <p:cNvSpPr>
            <a:spLocks noGrp="1" noRot="1" noChangeAspect="1" noChangeArrowheads="1" noTextEdit="1"/>
          </p:cNvSpPr>
          <p:nvPr>
            <p:ph type="sldImg"/>
          </p:nvPr>
        </p:nvSpPr>
        <p:spPr>
          <a:xfrm>
            <a:off x="903288" y="742950"/>
            <a:ext cx="4930775" cy="3697288"/>
          </a:xfrm>
          <a:ln/>
        </p:spPr>
      </p:sp>
      <p:sp>
        <p:nvSpPr>
          <p:cNvPr id="16389" name="Rectangle 3"/>
          <p:cNvSpPr>
            <a:spLocks noGrp="1" noChangeArrowheads="1"/>
          </p:cNvSpPr>
          <p:nvPr>
            <p:ph type="body" idx="1"/>
          </p:nvPr>
        </p:nvSpPr>
        <p:spPr>
          <a:xfrm>
            <a:off x="387350" y="4679950"/>
            <a:ext cx="5956300" cy="4441825"/>
          </a:xfrm>
          <a:noFill/>
          <a:ln/>
        </p:spPr>
        <p:txBody>
          <a:bodyPr lIns="90872" tIns="45436" rIns="90872" bIns="45436"/>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PH" sz="1000" b="0" i="0" u="none" strike="noStrike" kern="1200" dirty="0" smtClean="0">
                <a:solidFill>
                  <a:schemeClr val="tx1"/>
                </a:solidFill>
                <a:latin typeface="Arial" charset="0"/>
                <a:ea typeface="+mn-ea"/>
                <a:cs typeface="+mn-cs"/>
              </a:rPr>
              <a:t>(1) Request is generated by user and sent to </a:t>
            </a:r>
            <a:r>
              <a:rPr lang="en-PH" sz="1000" b="0" i="0" u="none" strike="noStrike" kern="1200" dirty="0" err="1" smtClean="0">
                <a:solidFill>
                  <a:schemeClr val="tx1"/>
                </a:solidFill>
                <a:latin typeface="Arial" charset="0"/>
                <a:ea typeface="+mn-ea"/>
                <a:cs typeface="+mn-cs"/>
              </a:rPr>
              <a:t>Servlet</a:t>
            </a:r>
            <a:r>
              <a:rPr lang="en-PH" sz="1000" b="0" i="0" u="none" strike="noStrike" kern="1200" dirty="0" smtClean="0">
                <a:solidFill>
                  <a:schemeClr val="tx1"/>
                </a:solidFill>
                <a:latin typeface="Arial" charset="0"/>
                <a:ea typeface="+mn-ea"/>
                <a:cs typeface="+mn-cs"/>
              </a:rPr>
              <a:t> container.</a:t>
            </a:r>
          </a:p>
          <a:p>
            <a:pPr fontAlgn="base"/>
            <a:r>
              <a:rPr lang="en-PH" sz="1000" b="0" i="0" u="none" strike="noStrike" kern="1200" dirty="0" smtClean="0">
                <a:solidFill>
                  <a:schemeClr val="tx1"/>
                </a:solidFill>
                <a:latin typeface="Arial" charset="0"/>
                <a:ea typeface="+mn-ea"/>
                <a:cs typeface="+mn-cs"/>
              </a:rPr>
              <a:t>(2) Container then invokes </a:t>
            </a:r>
            <a:r>
              <a:rPr lang="en-PH" sz="1000" b="0" i="0" u="none" strike="noStrike" kern="1200" dirty="0" err="1" smtClean="0">
                <a:solidFill>
                  <a:schemeClr val="tx1"/>
                </a:solidFill>
                <a:latin typeface="Arial" charset="0"/>
                <a:ea typeface="+mn-ea"/>
                <a:cs typeface="+mn-cs"/>
              </a:rPr>
              <a:t>FilterDispatcher</a:t>
            </a:r>
            <a:r>
              <a:rPr lang="en-PH" sz="1000" b="0" i="0" u="none" strike="noStrike" kern="1200" dirty="0" smtClean="0">
                <a:solidFill>
                  <a:schemeClr val="tx1"/>
                </a:solidFill>
                <a:latin typeface="Arial" charset="0"/>
                <a:ea typeface="+mn-ea"/>
                <a:cs typeface="+mn-cs"/>
              </a:rPr>
              <a:t>/</a:t>
            </a:r>
            <a:r>
              <a:rPr lang="en-PH" sz="1000" dirty="0" err="1" smtClean="0"/>
              <a:t>StrutsPrepareAndExecuteFilter</a:t>
            </a:r>
            <a:r>
              <a:rPr lang="en-PH" sz="1000" dirty="0" smtClean="0"/>
              <a:t> </a:t>
            </a:r>
            <a:r>
              <a:rPr lang="en-PH" sz="1000" b="0" i="0" u="none" strike="noStrike" kern="1200" dirty="0" smtClean="0">
                <a:solidFill>
                  <a:schemeClr val="tx1"/>
                </a:solidFill>
                <a:latin typeface="Arial" charset="0"/>
                <a:ea typeface="+mn-ea"/>
                <a:cs typeface="+mn-cs"/>
              </a:rPr>
              <a:t>filter which in turn determines appropriate Action.</a:t>
            </a:r>
          </a:p>
          <a:p>
            <a:pPr fontAlgn="base"/>
            <a:r>
              <a:rPr lang="en-PH" sz="1000" b="0" i="0" u="none" strike="noStrike" kern="1200" dirty="0" smtClean="0">
                <a:solidFill>
                  <a:schemeClr val="tx1"/>
                </a:solidFill>
                <a:latin typeface="Arial" charset="0"/>
                <a:ea typeface="+mn-ea"/>
                <a:cs typeface="+mn-cs"/>
              </a:rPr>
              <a:t>(3) Interceptors are applied before calling the Action. Interceptors performs tasks such as Logging,  Timer, Validation, File Upload, etc.</a:t>
            </a:r>
          </a:p>
          <a:p>
            <a:pPr fontAlgn="base"/>
            <a:r>
              <a:rPr lang="en-PH" sz="1000" b="0" i="0" u="none" strike="noStrike" kern="1200" dirty="0" smtClean="0">
                <a:solidFill>
                  <a:schemeClr val="tx1"/>
                </a:solidFill>
                <a:latin typeface="Arial" charset="0"/>
                <a:ea typeface="+mn-ea"/>
                <a:cs typeface="+mn-cs"/>
              </a:rPr>
              <a:t>(4) Action is executed and the Result is generated by Action.</a:t>
            </a:r>
          </a:p>
          <a:p>
            <a:pPr fontAlgn="base"/>
            <a:r>
              <a:rPr lang="en-PH" sz="1000" b="0" i="0" u="none" strike="noStrike" kern="1200" dirty="0" smtClean="0">
                <a:solidFill>
                  <a:schemeClr val="tx1"/>
                </a:solidFill>
                <a:latin typeface="Arial" charset="0"/>
                <a:ea typeface="+mn-ea"/>
                <a:cs typeface="+mn-cs"/>
              </a:rPr>
              <a:t>(5) The output of Action is rendered in the view (e.g. HTML, JSP) and the result is returned to the user.</a:t>
            </a:r>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9</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1" i="0" kern="1200" dirty="0" smtClean="0">
                <a:solidFill>
                  <a:schemeClr val="tx1"/>
                </a:solidFill>
                <a:latin typeface="Arial" charset="0"/>
                <a:ea typeface="+mn-ea"/>
                <a:cs typeface="+mn-cs"/>
              </a:rPr>
              <a:t>Struts</a:t>
            </a:r>
            <a:r>
              <a:rPr lang="en-PH" sz="1000" b="1" i="0" kern="1200" baseline="0" dirty="0" smtClean="0">
                <a:solidFill>
                  <a:schemeClr val="tx1"/>
                </a:solidFill>
                <a:latin typeface="Arial" charset="0"/>
                <a:ea typeface="+mn-ea"/>
                <a:cs typeface="+mn-cs"/>
              </a:rPr>
              <a:t> </a:t>
            </a:r>
            <a:r>
              <a:rPr lang="en-PH" sz="1000" b="1" i="0" kern="1200" baseline="0" dirty="0" err="1" smtClean="0">
                <a:solidFill>
                  <a:schemeClr val="tx1"/>
                </a:solidFill>
                <a:latin typeface="Arial" charset="0"/>
                <a:ea typeface="+mn-ea"/>
                <a:cs typeface="+mn-cs"/>
              </a:rPr>
              <a:t>Servlet</a:t>
            </a:r>
            <a:r>
              <a:rPr lang="en-PH" sz="1000" b="1" i="0" kern="1200" baseline="0" dirty="0" smtClean="0">
                <a:solidFill>
                  <a:schemeClr val="tx1"/>
                </a:solidFill>
                <a:latin typeface="Arial" charset="0"/>
                <a:ea typeface="+mn-ea"/>
                <a:cs typeface="+mn-cs"/>
              </a:rPr>
              <a:t> Filter Class:</a:t>
            </a:r>
            <a:endParaRPr lang="en-PH" sz="1000" b="1"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(1) org.apache.struts2.dispatcher.FilterDispatcher – deprecated</a:t>
            </a:r>
            <a:r>
              <a:rPr lang="en-PH" sz="1000" b="0" i="0" kern="1200" baseline="0" dirty="0" smtClean="0">
                <a:solidFill>
                  <a:schemeClr val="tx1"/>
                </a:solidFill>
                <a:latin typeface="Arial" charset="0"/>
                <a:ea typeface="+mn-ea"/>
                <a:cs typeface="+mn-cs"/>
              </a:rPr>
              <a:t> since Struts 2.1.3</a:t>
            </a:r>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(2) org.apache.struts2.dispatcher.ng.filter.StrutsPrepareAndExecuteFilter </a:t>
            </a:r>
          </a:p>
          <a:p>
            <a:r>
              <a:rPr lang="en-PH" sz="1000" b="0" i="0" kern="1200" dirty="0" smtClean="0">
                <a:solidFill>
                  <a:schemeClr val="tx1"/>
                </a:solidFill>
                <a:latin typeface="Arial" charset="0"/>
                <a:ea typeface="+mn-ea"/>
                <a:cs typeface="+mn-cs"/>
              </a:rPr>
              <a:t>	- Handles both the preparation and execution phases of the Struts dispatching process</a:t>
            </a:r>
            <a:endParaRPr lang="en-PH" dirty="0" smtClean="0"/>
          </a:p>
          <a:p>
            <a:endParaRPr lang="en-PH" dirty="0" smtClean="0"/>
          </a:p>
          <a:p>
            <a:pPr lvl="1"/>
            <a:r>
              <a:rPr lang="en-PH" sz="1000" b="1" i="0" kern="1200" dirty="0" err="1" smtClean="0">
                <a:solidFill>
                  <a:schemeClr val="tx1"/>
                </a:solidFill>
                <a:latin typeface="Arial" charset="0"/>
                <a:ea typeface="+mn-ea"/>
                <a:cs typeface="+mn-cs"/>
              </a:rPr>
              <a:t>config</a:t>
            </a:r>
            <a:r>
              <a:rPr lang="en-PH" sz="1000" b="0" i="0" kern="1200" dirty="0" smtClean="0">
                <a:solidFill>
                  <a:schemeClr val="tx1"/>
                </a:solidFill>
                <a:latin typeface="Arial" charset="0"/>
                <a:ea typeface="+mn-ea"/>
                <a:cs typeface="+mn-cs"/>
              </a:rPr>
              <a:t> - a comma-delimited list of XML configuration files to load.</a:t>
            </a:r>
          </a:p>
          <a:p>
            <a:pPr lvl="1"/>
            <a:r>
              <a:rPr lang="en-PH" sz="1000" b="1" i="0" kern="1200" dirty="0" err="1" smtClean="0">
                <a:solidFill>
                  <a:schemeClr val="tx1"/>
                </a:solidFill>
                <a:latin typeface="Arial" charset="0"/>
                <a:ea typeface="+mn-ea"/>
                <a:cs typeface="+mn-cs"/>
              </a:rPr>
              <a:t>actionPackages</a:t>
            </a:r>
            <a:r>
              <a:rPr lang="en-PH" sz="1000" b="0" i="0" kern="1200" dirty="0" smtClean="0">
                <a:solidFill>
                  <a:schemeClr val="tx1"/>
                </a:solidFill>
                <a:latin typeface="Arial" charset="0"/>
                <a:ea typeface="+mn-ea"/>
                <a:cs typeface="+mn-cs"/>
              </a:rPr>
              <a:t> - a comma-delimited list of Java packages to scan for Actions.</a:t>
            </a:r>
          </a:p>
          <a:p>
            <a:pPr lvl="1"/>
            <a:r>
              <a:rPr lang="en-PH" sz="1000" b="1" i="0" kern="1200" dirty="0" err="1" smtClean="0">
                <a:solidFill>
                  <a:schemeClr val="tx1"/>
                </a:solidFill>
                <a:latin typeface="Arial" charset="0"/>
                <a:ea typeface="+mn-ea"/>
                <a:cs typeface="+mn-cs"/>
              </a:rPr>
              <a:t>configProviders</a:t>
            </a:r>
            <a:r>
              <a:rPr lang="en-PH" sz="1000" b="0" i="0" kern="1200" dirty="0" smtClean="0">
                <a:solidFill>
                  <a:schemeClr val="tx1"/>
                </a:solidFill>
                <a:latin typeface="Arial" charset="0"/>
                <a:ea typeface="+mn-ea"/>
                <a:cs typeface="+mn-cs"/>
              </a:rPr>
              <a:t> - a comma-delimited list of Java classes that implement the </a:t>
            </a:r>
            <a:r>
              <a:rPr lang="en-PH" sz="1000" b="0" i="0" kern="1200" dirty="0" err="1" smtClean="0">
                <a:solidFill>
                  <a:schemeClr val="tx1"/>
                </a:solidFill>
                <a:latin typeface="Arial" charset="0"/>
                <a:ea typeface="+mn-ea"/>
                <a:cs typeface="+mn-cs"/>
              </a:rPr>
              <a:t>ConfigurationProvider</a:t>
            </a:r>
            <a:r>
              <a:rPr lang="en-PH" sz="1000" b="0" i="0" kern="1200" dirty="0" smtClean="0">
                <a:solidFill>
                  <a:schemeClr val="tx1"/>
                </a:solidFill>
                <a:latin typeface="Arial" charset="0"/>
                <a:ea typeface="+mn-ea"/>
                <a:cs typeface="+mn-cs"/>
              </a:rPr>
              <a:t> interface that should be used for building the Configuration.</a:t>
            </a:r>
          </a:p>
          <a:p>
            <a:pPr lvl="1"/>
            <a:r>
              <a:rPr lang="en-PH" sz="1000" b="1" i="0" kern="1200" dirty="0" err="1" smtClean="0">
                <a:solidFill>
                  <a:schemeClr val="tx1"/>
                </a:solidFill>
                <a:latin typeface="Arial" charset="0"/>
                <a:ea typeface="+mn-ea"/>
                <a:cs typeface="+mn-cs"/>
              </a:rPr>
              <a:t>loggerFactory</a:t>
            </a:r>
            <a:r>
              <a:rPr lang="en-PH" sz="1000" b="0" i="0" kern="1200" dirty="0" smtClean="0">
                <a:solidFill>
                  <a:schemeClr val="tx1"/>
                </a:solidFill>
                <a:latin typeface="Arial" charset="0"/>
                <a:ea typeface="+mn-ea"/>
                <a:cs typeface="+mn-cs"/>
              </a:rPr>
              <a:t> - The class name of the </a:t>
            </a:r>
            <a:r>
              <a:rPr lang="en-PH" sz="1000" b="0" i="0" kern="1200" dirty="0" err="1" smtClean="0">
                <a:solidFill>
                  <a:schemeClr val="tx1"/>
                </a:solidFill>
                <a:latin typeface="Arial" charset="0"/>
                <a:ea typeface="+mn-ea"/>
                <a:cs typeface="+mn-cs"/>
              </a:rPr>
              <a:t>LoggerFactory</a:t>
            </a:r>
            <a:r>
              <a:rPr lang="en-PH" sz="1000" b="0" i="0" kern="1200" dirty="0" smtClean="0">
                <a:solidFill>
                  <a:schemeClr val="tx1"/>
                </a:solidFill>
                <a:latin typeface="Arial" charset="0"/>
                <a:ea typeface="+mn-ea"/>
                <a:cs typeface="+mn-cs"/>
              </a:rPr>
              <a:t> implementation.</a:t>
            </a:r>
          </a:p>
          <a:p>
            <a:pPr lvl="1"/>
            <a:r>
              <a:rPr lang="en-PH" sz="1000" b="1" i="0" kern="1200" dirty="0" smtClean="0">
                <a:solidFill>
                  <a:schemeClr val="tx1"/>
                </a:solidFill>
                <a:latin typeface="Arial" charset="0"/>
                <a:ea typeface="+mn-ea"/>
                <a:cs typeface="+mn-cs"/>
              </a:rPr>
              <a:t>*</a:t>
            </a:r>
            <a:r>
              <a:rPr lang="en-PH" sz="1000" b="0" i="0" kern="1200" dirty="0" smtClean="0">
                <a:solidFill>
                  <a:schemeClr val="tx1"/>
                </a:solidFill>
                <a:latin typeface="Arial" charset="0"/>
                <a:ea typeface="+mn-ea"/>
                <a:cs typeface="+mn-cs"/>
              </a:rPr>
              <a:t> - any other parameters are treated as framework constants.</a:t>
            </a:r>
          </a:p>
          <a:p>
            <a:endParaRPr lang="en-PH" dirty="0" smtClean="0"/>
          </a:p>
          <a:p>
            <a:r>
              <a:rPr lang="en-PH" dirty="0" smtClean="0"/>
              <a:t>   &lt;filter&gt;</a:t>
            </a:r>
          </a:p>
          <a:p>
            <a:r>
              <a:rPr lang="en-PH" dirty="0" smtClean="0"/>
              <a:t>        &lt;filter-name&gt;struts2&lt;/filter-name&gt;</a:t>
            </a:r>
          </a:p>
          <a:p>
            <a:r>
              <a:rPr lang="en-PH" dirty="0" smtClean="0"/>
              <a:t>        &lt;filter-class&gt;org.apache.struts2.dispatcher.ng.filter.StrutsPrepareAndExecuteFilter&lt;/filter-class&gt;</a:t>
            </a:r>
          </a:p>
          <a:p>
            <a:r>
              <a:rPr lang="en-PH" dirty="0" smtClean="0"/>
              <a:t>        &lt;init-</a:t>
            </a:r>
            <a:r>
              <a:rPr lang="en-PH" dirty="0" err="1" smtClean="0"/>
              <a:t>param</a:t>
            </a:r>
            <a:r>
              <a:rPr lang="en-PH" dirty="0" smtClean="0"/>
              <a:t>&gt;</a:t>
            </a:r>
          </a:p>
          <a:p>
            <a:r>
              <a:rPr lang="en-PH" dirty="0" smtClean="0"/>
              <a:t>            &lt;</a:t>
            </a:r>
            <a:r>
              <a:rPr lang="en-PH" dirty="0" err="1" smtClean="0"/>
              <a:t>param</a:t>
            </a:r>
            <a:r>
              <a:rPr lang="en-PH" dirty="0" smtClean="0"/>
              <a:t>-name&gt;</a:t>
            </a:r>
            <a:r>
              <a:rPr lang="en-PH" dirty="0" err="1" smtClean="0"/>
              <a:t>actionPackages</a:t>
            </a:r>
            <a:r>
              <a:rPr lang="en-PH" dirty="0" smtClean="0"/>
              <a:t>&lt;/</a:t>
            </a:r>
            <a:r>
              <a:rPr lang="en-PH" dirty="0" err="1" smtClean="0"/>
              <a:t>param</a:t>
            </a:r>
            <a:r>
              <a:rPr lang="en-PH" dirty="0" smtClean="0"/>
              <a:t>-name&gt;</a:t>
            </a:r>
          </a:p>
          <a:p>
            <a:r>
              <a:rPr lang="en-PH" dirty="0" smtClean="0"/>
              <a:t>            &lt;</a:t>
            </a:r>
            <a:r>
              <a:rPr lang="en-PH" dirty="0" err="1" smtClean="0"/>
              <a:t>param</a:t>
            </a:r>
            <a:r>
              <a:rPr lang="en-PH" dirty="0" smtClean="0"/>
              <a:t>-value&gt;</a:t>
            </a:r>
            <a:r>
              <a:rPr lang="en-PH" dirty="0" err="1" smtClean="0"/>
              <a:t>com.struts.tutorial.action</a:t>
            </a:r>
            <a:r>
              <a:rPr lang="en-PH" dirty="0" smtClean="0"/>
              <a:t>&lt;/</a:t>
            </a:r>
            <a:r>
              <a:rPr lang="en-PH" dirty="0" err="1" smtClean="0"/>
              <a:t>param</a:t>
            </a:r>
            <a:r>
              <a:rPr lang="en-PH" dirty="0" smtClean="0"/>
              <a:t>-value&gt;</a:t>
            </a:r>
          </a:p>
          <a:p>
            <a:r>
              <a:rPr lang="en-PH" dirty="0" smtClean="0"/>
              <a:t>        &lt;/init-</a:t>
            </a:r>
            <a:r>
              <a:rPr lang="en-PH" dirty="0" err="1" smtClean="0"/>
              <a:t>param</a:t>
            </a:r>
            <a:r>
              <a:rPr lang="en-PH" dirty="0" smtClean="0"/>
              <a:t>&gt;</a:t>
            </a:r>
          </a:p>
          <a:p>
            <a:r>
              <a:rPr lang="en-PH" dirty="0" smtClean="0"/>
              <a:t>    &lt;/filter&gt;</a:t>
            </a:r>
          </a:p>
          <a:p>
            <a:endParaRPr lang="en-PH" dirty="0" smtClean="0"/>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10</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PH" sz="1000" b="0" i="0" kern="1200" dirty="0" smtClean="0">
                <a:solidFill>
                  <a:schemeClr val="tx1"/>
                </a:solidFill>
                <a:latin typeface="Arial" charset="0"/>
                <a:ea typeface="+mn-ea"/>
                <a:cs typeface="+mn-cs"/>
              </a:rPr>
              <a:t>All struts configuration file need to have the correct DOCTYPE.</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&lt;struts&gt; is the root tag element, under which we declare different packages using &lt;package&gt; tags. &lt;package&gt; allows separation and modularization of the configuration</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&lt;package&gt; attributes:</a:t>
            </a:r>
          </a:p>
          <a:p>
            <a:pPr lvl="1"/>
            <a:r>
              <a:rPr lang="en-PH" sz="1000" b="0" i="0" kern="1200" dirty="0" smtClean="0">
                <a:solidFill>
                  <a:schemeClr val="tx1"/>
                </a:solidFill>
                <a:latin typeface="Arial" charset="0"/>
                <a:ea typeface="+mn-ea"/>
                <a:cs typeface="+mn-cs"/>
              </a:rPr>
              <a:t>name (required)</a:t>
            </a:r>
            <a:r>
              <a:rPr lang="en-PH" sz="1000" b="0" i="0" kern="1200" baseline="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 The unique identifier for the package</a:t>
            </a:r>
          </a:p>
          <a:p>
            <a:pPr lvl="1"/>
            <a:r>
              <a:rPr lang="en-PH" sz="1000" b="0" i="0" kern="1200" dirty="0" smtClean="0">
                <a:solidFill>
                  <a:schemeClr val="tx1"/>
                </a:solidFill>
                <a:latin typeface="Arial" charset="0"/>
                <a:ea typeface="+mn-ea"/>
                <a:cs typeface="+mn-cs"/>
              </a:rPr>
              <a:t>extends – Indicates which package does this package extend from. By default, we use struts-default as the base package.</a:t>
            </a:r>
          </a:p>
          <a:p>
            <a:pPr lvl="1"/>
            <a:r>
              <a:rPr lang="en-PH" sz="1000" b="0" i="0" kern="1200" dirty="0" smtClean="0">
                <a:solidFill>
                  <a:schemeClr val="tx1"/>
                </a:solidFill>
                <a:latin typeface="Arial" charset="0"/>
                <a:ea typeface="+mn-ea"/>
                <a:cs typeface="+mn-cs"/>
              </a:rPr>
              <a:t>abstract - If marked true, the package is not available for end user consumption.</a:t>
            </a:r>
          </a:p>
          <a:p>
            <a:pPr lvl="1"/>
            <a:r>
              <a:rPr lang="en-PH" sz="1000" b="0" i="0" kern="1200" dirty="0" err="1" smtClean="0">
                <a:solidFill>
                  <a:schemeClr val="tx1"/>
                </a:solidFill>
                <a:latin typeface="Arial" charset="0"/>
                <a:ea typeface="+mn-ea"/>
                <a:cs typeface="+mn-cs"/>
              </a:rPr>
              <a:t>namesapce</a:t>
            </a:r>
            <a:r>
              <a:rPr lang="en-PH" sz="1000" b="0" i="0" kern="1200" dirty="0" smtClean="0">
                <a:solidFill>
                  <a:schemeClr val="tx1"/>
                </a:solidFill>
                <a:latin typeface="Arial" charset="0"/>
                <a:ea typeface="+mn-ea"/>
                <a:cs typeface="+mn-cs"/>
              </a:rPr>
              <a:t> - Unique namespace for the actions</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&lt;constant&gt; -</a:t>
            </a:r>
            <a:r>
              <a:rPr lang="en-PH" sz="1000" b="0" i="0" kern="1200" baseline="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used to override settings like the maximum file upload size or whether the Struts framework should be in "</a:t>
            </a:r>
            <a:r>
              <a:rPr lang="en-PH" sz="1000" b="0" i="0" kern="1200" dirty="0" err="1" smtClean="0">
                <a:solidFill>
                  <a:schemeClr val="tx1"/>
                </a:solidFill>
                <a:latin typeface="Arial" charset="0"/>
                <a:ea typeface="+mn-ea"/>
                <a:cs typeface="+mn-cs"/>
              </a:rPr>
              <a:t>devMode</a:t>
            </a:r>
            <a:r>
              <a:rPr lang="en-PH" sz="1000" b="0" i="0" kern="1200" dirty="0" smtClean="0">
                <a:solidFill>
                  <a:schemeClr val="tx1"/>
                </a:solidFill>
                <a:latin typeface="Arial" charset="0"/>
                <a:ea typeface="+mn-ea"/>
                <a:cs typeface="+mn-cs"/>
              </a:rPr>
              <a:t>" or not</a:t>
            </a:r>
          </a:p>
          <a:p>
            <a:endParaRPr lang="en-PH" dirty="0" smtClean="0"/>
          </a:p>
          <a:p>
            <a:r>
              <a:rPr lang="en-PH" dirty="0" smtClean="0"/>
              <a:t>&lt;action&gt; </a:t>
            </a:r>
            <a:r>
              <a:rPr lang="en-PH" sz="1000" b="0" i="0" kern="1200" dirty="0" smtClean="0">
                <a:solidFill>
                  <a:schemeClr val="tx1"/>
                </a:solidFill>
                <a:latin typeface="Arial" charset="0"/>
                <a:ea typeface="+mn-ea"/>
                <a:cs typeface="+mn-cs"/>
              </a:rPr>
              <a:t> corresponds to every URL we want to access and we define a class with execute() method which will be accessed whenever we will access corresponding URL. </a:t>
            </a:r>
            <a:r>
              <a:rPr lang="en-PH" b="1" dirty="0" smtClean="0"/>
              <a:t>name</a:t>
            </a:r>
            <a:r>
              <a:rPr lang="en-PH" sz="1000" b="0" i="0" kern="1200" dirty="0" smtClean="0">
                <a:solidFill>
                  <a:schemeClr val="tx1"/>
                </a:solidFill>
                <a:latin typeface="Arial" charset="0"/>
                <a:ea typeface="+mn-ea"/>
                <a:cs typeface="+mn-cs"/>
              </a:rPr>
              <a:t> attribute is matched as part of the location requested by a browser (or other HTTP client). </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&lt;result&gt; - determines what</a:t>
            </a:r>
            <a:r>
              <a:rPr lang="en-PH" sz="1000" b="0" i="0" kern="1200" baseline="0" dirty="0" smtClean="0">
                <a:solidFill>
                  <a:schemeClr val="tx1"/>
                </a:solidFill>
                <a:latin typeface="Arial" charset="0"/>
                <a:ea typeface="+mn-ea"/>
                <a:cs typeface="+mn-cs"/>
              </a:rPr>
              <a:t> gets returned to the browser after an action is executed. String returned from the Action should match the name attribute of the result</a:t>
            </a:r>
            <a:endParaRPr lang="en-PH" sz="1000" b="0" i="0" kern="1200" dirty="0" smtClean="0">
              <a:solidFill>
                <a:schemeClr val="tx1"/>
              </a:solidFill>
              <a:latin typeface="Arial" charset="0"/>
              <a:ea typeface="+mn-ea"/>
              <a:cs typeface="+mn-cs"/>
            </a:endParaRPr>
          </a:p>
          <a:p>
            <a:endParaRPr lang="en-PH" dirty="0" smtClean="0"/>
          </a:p>
          <a:p>
            <a:r>
              <a:rPr lang="en-PH" dirty="0" smtClean="0"/>
              <a:t>Struts.xml can be divided into multiple</a:t>
            </a:r>
            <a:r>
              <a:rPr lang="en-PH" baseline="0" dirty="0" smtClean="0"/>
              <a:t> xml files. Below sample on how to split and import:</a:t>
            </a:r>
            <a:endParaRPr lang="en-PH" dirty="0" smtClean="0"/>
          </a:p>
          <a:p>
            <a:r>
              <a:rPr lang="en-PH" sz="1000" kern="1200" dirty="0" smtClean="0">
                <a:solidFill>
                  <a:schemeClr val="tx1"/>
                </a:solidFill>
                <a:latin typeface="Arial" charset="0"/>
                <a:ea typeface="+mn-ea"/>
                <a:cs typeface="+mn-cs"/>
              </a:rPr>
              <a:t>&lt;struts&gt; </a:t>
            </a:r>
            <a:r>
              <a:rPr lang="en-PH" sz="1000" b="1" kern="1200" dirty="0" smtClean="0">
                <a:solidFill>
                  <a:schemeClr val="tx1"/>
                </a:solidFill>
                <a:latin typeface="Arial" charset="0"/>
                <a:ea typeface="+mn-ea"/>
                <a:cs typeface="+mn-cs"/>
              </a:rPr>
              <a:t>&lt;include file="my-struts1.xml"/&gt; &lt;include file="my-struts2.xml"/&gt; </a:t>
            </a:r>
            <a:r>
              <a:rPr lang="en-PH" sz="1000" kern="1200" dirty="0" smtClean="0">
                <a:solidFill>
                  <a:schemeClr val="tx1"/>
                </a:solidFill>
                <a:latin typeface="Arial" charset="0"/>
                <a:ea typeface="+mn-ea"/>
                <a:cs typeface="+mn-cs"/>
              </a:rPr>
              <a:t>&lt;/struts&gt;</a:t>
            </a:r>
            <a:endParaRPr lang="en-PH" dirty="0" smtClean="0"/>
          </a:p>
          <a:p>
            <a:endParaRPr lang="en-PH" dirty="0" smtClean="0"/>
          </a:p>
          <a:p>
            <a:endParaRPr lang="en-PH" dirty="0" smtClean="0"/>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11</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12</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struts-default.xml</a:t>
            </a:r>
            <a:r>
              <a:rPr lang="en-PH" sz="1000" b="0" i="0" kern="1200" baseline="0" dirty="0" smtClean="0">
                <a:solidFill>
                  <a:schemeClr val="tx1"/>
                </a:solidFill>
                <a:latin typeface="Arial" charset="0"/>
                <a:ea typeface="+mn-ea"/>
                <a:cs typeface="+mn-cs"/>
              </a:rPr>
              <a:t> - t</a:t>
            </a:r>
            <a:r>
              <a:rPr lang="en-PH" sz="1000" b="0" i="0" kern="1200" dirty="0" smtClean="0">
                <a:solidFill>
                  <a:schemeClr val="tx1"/>
                </a:solidFill>
                <a:latin typeface="Arial" charset="0"/>
                <a:ea typeface="+mn-ea"/>
                <a:cs typeface="+mn-cs"/>
              </a:rPr>
              <a:t>his file contains the standard configuration settings for Struts which is also contained in </a:t>
            </a:r>
            <a:r>
              <a:rPr lang="en-PH" dirty="0" smtClean="0"/>
              <a:t>struts-</a:t>
            </a:r>
            <a:r>
              <a:rPr lang="en-PH" dirty="0" err="1" smtClean="0"/>
              <a:t>core.x.y.z.jar</a:t>
            </a:r>
            <a:r>
              <a:rPr lang="en-PH" dirty="0" smtClean="0"/>
              <a:t> distribution</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13</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Interceptors are responsible for most of the request processing. They are invoked by the controller before and after invoking action, thus they sits between the controller and action. Interceptors performs tasks such as Logging, Validation, File Upload, Double-submit guard etc.</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Framework creates an object of </a:t>
            </a:r>
            <a:r>
              <a:rPr lang="en-PH" sz="1000" b="1" i="0" u="none" strike="noStrike" kern="1200" dirty="0" err="1" smtClean="0">
                <a:solidFill>
                  <a:schemeClr val="tx1"/>
                </a:solidFill>
                <a:latin typeface="Arial" charset="0"/>
                <a:ea typeface="+mn-ea"/>
                <a:cs typeface="+mn-cs"/>
              </a:rPr>
              <a:t>ActionInvocation</a:t>
            </a:r>
            <a:r>
              <a:rPr lang="en-PH" sz="1000" b="0" i="0" kern="1200" dirty="0" smtClean="0">
                <a:solidFill>
                  <a:schemeClr val="tx1"/>
                </a:solidFill>
                <a:latin typeface="Arial" charset="0"/>
                <a:ea typeface="+mn-ea"/>
                <a:cs typeface="+mn-cs"/>
              </a:rPr>
              <a:t> that encapsulates the action and all the interceptors configured for that action. Each interceptors are called before the action gets called. Once the action is called and result is generated, each interceptors are again called in reverse order to perform post processing work. Interceptors can alter the workflow of action. It may prevent the execution of action.</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90000"/>
              </a:lnSpc>
              <a:spcBef>
                <a:spcPct val="30000"/>
              </a:spcBef>
              <a:spcAft>
                <a:spcPct val="0"/>
              </a:spcAft>
              <a:buClrTx/>
              <a:buSzTx/>
              <a:buFontTx/>
              <a:buNone/>
              <a:tabLst/>
              <a:defRPr/>
            </a:pPr>
            <a:r>
              <a:rPr lang="en-PH" sz="1000" b="0" i="0" kern="1200" dirty="0" smtClean="0">
                <a:solidFill>
                  <a:schemeClr val="tx1"/>
                </a:solidFill>
                <a:latin typeface="Arial" charset="0"/>
                <a:ea typeface="+mn-ea"/>
                <a:cs typeface="+mn-cs"/>
              </a:rPr>
              <a:t>struts-default.xml</a:t>
            </a:r>
            <a:r>
              <a:rPr lang="en-PH" sz="1000" b="0" i="0" kern="1200" baseline="0" dirty="0" smtClean="0">
                <a:solidFill>
                  <a:schemeClr val="tx1"/>
                </a:solidFill>
                <a:latin typeface="Arial" charset="0"/>
                <a:ea typeface="+mn-ea"/>
                <a:cs typeface="+mn-cs"/>
              </a:rPr>
              <a:t> - t</a:t>
            </a:r>
            <a:r>
              <a:rPr lang="en-PH" sz="1000" b="0" i="0" kern="1200" dirty="0" smtClean="0">
                <a:solidFill>
                  <a:schemeClr val="tx1"/>
                </a:solidFill>
                <a:latin typeface="Arial" charset="0"/>
                <a:ea typeface="+mn-ea"/>
                <a:cs typeface="+mn-cs"/>
              </a:rPr>
              <a:t>his file contains the standard configuration settings for Struts which is also contained in </a:t>
            </a:r>
            <a:r>
              <a:rPr lang="en-PH" dirty="0" smtClean="0"/>
              <a:t>struts-</a:t>
            </a:r>
            <a:r>
              <a:rPr lang="en-PH" dirty="0" err="1" smtClean="0"/>
              <a:t>core.x.y.z.jar</a:t>
            </a:r>
            <a:r>
              <a:rPr lang="en-PH" dirty="0" smtClean="0"/>
              <a:t> distribution</a:t>
            </a:r>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The </a:t>
            </a:r>
            <a:r>
              <a:rPr lang="en-PH" sz="1000" b="0" i="1" kern="1200" dirty="0" smtClean="0">
                <a:solidFill>
                  <a:schemeClr val="tx1"/>
                </a:solidFill>
                <a:latin typeface="Arial" charset="0"/>
                <a:ea typeface="+mn-ea"/>
                <a:cs typeface="+mn-cs"/>
              </a:rPr>
              <a:t>interceptor-stack</a:t>
            </a:r>
            <a:r>
              <a:rPr lang="en-PH" sz="1000" b="0" i="0" kern="1200" dirty="0" smtClean="0">
                <a:solidFill>
                  <a:schemeClr val="tx1"/>
                </a:solidFill>
                <a:latin typeface="Arial" charset="0"/>
                <a:ea typeface="+mn-ea"/>
                <a:cs typeface="+mn-cs"/>
              </a:rPr>
              <a:t> element is used to create an interceptor stack. A stack contains a group of interceptors. Each interceptor in the stack is defined using the </a:t>
            </a:r>
            <a:r>
              <a:rPr lang="en-PH" sz="1000" b="0" i="1" kern="1200" dirty="0" smtClean="0">
                <a:solidFill>
                  <a:schemeClr val="tx1"/>
                </a:solidFill>
                <a:latin typeface="Arial" charset="0"/>
                <a:ea typeface="+mn-ea"/>
                <a:cs typeface="+mn-cs"/>
              </a:rPr>
              <a:t>interceptor-ref</a:t>
            </a:r>
            <a:r>
              <a:rPr lang="en-PH" sz="1000" b="0" i="0" kern="1200" dirty="0" smtClean="0">
                <a:solidFill>
                  <a:schemeClr val="tx1"/>
                </a:solidFill>
                <a:latin typeface="Arial" charset="0"/>
                <a:ea typeface="+mn-ea"/>
                <a:cs typeface="+mn-cs"/>
              </a:rPr>
              <a:t> element.</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b="1" dirty="0" smtClean="0"/>
              <a:t>Class </a:t>
            </a:r>
            <a:r>
              <a:rPr lang="en-PH" b="1" dirty="0" err="1" smtClean="0"/>
              <a:t>AbstractInterceptor</a:t>
            </a:r>
            <a:r>
              <a:rPr lang="en-PH" b="1" dirty="0" smtClean="0"/>
              <a:t> </a:t>
            </a:r>
            <a:endParaRPr lang="en-PH" b="0" dirty="0" smtClean="0"/>
          </a:p>
          <a:p>
            <a:r>
              <a:rPr lang="en-PH" sz="1000" b="0" i="0" kern="1200" baseline="0" dirty="0" smtClean="0">
                <a:solidFill>
                  <a:schemeClr val="tx1"/>
                </a:solidFill>
                <a:latin typeface="Arial" charset="0"/>
                <a:ea typeface="+mn-ea"/>
                <a:cs typeface="+mn-cs"/>
              </a:rPr>
              <a:t> - </a:t>
            </a:r>
            <a:r>
              <a:rPr lang="en-PH" sz="1000" b="0" i="0" kern="1200" dirty="0" smtClean="0">
                <a:solidFill>
                  <a:schemeClr val="tx1"/>
                </a:solidFill>
                <a:latin typeface="Arial" charset="0"/>
                <a:ea typeface="+mn-ea"/>
                <a:cs typeface="+mn-cs"/>
              </a:rPr>
              <a:t>Provides default implementations of optional lifecycle methods</a:t>
            </a:r>
          </a:p>
          <a:p>
            <a:r>
              <a:rPr lang="en-PH" sz="1000" b="1" i="0" kern="1200" dirty="0" smtClean="0">
                <a:solidFill>
                  <a:schemeClr val="tx1"/>
                </a:solidFill>
                <a:latin typeface="Arial" charset="0"/>
                <a:ea typeface="+mn-ea"/>
                <a:cs typeface="+mn-cs"/>
              </a:rPr>
              <a:t> - Method Summary</a:t>
            </a:r>
          </a:p>
          <a:p>
            <a:r>
              <a:rPr lang="en-PH" b="0" dirty="0" smtClean="0"/>
              <a:t>	void</a:t>
            </a:r>
            <a:r>
              <a:rPr lang="en-PH" b="0" baseline="0" dirty="0" smtClean="0"/>
              <a:t> </a:t>
            </a:r>
            <a:r>
              <a:rPr lang="en-PH" b="0" dirty="0" smtClean="0"/>
              <a:t>destroy() – Does nothing</a:t>
            </a:r>
          </a:p>
          <a:p>
            <a:r>
              <a:rPr lang="en-PH" b="0" dirty="0" smtClean="0"/>
              <a:t>	void init() – Does nothing</a:t>
            </a:r>
          </a:p>
          <a:p>
            <a:r>
              <a:rPr lang="en-PH" b="0" dirty="0" smtClean="0"/>
              <a:t>	abstract</a:t>
            </a:r>
            <a:r>
              <a:rPr lang="en-PH" b="0" baseline="0" dirty="0" smtClean="0"/>
              <a:t> String intercept(</a:t>
            </a:r>
            <a:r>
              <a:rPr lang="en-PH" b="0" baseline="0" dirty="0" err="1" smtClean="0"/>
              <a:t>ActionInvocation</a:t>
            </a:r>
            <a:r>
              <a:rPr lang="en-PH" b="0" baseline="0" dirty="0" smtClean="0"/>
              <a:t> invocation) – Override to handle interception</a:t>
            </a:r>
            <a:endParaRPr lang="en-PH" b="0" dirty="0" smtClean="0"/>
          </a:p>
          <a:p>
            <a:endParaRPr lang="en-PH" b="0"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Grp="1" noChangeArrowheads="1"/>
          </p:cNvSpPr>
          <p:nvPr>
            <p:ph type="ftr" sz="quarter" idx="4"/>
          </p:nvPr>
        </p:nvSpPr>
        <p:spPr>
          <a:noFill/>
        </p:spPr>
        <p:txBody>
          <a:bodyPr/>
          <a:lstStyle/>
          <a:p>
            <a:r>
              <a:rPr lang="en-GB" smtClean="0"/>
              <a:t>Ver 1.0   © 2006 Capgemini - All rights reserved</a:t>
            </a:r>
          </a:p>
        </p:txBody>
      </p:sp>
      <p:sp>
        <p:nvSpPr>
          <p:cNvPr id="17411" name="Rectangle 10"/>
          <p:cNvSpPr>
            <a:spLocks noGrp="1" noChangeArrowheads="1"/>
          </p:cNvSpPr>
          <p:nvPr>
            <p:ph type="sldNum" sz="quarter" idx="5"/>
          </p:nvPr>
        </p:nvSpPr>
        <p:spPr>
          <a:noFill/>
        </p:spPr>
        <p:txBody>
          <a:bodyPr/>
          <a:lstStyle/>
          <a:p>
            <a:fld id="{B7AA3A34-715A-4A71-BFA1-D41660393D80}" type="slidenum">
              <a:rPr lang="en-GB" smtClean="0"/>
              <a:pPr/>
              <a:t>1</a:t>
            </a:fld>
            <a:endParaRPr lang="en-GB" smtClean="0"/>
          </a:p>
        </p:txBody>
      </p:sp>
      <p:sp>
        <p:nvSpPr>
          <p:cNvPr id="17412" name="Rectangle 2"/>
          <p:cNvSpPr>
            <a:spLocks noGrp="1" noRot="1" noChangeAspect="1" noChangeArrowheads="1" noTextEdit="1"/>
          </p:cNvSpPr>
          <p:nvPr>
            <p:ph type="sldImg"/>
          </p:nvPr>
        </p:nvSpPr>
        <p:spPr>
          <a:xfrm>
            <a:off x="898525" y="741363"/>
            <a:ext cx="4933950" cy="3700462"/>
          </a:xfrm>
          <a:ln/>
        </p:spPr>
      </p:sp>
      <p:sp>
        <p:nvSpPr>
          <p:cNvPr id="17413" name="Rectangle 3"/>
          <p:cNvSpPr>
            <a:spLocks noGrp="1" noChangeArrowheads="1"/>
          </p:cNvSpPr>
          <p:nvPr>
            <p:ph type="body" idx="1"/>
          </p:nvPr>
        </p:nvSpPr>
        <p:spPr>
          <a:xfrm>
            <a:off x="673100" y="4687888"/>
            <a:ext cx="5384800" cy="443865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err="1" smtClean="0">
                <a:solidFill>
                  <a:schemeClr val="tx1"/>
                </a:solidFill>
                <a:latin typeface="Arial" charset="0"/>
                <a:ea typeface="+mn-ea"/>
                <a:cs typeface="+mn-cs"/>
              </a:rPr>
              <a:t>FreeMarker</a:t>
            </a:r>
            <a:r>
              <a:rPr lang="en-PH" sz="1000" b="0" i="0" kern="1200" dirty="0" smtClean="0">
                <a:solidFill>
                  <a:schemeClr val="tx1"/>
                </a:solidFill>
                <a:latin typeface="Arial" charset="0"/>
                <a:ea typeface="+mn-ea"/>
                <a:cs typeface="+mn-cs"/>
              </a:rPr>
              <a:t> is a "template engine"; a generic tool to generate text output (anything from HTML to </a:t>
            </a:r>
            <a:r>
              <a:rPr lang="en-PH" sz="1000" b="0" i="0" kern="1200" dirty="0" err="1" smtClean="0">
                <a:solidFill>
                  <a:schemeClr val="tx1"/>
                </a:solidFill>
                <a:latin typeface="Arial" charset="0"/>
                <a:ea typeface="+mn-ea"/>
                <a:cs typeface="+mn-cs"/>
              </a:rPr>
              <a:t>autogenerated</a:t>
            </a:r>
            <a:r>
              <a:rPr lang="en-PH" sz="1000" b="0" i="0" kern="1200" dirty="0" smtClean="0">
                <a:solidFill>
                  <a:schemeClr val="tx1"/>
                </a:solidFill>
                <a:latin typeface="Arial" charset="0"/>
                <a:ea typeface="+mn-ea"/>
                <a:cs typeface="+mn-cs"/>
              </a:rPr>
              <a:t> source code) based on templates. It's a Java package, a class library for Java programmers. It's not an application for end-users in itself, but something that programmers can embed into their products.</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24</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27</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Action object is always available in the value stack. Therefore, if Action object has properties x and y there are readily available for you to use.</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30</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The usual way to put stuff on the Value Stack is to add getters/setters for the values to your Action class and then use &lt;s:property&gt; tag to access the values.</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31</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Client side validation is usually achieved using </a:t>
            </a:r>
            <a:r>
              <a:rPr lang="en-PH" sz="1000" b="0" i="0" kern="1200" dirty="0" err="1" smtClean="0">
                <a:solidFill>
                  <a:schemeClr val="tx1"/>
                </a:solidFill>
                <a:latin typeface="Arial" charset="0"/>
                <a:ea typeface="+mn-ea"/>
                <a:cs typeface="+mn-cs"/>
              </a:rPr>
              <a:t>Javascript</a:t>
            </a:r>
            <a:r>
              <a:rPr lang="en-PH" sz="1000" b="0" i="0" kern="1200" dirty="0" smtClean="0">
                <a:solidFill>
                  <a:schemeClr val="tx1"/>
                </a:solidFill>
                <a:latin typeface="Arial" charset="0"/>
                <a:ea typeface="+mn-ea"/>
                <a:cs typeface="+mn-cs"/>
              </a:rPr>
              <a:t>. </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Struts Action 2 relies on a validation framework provided by </a:t>
            </a:r>
            <a:r>
              <a:rPr lang="en-PH" sz="1000" b="0" i="0" kern="1200" dirty="0" err="1" smtClean="0">
                <a:solidFill>
                  <a:schemeClr val="tx1"/>
                </a:solidFill>
                <a:latin typeface="Arial" charset="0"/>
                <a:ea typeface="+mn-ea"/>
                <a:cs typeface="+mn-cs"/>
              </a:rPr>
              <a:t>XWork</a:t>
            </a:r>
            <a:r>
              <a:rPr lang="en-PH" sz="1000" b="0" i="0" kern="1200" dirty="0" smtClean="0">
                <a:solidFill>
                  <a:schemeClr val="tx1"/>
                </a:solidFill>
                <a:latin typeface="Arial" charset="0"/>
                <a:ea typeface="+mn-ea"/>
                <a:cs typeface="+mn-cs"/>
              </a:rPr>
              <a:t> to enable the application of input validation rules to your Actions before they are executed. Struts2 Validation Framework allows us to separate the validation logic from actual Java/JSP code, where it can be reviewed and easily modified later.</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32</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1" i="0" kern="1200" dirty="0" smtClean="0">
                <a:solidFill>
                  <a:schemeClr val="tx1"/>
                </a:solidFill>
                <a:latin typeface="Arial" charset="0"/>
                <a:ea typeface="+mn-ea"/>
                <a:cs typeface="+mn-cs"/>
              </a:rPr>
              <a:t>Struts 2.0.7 and Prior</a:t>
            </a:r>
            <a:r>
              <a:rPr lang="en-PH" dirty="0" smtClean="0"/>
              <a:t/>
            </a:r>
            <a:br>
              <a:rPr lang="en-PH" dirty="0" smtClean="0"/>
            </a:br>
            <a:r>
              <a:rPr lang="en-PH" sz="1000" b="0" i="0" kern="1200" dirty="0" smtClean="0">
                <a:solidFill>
                  <a:schemeClr val="tx1"/>
                </a:solidFill>
                <a:latin typeface="Arial" charset="0"/>
                <a:ea typeface="+mn-ea"/>
                <a:cs typeface="+mn-cs"/>
              </a:rPr>
              <a:t>The </a:t>
            </a:r>
            <a:r>
              <a:rPr lang="en-PH" dirty="0" smtClean="0"/>
              <a:t>validators.xml</a:t>
            </a:r>
            <a:r>
              <a:rPr lang="en-PH" sz="1000" b="0" i="0" kern="1200" dirty="0" smtClean="0">
                <a:solidFill>
                  <a:schemeClr val="tx1"/>
                </a:solidFill>
                <a:latin typeface="Arial" charset="0"/>
                <a:ea typeface="+mn-ea"/>
                <a:cs typeface="+mn-cs"/>
              </a:rPr>
              <a:t> containing custom </a:t>
            </a:r>
            <a:r>
              <a:rPr lang="en-PH" sz="1000" b="0" i="0" kern="1200" dirty="0" err="1" smtClean="0">
                <a:solidFill>
                  <a:schemeClr val="tx1"/>
                </a:solidFill>
                <a:latin typeface="Arial" charset="0"/>
                <a:ea typeface="+mn-ea"/>
                <a:cs typeface="+mn-cs"/>
              </a:rPr>
              <a:t>validators</a:t>
            </a:r>
            <a:r>
              <a:rPr lang="en-PH" sz="1000" b="0" i="0" kern="1200" dirty="0" smtClean="0">
                <a:solidFill>
                  <a:schemeClr val="tx1"/>
                </a:solidFill>
                <a:latin typeface="Arial" charset="0"/>
                <a:ea typeface="+mn-ea"/>
                <a:cs typeface="+mn-cs"/>
              </a:rPr>
              <a:t> needs to contain a copy of the default </a:t>
            </a:r>
            <a:r>
              <a:rPr lang="en-PH" sz="1000" b="0" i="0" kern="1200" dirty="0" err="1" smtClean="0">
                <a:solidFill>
                  <a:schemeClr val="tx1"/>
                </a:solidFill>
                <a:latin typeface="Arial" charset="0"/>
                <a:ea typeface="+mn-ea"/>
                <a:cs typeface="+mn-cs"/>
              </a:rPr>
              <a:t>validators</a:t>
            </a:r>
            <a:r>
              <a:rPr lang="en-PH" sz="1000" b="0" i="0" kern="1200" dirty="0" smtClean="0">
                <a:solidFill>
                  <a:schemeClr val="tx1"/>
                </a:solidFill>
                <a:latin typeface="Arial" charset="0"/>
                <a:ea typeface="+mn-ea"/>
                <a:cs typeface="+mn-cs"/>
              </a:rPr>
              <a:t>.</a:t>
            </a:r>
          </a:p>
          <a:p>
            <a:endParaRPr lang="en-PH" sz="1000" b="0" i="0" kern="1200" dirty="0" smtClean="0">
              <a:solidFill>
                <a:schemeClr val="tx1"/>
              </a:solidFill>
              <a:latin typeface="Arial" charset="0"/>
              <a:ea typeface="+mn-ea"/>
              <a:cs typeface="+mn-cs"/>
            </a:endParaRPr>
          </a:p>
          <a:p>
            <a:pPr fontAlgn="base"/>
            <a:r>
              <a:rPr lang="en-PH" sz="1000" b="0" i="0" u="none" strike="noStrike" kern="1200" dirty="0" smtClean="0">
                <a:solidFill>
                  <a:schemeClr val="tx1"/>
                </a:solidFill>
                <a:latin typeface="Arial" charset="0"/>
                <a:ea typeface="+mn-ea"/>
                <a:cs typeface="+mn-cs"/>
              </a:rPr>
              <a:t>There are two types of </a:t>
            </a:r>
            <a:r>
              <a:rPr lang="en-PH" sz="1000" b="0" i="0" u="none" strike="noStrike" kern="1200" dirty="0" err="1" smtClean="0">
                <a:solidFill>
                  <a:schemeClr val="tx1"/>
                </a:solidFill>
                <a:latin typeface="Arial" charset="0"/>
                <a:ea typeface="+mn-ea"/>
                <a:cs typeface="+mn-cs"/>
              </a:rPr>
              <a:t>Validators</a:t>
            </a:r>
            <a:r>
              <a:rPr lang="en-PH" sz="1000" b="0" i="0" u="none" strike="noStrike" kern="1200" dirty="0" smtClean="0">
                <a:solidFill>
                  <a:schemeClr val="tx1"/>
                </a:solidFill>
                <a:latin typeface="Arial" charset="0"/>
                <a:ea typeface="+mn-ea"/>
                <a:cs typeface="+mn-cs"/>
              </a:rPr>
              <a:t> in Struts2 Validation Framework:</a:t>
            </a:r>
          </a:p>
          <a:p>
            <a:pPr fontAlgn="base"/>
            <a:r>
              <a:rPr lang="en-PH" sz="1000" b="0" i="0" u="none" strike="noStrike" kern="1200" dirty="0" smtClean="0">
                <a:solidFill>
                  <a:schemeClr val="tx1"/>
                </a:solidFill>
                <a:latin typeface="Arial" charset="0"/>
                <a:ea typeface="+mn-ea"/>
                <a:cs typeface="+mn-cs"/>
              </a:rPr>
              <a:t>(1) Field </a:t>
            </a:r>
            <a:r>
              <a:rPr lang="en-PH" sz="1000" b="0" i="0" u="none" strike="noStrike" kern="1200" dirty="0" err="1" smtClean="0">
                <a:solidFill>
                  <a:schemeClr val="tx1"/>
                </a:solidFill>
                <a:latin typeface="Arial" charset="0"/>
                <a:ea typeface="+mn-ea"/>
                <a:cs typeface="+mn-cs"/>
              </a:rPr>
              <a:t>Validators</a:t>
            </a:r>
            <a:r>
              <a:rPr lang="en-PH" sz="1000" b="0" i="0" u="none" strike="noStrike" kern="1200" dirty="0" smtClean="0">
                <a:solidFill>
                  <a:schemeClr val="tx1"/>
                </a:solidFill>
                <a:latin typeface="Arial" charset="0"/>
                <a:ea typeface="+mn-ea"/>
                <a:cs typeface="+mn-cs"/>
              </a:rPr>
              <a:t> - </a:t>
            </a:r>
            <a:r>
              <a:rPr lang="en-PH" sz="1000" b="0" i="0" kern="1200" dirty="0" smtClean="0">
                <a:solidFill>
                  <a:schemeClr val="tx1"/>
                </a:solidFill>
                <a:latin typeface="Arial" charset="0"/>
                <a:ea typeface="+mn-ea"/>
                <a:cs typeface="+mn-cs"/>
              </a:rPr>
              <a:t>act on single fields accessible through an action. This should be preferred over non-field validation wherever possible, as field </a:t>
            </a:r>
            <a:r>
              <a:rPr lang="en-PH" sz="1000" b="0" i="0" kern="1200" dirty="0" err="1" smtClean="0">
                <a:solidFill>
                  <a:schemeClr val="tx1"/>
                </a:solidFill>
                <a:latin typeface="Arial" charset="0"/>
                <a:ea typeface="+mn-ea"/>
                <a:cs typeface="+mn-cs"/>
              </a:rPr>
              <a:t>validator</a:t>
            </a:r>
            <a:r>
              <a:rPr lang="en-PH" sz="1000" b="0" i="0" kern="1200" dirty="0" smtClean="0">
                <a:solidFill>
                  <a:schemeClr val="tx1"/>
                </a:solidFill>
                <a:latin typeface="Arial" charset="0"/>
                <a:ea typeface="+mn-ea"/>
                <a:cs typeface="+mn-cs"/>
              </a:rPr>
              <a:t> messages are bound to the related field and will be presented next to the corresponding input element in the respecting view.</a:t>
            </a:r>
            <a:endParaRPr lang="en-PH" sz="1000" b="0" i="0" u="none" strike="noStrike" kern="1200" dirty="0" smtClean="0">
              <a:solidFill>
                <a:schemeClr val="tx1"/>
              </a:solidFill>
              <a:latin typeface="Arial" charset="0"/>
              <a:ea typeface="+mn-ea"/>
              <a:cs typeface="+mn-cs"/>
            </a:endParaRPr>
          </a:p>
          <a:p>
            <a:pPr fontAlgn="base"/>
            <a:r>
              <a:rPr lang="en-PH" sz="1000" b="0" i="0" u="none" strike="noStrike" kern="1200" dirty="0" smtClean="0">
                <a:solidFill>
                  <a:schemeClr val="tx1"/>
                </a:solidFill>
                <a:latin typeface="Arial" charset="0"/>
                <a:ea typeface="+mn-ea"/>
                <a:cs typeface="+mn-cs"/>
              </a:rPr>
              <a:t>(2) Non-field </a:t>
            </a:r>
            <a:r>
              <a:rPr lang="en-PH" sz="1000" b="0" i="0" u="none" strike="noStrike" kern="1200" dirty="0" err="1" smtClean="0">
                <a:solidFill>
                  <a:schemeClr val="tx1"/>
                </a:solidFill>
                <a:latin typeface="Arial" charset="0"/>
                <a:ea typeface="+mn-ea"/>
                <a:cs typeface="+mn-cs"/>
              </a:rPr>
              <a:t>validators</a:t>
            </a:r>
            <a:r>
              <a:rPr lang="en-PH" sz="1000" b="0" i="0" u="none" strike="noStrike" kern="1200" dirty="0" smtClean="0">
                <a:solidFill>
                  <a:schemeClr val="tx1"/>
                </a:solidFill>
                <a:latin typeface="Arial" charset="0"/>
                <a:ea typeface="+mn-ea"/>
                <a:cs typeface="+mn-cs"/>
              </a:rPr>
              <a:t> - </a:t>
            </a:r>
            <a:r>
              <a:rPr lang="en-PH" sz="1000" b="0" i="0" kern="1200" dirty="0" smtClean="0">
                <a:solidFill>
                  <a:schemeClr val="tx1"/>
                </a:solidFill>
                <a:latin typeface="Arial" charset="0"/>
                <a:ea typeface="+mn-ea"/>
                <a:cs typeface="+mn-cs"/>
              </a:rPr>
              <a:t>only add action level messages. Mostly domain specific and therefore offer custom implementations</a:t>
            </a:r>
            <a:endParaRPr lang="en-PH" sz="1000" b="0" i="0" u="none" strike="noStrike" kern="1200" dirty="0" smtClean="0">
              <a:solidFill>
                <a:schemeClr val="tx1"/>
              </a:solidFill>
              <a:latin typeface="Arial" charset="0"/>
              <a:ea typeface="+mn-ea"/>
              <a:cs typeface="+mn-cs"/>
            </a:endParaRPr>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33</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Custom Validation logic – implement</a:t>
            </a:r>
            <a:r>
              <a:rPr lang="en-PH" baseline="0" dirty="0" smtClean="0"/>
              <a:t> com.opensymphony.xwork2.validator.Validator and plug into validation framework as a re-usable component</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34</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S</a:t>
            </a:r>
            <a:r>
              <a:rPr lang="en-PH" sz="1000" b="0" i="0" kern="1200" dirty="0" smtClean="0">
                <a:solidFill>
                  <a:schemeClr val="tx1"/>
                </a:solidFill>
                <a:latin typeface="Arial" charset="0"/>
                <a:ea typeface="+mn-ea"/>
                <a:cs typeface="+mn-cs"/>
              </a:rPr>
              <a:t>truts provides an easier way to handle uncaught exception and redirect users to a dedicated error page. You can easily configure Struts to have different error pages for different exceptions. Struts makes the exception handling easy by the use of the "exception" interceptor. The "exception" interceptor is included as part of the default stack, so you don't have to do anything extra to configure it. It is available out-of-the-box ready for you to use.</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Another usage of the </a:t>
            </a:r>
            <a:r>
              <a:rPr lang="en-PH" sz="1000" b="1" i="0" kern="1200" dirty="0" smtClean="0">
                <a:solidFill>
                  <a:schemeClr val="tx1"/>
                </a:solidFill>
                <a:latin typeface="Arial" charset="0"/>
                <a:ea typeface="+mn-ea"/>
                <a:cs typeface="+mn-cs"/>
              </a:rPr>
              <a:t>Action</a:t>
            </a:r>
            <a:r>
              <a:rPr lang="en-PH" sz="1000" b="0" i="0" kern="1200" dirty="0" smtClean="0">
                <a:solidFill>
                  <a:schemeClr val="tx1"/>
                </a:solidFill>
                <a:latin typeface="Arial" charset="0"/>
                <a:ea typeface="+mn-ea"/>
                <a:cs typeface="+mn-cs"/>
              </a:rPr>
              <a:t> or </a:t>
            </a:r>
            <a:r>
              <a:rPr lang="en-PH" sz="1000" b="1" i="0" kern="1200" dirty="0" smtClean="0">
                <a:solidFill>
                  <a:schemeClr val="tx1"/>
                </a:solidFill>
                <a:latin typeface="Arial" charset="0"/>
                <a:ea typeface="+mn-ea"/>
                <a:cs typeface="+mn-cs"/>
              </a:rPr>
              <a:t>Actions</a:t>
            </a:r>
            <a:r>
              <a:rPr lang="en-PH" sz="1000" b="0" i="0" kern="1200" dirty="0" smtClean="0">
                <a:solidFill>
                  <a:schemeClr val="tx1"/>
                </a:solidFill>
                <a:latin typeface="Arial" charset="0"/>
                <a:ea typeface="+mn-ea"/>
                <a:cs typeface="+mn-cs"/>
              </a:rPr>
              <a:t> annotation is to define multiple action methods within a single action class, each of which respond to a different URL.</a:t>
            </a:r>
          </a:p>
          <a:p>
            <a:endParaRPr lang="en-PH" sz="1000" b="0" i="0" kern="120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Interceptor and interceptor stacks can be specified using the </a:t>
            </a:r>
            <a:r>
              <a:rPr lang="en-PH" dirty="0" err="1" smtClean="0"/>
              <a:t>interceptorRefs</a:t>
            </a:r>
            <a:r>
              <a:rPr lang="en-PH" sz="1000" b="0" i="0" kern="1200" dirty="0" smtClean="0">
                <a:solidFill>
                  <a:schemeClr val="tx1"/>
                </a:solidFill>
                <a:latin typeface="Arial" charset="0"/>
                <a:ea typeface="+mn-ea"/>
                <a:cs typeface="+mn-cs"/>
              </a:rPr>
              <a:t> attribute. </a:t>
            </a:r>
            <a:r>
              <a:rPr lang="en-PH" sz="1000" b="0" i="0" kern="1200" baseline="0" dirty="0" smtClean="0">
                <a:solidFill>
                  <a:schemeClr val="tx1"/>
                </a:solidFill>
                <a:latin typeface="Arial" charset="0"/>
                <a:ea typeface="+mn-ea"/>
                <a:cs typeface="+mn-cs"/>
              </a:rPr>
              <a:t>The example applies validation interceptor and the </a:t>
            </a:r>
            <a:r>
              <a:rPr lang="en-PH" sz="1000" b="0" i="0" kern="1200" baseline="0" dirty="0" err="1" smtClean="0">
                <a:solidFill>
                  <a:schemeClr val="tx1"/>
                </a:solidFill>
                <a:latin typeface="Arial" charset="0"/>
                <a:ea typeface="+mn-ea"/>
                <a:cs typeface="+mn-cs"/>
              </a:rPr>
              <a:t>defaultStack</a:t>
            </a:r>
            <a:r>
              <a:rPr lang="en-PH" sz="1000" b="0" i="0" kern="1200" baseline="0" dirty="0" smtClean="0">
                <a:solidFill>
                  <a:schemeClr val="tx1"/>
                </a:solidFill>
                <a:latin typeface="Arial" charset="0"/>
                <a:ea typeface="+mn-ea"/>
                <a:cs typeface="+mn-cs"/>
              </a:rPr>
              <a:t> interceptor stack.</a:t>
            </a:r>
          </a:p>
          <a:p>
            <a:endParaRPr lang="en-PH" sz="1000" b="0" i="0" kern="1200" baseline="0" dirty="0" smtClean="0">
              <a:solidFill>
                <a:schemeClr val="tx1"/>
              </a:solidFill>
              <a:latin typeface="Arial" charset="0"/>
              <a:ea typeface="+mn-ea"/>
              <a:cs typeface="+mn-cs"/>
            </a:endParaRPr>
          </a:p>
          <a:p>
            <a:r>
              <a:rPr lang="en-PH" sz="1000" b="0" i="0" kern="1200" dirty="0" smtClean="0">
                <a:solidFill>
                  <a:schemeClr val="tx1"/>
                </a:solidFill>
                <a:latin typeface="Arial" charset="0"/>
                <a:ea typeface="+mn-ea"/>
                <a:cs typeface="+mn-cs"/>
              </a:rPr>
              <a:t>Interceptors can be specified at the method level, using the </a:t>
            </a:r>
            <a:r>
              <a:rPr lang="en-PH" sz="1000" b="1" i="0" kern="1200" dirty="0" smtClean="0">
                <a:solidFill>
                  <a:schemeClr val="tx1"/>
                </a:solidFill>
                <a:latin typeface="Arial" charset="0"/>
                <a:ea typeface="+mn-ea"/>
                <a:cs typeface="+mn-cs"/>
              </a:rPr>
              <a:t>Action</a:t>
            </a:r>
            <a:r>
              <a:rPr lang="en-PH" sz="1000" b="0" i="0" kern="1200" dirty="0" smtClean="0">
                <a:solidFill>
                  <a:schemeClr val="tx1"/>
                </a:solidFill>
                <a:latin typeface="Arial" charset="0"/>
                <a:ea typeface="+mn-ea"/>
                <a:cs typeface="+mn-cs"/>
              </a:rPr>
              <a:t> annotation or at the class level using the </a:t>
            </a:r>
            <a:r>
              <a:rPr lang="en-PH" dirty="0" err="1" smtClean="0"/>
              <a:t>InterceptorRefs</a:t>
            </a:r>
            <a:r>
              <a:rPr lang="en-PH" sz="1000" b="0" i="0" kern="1200" dirty="0" smtClean="0">
                <a:solidFill>
                  <a:schemeClr val="tx1"/>
                </a:solidFill>
                <a:latin typeface="Arial" charset="0"/>
                <a:ea typeface="+mn-ea"/>
                <a:cs typeface="+mn-cs"/>
              </a:rPr>
              <a:t> annotation</a:t>
            </a:r>
          </a:p>
          <a:p>
            <a:r>
              <a:rPr lang="en-PH" sz="1000" b="0" i="0" kern="1200" dirty="0" smtClean="0">
                <a:solidFill>
                  <a:schemeClr val="tx1"/>
                </a:solidFill>
                <a:latin typeface="Arial" charset="0"/>
                <a:ea typeface="+mn-ea"/>
                <a:cs typeface="+mn-cs"/>
              </a:rPr>
              <a:t>Example:</a:t>
            </a:r>
          </a:p>
          <a:p>
            <a:r>
              <a:rPr lang="en-PH" dirty="0" smtClean="0"/>
              <a:t>	@</a:t>
            </a:r>
            <a:r>
              <a:rPr lang="en-PH" dirty="0" err="1" smtClean="0"/>
              <a:t>InterceptorRefs</a:t>
            </a:r>
            <a:r>
              <a:rPr lang="en-PH" dirty="0" smtClean="0"/>
              <a:t>({</a:t>
            </a:r>
          </a:p>
          <a:p>
            <a:r>
              <a:rPr lang="en-PH" dirty="0" smtClean="0"/>
              <a:t>    	</a:t>
            </a:r>
            <a:r>
              <a:rPr lang="en-PH" baseline="0" dirty="0" smtClean="0"/>
              <a:t>     </a:t>
            </a:r>
            <a:r>
              <a:rPr lang="en-PH" dirty="0" smtClean="0"/>
              <a:t>@</a:t>
            </a:r>
            <a:r>
              <a:rPr lang="en-PH" dirty="0" err="1" smtClean="0"/>
              <a:t>InterceptorRef</a:t>
            </a:r>
            <a:r>
              <a:rPr lang="en-PH" dirty="0" smtClean="0"/>
              <a:t>("logger"),</a:t>
            </a:r>
          </a:p>
          <a:p>
            <a:r>
              <a:rPr lang="en-PH" dirty="0" smtClean="0"/>
              <a:t>	     @</a:t>
            </a:r>
            <a:r>
              <a:rPr lang="en-PH" dirty="0" err="1" smtClean="0"/>
              <a:t>InterceptorRef</a:t>
            </a:r>
            <a:r>
              <a:rPr lang="en-PH" dirty="0" smtClean="0"/>
              <a:t>("timer"),</a:t>
            </a:r>
          </a:p>
          <a:p>
            <a:r>
              <a:rPr lang="en-PH" dirty="0" smtClean="0"/>
              <a:t>    	     @</a:t>
            </a:r>
            <a:r>
              <a:rPr lang="en-PH" dirty="0" err="1" smtClean="0"/>
              <a:t>InterceptorRef</a:t>
            </a:r>
            <a:r>
              <a:rPr lang="en-PH" dirty="0" smtClean="0"/>
              <a:t>("</a:t>
            </a:r>
            <a:r>
              <a:rPr lang="en-PH" dirty="0" err="1" smtClean="0"/>
              <a:t>defaultStack</a:t>
            </a:r>
            <a:r>
              <a:rPr lang="en-PH" dirty="0" smtClean="0"/>
              <a:t>")</a:t>
            </a:r>
          </a:p>
          <a:p>
            <a:r>
              <a:rPr lang="en-PH" dirty="0" smtClean="0"/>
              <a:t>	})</a:t>
            </a:r>
          </a:p>
          <a:p>
            <a:r>
              <a:rPr lang="en-PH" dirty="0" smtClean="0"/>
              <a:t>	public class </a:t>
            </a:r>
            <a:r>
              <a:rPr lang="en-PH" dirty="0" err="1" smtClean="0"/>
              <a:t>EmployeeAction</a:t>
            </a:r>
            <a:r>
              <a:rPr lang="en-PH" dirty="0" smtClean="0"/>
              <a:t> extends </a:t>
            </a:r>
            <a:r>
              <a:rPr lang="en-PH" dirty="0" err="1" smtClean="0"/>
              <a:t>ActionSupport</a:t>
            </a:r>
            <a:r>
              <a:rPr lang="en-PH" dirty="0" smtClean="0"/>
              <a:t> {</a:t>
            </a:r>
          </a:p>
          <a:p>
            <a:r>
              <a:rPr lang="en-PH" dirty="0" smtClean="0"/>
              <a:t>	...</a:t>
            </a:r>
          </a:p>
          <a:p>
            <a:r>
              <a:rPr lang="en-PH" dirty="0" smtClean="0"/>
              <a:t>	}</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40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ftr" sz="quarter" idx="4"/>
          </p:nvPr>
        </p:nvSpPr>
        <p:spPr>
          <a:noFill/>
        </p:spPr>
        <p:txBody>
          <a:bodyPr/>
          <a:lstStyle/>
          <a:p>
            <a:r>
              <a:rPr lang="en-GB" smtClean="0"/>
              <a:t>Ver 1.0   © 2006 Capgemini - All rights reserved</a:t>
            </a:r>
          </a:p>
        </p:txBody>
      </p:sp>
      <p:sp>
        <p:nvSpPr>
          <p:cNvPr id="18435" name="Rectangle 10"/>
          <p:cNvSpPr>
            <a:spLocks noGrp="1" noChangeArrowheads="1"/>
          </p:cNvSpPr>
          <p:nvPr>
            <p:ph type="sldNum" sz="quarter" idx="5"/>
          </p:nvPr>
        </p:nvSpPr>
        <p:spPr>
          <a:noFill/>
        </p:spPr>
        <p:txBody>
          <a:bodyPr/>
          <a:lstStyle/>
          <a:p>
            <a:fld id="{7D372F6B-64B4-47F8-8BB4-D8952335B943}" type="slidenum">
              <a:rPr lang="en-GB" smtClean="0"/>
              <a:pPr/>
              <a:t>2</a:t>
            </a:fld>
            <a:endParaRPr lang="en-GB" smtClean="0"/>
          </a:p>
        </p:txBody>
      </p:sp>
      <p:sp>
        <p:nvSpPr>
          <p:cNvPr id="18436" name="Rectangle 2"/>
          <p:cNvSpPr>
            <a:spLocks noGrp="1" noRot="1" noChangeAspect="1" noChangeArrowheads="1" noTextEdit="1"/>
          </p:cNvSpPr>
          <p:nvPr>
            <p:ph type="sldImg"/>
          </p:nvPr>
        </p:nvSpPr>
        <p:spPr>
          <a:xfrm>
            <a:off x="898525" y="741363"/>
            <a:ext cx="4933950" cy="3700462"/>
          </a:xfrm>
          <a:ln/>
        </p:spPr>
      </p:sp>
      <p:sp>
        <p:nvSpPr>
          <p:cNvPr id="18437" name="Rectangle 3"/>
          <p:cNvSpPr>
            <a:spLocks noGrp="1" noChangeArrowheads="1"/>
          </p:cNvSpPr>
          <p:nvPr>
            <p:ph type="body" idx="1"/>
          </p:nvPr>
        </p:nvSpPr>
        <p:spPr>
          <a:xfrm>
            <a:off x="673100" y="4687888"/>
            <a:ext cx="5384800" cy="4438650"/>
          </a:xfrm>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http://struts.apache.org/release/2.1.x/docs/tag-reference.html</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44</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http://struts.apache.org/release/2.1.x/docs/tag-reference.html</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45</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90000"/>
              </a:lnSpc>
              <a:spcBef>
                <a:spcPct val="30000"/>
              </a:spcBef>
              <a:spcAft>
                <a:spcPct val="0"/>
              </a:spcAft>
              <a:buClrTx/>
              <a:buSzTx/>
              <a:buFontTx/>
              <a:buNone/>
              <a:tabLst/>
              <a:defRPr/>
            </a:pPr>
            <a:r>
              <a:rPr lang="en-PH" sz="1000" b="1" i="0" kern="1200" dirty="0" smtClean="0">
                <a:solidFill>
                  <a:schemeClr val="tx1"/>
                </a:solidFill>
                <a:effectLst/>
                <a:latin typeface="Arial" charset="0"/>
                <a:ea typeface="+mn-ea"/>
                <a:cs typeface="+mn-cs"/>
              </a:rPr>
              <a:t>&lt;s:if&gt;, &lt;s:elseif&gt; and &lt;s:else&gt;</a:t>
            </a:r>
            <a:r>
              <a:rPr lang="en-PH" sz="1000" b="0" i="0" kern="1200" dirty="0" smtClean="0">
                <a:solidFill>
                  <a:schemeClr val="tx1"/>
                </a:solidFill>
                <a:effectLst/>
                <a:latin typeface="Arial" charset="0"/>
                <a:ea typeface="+mn-ea"/>
                <a:cs typeface="+mn-cs"/>
              </a:rPr>
              <a:t> - </a:t>
            </a:r>
            <a:r>
              <a:rPr lang="en-PH" sz="1000" b="0" i="0" kern="1200" dirty="0" smtClean="0">
                <a:solidFill>
                  <a:schemeClr val="tx1"/>
                </a:solidFill>
                <a:latin typeface="Arial" charset="0"/>
                <a:ea typeface="+mn-ea"/>
                <a:cs typeface="+mn-cs"/>
              </a:rPr>
              <a:t>perform basic condition flow found in every language</a:t>
            </a:r>
          </a:p>
          <a:p>
            <a:pPr marL="0" marR="0" indent="0" algn="l" defTabSz="914400" rtl="0" eaLnBrk="0" fontAlgn="base" latinLnBrk="0" hangingPunct="0">
              <a:lnSpc>
                <a:spcPct val="90000"/>
              </a:lnSpc>
              <a:spcBef>
                <a:spcPct val="30000"/>
              </a:spcBef>
              <a:spcAft>
                <a:spcPct val="0"/>
              </a:spcAft>
              <a:buClrTx/>
              <a:buSzTx/>
              <a:buFontTx/>
              <a:buNone/>
              <a:tabLst/>
              <a:defRPr/>
            </a:pPr>
            <a:r>
              <a:rPr lang="en-PH" sz="1000" b="1" kern="1200" dirty="0" smtClean="0">
                <a:solidFill>
                  <a:schemeClr val="tx1"/>
                </a:solidFill>
                <a:latin typeface="Arial" charset="0"/>
                <a:ea typeface="+mn-ea"/>
                <a:cs typeface="+mn-cs"/>
              </a:rPr>
              <a:t>&lt;s:iterator&gt;</a:t>
            </a:r>
            <a:r>
              <a:rPr lang="en-PH" sz="1000" b="1" i="0" kern="1200" baseline="0" dirty="0" smtClean="0">
                <a:solidFill>
                  <a:schemeClr val="tx1"/>
                </a:solidFill>
                <a:effectLst/>
                <a:latin typeface="Arial" charset="0"/>
                <a:ea typeface="+mn-ea"/>
                <a:cs typeface="+mn-cs"/>
              </a:rPr>
              <a:t> </a:t>
            </a:r>
            <a:r>
              <a:rPr lang="en-PH" sz="1000" b="0" i="0" kern="1200" baseline="0" dirty="0" smtClean="0">
                <a:solidFill>
                  <a:schemeClr val="tx1"/>
                </a:solidFill>
                <a:effectLst/>
                <a:latin typeface="Arial" charset="0"/>
                <a:ea typeface="+mn-ea"/>
                <a:cs typeface="+mn-cs"/>
              </a:rPr>
              <a:t>- </a:t>
            </a:r>
            <a:r>
              <a:rPr lang="en-PH" sz="1000" b="0" i="0" kern="1200" dirty="0" smtClean="0">
                <a:solidFill>
                  <a:schemeClr val="tx1"/>
                </a:solidFill>
                <a:latin typeface="Arial" charset="0"/>
                <a:ea typeface="+mn-ea"/>
                <a:cs typeface="+mn-cs"/>
              </a:rPr>
              <a:t>will iterate over a value. An </a:t>
            </a:r>
            <a:r>
              <a:rPr lang="en-PH" sz="1000" b="0" i="0" kern="1200" dirty="0" err="1" smtClean="0">
                <a:solidFill>
                  <a:schemeClr val="tx1"/>
                </a:solidFill>
                <a:latin typeface="Arial" charset="0"/>
                <a:ea typeface="+mn-ea"/>
                <a:cs typeface="+mn-cs"/>
              </a:rPr>
              <a:t>iterable</a:t>
            </a:r>
            <a:r>
              <a:rPr lang="en-PH" sz="1000" b="0" i="0" kern="1200" dirty="0" smtClean="0">
                <a:solidFill>
                  <a:schemeClr val="tx1"/>
                </a:solidFill>
                <a:latin typeface="Arial" charset="0"/>
                <a:ea typeface="+mn-ea"/>
                <a:cs typeface="+mn-cs"/>
              </a:rPr>
              <a:t> value can be any of: </a:t>
            </a:r>
            <a:r>
              <a:rPr lang="en-PH" sz="1000" b="0" i="0" kern="1200" dirty="0" err="1" smtClean="0">
                <a:solidFill>
                  <a:schemeClr val="tx1"/>
                </a:solidFill>
                <a:latin typeface="Arial" charset="0"/>
                <a:ea typeface="+mn-ea"/>
                <a:cs typeface="+mn-cs"/>
              </a:rPr>
              <a:t>java.util.Collection</a:t>
            </a:r>
            <a:r>
              <a:rPr lang="en-PH" sz="1000" b="0" i="0" kern="1200" dirty="0" smtClean="0">
                <a:solidFill>
                  <a:schemeClr val="tx1"/>
                </a:solidFill>
                <a:latin typeface="Arial" charset="0"/>
                <a:ea typeface="+mn-ea"/>
                <a:cs typeface="+mn-cs"/>
              </a:rPr>
              <a:t>, </a:t>
            </a:r>
            <a:r>
              <a:rPr lang="en-PH" sz="1000" b="0" i="0" kern="1200" dirty="0" err="1" smtClean="0">
                <a:solidFill>
                  <a:schemeClr val="tx1"/>
                </a:solidFill>
                <a:latin typeface="Arial" charset="0"/>
                <a:ea typeface="+mn-ea"/>
                <a:cs typeface="+mn-cs"/>
              </a:rPr>
              <a:t>java.util.Iterator</a:t>
            </a:r>
            <a:r>
              <a:rPr lang="en-PH" sz="1000" b="0" i="0" kern="1200" dirty="0" smtClean="0">
                <a:solidFill>
                  <a:schemeClr val="tx1"/>
                </a:solidFill>
                <a:latin typeface="Arial" charset="0"/>
                <a:ea typeface="+mn-ea"/>
                <a:cs typeface="+mn-cs"/>
              </a:rPr>
              <a:t>.</a:t>
            </a:r>
          </a:p>
          <a:p>
            <a:pPr marL="0" marR="0" indent="0" algn="l" defTabSz="914400" rtl="0" eaLnBrk="0" fontAlgn="base" latinLnBrk="0" hangingPunct="0">
              <a:lnSpc>
                <a:spcPct val="90000"/>
              </a:lnSpc>
              <a:spcBef>
                <a:spcPct val="30000"/>
              </a:spcBef>
              <a:spcAft>
                <a:spcPct val="0"/>
              </a:spcAft>
              <a:buClrTx/>
              <a:buSzTx/>
              <a:buFontTx/>
              <a:buNone/>
              <a:tabLst/>
              <a:defRPr/>
            </a:pPr>
            <a:r>
              <a:rPr lang="en-PH" sz="1000" b="1" u="none" kern="1200" dirty="0" smtClean="0">
                <a:solidFill>
                  <a:schemeClr val="tx1"/>
                </a:solidFill>
                <a:latin typeface="Arial" charset="0"/>
                <a:ea typeface="+mn-ea"/>
                <a:cs typeface="+mn-cs"/>
              </a:rPr>
              <a:t>&lt;s:sort&gt; </a:t>
            </a:r>
            <a:r>
              <a:rPr lang="en-PH" sz="1000" u="none"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 sorts a List using a Comparator both passed in as the tag attribute</a:t>
            </a:r>
            <a:endParaRPr lang="en-PH" sz="1000" u="none" kern="1200" dirty="0" smtClean="0">
              <a:solidFill>
                <a:schemeClr val="tx1"/>
              </a:solidFill>
              <a:latin typeface="Arial" charset="0"/>
              <a:ea typeface="+mn-ea"/>
              <a:cs typeface="+mn-cs"/>
            </a:endParaRPr>
          </a:p>
          <a:p>
            <a:pPr marL="0" marR="0" indent="0" algn="l" defTabSz="914400" rtl="0" eaLnBrk="0" fontAlgn="base" latinLnBrk="0" hangingPunct="0">
              <a:lnSpc>
                <a:spcPct val="90000"/>
              </a:lnSpc>
              <a:spcBef>
                <a:spcPct val="30000"/>
              </a:spcBef>
              <a:spcAft>
                <a:spcPct val="0"/>
              </a:spcAft>
              <a:buClrTx/>
              <a:buSzTx/>
              <a:buFontTx/>
              <a:buNone/>
              <a:tabLst/>
              <a:defRPr/>
            </a:pPr>
            <a:r>
              <a:rPr lang="en-PH" sz="1000" b="1" u="none" kern="1200" dirty="0" smtClean="0">
                <a:solidFill>
                  <a:schemeClr val="tx1"/>
                </a:solidFill>
                <a:latin typeface="Arial" charset="0"/>
                <a:ea typeface="+mn-ea"/>
                <a:cs typeface="+mn-cs"/>
              </a:rPr>
              <a:t>&lt;s:subset&gt; </a:t>
            </a:r>
            <a:r>
              <a:rPr lang="en-PH" sz="1000" u="none"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takes an </a:t>
            </a:r>
            <a:r>
              <a:rPr lang="en-PH" sz="1000" b="0" i="0" kern="1200" dirty="0" err="1" smtClean="0">
                <a:solidFill>
                  <a:schemeClr val="tx1"/>
                </a:solidFill>
                <a:latin typeface="Arial" charset="0"/>
                <a:ea typeface="+mn-ea"/>
                <a:cs typeface="+mn-cs"/>
              </a:rPr>
              <a:t>iterator</a:t>
            </a:r>
            <a:r>
              <a:rPr lang="en-PH" sz="1000" b="0" i="0" kern="1200" dirty="0" smtClean="0">
                <a:solidFill>
                  <a:schemeClr val="tx1"/>
                </a:solidFill>
                <a:latin typeface="Arial" charset="0"/>
                <a:ea typeface="+mn-ea"/>
                <a:cs typeface="+mn-cs"/>
              </a:rPr>
              <a:t> and outputs a subset of it. It delegates to org.apache.struts2.util.SubsetIteratorFilter internally to perform the subset functionality</a:t>
            </a:r>
            <a:endParaRPr lang="en-PH" sz="1000" b="0" i="0" u="none" kern="1200" dirty="0" smtClean="0">
              <a:solidFill>
                <a:schemeClr val="tx1"/>
              </a:solidFill>
              <a:latin typeface="Arial" charset="0"/>
              <a:ea typeface="+mn-ea"/>
              <a:cs typeface="+mn-cs"/>
            </a:endParaRPr>
          </a:p>
          <a:p>
            <a:pPr marL="0" marR="0" indent="0" algn="l" defTabSz="914400" rtl="0" eaLnBrk="0" fontAlgn="base" latinLnBrk="0" hangingPunct="0">
              <a:lnSpc>
                <a:spcPct val="90000"/>
              </a:lnSpc>
              <a:spcBef>
                <a:spcPct val="30000"/>
              </a:spcBef>
              <a:spcAft>
                <a:spcPct val="0"/>
              </a:spcAft>
              <a:buClrTx/>
              <a:buSzTx/>
              <a:buFontTx/>
              <a:buNone/>
              <a:tabLst/>
              <a:defRPr/>
            </a:pPr>
            <a:r>
              <a:rPr lang="en-PH" sz="1000" b="1" kern="1200" dirty="0" smtClean="0">
                <a:solidFill>
                  <a:schemeClr val="tx1"/>
                </a:solidFill>
                <a:latin typeface="Arial" charset="0"/>
                <a:ea typeface="+mn-ea"/>
                <a:cs typeface="+mn-cs"/>
              </a:rPr>
              <a:t>&lt;s:append&gt;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tag take two or more lists as parameters and append them all together. Appending lists A and B with values A1,A2 and B1,B2 will result a consolidated list with</a:t>
            </a:r>
            <a:r>
              <a:rPr lang="en-PH" sz="1000" b="0" i="0" kern="1200" baseline="0" dirty="0" smtClean="0">
                <a:solidFill>
                  <a:schemeClr val="tx1"/>
                </a:solidFill>
                <a:latin typeface="Arial" charset="0"/>
                <a:ea typeface="+mn-ea"/>
                <a:cs typeface="+mn-cs"/>
              </a:rPr>
              <a:t> values </a:t>
            </a:r>
            <a:r>
              <a:rPr lang="en-PH" sz="1000" b="0" i="0" kern="1200" dirty="0" smtClean="0">
                <a:solidFill>
                  <a:schemeClr val="tx1"/>
                </a:solidFill>
                <a:latin typeface="Arial" charset="0"/>
                <a:ea typeface="+mn-ea"/>
                <a:cs typeface="+mn-cs"/>
              </a:rPr>
              <a:t> A1,A2,B1,B2</a:t>
            </a:r>
            <a:endParaRPr lang="en-PH" sz="1000" kern="1200" dirty="0" smtClean="0">
              <a:solidFill>
                <a:schemeClr val="tx1"/>
              </a:solidFill>
              <a:latin typeface="Arial" charset="0"/>
              <a:ea typeface="+mn-ea"/>
              <a:cs typeface="+mn-cs"/>
            </a:endParaRPr>
          </a:p>
          <a:p>
            <a:pPr marL="0" marR="0" indent="0" algn="l" defTabSz="914400" rtl="0" eaLnBrk="0" fontAlgn="base" latinLnBrk="0" hangingPunct="0">
              <a:lnSpc>
                <a:spcPct val="90000"/>
              </a:lnSpc>
              <a:spcBef>
                <a:spcPct val="30000"/>
              </a:spcBef>
              <a:spcAft>
                <a:spcPct val="0"/>
              </a:spcAft>
              <a:buClrTx/>
              <a:buSzTx/>
              <a:buFontTx/>
              <a:buNone/>
              <a:tabLst/>
              <a:defRPr/>
            </a:pPr>
            <a:r>
              <a:rPr lang="en-PH" sz="1000" b="1" i="0" kern="1200" dirty="0" smtClean="0">
                <a:solidFill>
                  <a:schemeClr val="tx1"/>
                </a:solidFill>
                <a:effectLst/>
                <a:latin typeface="Arial" charset="0"/>
                <a:ea typeface="+mn-ea"/>
                <a:cs typeface="+mn-cs"/>
              </a:rPr>
              <a:t>&lt;s:merge&gt; </a:t>
            </a:r>
            <a:r>
              <a:rPr lang="en-PH" sz="1000" b="0" i="0" kern="1200" dirty="0" smtClean="0">
                <a:solidFill>
                  <a:schemeClr val="tx1"/>
                </a:solidFill>
                <a:effectLst/>
                <a:latin typeface="Arial" charset="0"/>
                <a:ea typeface="+mn-ea"/>
                <a:cs typeface="+mn-cs"/>
              </a:rPr>
              <a:t>- </a:t>
            </a:r>
            <a:r>
              <a:rPr lang="en-PH" sz="1000" b="0" i="0" kern="1200" dirty="0" smtClean="0">
                <a:solidFill>
                  <a:schemeClr val="tx1"/>
                </a:solidFill>
                <a:latin typeface="Arial" charset="0"/>
                <a:ea typeface="+mn-ea"/>
                <a:cs typeface="+mn-cs"/>
              </a:rPr>
              <a:t>tag take two or more lists as parameters and merge them all together. Merging two lists A and B with values A1,A2 and B1,B2 will result a consolidated</a:t>
            </a:r>
            <a:r>
              <a:rPr lang="en-PH" sz="1000" b="0" i="0" kern="1200" baseline="0" dirty="0" smtClean="0">
                <a:solidFill>
                  <a:schemeClr val="tx1"/>
                </a:solidFill>
                <a:latin typeface="Arial" charset="0"/>
                <a:ea typeface="+mn-ea"/>
                <a:cs typeface="+mn-cs"/>
              </a:rPr>
              <a:t> list with values </a:t>
            </a:r>
            <a:r>
              <a:rPr lang="en-PH" sz="1000" b="0" i="0" kern="1200" dirty="0" smtClean="0">
                <a:solidFill>
                  <a:schemeClr val="tx1"/>
                </a:solidFill>
                <a:latin typeface="Arial" charset="0"/>
                <a:ea typeface="+mn-ea"/>
                <a:cs typeface="+mn-cs"/>
              </a:rPr>
              <a:t>A1,B1,A2,B2</a:t>
            </a:r>
          </a:p>
          <a:p>
            <a:pPr marL="0" marR="0" indent="0" algn="l" defTabSz="914400" rtl="0" eaLnBrk="0" fontAlgn="base" latinLnBrk="0" hangingPunct="0">
              <a:lnSpc>
                <a:spcPct val="90000"/>
              </a:lnSpc>
              <a:spcBef>
                <a:spcPct val="30000"/>
              </a:spcBef>
              <a:spcAft>
                <a:spcPct val="0"/>
              </a:spcAft>
              <a:buClrTx/>
              <a:buSzTx/>
              <a:buFontTx/>
              <a:buNone/>
              <a:tabLst/>
              <a:defRPr/>
            </a:pPr>
            <a:r>
              <a:rPr lang="en-PH" sz="1000" b="1" kern="1200" dirty="0" smtClean="0">
                <a:solidFill>
                  <a:schemeClr val="tx1"/>
                </a:solidFill>
                <a:latin typeface="Arial" charset="0"/>
                <a:ea typeface="+mn-ea"/>
                <a:cs typeface="+mn-cs"/>
              </a:rPr>
              <a:t>&lt;s:generator&gt;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generates an </a:t>
            </a:r>
            <a:r>
              <a:rPr lang="en-PH" sz="1000" b="0" i="0" kern="1200" dirty="0" err="1" smtClean="0">
                <a:solidFill>
                  <a:schemeClr val="tx1"/>
                </a:solidFill>
                <a:latin typeface="Arial" charset="0"/>
                <a:ea typeface="+mn-ea"/>
                <a:cs typeface="+mn-cs"/>
              </a:rPr>
              <a:t>iterator</a:t>
            </a:r>
            <a:r>
              <a:rPr lang="en-PH" sz="1000" b="0" i="0" kern="1200" dirty="0" smtClean="0">
                <a:solidFill>
                  <a:schemeClr val="tx1"/>
                </a:solidFill>
                <a:latin typeface="Arial" charset="0"/>
                <a:ea typeface="+mn-ea"/>
                <a:cs typeface="+mn-cs"/>
              </a:rPr>
              <a:t> based on the </a:t>
            </a:r>
            <a:r>
              <a:rPr lang="en-PH" sz="1000" b="0" i="0" kern="1200" dirty="0" err="1" smtClean="0">
                <a:solidFill>
                  <a:schemeClr val="tx1"/>
                </a:solidFill>
                <a:latin typeface="Arial" charset="0"/>
                <a:ea typeface="+mn-ea"/>
                <a:cs typeface="+mn-cs"/>
              </a:rPr>
              <a:t>val</a:t>
            </a:r>
            <a:r>
              <a:rPr lang="en-PH" sz="1000" b="0" i="0" kern="1200" dirty="0" smtClean="0">
                <a:solidFill>
                  <a:schemeClr val="tx1"/>
                </a:solidFill>
                <a:latin typeface="Arial" charset="0"/>
                <a:ea typeface="+mn-ea"/>
                <a:cs typeface="+mn-cs"/>
              </a:rPr>
              <a:t> attribute supplied</a:t>
            </a:r>
            <a:endParaRPr lang="en-PH" sz="1000" b="0" i="0" kern="1200" dirty="0" smtClean="0">
              <a:solidFill>
                <a:schemeClr val="tx1"/>
              </a:solidFill>
              <a:effectLst/>
              <a:latin typeface="Arial" charset="0"/>
              <a:ea typeface="+mn-ea"/>
              <a:cs typeface="+mn-cs"/>
            </a:endParaRPr>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46</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b="1" dirty="0" smtClean="0"/>
              <a:t>&lt;s:a&gt; </a:t>
            </a:r>
            <a:r>
              <a:rPr lang="en-PH" b="0" dirty="0" smtClean="0"/>
              <a:t>-</a:t>
            </a:r>
            <a:r>
              <a:rPr lang="en-PH" b="0" baseline="0" dirty="0" smtClean="0"/>
              <a:t> </a:t>
            </a:r>
            <a:r>
              <a:rPr lang="en-PH" sz="1000" b="0" i="0" kern="1200" dirty="0" smtClean="0">
                <a:solidFill>
                  <a:schemeClr val="tx1"/>
                </a:solidFill>
                <a:latin typeface="Arial" charset="0"/>
                <a:ea typeface="+mn-ea"/>
                <a:cs typeface="+mn-cs"/>
              </a:rPr>
              <a:t>creates a HTML &lt;a &gt;</a:t>
            </a:r>
          </a:p>
          <a:p>
            <a:r>
              <a:rPr lang="en-PH" sz="1000" b="1" i="0" kern="1200" dirty="0" smtClean="0">
                <a:solidFill>
                  <a:schemeClr val="tx1"/>
                </a:solidFill>
                <a:latin typeface="Arial" charset="0"/>
                <a:ea typeface="+mn-ea"/>
                <a:cs typeface="+mn-cs"/>
              </a:rPr>
              <a:t>&lt;s:debug&gt; </a:t>
            </a:r>
            <a:r>
              <a:rPr lang="en-PH" sz="1000" b="0" i="0" kern="1200" dirty="0" smtClean="0">
                <a:solidFill>
                  <a:schemeClr val="tx1"/>
                </a:solidFill>
                <a:latin typeface="Arial" charset="0"/>
                <a:ea typeface="+mn-ea"/>
                <a:cs typeface="+mn-cs"/>
              </a:rPr>
              <a:t>- Outputs the content of the Value Stack</a:t>
            </a:r>
            <a:endParaRPr lang="en-PH" b="1" dirty="0" smtClean="0"/>
          </a:p>
          <a:p>
            <a:r>
              <a:rPr lang="en-PH" b="1" dirty="0" smtClean="0"/>
              <a:t>&lt;s:action&gt;</a:t>
            </a:r>
            <a:r>
              <a:rPr lang="en-PH" b="1" baseline="0" dirty="0" smtClean="0"/>
              <a:t> </a:t>
            </a:r>
            <a:r>
              <a:rPr lang="en-PH" baseline="0" dirty="0" smtClean="0"/>
              <a:t>- </a:t>
            </a:r>
            <a:r>
              <a:rPr lang="en-PH" sz="1000" b="0" i="0" kern="1200" dirty="0" smtClean="0">
                <a:solidFill>
                  <a:schemeClr val="tx1"/>
                </a:solidFill>
                <a:latin typeface="Arial" charset="0"/>
                <a:ea typeface="+mn-ea"/>
                <a:cs typeface="+mn-cs"/>
              </a:rPr>
              <a:t>enables developers to call actions directly from a JSP page by specifying the action name and an optional namespace</a:t>
            </a:r>
          </a:p>
          <a:p>
            <a:r>
              <a:rPr lang="en-PH" sz="1000" b="0" i="0" kern="1200" dirty="0" smtClean="0">
                <a:solidFill>
                  <a:schemeClr val="tx1"/>
                </a:solidFill>
                <a:latin typeface="Arial" charset="0"/>
                <a:ea typeface="+mn-ea"/>
                <a:cs typeface="+mn-cs"/>
              </a:rPr>
              <a:t>	- "</a:t>
            </a:r>
            <a:r>
              <a:rPr lang="en-PH" sz="1000" b="0" i="0" kern="1200" dirty="0" err="1" smtClean="0">
                <a:solidFill>
                  <a:schemeClr val="tx1"/>
                </a:solidFill>
                <a:latin typeface="Arial" charset="0"/>
                <a:ea typeface="+mn-ea"/>
                <a:cs typeface="+mn-cs"/>
              </a:rPr>
              <a:t>executeResult</a:t>
            </a:r>
            <a:r>
              <a:rPr lang="en-PH" sz="1000" b="0" i="0" kern="1200" dirty="0" smtClean="0">
                <a:solidFill>
                  <a:schemeClr val="tx1"/>
                </a:solidFill>
                <a:latin typeface="Arial" charset="0"/>
                <a:ea typeface="+mn-ea"/>
                <a:cs typeface="+mn-cs"/>
              </a:rPr>
              <a:t>" parameter set to “true” will render the result directly in the view. If set to</a:t>
            </a:r>
            <a:r>
              <a:rPr lang="en-PH" sz="1000" b="0" i="0" kern="1200" baseline="0" dirty="0" smtClean="0">
                <a:solidFill>
                  <a:schemeClr val="tx1"/>
                </a:solidFill>
                <a:latin typeface="Arial" charset="0"/>
                <a:ea typeface="+mn-ea"/>
                <a:cs typeface="+mn-cs"/>
              </a:rPr>
              <a:t> “false”, will </a:t>
            </a:r>
            <a:r>
              <a:rPr lang="en-PH" sz="1000" b="0" i="0" kern="1200" dirty="0" smtClean="0">
                <a:solidFill>
                  <a:schemeClr val="tx1"/>
                </a:solidFill>
                <a:latin typeface="Arial" charset="0"/>
                <a:ea typeface="+mn-ea"/>
                <a:cs typeface="+mn-cs"/>
              </a:rPr>
              <a:t>make use of the request attributes exposed by the action method</a:t>
            </a:r>
          </a:p>
          <a:p>
            <a:r>
              <a:rPr lang="en-PH" sz="1000" b="1" kern="1200" dirty="0" smtClean="0">
                <a:solidFill>
                  <a:schemeClr val="tx1"/>
                </a:solidFill>
                <a:latin typeface="Arial" charset="0"/>
                <a:ea typeface="+mn-ea"/>
                <a:cs typeface="+mn-cs"/>
              </a:rPr>
              <a:t>&lt;s:include&gt;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used to include a JSP file in another JSP page</a:t>
            </a:r>
          </a:p>
          <a:p>
            <a:r>
              <a:rPr lang="en-PH" sz="1000" b="1" kern="1200" dirty="0" smtClean="0">
                <a:solidFill>
                  <a:schemeClr val="tx1"/>
                </a:solidFill>
                <a:latin typeface="Arial" charset="0"/>
                <a:ea typeface="+mn-ea"/>
                <a:cs typeface="+mn-cs"/>
              </a:rPr>
              <a:t>&lt;s:bean&gt;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instantiates a class that conforms to the JavaBeans specification</a:t>
            </a:r>
          </a:p>
          <a:p>
            <a:r>
              <a:rPr lang="en-PH" sz="1000" b="1" kern="1200" dirty="0" smtClean="0">
                <a:solidFill>
                  <a:schemeClr val="tx1"/>
                </a:solidFill>
                <a:latin typeface="Arial" charset="0"/>
                <a:ea typeface="+mn-ea"/>
                <a:cs typeface="+mn-cs"/>
              </a:rPr>
              <a:t>&lt;s:date&gt; </a:t>
            </a:r>
            <a:r>
              <a:rPr lang="en-PH" sz="1000" kern="1200" dirty="0" smtClean="0">
                <a:solidFill>
                  <a:schemeClr val="tx1"/>
                </a:solidFill>
                <a:latin typeface="Arial" charset="0"/>
                <a:ea typeface="+mn-ea"/>
                <a:cs typeface="+mn-cs"/>
              </a:rPr>
              <a:t>-</a:t>
            </a:r>
            <a:r>
              <a:rPr lang="en-PH" sz="1000" b="0" i="0" kern="1200" dirty="0" smtClean="0">
                <a:solidFill>
                  <a:schemeClr val="tx1"/>
                </a:solidFill>
                <a:latin typeface="Arial" charset="0"/>
                <a:ea typeface="+mn-ea"/>
                <a:cs typeface="+mn-cs"/>
              </a:rPr>
              <a:t> to format a Date in a quick and easy way</a:t>
            </a:r>
          </a:p>
          <a:p>
            <a:r>
              <a:rPr lang="en-PH" sz="1000" b="1" kern="1200" dirty="0" smtClean="0">
                <a:solidFill>
                  <a:schemeClr val="tx1"/>
                </a:solidFill>
                <a:latin typeface="Arial" charset="0"/>
                <a:ea typeface="+mn-ea"/>
                <a:cs typeface="+mn-cs"/>
              </a:rPr>
              <a:t>&lt;s:property&gt;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used to get the property of a value, which will default to the top of the stack if none is specified</a:t>
            </a:r>
          </a:p>
          <a:p>
            <a:r>
              <a:rPr lang="en-PH" sz="1000" b="1" kern="1200" dirty="0" smtClean="0">
                <a:solidFill>
                  <a:schemeClr val="tx1"/>
                </a:solidFill>
                <a:latin typeface="Arial" charset="0"/>
                <a:ea typeface="+mn-ea"/>
                <a:cs typeface="+mn-cs"/>
              </a:rPr>
              <a:t>&lt;s:param&gt;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used to parameterize other tags</a:t>
            </a:r>
          </a:p>
          <a:p>
            <a:r>
              <a:rPr lang="en-PH" sz="1000" b="1" kern="1200" dirty="0" smtClean="0">
                <a:solidFill>
                  <a:schemeClr val="tx1"/>
                </a:solidFill>
                <a:latin typeface="Arial" charset="0"/>
                <a:ea typeface="+mn-ea"/>
                <a:cs typeface="+mn-cs"/>
              </a:rPr>
              <a:t>&lt;s:push&gt;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used to push value on stack for simplified usage</a:t>
            </a:r>
            <a:endParaRPr lang="en-PH" sz="1000" kern="1200" dirty="0" smtClean="0">
              <a:solidFill>
                <a:schemeClr val="tx1"/>
              </a:solidFill>
              <a:latin typeface="Arial" charset="0"/>
              <a:ea typeface="+mn-ea"/>
              <a:cs typeface="+mn-cs"/>
            </a:endParaRPr>
          </a:p>
          <a:p>
            <a:r>
              <a:rPr lang="en-PH" sz="1000" b="1" kern="1200" dirty="0" smtClean="0">
                <a:solidFill>
                  <a:schemeClr val="tx1"/>
                </a:solidFill>
                <a:latin typeface="Arial" charset="0"/>
                <a:ea typeface="+mn-ea"/>
                <a:cs typeface="+mn-cs"/>
              </a:rPr>
              <a:t>&lt;s:set&gt;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assigns a value to a variable in a specified scope. It is useful when you wish to assign a variable to a complex expression and then simply reference that variable each time rather than the complex expression.</a:t>
            </a:r>
            <a:endParaRPr lang="en-PH" sz="1000" kern="1200" dirty="0" smtClean="0">
              <a:solidFill>
                <a:schemeClr val="tx1"/>
              </a:solidFill>
              <a:latin typeface="Arial" charset="0"/>
              <a:ea typeface="+mn-ea"/>
              <a:cs typeface="+mn-cs"/>
            </a:endParaRPr>
          </a:p>
          <a:p>
            <a:r>
              <a:rPr lang="en-PH" sz="1000" b="1" kern="1200" dirty="0" smtClean="0">
                <a:solidFill>
                  <a:schemeClr val="tx1"/>
                </a:solidFill>
                <a:latin typeface="Arial" charset="0"/>
                <a:ea typeface="+mn-ea"/>
                <a:cs typeface="+mn-cs"/>
              </a:rPr>
              <a:t>&lt;s:text&gt; </a:t>
            </a:r>
            <a:r>
              <a:rPr lang="en-PH" sz="1000" kern="1200" dirty="0" smtClean="0">
                <a:solidFill>
                  <a:schemeClr val="tx1"/>
                </a:solidFill>
                <a:latin typeface="Arial" charset="0"/>
                <a:ea typeface="+mn-ea"/>
                <a:cs typeface="+mn-cs"/>
              </a:rPr>
              <a:t>- </a:t>
            </a:r>
            <a:r>
              <a:rPr lang="en-PH" sz="1000" b="0" i="0" kern="1200" dirty="0" smtClean="0">
                <a:solidFill>
                  <a:schemeClr val="tx1"/>
                </a:solidFill>
                <a:latin typeface="Arial" charset="0"/>
                <a:ea typeface="+mn-ea"/>
                <a:cs typeface="+mn-cs"/>
              </a:rPr>
              <a:t> a generic tag that is used to render a I18n text message</a:t>
            </a:r>
            <a:endParaRPr lang="en-PH" sz="1000" kern="1200" dirty="0" smtClean="0">
              <a:solidFill>
                <a:schemeClr val="tx1"/>
              </a:solidFill>
              <a:latin typeface="Arial" charset="0"/>
              <a:ea typeface="+mn-ea"/>
              <a:cs typeface="+mn-cs"/>
            </a:endParaRPr>
          </a:p>
          <a:p>
            <a:r>
              <a:rPr lang="en-PH" sz="1000" b="1" kern="1200" dirty="0" smtClean="0">
                <a:solidFill>
                  <a:schemeClr val="tx1"/>
                </a:solidFill>
                <a:latin typeface="Arial" charset="0"/>
                <a:ea typeface="+mn-ea"/>
                <a:cs typeface="+mn-cs"/>
              </a:rPr>
              <a:t>&lt;s:url&gt;</a:t>
            </a:r>
            <a:r>
              <a:rPr lang="en-PH" sz="1000" kern="1200" dirty="0" smtClean="0">
                <a:solidFill>
                  <a:schemeClr val="tx1"/>
                </a:solidFill>
                <a:latin typeface="Arial" charset="0"/>
                <a:ea typeface="+mn-ea"/>
                <a:cs typeface="+mn-cs"/>
              </a:rPr>
              <a:t> - </a:t>
            </a:r>
            <a:r>
              <a:rPr lang="en-PH" sz="1000" b="0" i="0" kern="1200" dirty="0" smtClean="0">
                <a:solidFill>
                  <a:schemeClr val="tx1"/>
                </a:solidFill>
                <a:latin typeface="Arial" charset="0"/>
                <a:ea typeface="+mn-ea"/>
                <a:cs typeface="+mn-cs"/>
              </a:rPr>
              <a:t>used to create a URL</a:t>
            </a:r>
            <a:endParaRPr lang="en-PH" sz="1000" kern="1200" dirty="0" smtClean="0">
              <a:solidFill>
                <a:schemeClr val="tx1"/>
              </a:solidFill>
              <a:latin typeface="Arial" charset="0"/>
              <a:ea typeface="+mn-ea"/>
              <a:cs typeface="+mn-cs"/>
            </a:endParaRPr>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47</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Extend</a:t>
            </a:r>
            <a:r>
              <a:rPr lang="en-PH" baseline="0" dirty="0" smtClean="0"/>
              <a:t> hibernate-default package from the struts-hibernate </a:t>
            </a:r>
            <a:r>
              <a:rPr lang="en-PH" baseline="0" dirty="0" err="1" smtClean="0"/>
              <a:t>plugin</a:t>
            </a:r>
            <a:r>
              <a:rPr lang="en-PH" baseline="0" dirty="0" smtClean="0"/>
              <a:t>. hibernate-default extends struts-default</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51</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b="1" dirty="0" err="1" smtClean="0"/>
              <a:t>ModelDriven</a:t>
            </a:r>
            <a:r>
              <a:rPr lang="en-PH" b="1" dirty="0" smtClean="0"/>
              <a:t> Interface</a:t>
            </a:r>
            <a:r>
              <a:rPr lang="en-PH" dirty="0" smtClean="0"/>
              <a:t> -</a:t>
            </a:r>
            <a:r>
              <a:rPr lang="en-PH" sz="1000" b="0" i="0" kern="1200" dirty="0" smtClean="0">
                <a:solidFill>
                  <a:schemeClr val="tx1"/>
                </a:solidFill>
                <a:latin typeface="Arial" charset="0"/>
                <a:ea typeface="+mn-ea"/>
                <a:cs typeface="+mn-cs"/>
              </a:rPr>
              <a:t> an Action interface which provides a model object to pushed in to the value object in addition to action. In order to create a model driven action your class should extend </a:t>
            </a:r>
            <a:r>
              <a:rPr lang="en-PH" sz="1000" b="0" i="0" kern="1200" dirty="0" err="1" smtClean="0">
                <a:solidFill>
                  <a:schemeClr val="tx1"/>
                </a:solidFill>
                <a:latin typeface="Arial" charset="0"/>
                <a:ea typeface="+mn-ea"/>
                <a:cs typeface="+mn-cs"/>
              </a:rPr>
              <a:t>ActionSupport</a:t>
            </a:r>
            <a:r>
              <a:rPr lang="en-PH" sz="1000" b="0" i="0" kern="1200" dirty="0" smtClean="0">
                <a:solidFill>
                  <a:schemeClr val="tx1"/>
                </a:solidFill>
                <a:latin typeface="Arial" charset="0"/>
                <a:ea typeface="+mn-ea"/>
                <a:cs typeface="+mn-cs"/>
              </a:rPr>
              <a:t> class and also implement the </a:t>
            </a:r>
            <a:r>
              <a:rPr lang="en-PH" sz="1000" b="0" i="0" kern="1200" dirty="0" err="1" smtClean="0">
                <a:solidFill>
                  <a:schemeClr val="tx1"/>
                </a:solidFill>
                <a:latin typeface="Arial" charset="0"/>
                <a:ea typeface="+mn-ea"/>
                <a:cs typeface="+mn-cs"/>
              </a:rPr>
              <a:t>ModelDriven</a:t>
            </a:r>
            <a:r>
              <a:rPr lang="en-PH" sz="1000" b="0" i="0" kern="1200" dirty="0" smtClean="0">
                <a:solidFill>
                  <a:schemeClr val="tx1"/>
                </a:solidFill>
                <a:latin typeface="Arial" charset="0"/>
                <a:ea typeface="+mn-ea"/>
                <a:cs typeface="+mn-cs"/>
              </a:rPr>
              <a:t> interface. The Model driven interface provides a single method </a:t>
            </a:r>
            <a:r>
              <a:rPr lang="en-PH" sz="1000" b="0" i="0" kern="1200" dirty="0" err="1" smtClean="0">
                <a:solidFill>
                  <a:schemeClr val="tx1"/>
                </a:solidFill>
                <a:latin typeface="Arial" charset="0"/>
                <a:ea typeface="+mn-ea"/>
                <a:cs typeface="+mn-cs"/>
              </a:rPr>
              <a:t>getModel</a:t>
            </a:r>
            <a:r>
              <a:rPr lang="en-PH" sz="1000" b="0" i="0" kern="1200" dirty="0" smtClean="0">
                <a:solidFill>
                  <a:schemeClr val="tx1"/>
                </a:solidFill>
                <a:latin typeface="Arial" charset="0"/>
                <a:ea typeface="+mn-ea"/>
                <a:cs typeface="+mn-cs"/>
              </a:rPr>
              <a:t>() this allows the model to be pushed into the value stack instead of action itself.</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54</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ftr" sz="quarter" idx="4"/>
          </p:nvPr>
        </p:nvSpPr>
        <p:spPr>
          <a:noFill/>
        </p:spPr>
        <p:txBody>
          <a:bodyPr/>
          <a:lstStyle/>
          <a:p>
            <a:r>
              <a:rPr lang="en-GB" smtClean="0"/>
              <a:t>© 2006 Capgemini - All rights reserved</a:t>
            </a:r>
          </a:p>
        </p:txBody>
      </p:sp>
      <p:sp>
        <p:nvSpPr>
          <p:cNvPr id="20483" name="Rectangle 10"/>
          <p:cNvSpPr>
            <a:spLocks noGrp="1" noChangeArrowheads="1"/>
          </p:cNvSpPr>
          <p:nvPr>
            <p:ph type="sldNum" sz="quarter" idx="5"/>
          </p:nvPr>
        </p:nvSpPr>
        <p:spPr>
          <a:noFill/>
        </p:spPr>
        <p:txBody>
          <a:bodyPr/>
          <a:lstStyle/>
          <a:p>
            <a:fld id="{321E25D1-C5FF-45E3-A997-53FBCE41E003}" type="slidenum">
              <a:rPr lang="en-GB" smtClean="0"/>
              <a:pPr/>
              <a:t>61</a:t>
            </a:fld>
            <a:endParaRPr lang="en-GB" smtClean="0"/>
          </a:p>
        </p:txBody>
      </p:sp>
      <p:sp>
        <p:nvSpPr>
          <p:cNvPr id="20484" name="Rectangle 2"/>
          <p:cNvSpPr>
            <a:spLocks noGrp="1" noRot="1" noChangeAspect="1" noChangeArrowheads="1" noTextEdit="1"/>
          </p:cNvSpPr>
          <p:nvPr>
            <p:ph type="sldImg"/>
          </p:nvPr>
        </p:nvSpPr>
        <p:spPr>
          <a:xfrm>
            <a:off x="903288" y="742950"/>
            <a:ext cx="4930775" cy="3697288"/>
          </a:xfrm>
          <a:ln/>
        </p:spPr>
      </p:sp>
      <p:sp>
        <p:nvSpPr>
          <p:cNvPr id="20485" name="Rectangle 3"/>
          <p:cNvSpPr>
            <a:spLocks noGrp="1" noChangeArrowheads="1"/>
          </p:cNvSpPr>
          <p:nvPr>
            <p:ph type="body" idx="1"/>
          </p:nvPr>
        </p:nvSpPr>
        <p:spPr>
          <a:xfrm>
            <a:off x="387350" y="4679950"/>
            <a:ext cx="5956300" cy="4441825"/>
          </a:xfrm>
          <a:noFill/>
          <a:ln/>
        </p:spPr>
        <p:txBody>
          <a:bodyPr lIns="90872" tIns="45436" rIns="90872" bIns="45436"/>
          <a:lstStyle/>
          <a:p>
            <a:r>
              <a:rPr lang="es-ES" dirty="0" err="1" smtClean="0"/>
              <a:t>Sources</a:t>
            </a:r>
            <a:r>
              <a:rPr lang="es-ES" dirty="0" smtClean="0"/>
              <a:t>:</a:t>
            </a:r>
          </a:p>
          <a:p>
            <a:r>
              <a:rPr lang="es-ES" dirty="0" smtClean="0"/>
              <a:t>http://www.tutorialspoint.com/struts_2/index.htm</a:t>
            </a:r>
          </a:p>
          <a:p>
            <a:r>
              <a:rPr lang="es-ES" dirty="0" smtClean="0"/>
              <a:t>http://struts.apache.org/release/2.2.x/</a:t>
            </a:r>
          </a:p>
          <a:p>
            <a:r>
              <a:rPr lang="es-ES" dirty="0" smtClean="0"/>
              <a:t>http://freemarker.org/</a:t>
            </a:r>
          </a:p>
          <a:p>
            <a:r>
              <a:rPr lang="es-ES" dirty="0" smtClean="0"/>
              <a:t>http://tiles.apache.org/</a:t>
            </a:r>
          </a:p>
          <a:p>
            <a:endParaRPr lang="es-E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000" b="0" i="0" kern="1200" dirty="0" smtClean="0">
                <a:solidFill>
                  <a:schemeClr val="tx1"/>
                </a:solidFill>
                <a:latin typeface="Arial" charset="0"/>
                <a:ea typeface="+mn-ea"/>
                <a:cs typeface="+mn-cs"/>
              </a:rPr>
              <a:t>MVC is a classical design pattern used in applications who needs a clean separation between their business logic and view who represents data. Divided into three parts:</a:t>
            </a:r>
          </a:p>
          <a:p>
            <a:endParaRPr lang="en-PH" sz="1000" b="1" i="0" kern="1200" dirty="0" smtClean="0">
              <a:solidFill>
                <a:schemeClr val="tx1"/>
              </a:solidFill>
              <a:latin typeface="Arial" charset="0"/>
              <a:ea typeface="+mn-ea"/>
              <a:cs typeface="+mn-cs"/>
            </a:endParaRPr>
          </a:p>
          <a:p>
            <a:r>
              <a:rPr lang="en-PH" sz="1000" b="1" i="0" kern="1200" dirty="0" smtClean="0">
                <a:solidFill>
                  <a:schemeClr val="tx1"/>
                </a:solidFill>
                <a:latin typeface="Arial" charset="0"/>
                <a:ea typeface="+mn-ea"/>
                <a:cs typeface="+mn-cs"/>
              </a:rPr>
              <a:t>Model</a:t>
            </a:r>
          </a:p>
          <a:p>
            <a:r>
              <a:rPr lang="en-PH" sz="1000" b="0" i="0" kern="1200" dirty="0" smtClean="0">
                <a:solidFill>
                  <a:schemeClr val="tx1"/>
                </a:solidFill>
                <a:latin typeface="Arial" charset="0"/>
                <a:ea typeface="+mn-ea"/>
                <a:cs typeface="+mn-cs"/>
              </a:rPr>
              <a:t>The model is responsible for managing the data of the application. It responds to the request from the view and it also responds to instructions from the controller to update itself.</a:t>
            </a:r>
          </a:p>
          <a:p>
            <a:endParaRPr lang="en-PH" sz="1000" b="0" i="0" kern="1200" dirty="0" smtClean="0">
              <a:solidFill>
                <a:schemeClr val="tx1"/>
              </a:solidFill>
              <a:effectLst/>
              <a:latin typeface="Arial" charset="0"/>
              <a:ea typeface="+mn-ea"/>
              <a:cs typeface="+mn-cs"/>
            </a:endParaRPr>
          </a:p>
          <a:p>
            <a:r>
              <a:rPr lang="en-PH" sz="1000" b="1" i="0" kern="1200" dirty="0" smtClean="0">
                <a:solidFill>
                  <a:schemeClr val="tx1"/>
                </a:solidFill>
                <a:effectLst/>
                <a:latin typeface="Arial" charset="0"/>
                <a:ea typeface="+mn-ea"/>
                <a:cs typeface="+mn-cs"/>
              </a:rPr>
              <a:t>View</a:t>
            </a:r>
          </a:p>
          <a:p>
            <a:r>
              <a:rPr lang="en-PH" sz="1000" b="0" i="0" kern="1200" dirty="0" smtClean="0">
                <a:solidFill>
                  <a:schemeClr val="tx1"/>
                </a:solidFill>
                <a:latin typeface="Arial" charset="0"/>
                <a:ea typeface="+mn-ea"/>
                <a:cs typeface="+mn-cs"/>
              </a:rPr>
              <a:t>A presentation of data in a particular format, triggered by a controller's decision to present the data. They are script based </a:t>
            </a:r>
            <a:r>
              <a:rPr lang="en-PH" sz="1000" b="0" i="0" kern="1200" dirty="0" err="1" smtClean="0">
                <a:solidFill>
                  <a:schemeClr val="tx1"/>
                </a:solidFill>
                <a:latin typeface="Arial" charset="0"/>
                <a:ea typeface="+mn-ea"/>
                <a:cs typeface="+mn-cs"/>
              </a:rPr>
              <a:t>templating</a:t>
            </a:r>
            <a:r>
              <a:rPr lang="en-PH" sz="1000" b="0" i="0" kern="1200" dirty="0" smtClean="0">
                <a:solidFill>
                  <a:schemeClr val="tx1"/>
                </a:solidFill>
                <a:latin typeface="Arial" charset="0"/>
                <a:ea typeface="+mn-ea"/>
                <a:cs typeface="+mn-cs"/>
              </a:rPr>
              <a:t> systems like JSP, ASP, PHP and very easy to integrate with AJAX technology.</a:t>
            </a:r>
          </a:p>
          <a:p>
            <a:endParaRPr lang="en-PH" sz="1000" b="0" i="0" kern="1200" dirty="0" smtClean="0">
              <a:solidFill>
                <a:schemeClr val="tx1"/>
              </a:solidFill>
              <a:effectLst/>
              <a:latin typeface="Arial" charset="0"/>
              <a:ea typeface="+mn-ea"/>
              <a:cs typeface="+mn-cs"/>
            </a:endParaRPr>
          </a:p>
          <a:p>
            <a:r>
              <a:rPr lang="en-PH" sz="1000" b="1" i="0" kern="1200" dirty="0" smtClean="0">
                <a:solidFill>
                  <a:schemeClr val="tx1"/>
                </a:solidFill>
                <a:effectLst/>
                <a:latin typeface="Arial" charset="0"/>
                <a:ea typeface="+mn-ea"/>
                <a:cs typeface="+mn-cs"/>
              </a:rPr>
              <a:t>Controller</a:t>
            </a:r>
          </a:p>
          <a:p>
            <a:r>
              <a:rPr lang="en-PH" sz="1000" b="0" i="0" kern="1200" dirty="0" smtClean="0">
                <a:solidFill>
                  <a:schemeClr val="tx1"/>
                </a:solidFill>
                <a:latin typeface="Arial" charset="0"/>
                <a:ea typeface="+mn-ea"/>
                <a:cs typeface="+mn-cs"/>
              </a:rPr>
              <a:t>The controller is responsible for responding to user input and perform interactions on the data model objects. The controller receives the input, it validates the input and then performs the business operation that modifies the state of the data model.</a:t>
            </a:r>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3</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Apache Struts 2 is an elegant, extensible framework for creating enterprise-ready Java web applications. The framework is designed to streamline the full development cycle, from building, to deploying, to maintaining applications over time. Apache Struts 2 was originally known as </a:t>
            </a:r>
            <a:r>
              <a:rPr lang="en-PH" dirty="0" err="1" smtClean="0"/>
              <a:t>WebWork</a:t>
            </a:r>
            <a:r>
              <a:rPr lang="en-PH" dirty="0" smtClean="0"/>
              <a:t> 2.</a:t>
            </a:r>
          </a:p>
          <a:p>
            <a:endParaRPr lang="en-PH" dirty="0" smtClean="0"/>
          </a:p>
          <a:p>
            <a:r>
              <a:rPr lang="en-PH" dirty="0" smtClean="0"/>
              <a:t>It uses and extends the Java </a:t>
            </a:r>
            <a:r>
              <a:rPr lang="en-PH" dirty="0" err="1" smtClean="0"/>
              <a:t>Servlet</a:t>
            </a:r>
            <a:r>
              <a:rPr lang="en-PH" dirty="0" smtClean="0"/>
              <a:t> API to encourage developers to adopt a model–view–controller (MVC) architecture.</a:t>
            </a:r>
          </a:p>
          <a:p>
            <a:endParaRPr lang="en-PH" dirty="0" smtClean="0"/>
          </a:p>
          <a:p>
            <a:r>
              <a:rPr lang="en-PH" dirty="0" smtClean="0"/>
              <a:t>The goal of Struts is to separate the model (application logic that interacts with a database) from the view (HTML pages presented to the client) and the controller (instance that passes information between view and model). Struts provides the controller (a </a:t>
            </a:r>
            <a:r>
              <a:rPr lang="en-PH" dirty="0" err="1" smtClean="0"/>
              <a:t>servlet</a:t>
            </a:r>
            <a:r>
              <a:rPr lang="en-PH" dirty="0" smtClean="0"/>
              <a:t> known as </a:t>
            </a:r>
            <a:r>
              <a:rPr lang="en-PH" dirty="0" err="1" smtClean="0"/>
              <a:t>ActionServlet</a:t>
            </a:r>
            <a:r>
              <a:rPr lang="en-PH" dirty="0" smtClean="0"/>
              <a:t>) and facilitates the writing of templates for the view or presentation layer (typically in JSP, but XML/XSLT and Velocity are also supported). The web application programmer is responsible for writing the model code, and for creating a central configuration file struts-config.xml that binds together model, view, and controller.</a:t>
            </a: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4</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PH" b="1" dirty="0" smtClean="0"/>
              <a:t>ADVANTAGES:</a:t>
            </a:r>
          </a:p>
          <a:p>
            <a:r>
              <a:rPr lang="en-PH" sz="1000" b="1" i="0" kern="1200" dirty="0" smtClean="0">
                <a:solidFill>
                  <a:schemeClr val="tx1"/>
                </a:solidFill>
                <a:latin typeface="Arial" charset="0"/>
                <a:ea typeface="+mn-ea"/>
                <a:cs typeface="+mn-cs"/>
              </a:rPr>
              <a:t>POJO forms and POJO actions</a:t>
            </a:r>
            <a:r>
              <a:rPr lang="en-PH" sz="1000" b="0" i="0" kern="1200" dirty="0" smtClean="0">
                <a:solidFill>
                  <a:schemeClr val="tx1"/>
                </a:solidFill>
                <a:latin typeface="Arial" charset="0"/>
                <a:ea typeface="+mn-ea"/>
                <a:cs typeface="+mn-cs"/>
              </a:rPr>
              <a:t> - Struts2 has done away with the Action Forms that were an integral part of the Struts framework. With Struts2, you can use any POJO to receive the form input. Similarly, you can now see any POJO as an Action class.</a:t>
            </a:r>
          </a:p>
          <a:p>
            <a:r>
              <a:rPr lang="en-PH" sz="1000" b="1" i="0" kern="1200" dirty="0" smtClean="0">
                <a:solidFill>
                  <a:schemeClr val="tx1"/>
                </a:solidFill>
                <a:latin typeface="Arial" charset="0"/>
                <a:ea typeface="+mn-ea"/>
                <a:cs typeface="+mn-cs"/>
              </a:rPr>
              <a:t>Tag support</a:t>
            </a:r>
            <a:r>
              <a:rPr lang="en-PH" sz="1000" b="0" i="0" kern="1200" dirty="0" smtClean="0">
                <a:solidFill>
                  <a:schemeClr val="tx1"/>
                </a:solidFill>
                <a:latin typeface="Arial" charset="0"/>
                <a:ea typeface="+mn-ea"/>
                <a:cs typeface="+mn-cs"/>
              </a:rPr>
              <a:t> - Struts2 has improved the form tags and the new tags allow the developers to write less code.</a:t>
            </a:r>
          </a:p>
          <a:p>
            <a:r>
              <a:rPr lang="en-PH" sz="1000" b="1" i="0" kern="1200" dirty="0" smtClean="0">
                <a:solidFill>
                  <a:schemeClr val="tx1"/>
                </a:solidFill>
                <a:latin typeface="Arial" charset="0"/>
                <a:ea typeface="+mn-ea"/>
                <a:cs typeface="+mn-cs"/>
              </a:rPr>
              <a:t>AJAX support</a:t>
            </a:r>
            <a:r>
              <a:rPr lang="en-PH" sz="1000" b="0" i="0" kern="1200" dirty="0" smtClean="0">
                <a:solidFill>
                  <a:schemeClr val="tx1"/>
                </a:solidFill>
                <a:latin typeface="Arial" charset="0"/>
                <a:ea typeface="+mn-ea"/>
                <a:cs typeface="+mn-cs"/>
              </a:rPr>
              <a:t> - Struts2 has recognised the take over by Web2.0 technologies, and has integrated AJAX support into the product by creating AJAX tags, that function very similar to the standard Struts2 tags.</a:t>
            </a:r>
          </a:p>
          <a:p>
            <a:r>
              <a:rPr lang="en-PH" sz="1000" b="1" i="0" kern="1200" dirty="0" smtClean="0">
                <a:solidFill>
                  <a:schemeClr val="tx1"/>
                </a:solidFill>
                <a:latin typeface="Arial" charset="0"/>
                <a:ea typeface="+mn-ea"/>
                <a:cs typeface="+mn-cs"/>
              </a:rPr>
              <a:t>Easy Integration</a:t>
            </a:r>
            <a:r>
              <a:rPr lang="en-PH" sz="1000" b="0" i="0" kern="1200" dirty="0" smtClean="0">
                <a:solidFill>
                  <a:schemeClr val="tx1"/>
                </a:solidFill>
                <a:latin typeface="Arial" charset="0"/>
                <a:ea typeface="+mn-ea"/>
                <a:cs typeface="+mn-cs"/>
              </a:rPr>
              <a:t> - Integration with other frameworks like Spring, Tiles and </a:t>
            </a:r>
            <a:r>
              <a:rPr lang="en-PH" sz="1000" b="0" i="0" kern="1200" dirty="0" err="1" smtClean="0">
                <a:solidFill>
                  <a:schemeClr val="tx1"/>
                </a:solidFill>
                <a:latin typeface="Arial" charset="0"/>
                <a:ea typeface="+mn-ea"/>
                <a:cs typeface="+mn-cs"/>
              </a:rPr>
              <a:t>SiteMesh</a:t>
            </a:r>
            <a:r>
              <a:rPr lang="en-PH" sz="1000" b="0" i="0" kern="1200" dirty="0" smtClean="0">
                <a:solidFill>
                  <a:schemeClr val="tx1"/>
                </a:solidFill>
                <a:latin typeface="Arial" charset="0"/>
                <a:ea typeface="+mn-ea"/>
                <a:cs typeface="+mn-cs"/>
              </a:rPr>
              <a:t> is now easier with a variety of integration available with Struts2.</a:t>
            </a:r>
          </a:p>
          <a:p>
            <a:r>
              <a:rPr lang="en-PH" sz="1000" b="1" i="0" kern="1200" dirty="0" smtClean="0">
                <a:solidFill>
                  <a:schemeClr val="tx1"/>
                </a:solidFill>
                <a:latin typeface="Arial" charset="0"/>
                <a:ea typeface="+mn-ea"/>
                <a:cs typeface="+mn-cs"/>
              </a:rPr>
              <a:t>Template Support</a:t>
            </a:r>
            <a:r>
              <a:rPr lang="en-PH" sz="1000" b="0" i="0" kern="1200" dirty="0" smtClean="0">
                <a:solidFill>
                  <a:schemeClr val="tx1"/>
                </a:solidFill>
                <a:latin typeface="Arial" charset="0"/>
                <a:ea typeface="+mn-ea"/>
                <a:cs typeface="+mn-cs"/>
              </a:rPr>
              <a:t> - Support for generating views using templates.</a:t>
            </a:r>
          </a:p>
          <a:p>
            <a:r>
              <a:rPr lang="en-PH" sz="1000" b="1" i="0" kern="1200" dirty="0" err="1" smtClean="0">
                <a:solidFill>
                  <a:schemeClr val="tx1"/>
                </a:solidFill>
                <a:latin typeface="Arial" charset="0"/>
                <a:ea typeface="+mn-ea"/>
                <a:cs typeface="+mn-cs"/>
              </a:rPr>
              <a:t>Plugin</a:t>
            </a:r>
            <a:r>
              <a:rPr lang="en-PH" sz="1000" b="1" i="0" kern="1200" dirty="0" smtClean="0">
                <a:solidFill>
                  <a:schemeClr val="tx1"/>
                </a:solidFill>
                <a:latin typeface="Arial" charset="0"/>
                <a:ea typeface="+mn-ea"/>
                <a:cs typeface="+mn-cs"/>
              </a:rPr>
              <a:t> Support</a:t>
            </a:r>
            <a:r>
              <a:rPr lang="en-PH" sz="1000" b="0" i="0" kern="1200" dirty="0" smtClean="0">
                <a:solidFill>
                  <a:schemeClr val="tx1"/>
                </a:solidFill>
                <a:latin typeface="Arial" charset="0"/>
                <a:ea typeface="+mn-ea"/>
                <a:cs typeface="+mn-cs"/>
              </a:rPr>
              <a:t> - The core Struts2 behaviour can be enhanced and augmented by the use of </a:t>
            </a:r>
            <a:r>
              <a:rPr lang="en-PH" sz="1000" b="0" i="0" kern="1200" dirty="0" err="1" smtClean="0">
                <a:solidFill>
                  <a:schemeClr val="tx1"/>
                </a:solidFill>
                <a:latin typeface="Arial" charset="0"/>
                <a:ea typeface="+mn-ea"/>
                <a:cs typeface="+mn-cs"/>
              </a:rPr>
              <a:t>plugins</a:t>
            </a:r>
            <a:r>
              <a:rPr lang="en-PH" sz="1000" b="0" i="0" kern="1200" dirty="0" smtClean="0">
                <a:solidFill>
                  <a:schemeClr val="tx1"/>
                </a:solidFill>
                <a:latin typeface="Arial" charset="0"/>
                <a:ea typeface="+mn-ea"/>
                <a:cs typeface="+mn-cs"/>
              </a:rPr>
              <a:t>. A number of </a:t>
            </a:r>
            <a:r>
              <a:rPr lang="en-PH" sz="1000" b="0" i="0" kern="1200" dirty="0" err="1" smtClean="0">
                <a:solidFill>
                  <a:schemeClr val="tx1"/>
                </a:solidFill>
                <a:latin typeface="Arial" charset="0"/>
                <a:ea typeface="+mn-ea"/>
                <a:cs typeface="+mn-cs"/>
              </a:rPr>
              <a:t>plugins</a:t>
            </a:r>
            <a:r>
              <a:rPr lang="en-PH" sz="1000" b="0" i="0" kern="1200" dirty="0" smtClean="0">
                <a:solidFill>
                  <a:schemeClr val="tx1"/>
                </a:solidFill>
                <a:latin typeface="Arial" charset="0"/>
                <a:ea typeface="+mn-ea"/>
                <a:cs typeface="+mn-cs"/>
              </a:rPr>
              <a:t> are available for Struts2.</a:t>
            </a:r>
          </a:p>
          <a:p>
            <a:r>
              <a:rPr lang="en-PH" sz="1000" b="1" i="0" kern="1200" dirty="0" smtClean="0">
                <a:solidFill>
                  <a:schemeClr val="tx1"/>
                </a:solidFill>
                <a:latin typeface="Arial" charset="0"/>
                <a:ea typeface="+mn-ea"/>
                <a:cs typeface="+mn-cs"/>
              </a:rPr>
              <a:t>Profiling</a:t>
            </a:r>
            <a:r>
              <a:rPr lang="en-PH" sz="1000" b="0" i="0" kern="1200" dirty="0" smtClean="0">
                <a:solidFill>
                  <a:schemeClr val="tx1"/>
                </a:solidFill>
                <a:latin typeface="Arial" charset="0"/>
                <a:ea typeface="+mn-ea"/>
                <a:cs typeface="+mn-cs"/>
              </a:rPr>
              <a:t> - Struts2 offers integrated profiling to debug and profile the application. In addition to this, Struts also offers integrated debugging with the help of built in debugging tools.</a:t>
            </a:r>
          </a:p>
          <a:p>
            <a:r>
              <a:rPr lang="en-PH" sz="1000" b="1" i="0" kern="1200" dirty="0" smtClean="0">
                <a:solidFill>
                  <a:schemeClr val="tx1"/>
                </a:solidFill>
                <a:latin typeface="Arial" charset="0"/>
                <a:ea typeface="+mn-ea"/>
                <a:cs typeface="+mn-cs"/>
              </a:rPr>
              <a:t>Easy to modify tags</a:t>
            </a:r>
            <a:r>
              <a:rPr lang="en-PH" sz="1000" b="0" i="0" kern="1200" dirty="0" smtClean="0">
                <a:solidFill>
                  <a:schemeClr val="tx1"/>
                </a:solidFill>
                <a:latin typeface="Arial" charset="0"/>
                <a:ea typeface="+mn-ea"/>
                <a:cs typeface="+mn-cs"/>
              </a:rPr>
              <a:t> - Tag </a:t>
            </a:r>
            <a:r>
              <a:rPr lang="en-PH" sz="1000" b="0" i="0" kern="1200" dirty="0" err="1" smtClean="0">
                <a:solidFill>
                  <a:schemeClr val="tx1"/>
                </a:solidFill>
                <a:latin typeface="Arial" charset="0"/>
                <a:ea typeface="+mn-ea"/>
                <a:cs typeface="+mn-cs"/>
              </a:rPr>
              <a:t>markups</a:t>
            </a:r>
            <a:r>
              <a:rPr lang="en-PH" sz="1000" b="0" i="0" kern="1200" dirty="0" smtClean="0">
                <a:solidFill>
                  <a:schemeClr val="tx1"/>
                </a:solidFill>
                <a:latin typeface="Arial" charset="0"/>
                <a:ea typeface="+mn-ea"/>
                <a:cs typeface="+mn-cs"/>
              </a:rPr>
              <a:t> in Struts2 can be tweaked using </a:t>
            </a:r>
            <a:r>
              <a:rPr lang="en-PH" sz="1000" b="0" i="0" kern="1200" dirty="0" err="1" smtClean="0">
                <a:solidFill>
                  <a:schemeClr val="tx1"/>
                </a:solidFill>
                <a:latin typeface="Arial" charset="0"/>
                <a:ea typeface="+mn-ea"/>
                <a:cs typeface="+mn-cs"/>
              </a:rPr>
              <a:t>Freemarker</a:t>
            </a:r>
            <a:r>
              <a:rPr lang="en-PH" sz="1000" b="0" i="0" kern="1200" dirty="0" smtClean="0">
                <a:solidFill>
                  <a:schemeClr val="tx1"/>
                </a:solidFill>
                <a:latin typeface="Arial" charset="0"/>
                <a:ea typeface="+mn-ea"/>
                <a:cs typeface="+mn-cs"/>
              </a:rPr>
              <a:t> templates. This does not require JSP or java knowledge. Basic HTML, XML and CSS knowledge is enough to modify the tags.</a:t>
            </a:r>
          </a:p>
          <a:p>
            <a:r>
              <a:rPr lang="en-PH" sz="1000" b="1" i="0" kern="1200" dirty="0" smtClean="0">
                <a:solidFill>
                  <a:schemeClr val="tx1"/>
                </a:solidFill>
                <a:latin typeface="Arial" charset="0"/>
                <a:ea typeface="+mn-ea"/>
                <a:cs typeface="+mn-cs"/>
              </a:rPr>
              <a:t>Promote less configuration</a:t>
            </a:r>
            <a:r>
              <a:rPr lang="en-PH" sz="1000" b="0" i="0" kern="1200" dirty="0" smtClean="0">
                <a:solidFill>
                  <a:schemeClr val="tx1"/>
                </a:solidFill>
                <a:latin typeface="Arial" charset="0"/>
                <a:ea typeface="+mn-ea"/>
                <a:cs typeface="+mn-cs"/>
              </a:rPr>
              <a:t> - Struts2 promotes less configuration with the help of using default values for various settings. You don't have to configure something unless it deviates from the default settings set by Struts2.</a:t>
            </a:r>
          </a:p>
          <a:p>
            <a:r>
              <a:rPr lang="en-PH" sz="1000" b="1" i="0" kern="1200" dirty="0" smtClean="0">
                <a:solidFill>
                  <a:schemeClr val="tx1"/>
                </a:solidFill>
                <a:latin typeface="Arial" charset="0"/>
                <a:ea typeface="+mn-ea"/>
                <a:cs typeface="+mn-cs"/>
              </a:rPr>
              <a:t>View Technologies</a:t>
            </a:r>
            <a:r>
              <a:rPr lang="en-PH" sz="1000" b="0" i="0" kern="1200" dirty="0" smtClean="0">
                <a:solidFill>
                  <a:schemeClr val="tx1"/>
                </a:solidFill>
                <a:latin typeface="Arial" charset="0"/>
                <a:ea typeface="+mn-ea"/>
                <a:cs typeface="+mn-cs"/>
              </a:rPr>
              <a:t> - Struts2 has a great support for multiple view options (JSP, </a:t>
            </a:r>
            <a:r>
              <a:rPr lang="en-PH" sz="1000" b="0" i="0" kern="1200" dirty="0" err="1" smtClean="0">
                <a:solidFill>
                  <a:schemeClr val="tx1"/>
                </a:solidFill>
                <a:latin typeface="Arial" charset="0"/>
                <a:ea typeface="+mn-ea"/>
                <a:cs typeface="+mn-cs"/>
              </a:rPr>
              <a:t>Freemarker</a:t>
            </a:r>
            <a:r>
              <a:rPr lang="en-PH" sz="1000" b="0" i="0" kern="1200" dirty="0" smtClean="0">
                <a:solidFill>
                  <a:schemeClr val="tx1"/>
                </a:solidFill>
                <a:latin typeface="Arial" charset="0"/>
                <a:ea typeface="+mn-ea"/>
                <a:cs typeface="+mn-cs"/>
              </a:rPr>
              <a:t>, Velocity and XSLT)</a:t>
            </a:r>
          </a:p>
          <a:p>
            <a:endParaRPr lang="en-PH" dirty="0" smtClean="0"/>
          </a:p>
          <a:p>
            <a:r>
              <a:rPr lang="en-PH" b="1" dirty="0" smtClean="0"/>
              <a:t>DISADVANTAGES:</a:t>
            </a:r>
          </a:p>
          <a:p>
            <a:r>
              <a:rPr lang="en-PH" sz="1000" b="1" i="0" kern="1200" dirty="0" smtClean="0">
                <a:solidFill>
                  <a:schemeClr val="tx1"/>
                </a:solidFill>
                <a:latin typeface="Arial" charset="0"/>
                <a:ea typeface="+mn-ea"/>
                <a:cs typeface="+mn-cs"/>
              </a:rPr>
              <a:t>Bigger learning curve</a:t>
            </a:r>
            <a:r>
              <a:rPr lang="en-PH" sz="1000" b="0" i="0" kern="1200" dirty="0" smtClean="0">
                <a:solidFill>
                  <a:schemeClr val="tx1"/>
                </a:solidFill>
                <a:latin typeface="Arial" charset="0"/>
                <a:ea typeface="+mn-ea"/>
                <a:cs typeface="+mn-cs"/>
              </a:rPr>
              <a:t> - To use MVC with Struts, you have to be comfortable with the standard JSP, </a:t>
            </a:r>
            <a:r>
              <a:rPr lang="en-PH" sz="1000" b="0" i="0" kern="1200" dirty="0" err="1" smtClean="0">
                <a:solidFill>
                  <a:schemeClr val="tx1"/>
                </a:solidFill>
                <a:latin typeface="Arial" charset="0"/>
                <a:ea typeface="+mn-ea"/>
                <a:cs typeface="+mn-cs"/>
              </a:rPr>
              <a:t>Servlet</a:t>
            </a:r>
            <a:r>
              <a:rPr lang="en-PH" sz="1000" b="0" i="0" kern="1200" dirty="0" smtClean="0">
                <a:solidFill>
                  <a:schemeClr val="tx1"/>
                </a:solidFill>
                <a:latin typeface="Arial" charset="0"/>
                <a:ea typeface="+mn-ea"/>
                <a:cs typeface="+mn-cs"/>
              </a:rPr>
              <a:t> APIs and a large &amp; elaborate framework.</a:t>
            </a:r>
          </a:p>
          <a:p>
            <a:r>
              <a:rPr lang="en-PH" sz="1000" b="1" i="0" kern="1200" dirty="0" smtClean="0">
                <a:solidFill>
                  <a:schemeClr val="tx1"/>
                </a:solidFill>
                <a:latin typeface="Arial" charset="0"/>
                <a:ea typeface="+mn-ea"/>
                <a:cs typeface="+mn-cs"/>
              </a:rPr>
              <a:t>Poor documentation</a:t>
            </a:r>
            <a:r>
              <a:rPr lang="en-PH" sz="1000" b="0" i="0" kern="1200" dirty="0" smtClean="0">
                <a:solidFill>
                  <a:schemeClr val="tx1"/>
                </a:solidFill>
                <a:latin typeface="Arial" charset="0"/>
                <a:ea typeface="+mn-ea"/>
                <a:cs typeface="+mn-cs"/>
              </a:rPr>
              <a:t> - Compared to the standard </a:t>
            </a:r>
            <a:r>
              <a:rPr lang="en-PH" sz="1000" b="0" i="0" kern="1200" dirty="0" err="1" smtClean="0">
                <a:solidFill>
                  <a:schemeClr val="tx1"/>
                </a:solidFill>
                <a:latin typeface="Arial" charset="0"/>
                <a:ea typeface="+mn-ea"/>
                <a:cs typeface="+mn-cs"/>
              </a:rPr>
              <a:t>servlet</a:t>
            </a:r>
            <a:r>
              <a:rPr lang="en-PH" sz="1000" b="0" i="0" kern="1200" dirty="0" smtClean="0">
                <a:solidFill>
                  <a:schemeClr val="tx1"/>
                </a:solidFill>
                <a:latin typeface="Arial" charset="0"/>
                <a:ea typeface="+mn-ea"/>
                <a:cs typeface="+mn-cs"/>
              </a:rPr>
              <a:t> and JSP APIs, Struts has fewer online resources, and many first-time users find the online Apache documentation confusing and poorly organized.</a:t>
            </a:r>
          </a:p>
          <a:p>
            <a:r>
              <a:rPr lang="en-PH" sz="1000" b="1" i="0" kern="1200" dirty="0" smtClean="0">
                <a:solidFill>
                  <a:schemeClr val="tx1"/>
                </a:solidFill>
                <a:latin typeface="Arial" charset="0"/>
                <a:ea typeface="+mn-ea"/>
                <a:cs typeface="+mn-cs"/>
              </a:rPr>
              <a:t>Less transparent</a:t>
            </a:r>
            <a:r>
              <a:rPr lang="en-PH" sz="1000" b="0" i="0" kern="1200" dirty="0" smtClean="0">
                <a:solidFill>
                  <a:schemeClr val="tx1"/>
                </a:solidFill>
                <a:latin typeface="Arial" charset="0"/>
                <a:ea typeface="+mn-ea"/>
                <a:cs typeface="+mn-cs"/>
              </a:rPr>
              <a:t> - With Struts applications, there is a lot more going on behind the scenes than with normal Java-based Web applications which makes it difficult to understand the framework.</a:t>
            </a:r>
          </a:p>
          <a:p>
            <a:endParaRPr lang="en-PH" dirty="0" smtClean="0"/>
          </a:p>
          <a:p>
            <a:endParaRPr lang="en-PH" dirty="0" smtClean="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5</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Struts 1 </a:t>
            </a:r>
            <a:r>
              <a:rPr lang="en-PH" dirty="0" err="1" smtClean="0"/>
              <a:t>vs</a:t>
            </a:r>
            <a:r>
              <a:rPr lang="en-PH" dirty="0" smtClean="0"/>
              <a:t> Struts 2: http://struts.apache.org/release/2.1.x/docs/comparing-struts-1-and-2.html</a:t>
            </a:r>
          </a:p>
          <a:p>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6</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err="1" smtClean="0"/>
              <a:t>ActionServlet</a:t>
            </a:r>
            <a:r>
              <a:rPr lang="en-PH" dirty="0" smtClean="0"/>
              <a:t> works</a:t>
            </a:r>
            <a:r>
              <a:rPr lang="en-PH" baseline="0" dirty="0" smtClean="0"/>
              <a:t> with </a:t>
            </a:r>
            <a:r>
              <a:rPr lang="en-PH" baseline="0" dirty="0" err="1" smtClean="0"/>
              <a:t>RequestProcessor</a:t>
            </a:r>
            <a:r>
              <a:rPr lang="en-PH" baseline="0" dirty="0" smtClean="0"/>
              <a:t> and </a:t>
            </a:r>
            <a:r>
              <a:rPr lang="en-PH" baseline="0" dirty="0" err="1" smtClean="0"/>
              <a:t>ActionMapping</a:t>
            </a:r>
            <a:r>
              <a:rPr lang="en-PH" baseline="0" dirty="0" smtClean="0"/>
              <a:t> to implement the Controller. </a:t>
            </a:r>
            <a:r>
              <a:rPr lang="en-PH" baseline="0" dirty="0" err="1" smtClean="0"/>
              <a:t>ActionServlet</a:t>
            </a:r>
            <a:r>
              <a:rPr lang="en-PH" baseline="0" dirty="0" smtClean="0"/>
              <a:t> delegates the Action lookup to the </a:t>
            </a:r>
            <a:r>
              <a:rPr lang="en-PH" baseline="0" dirty="0" err="1" smtClean="0"/>
              <a:t>RequestProcessor</a:t>
            </a:r>
            <a:r>
              <a:rPr lang="en-PH" baseline="0" dirty="0" smtClean="0"/>
              <a:t>. </a:t>
            </a:r>
            <a:r>
              <a:rPr lang="en-PH" baseline="0" dirty="0" err="1" smtClean="0"/>
              <a:t>RequestProcessor</a:t>
            </a:r>
            <a:r>
              <a:rPr lang="en-PH" baseline="0" dirty="0" smtClean="0"/>
              <a:t> contains the processing logic that the </a:t>
            </a:r>
            <a:r>
              <a:rPr lang="en-PH" baseline="0" dirty="0" err="1" smtClean="0"/>
              <a:t>ActionServlet</a:t>
            </a:r>
            <a:r>
              <a:rPr lang="en-PH" baseline="0" dirty="0" smtClean="0"/>
              <a:t> performs as it receives each </a:t>
            </a:r>
            <a:r>
              <a:rPr lang="en-PH" baseline="0" dirty="0" err="1" smtClean="0"/>
              <a:t>servlet</a:t>
            </a:r>
            <a:r>
              <a:rPr lang="en-PH" baseline="0" dirty="0" smtClean="0"/>
              <a:t> request from the container.</a:t>
            </a:r>
          </a:p>
          <a:p>
            <a:endParaRPr lang="en-PH" baseline="0" dirty="0" smtClean="0"/>
          </a:p>
          <a:p>
            <a:pPr marL="228600" indent="-228600">
              <a:buAutoNum type="arabicParenBoth"/>
            </a:pPr>
            <a:r>
              <a:rPr lang="en-PH" baseline="0" dirty="0" smtClean="0"/>
              <a:t>During </a:t>
            </a:r>
            <a:r>
              <a:rPr lang="en-PH" baseline="0" dirty="0" err="1" smtClean="0"/>
              <a:t>startup</a:t>
            </a:r>
            <a:r>
              <a:rPr lang="en-PH" baseline="0" dirty="0" smtClean="0"/>
              <a:t>, </a:t>
            </a:r>
            <a:r>
              <a:rPr lang="en-PH" baseline="0" dirty="0" err="1" smtClean="0"/>
              <a:t>ActionServlet</a:t>
            </a:r>
            <a:r>
              <a:rPr lang="en-PH" baseline="0" dirty="0" smtClean="0"/>
              <a:t> is loaded (configured in deployment descriptor web.xml). It reads struts-config.xml for the details of Action, </a:t>
            </a:r>
            <a:r>
              <a:rPr lang="en-PH" baseline="0" dirty="0" err="1" smtClean="0"/>
              <a:t>ActionForms</a:t>
            </a:r>
            <a:r>
              <a:rPr lang="en-PH" baseline="0" dirty="0" smtClean="0"/>
              <a:t>, </a:t>
            </a:r>
            <a:r>
              <a:rPr lang="en-PH" baseline="0" dirty="0" err="1" smtClean="0"/>
              <a:t>ActionMapping</a:t>
            </a:r>
            <a:r>
              <a:rPr lang="en-PH" baseline="0" dirty="0" smtClean="0"/>
              <a:t> and </a:t>
            </a:r>
            <a:r>
              <a:rPr lang="en-PH" baseline="0" dirty="0" err="1" smtClean="0"/>
              <a:t>ActionForward</a:t>
            </a:r>
            <a:r>
              <a:rPr lang="en-PH" baseline="0" dirty="0" smtClean="0"/>
              <a:t> and creates the Database Objects.</a:t>
            </a:r>
          </a:p>
          <a:p>
            <a:pPr marL="228600" indent="-228600">
              <a:buAutoNum type="arabicParenBoth"/>
            </a:pPr>
            <a:r>
              <a:rPr lang="en-PH" baseline="0" dirty="0" smtClean="0"/>
              <a:t>User sends requests (Browser issue http request) to </a:t>
            </a:r>
            <a:r>
              <a:rPr lang="en-PH" baseline="0" dirty="0" err="1" smtClean="0"/>
              <a:t>ActionServlet</a:t>
            </a:r>
            <a:endParaRPr lang="en-PH" baseline="0" dirty="0" smtClean="0"/>
          </a:p>
          <a:p>
            <a:pPr marL="228600" indent="-228600">
              <a:buAutoNum type="arabicParenBoth"/>
            </a:pPr>
            <a:r>
              <a:rPr lang="en-PH" baseline="0" dirty="0" err="1" smtClean="0"/>
              <a:t>ActionServlet</a:t>
            </a:r>
            <a:r>
              <a:rPr lang="en-PH" baseline="0" dirty="0" smtClean="0"/>
              <a:t> bundles request values to the equivalent Java Beans (which extends Struts </a:t>
            </a:r>
            <a:r>
              <a:rPr lang="en-PH" baseline="0" dirty="0" err="1" smtClean="0"/>
              <a:t>ActionForm</a:t>
            </a:r>
            <a:r>
              <a:rPr lang="en-PH" baseline="0" dirty="0" smtClean="0"/>
              <a:t>)</a:t>
            </a:r>
          </a:p>
          <a:p>
            <a:pPr marL="228600" indent="-228600">
              <a:buAutoNum type="arabicParenBoth"/>
            </a:pPr>
            <a:r>
              <a:rPr lang="en-PH" baseline="0" dirty="0" smtClean="0"/>
              <a:t>It then refers to the struts-</a:t>
            </a:r>
            <a:r>
              <a:rPr lang="en-PH" baseline="0" dirty="0" err="1" smtClean="0"/>
              <a:t>config</a:t>
            </a:r>
            <a:r>
              <a:rPr lang="en-PH" baseline="0" dirty="0" smtClean="0"/>
              <a:t> to decide which Action class to invoke and validate the data entered by the user</a:t>
            </a:r>
          </a:p>
          <a:p>
            <a:pPr marL="228600" indent="-228600">
              <a:buAutoNum type="arabicParenBoth"/>
            </a:pPr>
            <a:r>
              <a:rPr lang="en-PH" baseline="0" dirty="0" smtClean="0"/>
              <a:t>Action class process the request referring to the Model Beans that connects to the database</a:t>
            </a:r>
          </a:p>
          <a:p>
            <a:pPr marL="228600" indent="-228600">
              <a:buAutoNum type="arabicParenBoth"/>
            </a:pPr>
            <a:r>
              <a:rPr lang="en-PH" baseline="0" dirty="0" smtClean="0"/>
              <a:t>After processing, Action class returns </a:t>
            </a:r>
            <a:r>
              <a:rPr lang="en-PH" baseline="0" dirty="0" err="1" smtClean="0"/>
              <a:t>ActionForward</a:t>
            </a:r>
            <a:r>
              <a:rPr lang="en-PH" baseline="0" dirty="0" smtClean="0"/>
              <a:t> to the Controller and based on this, the appropriate view will be invoked</a:t>
            </a:r>
          </a:p>
          <a:p>
            <a:pPr marL="228600" indent="-228600">
              <a:buAutoNum type="arabicParenBoth"/>
            </a:pPr>
            <a:r>
              <a:rPr lang="en-PH" baseline="0" dirty="0" smtClean="0"/>
              <a:t>HTTP response is then returned to the user thru the View Component</a:t>
            </a:r>
          </a:p>
          <a:p>
            <a:pPr marL="228600" indent="-228600">
              <a:buAutoNum type="arabicParenBoth"/>
            </a:pPr>
            <a:endParaRPr lang="en-PH" baseline="0" dirty="0" smtClean="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7</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Image from: http://struts.apache.org/release/2.0.x/docs/architecture.html</a:t>
            </a:r>
          </a:p>
          <a:p>
            <a:endParaRPr lang="en-PH" dirty="0" smtClean="0"/>
          </a:p>
          <a:p>
            <a:pPr marL="228600" indent="-228600">
              <a:buAutoNum type="arabicParenBoth"/>
            </a:pPr>
            <a:r>
              <a:rPr lang="en-PH" dirty="0" smtClean="0"/>
              <a:t>Initial</a:t>
            </a:r>
            <a:r>
              <a:rPr lang="en-PH" baseline="0" dirty="0" smtClean="0"/>
              <a:t> Request goes to the </a:t>
            </a:r>
            <a:r>
              <a:rPr lang="en-PH" baseline="0" dirty="0" err="1" smtClean="0"/>
              <a:t>Servlet</a:t>
            </a:r>
            <a:r>
              <a:rPr lang="en-PH" baseline="0" dirty="0" smtClean="0"/>
              <a:t> Container which is passed through a standard filter chain</a:t>
            </a:r>
          </a:p>
          <a:p>
            <a:pPr marL="228600" indent="-228600">
              <a:buAutoNum type="arabicParenBoth"/>
            </a:pPr>
            <a:r>
              <a:rPr lang="en-PH" baseline="0" dirty="0" smtClean="0"/>
              <a:t>The chain can include </a:t>
            </a:r>
            <a:r>
              <a:rPr lang="en-PH" baseline="0" dirty="0" err="1" smtClean="0"/>
              <a:t>ActionContextCleanUp</a:t>
            </a:r>
            <a:r>
              <a:rPr lang="en-PH" baseline="0" dirty="0" smtClean="0"/>
              <a:t> (optional) to integrate other technologies (e.g. </a:t>
            </a:r>
            <a:r>
              <a:rPr lang="en-PH" baseline="0" dirty="0" err="1" smtClean="0"/>
              <a:t>SiteMesh</a:t>
            </a:r>
            <a:r>
              <a:rPr lang="en-PH" baseline="0" dirty="0" smtClean="0"/>
              <a:t>)</a:t>
            </a:r>
          </a:p>
          <a:p>
            <a:pPr marL="228600" indent="-228600">
              <a:buAutoNum type="arabicParenBoth"/>
            </a:pPr>
            <a:r>
              <a:rPr lang="en-PH" baseline="0" dirty="0" smtClean="0"/>
              <a:t>The filter </a:t>
            </a:r>
            <a:r>
              <a:rPr lang="en-PH" baseline="0" dirty="0" err="1" smtClean="0"/>
              <a:t>FilterDispatcher</a:t>
            </a:r>
            <a:r>
              <a:rPr lang="en-PH" baseline="0" dirty="0" smtClean="0"/>
              <a:t> (Deprecated </a:t>
            </a:r>
            <a:r>
              <a:rPr lang="en-PH" sz="1000" b="0" i="0" kern="1200" baseline="0" dirty="0" smtClean="0">
                <a:solidFill>
                  <a:schemeClr val="tx1"/>
                </a:solidFill>
                <a:latin typeface="Arial" charset="0"/>
                <a:ea typeface="+mn-ea"/>
                <a:cs typeface="+mn-cs"/>
              </a:rPr>
              <a:t>since Struts 2.1.3) or </a:t>
            </a:r>
            <a:r>
              <a:rPr lang="en-PH" sz="1000" b="0" i="0" kern="1200" baseline="0" dirty="0" err="1" smtClean="0">
                <a:solidFill>
                  <a:schemeClr val="tx1"/>
                </a:solidFill>
                <a:latin typeface="Arial" charset="0"/>
                <a:ea typeface="+mn-ea"/>
                <a:cs typeface="+mn-cs"/>
              </a:rPr>
              <a:t>StrutsPrepareAndExecuteFilter</a:t>
            </a:r>
            <a:r>
              <a:rPr lang="en-PH" sz="1000" b="0" i="0" kern="1200" baseline="0" dirty="0" smtClean="0">
                <a:solidFill>
                  <a:schemeClr val="tx1"/>
                </a:solidFill>
                <a:latin typeface="Arial" charset="0"/>
                <a:ea typeface="+mn-ea"/>
                <a:cs typeface="+mn-cs"/>
              </a:rPr>
              <a:t> is then called to consult with the </a:t>
            </a:r>
            <a:r>
              <a:rPr lang="en-PH" sz="1000" b="0" i="0" kern="1200" baseline="0" dirty="0" err="1" smtClean="0">
                <a:solidFill>
                  <a:schemeClr val="tx1"/>
                </a:solidFill>
                <a:latin typeface="Arial" charset="0"/>
                <a:ea typeface="+mn-ea"/>
                <a:cs typeface="+mn-cs"/>
              </a:rPr>
              <a:t>ActionMapper</a:t>
            </a:r>
            <a:r>
              <a:rPr lang="en-PH" sz="1000" b="0" i="0" kern="1200" baseline="0" dirty="0" smtClean="0">
                <a:solidFill>
                  <a:schemeClr val="tx1"/>
                </a:solidFill>
                <a:latin typeface="Arial" charset="0"/>
                <a:ea typeface="+mn-ea"/>
                <a:cs typeface="+mn-cs"/>
              </a:rPr>
              <a:t> to check if request should invoke an action</a:t>
            </a:r>
          </a:p>
          <a:p>
            <a:pPr marL="228600" indent="-228600">
              <a:buAutoNum type="arabicParenBoth"/>
            </a:pPr>
            <a:r>
              <a:rPr lang="en-PH" sz="1000" b="0" i="0" kern="1200" baseline="0" dirty="0" smtClean="0">
                <a:solidFill>
                  <a:schemeClr val="tx1"/>
                </a:solidFill>
                <a:latin typeface="Arial" charset="0"/>
                <a:ea typeface="+mn-ea"/>
                <a:cs typeface="+mn-cs"/>
              </a:rPr>
              <a:t>Once </a:t>
            </a:r>
            <a:r>
              <a:rPr lang="en-PH" sz="1000" b="0" i="0" kern="1200" baseline="0" dirty="0" err="1" smtClean="0">
                <a:solidFill>
                  <a:schemeClr val="tx1"/>
                </a:solidFill>
                <a:latin typeface="Arial" charset="0"/>
                <a:ea typeface="+mn-ea"/>
                <a:cs typeface="+mn-cs"/>
              </a:rPr>
              <a:t>ActionMapper</a:t>
            </a:r>
            <a:r>
              <a:rPr lang="en-PH" sz="1000" b="0" i="0" kern="1200" baseline="0" dirty="0" smtClean="0">
                <a:solidFill>
                  <a:schemeClr val="tx1"/>
                </a:solidFill>
                <a:latin typeface="Arial" charset="0"/>
                <a:ea typeface="+mn-ea"/>
                <a:cs typeface="+mn-cs"/>
              </a:rPr>
              <a:t> determines that an Action should be invoked, the filter will then delegate the control to the </a:t>
            </a:r>
            <a:r>
              <a:rPr lang="en-PH" sz="1000" b="0" i="0" kern="1200" baseline="0" dirty="0" err="1" smtClean="0">
                <a:solidFill>
                  <a:schemeClr val="tx1"/>
                </a:solidFill>
                <a:latin typeface="Arial" charset="0"/>
                <a:ea typeface="+mn-ea"/>
                <a:cs typeface="+mn-cs"/>
              </a:rPr>
              <a:t>ActionProxy</a:t>
            </a:r>
            <a:endParaRPr lang="en-PH" sz="1000" b="0" i="0" kern="1200" baseline="0" dirty="0" smtClean="0">
              <a:solidFill>
                <a:schemeClr val="tx1"/>
              </a:solidFill>
              <a:latin typeface="Arial" charset="0"/>
              <a:ea typeface="+mn-ea"/>
              <a:cs typeface="+mn-cs"/>
            </a:endParaRPr>
          </a:p>
          <a:p>
            <a:pPr marL="228600" indent="-228600">
              <a:buAutoNum type="arabicParenBoth"/>
            </a:pPr>
            <a:r>
              <a:rPr lang="en-PH" sz="1000" b="0" i="0" kern="1200" baseline="0" dirty="0" err="1" smtClean="0">
                <a:solidFill>
                  <a:schemeClr val="tx1"/>
                </a:solidFill>
                <a:latin typeface="Arial" charset="0"/>
                <a:ea typeface="+mn-ea"/>
                <a:cs typeface="+mn-cs"/>
              </a:rPr>
              <a:t>ActionProxy</a:t>
            </a:r>
            <a:r>
              <a:rPr lang="en-PH" sz="1000" b="0" i="0" kern="1200" baseline="0" dirty="0" smtClean="0">
                <a:solidFill>
                  <a:schemeClr val="tx1"/>
                </a:solidFill>
                <a:latin typeface="Arial" charset="0"/>
                <a:ea typeface="+mn-ea"/>
                <a:cs typeface="+mn-cs"/>
              </a:rPr>
              <a:t>  then verify with the Configuration Manager (initialized from the struts.xml file) and create an </a:t>
            </a:r>
            <a:r>
              <a:rPr lang="en-PH" sz="1000" b="0" i="0" kern="1200" baseline="0" dirty="0" err="1" smtClean="0">
                <a:solidFill>
                  <a:schemeClr val="tx1"/>
                </a:solidFill>
                <a:latin typeface="Arial" charset="0"/>
                <a:ea typeface="+mn-ea"/>
                <a:cs typeface="+mn-cs"/>
              </a:rPr>
              <a:t>ActionInvocation</a:t>
            </a:r>
            <a:r>
              <a:rPr lang="en-PH" sz="1000" b="0" i="0" kern="1200" baseline="0" dirty="0" smtClean="0">
                <a:solidFill>
                  <a:schemeClr val="tx1"/>
                </a:solidFill>
                <a:latin typeface="Arial" charset="0"/>
                <a:ea typeface="+mn-ea"/>
                <a:cs typeface="+mn-cs"/>
              </a:rPr>
              <a:t> instance</a:t>
            </a:r>
          </a:p>
          <a:p>
            <a:pPr marL="228600" indent="-228600">
              <a:buAutoNum type="arabicParenBoth"/>
            </a:pPr>
            <a:r>
              <a:rPr lang="en-PH" sz="1000" b="0" i="0" kern="1200" baseline="0" dirty="0" err="1" smtClean="0">
                <a:solidFill>
                  <a:schemeClr val="tx1"/>
                </a:solidFill>
                <a:latin typeface="Arial" charset="0"/>
                <a:ea typeface="+mn-ea"/>
                <a:cs typeface="+mn-cs"/>
              </a:rPr>
              <a:t>ActionInvocation</a:t>
            </a:r>
            <a:r>
              <a:rPr lang="en-PH" sz="1000" b="0" i="0" kern="1200" baseline="0" dirty="0" smtClean="0">
                <a:solidFill>
                  <a:schemeClr val="tx1"/>
                </a:solidFill>
                <a:latin typeface="Arial" charset="0"/>
                <a:ea typeface="+mn-ea"/>
                <a:cs typeface="+mn-cs"/>
              </a:rPr>
              <a:t> implements the command pattern including invoking Interceptors prior the Action itself</a:t>
            </a:r>
          </a:p>
          <a:p>
            <a:pPr marL="228600" indent="-228600">
              <a:buAutoNum type="arabicParenBoth"/>
            </a:pPr>
            <a:r>
              <a:rPr lang="en-PH" sz="1000" b="0" i="0" kern="1200" baseline="0" dirty="0" smtClean="0">
                <a:solidFill>
                  <a:schemeClr val="tx1"/>
                </a:solidFill>
                <a:latin typeface="Arial" charset="0"/>
                <a:ea typeface="+mn-ea"/>
                <a:cs typeface="+mn-cs"/>
              </a:rPr>
              <a:t>Once Action is returned, </a:t>
            </a:r>
            <a:r>
              <a:rPr lang="en-PH" sz="1000" b="0" i="0" kern="1200" baseline="0" dirty="0" err="1" smtClean="0">
                <a:solidFill>
                  <a:schemeClr val="tx1"/>
                </a:solidFill>
                <a:latin typeface="Arial" charset="0"/>
                <a:ea typeface="+mn-ea"/>
                <a:cs typeface="+mn-cs"/>
              </a:rPr>
              <a:t>ActionInvocation</a:t>
            </a:r>
            <a:r>
              <a:rPr lang="en-PH" sz="1000" b="0" i="0" kern="1200" baseline="0" dirty="0" smtClean="0">
                <a:solidFill>
                  <a:schemeClr val="tx1"/>
                </a:solidFill>
                <a:latin typeface="Arial" charset="0"/>
                <a:ea typeface="+mn-ea"/>
                <a:cs typeface="+mn-cs"/>
              </a:rPr>
              <a:t> will lookup the Result Code mapped in struts.xml</a:t>
            </a:r>
          </a:p>
          <a:p>
            <a:pPr marL="228600" indent="-228600">
              <a:buAutoNum type="arabicParenBoth"/>
            </a:pPr>
            <a:r>
              <a:rPr lang="en-PH" dirty="0" smtClean="0"/>
              <a:t>Result is then executed which</a:t>
            </a:r>
            <a:r>
              <a:rPr lang="en-PH" baseline="0" dirty="0" smtClean="0"/>
              <a:t> c</a:t>
            </a:r>
            <a:r>
              <a:rPr lang="en-PH" dirty="0" smtClean="0"/>
              <a:t>an involve</a:t>
            </a:r>
            <a:r>
              <a:rPr lang="en-PH" baseline="0" dirty="0" smtClean="0"/>
              <a:t> a template written in JSP, </a:t>
            </a:r>
            <a:r>
              <a:rPr lang="en-PH" baseline="0" dirty="0" err="1" smtClean="0"/>
              <a:t>FreeMaker</a:t>
            </a:r>
            <a:r>
              <a:rPr lang="en-PH" baseline="0" dirty="0" smtClean="0"/>
              <a:t>, etc to be rendered. Struts tags provided by the Framework can be used by these templates as well.</a:t>
            </a:r>
          </a:p>
          <a:p>
            <a:pPr marL="228600" indent="-228600">
              <a:buAutoNum type="arabicParenBoth"/>
            </a:pPr>
            <a:r>
              <a:rPr lang="en-PH" baseline="0" dirty="0" smtClean="0"/>
              <a:t>Interceptors are once again executed/invoked for post-processing</a:t>
            </a:r>
          </a:p>
          <a:p>
            <a:pPr marL="228600" indent="-228600">
              <a:buAutoNum type="arabicParenBoth"/>
            </a:pPr>
            <a:r>
              <a:rPr lang="en-PH" baseline="0" dirty="0" smtClean="0"/>
              <a:t> Response is then returned to the filters in web.xml which will send back the result to the </a:t>
            </a:r>
            <a:r>
              <a:rPr lang="en-PH" baseline="0" dirty="0" err="1" smtClean="0"/>
              <a:t>Servlet</a:t>
            </a:r>
            <a:r>
              <a:rPr lang="en-PH" baseline="0" dirty="0" smtClean="0"/>
              <a:t> Container then to the client</a:t>
            </a:r>
          </a:p>
          <a:p>
            <a:pPr marL="228600" indent="-228600">
              <a:buAutoNum type="arabicParenBoth"/>
            </a:pPr>
            <a:endParaRPr lang="en-PH"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854679FE-F1A2-4C76-82CF-390B91ECC911}" type="slidenum">
              <a:rPr lang="en-GB" smtClean="0"/>
              <a:pPr>
                <a:defRPr/>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Freeform 3"/>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grpSp>
        <p:nvGrpSpPr>
          <p:cNvPr id="3" name="Group 6"/>
          <p:cNvGrpSpPr>
            <a:grpSpLocks/>
          </p:cNvGrpSpPr>
          <p:nvPr userDrawn="1"/>
        </p:nvGrpSpPr>
        <p:grpSpPr bwMode="auto">
          <a:xfrm>
            <a:off x="0" y="5915025"/>
            <a:ext cx="9144000" cy="942975"/>
            <a:chOff x="0" y="5915025"/>
            <a:chExt cx="9144000" cy="942975"/>
          </a:xfrm>
        </p:grpSpPr>
        <p:grpSp>
          <p:nvGrpSpPr>
            <p:cNvPr id="4" name="Group 13"/>
            <p:cNvGrpSpPr>
              <a:grpSpLocks/>
            </p:cNvGrpSpPr>
            <p:nvPr userDrawn="1"/>
          </p:nvGrpSpPr>
          <p:grpSpPr bwMode="auto">
            <a:xfrm>
              <a:off x="0" y="5915025"/>
              <a:ext cx="9144000" cy="942975"/>
              <a:chOff x="0" y="5915025"/>
              <a:chExt cx="9144000" cy="942975"/>
            </a:xfrm>
          </p:grpSpPr>
          <p:sp>
            <p:nvSpPr>
              <p:cNvPr id="6"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defRPr/>
                </a:pPr>
                <a:endParaRPr lang="en-US"/>
              </a:p>
            </p:txBody>
          </p:sp>
          <p:sp>
            <p:nvSpPr>
              <p:cNvPr id="7"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defRPr/>
                </a:pPr>
                <a:endParaRPr lang="en-US"/>
              </a:p>
            </p:txBody>
          </p:sp>
          <p:pic>
            <p:nvPicPr>
              <p:cNvPr id="8" name="Picture 16"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5" name="Image 7" descr="Capgemini_Slogan_RGB.png"/>
            <p:cNvPicPr>
              <a:picLocks noChangeAspect="1"/>
            </p:cNvPicPr>
            <p:nvPr userDrawn="1"/>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pic>
        <p:nvPicPr>
          <p:cNvPr id="9" name="Picture 2" descr="C:\CreativeServices\07_PowerPoint\2010\Images\sea_gulls_4277787-2161x3300.jpg"/>
          <p:cNvPicPr>
            <a:picLocks noChangeAspect="1" noChangeArrowheads="1"/>
          </p:cNvPicPr>
          <p:nvPr userDrawn="1"/>
        </p:nvPicPr>
        <p:blipFill>
          <a:blip r:embed="rId4" cstate="print"/>
          <a:srcRect/>
          <a:stretch>
            <a:fillRect/>
          </a:stretch>
        </p:blipFill>
        <p:spPr bwMode="auto">
          <a:xfrm>
            <a:off x="0" y="0"/>
            <a:ext cx="9144000" cy="5915025"/>
          </a:xfrm>
          <a:prstGeom prst="rect">
            <a:avLst/>
          </a:prstGeom>
          <a:noFill/>
          <a:ln w="9525">
            <a:noFill/>
            <a:miter lim="800000"/>
            <a:headEnd/>
            <a:tailEnd/>
          </a:ln>
        </p:spPr>
      </p:pic>
      <p:sp>
        <p:nvSpPr>
          <p:cNvPr id="10" name="Freeform 3"/>
          <p:cNvSpPr>
            <a:spLocks/>
          </p:cNvSpPr>
          <p:nvPr userDrawn="1"/>
        </p:nvSpPr>
        <p:spPr bwMode="gray">
          <a:xfrm>
            <a:off x="-14288" y="-14288"/>
            <a:ext cx="9158288" cy="5929313"/>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4F8241CA-31D9-4007-ABA4-1F64B57ECFD0}"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8588"/>
            <a:ext cx="2286000" cy="597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8588"/>
            <a:ext cx="6705600"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0F26B0C1-7DA5-4B6D-B836-D3DE1B565CCB}"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xfrm>
            <a:off x="7150100" y="6719888"/>
            <a:ext cx="1808163" cy="103187"/>
          </a:xfrm>
        </p:spPr>
        <p:txBody>
          <a:bodyPr/>
          <a:lstStyle>
            <a:lvl1pPr>
              <a:defRPr/>
            </a:lvl1pPr>
          </a:lstStyle>
          <a:p>
            <a:pPr>
              <a:defRPr/>
            </a:pPr>
            <a:r>
              <a:rPr lang="fr-FR"/>
              <a:t>© 2011 Capgemini - All rights reserved</a:t>
            </a:r>
            <a:endParaRPr lang="en-US"/>
          </a:p>
        </p:txBody>
      </p:sp>
      <p:sp>
        <p:nvSpPr>
          <p:cNvPr id="5" name="Rectangle 102"/>
          <p:cNvSpPr>
            <a:spLocks noGrp="1" noChangeArrowheads="1"/>
          </p:cNvSpPr>
          <p:nvPr>
            <p:ph type="ftr" sz="quarter" idx="11"/>
          </p:nvPr>
        </p:nvSpPr>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p:txBody>
          <a:bodyPr/>
          <a:lstStyle>
            <a:lvl1pPr>
              <a:defRPr/>
            </a:lvl1pPr>
          </a:lstStyle>
          <a:p>
            <a:pPr>
              <a:defRPr/>
            </a:pPr>
            <a:fld id="{82E95685-EEE9-4449-99B8-C7048CF63CA1}"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E01B4B2A-DAC2-4528-A9F8-4F62124AE298}"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6388" y="1262063"/>
            <a:ext cx="4241800"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262063"/>
            <a:ext cx="4243387"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562E284D-8C3D-49BF-A272-D33D50233672}"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8"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9" name="Rectangle 103"/>
          <p:cNvSpPr>
            <a:spLocks noGrp="1" noChangeArrowheads="1"/>
          </p:cNvSpPr>
          <p:nvPr>
            <p:ph type="sldNum" sz="quarter" idx="12"/>
          </p:nvPr>
        </p:nvSpPr>
        <p:spPr>
          <a:ln/>
        </p:spPr>
        <p:txBody>
          <a:bodyPr/>
          <a:lstStyle>
            <a:lvl1pPr>
              <a:defRPr/>
            </a:lvl1pPr>
          </a:lstStyle>
          <a:p>
            <a:pPr>
              <a:defRPr/>
            </a:pPr>
            <a:fld id="{E65CD72A-2E61-404F-9A56-F6B7A634C827}"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4"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5" name="Rectangle 103"/>
          <p:cNvSpPr>
            <a:spLocks noGrp="1" noChangeArrowheads="1"/>
          </p:cNvSpPr>
          <p:nvPr>
            <p:ph type="sldNum" sz="quarter" idx="12"/>
          </p:nvPr>
        </p:nvSpPr>
        <p:spPr>
          <a:ln/>
        </p:spPr>
        <p:txBody>
          <a:bodyPr/>
          <a:lstStyle>
            <a:lvl1pPr>
              <a:defRPr/>
            </a:lvl1pPr>
          </a:lstStyle>
          <a:p>
            <a:pPr>
              <a:defRPr/>
            </a:pPr>
            <a:fld id="{E580C651-2843-4912-9BBD-BBFA1E369881}"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3"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4" name="Rectangle 103"/>
          <p:cNvSpPr>
            <a:spLocks noGrp="1" noChangeArrowheads="1"/>
          </p:cNvSpPr>
          <p:nvPr>
            <p:ph type="sldNum" sz="quarter" idx="12"/>
          </p:nvPr>
        </p:nvSpPr>
        <p:spPr>
          <a:ln/>
        </p:spPr>
        <p:txBody>
          <a:bodyPr/>
          <a:lstStyle>
            <a:lvl1pPr>
              <a:defRPr/>
            </a:lvl1pPr>
          </a:lstStyle>
          <a:p>
            <a:pPr>
              <a:defRPr/>
            </a:pPr>
            <a:fld id="{D56B00F9-1FB7-4A72-A163-3F3850E579B3}"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C56F8E66-0BC3-4D53-8DC0-A32F594CEA7E}"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5D62F29E-394D-45B8-8DD7-A879E3452E4D}"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0" y="128588"/>
            <a:ext cx="9144000" cy="547687"/>
          </a:xfrm>
          <a:prstGeom prst="rect">
            <a:avLst/>
          </a:prstGeom>
          <a:noFill/>
          <a:ln w="9525">
            <a:noFill/>
            <a:miter lim="800000"/>
            <a:headEnd/>
            <a:tailEnd/>
          </a:ln>
        </p:spPr>
        <p:txBody>
          <a:bodyPr vert="horz" wrap="square" lIns="504000" tIns="36000" rIns="432000" bIns="36000" numCol="1" anchor="ctr" anchorCtr="0" compatLnSpc="1">
            <a:prstTxWarp prst="textNoShape">
              <a:avLst/>
            </a:prstTxWarp>
          </a:bodyPr>
          <a:lstStyle/>
          <a:p>
            <a:pPr lvl="0"/>
            <a:r>
              <a:rPr lang="en-US" smtClean="0"/>
              <a:t>Cliquez Pour Modifier Le Style Du Titre Du Masque</a:t>
            </a:r>
          </a:p>
        </p:txBody>
      </p:sp>
      <p:sp>
        <p:nvSpPr>
          <p:cNvPr id="1027" name="Rectangle 6"/>
          <p:cNvSpPr>
            <a:spLocks noGrp="1" noChangeArrowheads="1"/>
          </p:cNvSpPr>
          <p:nvPr>
            <p:ph type="body" idx="1"/>
          </p:nvPr>
        </p:nvSpPr>
        <p:spPr bwMode="auto">
          <a:xfrm>
            <a:off x="306388" y="1262063"/>
            <a:ext cx="8637587" cy="4838700"/>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lvl="0"/>
            <a:r>
              <a:rPr lang="fr-FR" smtClean="0"/>
              <a:t>Premier niveau</a:t>
            </a:r>
          </a:p>
          <a:p>
            <a:pPr lvl="1"/>
            <a:r>
              <a:rPr lang="fr-FR" smtClean="0"/>
              <a:t>Deuxième niveau</a:t>
            </a:r>
          </a:p>
          <a:p>
            <a:pPr lvl="2"/>
            <a:r>
              <a:rPr lang="fr-FR" smtClean="0"/>
              <a:t>Troisième niveau</a:t>
            </a:r>
          </a:p>
        </p:txBody>
      </p:sp>
      <p:sp>
        <p:nvSpPr>
          <p:cNvPr id="45157" name="Rectangle 101"/>
          <p:cNvSpPr>
            <a:spLocks noGrp="1" noChangeArrowheads="1"/>
          </p:cNvSpPr>
          <p:nvPr>
            <p:ph type="dt" sz="half" idx="2"/>
          </p:nvPr>
        </p:nvSpPr>
        <p:spPr bwMode="auto">
          <a:xfrm>
            <a:off x="8434388" y="6719888"/>
            <a:ext cx="523875" cy="103187"/>
          </a:xfrm>
          <a:prstGeom prst="rect">
            <a:avLst/>
          </a:prstGeom>
          <a:noFill/>
          <a:ln w="9525">
            <a:noFill/>
            <a:miter lim="800000"/>
            <a:headEnd/>
            <a:tailEnd/>
          </a:ln>
          <a:effectLst/>
        </p:spPr>
        <p:txBody>
          <a:bodyPr vert="horz" wrap="none" lIns="36000" tIns="0" rIns="0" bIns="0" numCol="1" anchor="ctr" anchorCtr="0" compatLnSpc="1">
            <a:prstTxWarp prst="textNoShape">
              <a:avLst/>
            </a:prstTxWarp>
            <a:spAutoFit/>
          </a:bodyPr>
          <a:lstStyle>
            <a:lvl1pPr algn="r">
              <a:defRPr sz="800" b="0">
                <a:solidFill>
                  <a:srgbClr val="000000"/>
                </a:solidFill>
              </a:defRPr>
            </a:lvl1pPr>
          </a:lstStyle>
          <a:p>
            <a:pPr>
              <a:defRPr/>
            </a:pPr>
            <a:r>
              <a:rPr lang="fr-FR"/>
              <a:t>© 2007 Capgemini - All rights reserved</a:t>
            </a:r>
            <a:endParaRPr lang="en-US"/>
          </a:p>
        </p:txBody>
      </p:sp>
      <p:sp>
        <p:nvSpPr>
          <p:cNvPr id="45158" name="Rectangle 102"/>
          <p:cNvSpPr>
            <a:spLocks noGrp="1" noChangeArrowheads="1"/>
          </p:cNvSpPr>
          <p:nvPr>
            <p:ph type="ftr" sz="quarter" idx="3"/>
          </p:nvPr>
        </p:nvSpPr>
        <p:spPr bwMode="auto">
          <a:xfrm>
            <a:off x="5851525" y="6719888"/>
            <a:ext cx="401638"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l">
              <a:defRPr sz="800" b="0">
                <a:solidFill>
                  <a:srgbClr val="000000"/>
                </a:solidFill>
              </a:defRPr>
            </a:lvl1pPr>
          </a:lstStyle>
          <a:p>
            <a:pPr>
              <a:defRPr/>
            </a:pPr>
            <a:r>
              <a:rPr lang="en-US"/>
              <a:t>Insert "Title, Author, Date"</a:t>
            </a:r>
          </a:p>
        </p:txBody>
      </p:sp>
      <p:sp>
        <p:nvSpPr>
          <p:cNvPr id="45159" name="Rectangle 103"/>
          <p:cNvSpPr>
            <a:spLocks noGrp="1" noChangeArrowheads="1"/>
          </p:cNvSpPr>
          <p:nvPr>
            <p:ph type="sldNum" sz="quarter" idx="4"/>
          </p:nvPr>
        </p:nvSpPr>
        <p:spPr bwMode="auto">
          <a:xfrm>
            <a:off x="8947150" y="6719888"/>
            <a:ext cx="196850"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a:defRPr sz="800">
                <a:solidFill>
                  <a:srgbClr val="000000"/>
                </a:solidFill>
              </a:defRPr>
            </a:lvl1pPr>
          </a:lstStyle>
          <a:p>
            <a:pPr>
              <a:defRPr/>
            </a:pPr>
            <a:fld id="{32C29F65-5E76-4C3D-8E49-959C39748127}"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rgbClr val="DFDBCB"/>
            </a:solidFill>
            <a:round/>
            <a:headEnd/>
            <a:tailEnd/>
          </a:ln>
          <a:effectLst/>
        </p:spPr>
        <p:txBody>
          <a:bodyPr wrap="none" anchor="ctr"/>
          <a:lstStyle/>
          <a:p>
            <a:pPr>
              <a:defRPr/>
            </a:pPr>
            <a:endParaRPr lang="en-US"/>
          </a:p>
        </p:txBody>
      </p:sp>
      <p:sp>
        <p:nvSpPr>
          <p:cNvPr id="45176" name="Rectangle 120"/>
          <p:cNvSpPr>
            <a:spLocks noChangeArrowheads="1"/>
          </p:cNvSpPr>
          <p:nvPr/>
        </p:nvSpPr>
        <p:spPr bwMode="auto">
          <a:xfrm>
            <a:off x="7670800" y="6307138"/>
            <a:ext cx="1481138" cy="274637"/>
          </a:xfrm>
          <a:prstGeom prst="rect">
            <a:avLst/>
          </a:prstGeom>
          <a:noFill/>
          <a:ln w="19050">
            <a:noFill/>
            <a:miter lim="800000"/>
            <a:headEnd/>
            <a:tailEnd/>
          </a:ln>
          <a:effectLst/>
        </p:spPr>
        <p:txBody>
          <a:bodyPr wrap="none" lIns="36000" rIns="72000">
            <a:spAutoFit/>
          </a:bodyPr>
          <a:lstStyle/>
          <a:p>
            <a:pPr algn="r">
              <a:lnSpc>
                <a:spcPct val="100000"/>
              </a:lnSpc>
              <a:spcBef>
                <a:spcPct val="10000"/>
              </a:spcBef>
              <a:defRPr/>
            </a:pPr>
            <a:r>
              <a:rPr lang="en-GB" altLang="en-US" sz="1200">
                <a:solidFill>
                  <a:srgbClr val="00553D"/>
                </a:solidFill>
              </a:rPr>
              <a:t>Learning &amp; Culture</a:t>
            </a:r>
          </a:p>
        </p:txBody>
      </p:sp>
      <p:pic>
        <p:nvPicPr>
          <p:cNvPr id="1033" name="Picture 124" descr="OK_Capgemini"/>
          <p:cNvPicPr>
            <a:picLocks noChangeAspect="1" noChangeArrowheads="1"/>
          </p:cNvPicPr>
          <p:nvPr/>
        </p:nvPicPr>
        <p:blipFill>
          <a:blip r:embed="rId14" cstate="print"/>
          <a:srcRect/>
          <a:stretch>
            <a:fillRect/>
          </a:stretch>
        </p:blipFill>
        <p:spPr bwMode="auto">
          <a:xfrm>
            <a:off x="88900" y="6424613"/>
            <a:ext cx="1439863" cy="339725"/>
          </a:xfrm>
          <a:prstGeom prst="rect">
            <a:avLst/>
          </a:prstGeom>
          <a:noFill/>
          <a:ln w="9525">
            <a:noFill/>
            <a:miter lim="800000"/>
            <a:headEnd/>
            <a:tailEnd/>
          </a:ln>
        </p:spPr>
      </p:pic>
      <p:sp>
        <p:nvSpPr>
          <p:cNvPr id="45187" name="Rectangle 131"/>
          <p:cNvSpPr>
            <a:spLocks noChangeArrowheads="1"/>
          </p:cNvSpPr>
          <p:nvPr/>
        </p:nvSpPr>
        <p:spPr bwMode="auto">
          <a:xfrm>
            <a:off x="5765800" y="6572250"/>
            <a:ext cx="3292475" cy="103188"/>
          </a:xfrm>
          <a:prstGeom prst="rect">
            <a:avLst/>
          </a:prstGeom>
          <a:noFill/>
          <a:ln w="9525" algn="ctr">
            <a:noFill/>
            <a:miter lim="800000"/>
            <a:headEnd/>
            <a:tailEnd/>
          </a:ln>
          <a:effectLst/>
        </p:spPr>
        <p:txBody>
          <a:bodyPr wrap="none" lIns="36000" tIns="0" rIns="0" bIns="0" anchor="ctr">
            <a:spAutoFit/>
          </a:bodyPr>
          <a:lstStyle/>
          <a:p>
            <a:pPr algn="r">
              <a:defRPr/>
            </a:pPr>
            <a:r>
              <a:rPr lang="en-US" sz="800" b="0" i="1">
                <a:solidFill>
                  <a:srgbClr val="00553D"/>
                </a:solidFill>
              </a:rPr>
              <a:t>All work described was performed by Capgemini or a Capgemini affiliate</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ransition>
    <p:wipe dir="r"/>
  </p:transition>
  <p:hf hdr="0" ftr="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Narrow" pitchFamily="34" charset="0"/>
        </a:defRPr>
      </a:lvl2pPr>
      <a:lvl3pPr algn="l" rtl="0" eaLnBrk="0" fontAlgn="base" hangingPunct="0">
        <a:spcBef>
          <a:spcPct val="0"/>
        </a:spcBef>
        <a:spcAft>
          <a:spcPct val="0"/>
        </a:spcAft>
        <a:defRPr sz="2800" b="1">
          <a:solidFill>
            <a:schemeClr val="tx1"/>
          </a:solidFill>
          <a:latin typeface="Arial Narrow" pitchFamily="34" charset="0"/>
        </a:defRPr>
      </a:lvl3pPr>
      <a:lvl4pPr algn="l" rtl="0" eaLnBrk="0" fontAlgn="base" hangingPunct="0">
        <a:spcBef>
          <a:spcPct val="0"/>
        </a:spcBef>
        <a:spcAft>
          <a:spcPct val="0"/>
        </a:spcAft>
        <a:defRPr sz="2800" b="1">
          <a:solidFill>
            <a:schemeClr val="tx1"/>
          </a:solidFill>
          <a:latin typeface="Arial Narrow" pitchFamily="34" charset="0"/>
        </a:defRPr>
      </a:lvl4pPr>
      <a:lvl5pPr algn="l" rtl="0" eaLnBrk="0" fontAlgn="base" hangingPunct="0">
        <a:spcBef>
          <a:spcPct val="0"/>
        </a:spcBef>
        <a:spcAft>
          <a:spcPct val="0"/>
        </a:spcAft>
        <a:defRPr sz="2800" b="1">
          <a:solidFill>
            <a:schemeClr val="tx1"/>
          </a:solidFill>
          <a:latin typeface="Arial Narrow" pitchFamily="34" charset="0"/>
        </a:defRPr>
      </a:lvl5pPr>
      <a:lvl6pPr marL="457200" algn="l" rtl="0" eaLnBrk="0" fontAlgn="base" hangingPunct="0">
        <a:spcBef>
          <a:spcPct val="0"/>
        </a:spcBef>
        <a:spcAft>
          <a:spcPct val="0"/>
        </a:spcAft>
        <a:defRPr sz="2800" b="1">
          <a:solidFill>
            <a:schemeClr val="tx1"/>
          </a:solidFill>
          <a:latin typeface="Arial Narrow" pitchFamily="34" charset="0"/>
        </a:defRPr>
      </a:lvl6pPr>
      <a:lvl7pPr marL="914400" algn="l" rtl="0" eaLnBrk="0" fontAlgn="base" hangingPunct="0">
        <a:spcBef>
          <a:spcPct val="0"/>
        </a:spcBef>
        <a:spcAft>
          <a:spcPct val="0"/>
        </a:spcAft>
        <a:defRPr sz="2800" b="1">
          <a:solidFill>
            <a:schemeClr val="tx1"/>
          </a:solidFill>
          <a:latin typeface="Arial Narrow" pitchFamily="34" charset="0"/>
        </a:defRPr>
      </a:lvl7pPr>
      <a:lvl8pPr marL="1371600" algn="l" rtl="0" eaLnBrk="0" fontAlgn="base" hangingPunct="0">
        <a:spcBef>
          <a:spcPct val="0"/>
        </a:spcBef>
        <a:spcAft>
          <a:spcPct val="0"/>
        </a:spcAft>
        <a:defRPr sz="2800" b="1">
          <a:solidFill>
            <a:schemeClr val="tx1"/>
          </a:solidFill>
          <a:latin typeface="Arial Narrow" pitchFamily="34" charset="0"/>
        </a:defRPr>
      </a:lvl8pPr>
      <a:lvl9pPr marL="1828800" algn="l" rtl="0" eaLnBrk="0" fontAlgn="base" hangingPunct="0">
        <a:spcBef>
          <a:spcPct val="0"/>
        </a:spcBef>
        <a:spcAft>
          <a:spcPct val="0"/>
        </a:spcAft>
        <a:defRPr sz="2800" b="1">
          <a:solidFill>
            <a:schemeClr val="tx1"/>
          </a:solidFill>
          <a:latin typeface="Arial Narrow" pitchFamily="34" charset="0"/>
        </a:defRPr>
      </a:lvl9pPr>
    </p:titleStyle>
    <p:bodyStyle>
      <a:lvl1pPr marL="190500" indent="-190500"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571500" indent="-190500" algn="l" rtl="0" eaLnBrk="0" fontAlgn="base" hangingPunct="0">
        <a:spcBef>
          <a:spcPct val="20000"/>
        </a:spcBef>
        <a:spcAft>
          <a:spcPct val="0"/>
        </a:spcAft>
        <a:buClr>
          <a:schemeClr val="tx2"/>
        </a:buClr>
        <a:buChar char="•"/>
        <a:defRPr sz="2000">
          <a:solidFill>
            <a:schemeClr val="tx1"/>
          </a:solidFill>
          <a:latin typeface="+mn-lt"/>
        </a:defRPr>
      </a:lvl2pPr>
      <a:lvl3pPr marL="938213" indent="-176213" algn="l" rtl="0" eaLnBrk="0" fontAlgn="base" hangingPunct="0">
        <a:spcBef>
          <a:spcPct val="20000"/>
        </a:spcBef>
        <a:spcAft>
          <a:spcPct val="0"/>
        </a:spcAft>
        <a:buClr>
          <a:srgbClr val="C8C500"/>
        </a:buClr>
        <a:buFont typeface="Symbol" pitchFamily="18" charset="2"/>
        <a:buChar char="-"/>
        <a:defRPr>
          <a:solidFill>
            <a:schemeClr val="tx1"/>
          </a:solidFill>
          <a:latin typeface="+mn-lt"/>
        </a:defRPr>
      </a:lvl3pPr>
      <a:lvl4pPr marL="1547813" indent="-228600" algn="l" rtl="0" eaLnBrk="0" fontAlgn="base" hangingPunct="0">
        <a:spcBef>
          <a:spcPct val="20000"/>
        </a:spcBef>
        <a:spcAft>
          <a:spcPct val="0"/>
        </a:spcAft>
        <a:defRPr sz="2200">
          <a:solidFill>
            <a:schemeClr val="tx1"/>
          </a:solidFill>
          <a:latin typeface="+mn-lt"/>
        </a:defRPr>
      </a:lvl4pPr>
      <a:lvl5pPr marL="1966913" indent="-228600" algn="l" rtl="0" eaLnBrk="0" fontAlgn="base" hangingPunct="0">
        <a:spcBef>
          <a:spcPct val="20000"/>
        </a:spcBef>
        <a:spcAft>
          <a:spcPct val="0"/>
        </a:spcAft>
        <a:buChar char="»"/>
        <a:defRPr sz="2200">
          <a:solidFill>
            <a:schemeClr val="tx1"/>
          </a:solidFill>
          <a:latin typeface="+mn-lt"/>
        </a:defRPr>
      </a:lvl5pPr>
      <a:lvl6pPr marL="2424113" indent="-228600" algn="l" rtl="0" eaLnBrk="0" fontAlgn="base" hangingPunct="0">
        <a:spcBef>
          <a:spcPct val="20000"/>
        </a:spcBef>
        <a:spcAft>
          <a:spcPct val="0"/>
        </a:spcAft>
        <a:buChar char="»"/>
        <a:defRPr sz="2200">
          <a:solidFill>
            <a:schemeClr val="tx1"/>
          </a:solidFill>
          <a:latin typeface="+mn-lt"/>
        </a:defRPr>
      </a:lvl6pPr>
      <a:lvl7pPr marL="2881313" indent="-228600" algn="l" rtl="0" eaLnBrk="0" fontAlgn="base" hangingPunct="0">
        <a:spcBef>
          <a:spcPct val="20000"/>
        </a:spcBef>
        <a:spcAft>
          <a:spcPct val="0"/>
        </a:spcAft>
        <a:buChar char="»"/>
        <a:defRPr sz="2200">
          <a:solidFill>
            <a:schemeClr val="tx1"/>
          </a:solidFill>
          <a:latin typeface="+mn-lt"/>
        </a:defRPr>
      </a:lvl7pPr>
      <a:lvl8pPr marL="3338513" indent="-228600" algn="l" rtl="0" eaLnBrk="0" fontAlgn="base" hangingPunct="0">
        <a:spcBef>
          <a:spcPct val="20000"/>
        </a:spcBef>
        <a:spcAft>
          <a:spcPct val="0"/>
        </a:spcAft>
        <a:buChar char="»"/>
        <a:defRPr sz="2200">
          <a:solidFill>
            <a:schemeClr val="tx1"/>
          </a:solidFill>
          <a:latin typeface="+mn-lt"/>
        </a:defRPr>
      </a:lvl8pPr>
      <a:lvl9pPr marL="3795713" indent="-228600" algn="l" rtl="0" eaLnBrk="0" fontAlgn="base" hangingPunct="0">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ruts.apache.org/download.cg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1.docx"/></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2.bin"/><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Office_Word_Document3.docx"/></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5875" y="1308100"/>
            <a:ext cx="8966200" cy="919163"/>
          </a:xfrm>
        </p:spPr>
        <p:txBody>
          <a:bodyPr/>
          <a:lstStyle/>
          <a:p>
            <a:r>
              <a:rPr lang="en-US" sz="3600" dirty="0" smtClean="0"/>
              <a:t>Struts 2</a:t>
            </a:r>
          </a:p>
        </p:txBody>
      </p:sp>
      <p:sp>
        <p:nvSpPr>
          <p:cNvPr id="4099" name="Rectangle 2"/>
          <p:cNvSpPr>
            <a:spLocks noChangeArrowheads="1"/>
          </p:cNvSpPr>
          <p:nvPr/>
        </p:nvSpPr>
        <p:spPr bwMode="auto">
          <a:xfrm>
            <a:off x="4587875" y="3184525"/>
            <a:ext cx="4572000" cy="720197"/>
          </a:xfrm>
          <a:prstGeom prst="rect">
            <a:avLst/>
          </a:prstGeom>
          <a:noFill/>
          <a:ln w="9525">
            <a:noFill/>
            <a:miter lim="800000"/>
            <a:headEnd/>
            <a:tailEnd/>
          </a:ln>
        </p:spPr>
        <p:txBody>
          <a:bodyPr>
            <a:spAutoFit/>
          </a:bodyPr>
          <a:lstStyle/>
          <a:p>
            <a:pPr algn="r"/>
            <a:r>
              <a:rPr lang="en-US" dirty="0" smtClean="0">
                <a:solidFill>
                  <a:schemeClr val="bg1"/>
                </a:solidFill>
              </a:rPr>
              <a:t>Java Team Training</a:t>
            </a:r>
          </a:p>
          <a:p>
            <a:pPr algn="r"/>
            <a:r>
              <a:rPr lang="en-US" dirty="0" smtClean="0">
                <a:solidFill>
                  <a:schemeClr val="bg1"/>
                </a:solidFill>
              </a:rPr>
              <a:t>September 2013</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Request Lifecycle</a:t>
            </a:r>
            <a:endParaRPr lang="en-PH" dirty="0"/>
          </a:p>
        </p:txBody>
      </p:sp>
      <p:sp>
        <p:nvSpPr>
          <p:cNvPr id="3" name="Content Placeholder 2"/>
          <p:cNvSpPr>
            <a:spLocks noGrp="1"/>
          </p:cNvSpPr>
          <p:nvPr>
            <p:ph idx="1"/>
          </p:nvPr>
        </p:nvSpPr>
        <p:spPr>
          <a:xfrm>
            <a:off x="306388" y="1019331"/>
            <a:ext cx="4265612" cy="5081432"/>
          </a:xfrm>
        </p:spPr>
        <p:txBody>
          <a:bodyPr/>
          <a:lstStyle/>
          <a:p>
            <a:r>
              <a:rPr lang="en-PH" sz="2000" dirty="0" smtClean="0"/>
              <a:t>Request generated by the user</a:t>
            </a:r>
          </a:p>
          <a:p>
            <a:r>
              <a:rPr lang="en-PH" sz="2000" dirty="0" err="1" smtClean="0"/>
              <a:t>StrutsPrepareAndExecuteFilter</a:t>
            </a:r>
            <a:r>
              <a:rPr lang="en-PH" sz="2000" dirty="0" smtClean="0"/>
              <a:t> (</a:t>
            </a:r>
            <a:r>
              <a:rPr lang="en-PH" sz="2000" dirty="0" err="1" smtClean="0"/>
              <a:t>FilterDispatcher</a:t>
            </a:r>
            <a:r>
              <a:rPr lang="en-PH" sz="2000" dirty="0" smtClean="0"/>
              <a:t> deprecated) then determines the equivalent Action</a:t>
            </a:r>
          </a:p>
          <a:p>
            <a:r>
              <a:rPr lang="en-PH" sz="2000" dirty="0" smtClean="0"/>
              <a:t>Interceptors (if applicable) are applied before calling the Action</a:t>
            </a:r>
          </a:p>
          <a:p>
            <a:r>
              <a:rPr lang="en-PH" sz="2000" dirty="0" smtClean="0"/>
              <a:t>Action is executed and Result is generated</a:t>
            </a:r>
          </a:p>
          <a:p>
            <a:r>
              <a:rPr lang="en-PH" sz="2000" dirty="0" smtClean="0"/>
              <a:t>Interceptors are again applied to perform any post-processing if required</a:t>
            </a:r>
          </a:p>
          <a:p>
            <a:r>
              <a:rPr lang="en-PH" sz="2000" dirty="0" smtClean="0"/>
              <a:t>Action is then rendered in the View (e.g. JSP) and result returned to the user</a:t>
            </a:r>
          </a:p>
          <a:p>
            <a:endParaRPr lang="en-PH" sz="2000"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9</a:t>
            </a:fld>
            <a:endParaRPr lang="en-US"/>
          </a:p>
        </p:txBody>
      </p:sp>
      <p:grpSp>
        <p:nvGrpSpPr>
          <p:cNvPr id="39" name="Group 38"/>
          <p:cNvGrpSpPr/>
          <p:nvPr/>
        </p:nvGrpSpPr>
        <p:grpSpPr>
          <a:xfrm>
            <a:off x="4819331" y="1560358"/>
            <a:ext cx="4117301" cy="3912039"/>
            <a:chOff x="3222883" y="1355814"/>
            <a:chExt cx="5324009" cy="4504945"/>
          </a:xfrm>
        </p:grpSpPr>
        <p:sp>
          <p:nvSpPr>
            <p:cNvPr id="6" name="Rounded Rectangle 5"/>
            <p:cNvSpPr/>
            <p:nvPr/>
          </p:nvSpPr>
          <p:spPr bwMode="auto">
            <a:xfrm>
              <a:off x="3222883" y="1356608"/>
              <a:ext cx="2413416" cy="1184223"/>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ACTION</a:t>
              </a:r>
            </a:p>
          </p:txBody>
        </p:sp>
        <p:sp>
          <p:nvSpPr>
            <p:cNvPr id="7" name="Rounded Rectangle 6"/>
            <p:cNvSpPr/>
            <p:nvPr/>
          </p:nvSpPr>
          <p:spPr bwMode="auto">
            <a:xfrm>
              <a:off x="6133476" y="1356608"/>
              <a:ext cx="2413416" cy="1184223"/>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RESULT</a:t>
              </a:r>
            </a:p>
          </p:txBody>
        </p:sp>
        <p:sp>
          <p:nvSpPr>
            <p:cNvPr id="9" name="Rounded Rectangle 8"/>
            <p:cNvSpPr/>
            <p:nvPr/>
          </p:nvSpPr>
          <p:spPr bwMode="auto">
            <a:xfrm>
              <a:off x="3837484" y="3087974"/>
              <a:ext cx="4077324" cy="884419"/>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INTERCEPTORS</a:t>
              </a:r>
            </a:p>
          </p:txBody>
        </p:sp>
        <p:sp>
          <p:nvSpPr>
            <p:cNvPr id="10" name="Round Single Corner Rectangle 9"/>
            <p:cNvSpPr/>
            <p:nvPr/>
          </p:nvSpPr>
          <p:spPr bwMode="auto">
            <a:xfrm>
              <a:off x="6445770" y="4616972"/>
              <a:ext cx="1873771" cy="509666"/>
            </a:xfrm>
            <a:prstGeom prst="round1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JSP</a:t>
              </a:r>
            </a:p>
          </p:txBody>
        </p:sp>
        <p:cxnSp>
          <p:nvCxnSpPr>
            <p:cNvPr id="12" name="Straight Arrow Connector 11"/>
            <p:cNvCxnSpPr>
              <a:stCxn id="6" idx="3"/>
              <a:endCxn id="7" idx="1"/>
            </p:cNvCxnSpPr>
            <p:nvPr/>
          </p:nvCxnSpPr>
          <p:spPr bwMode="auto">
            <a:xfrm>
              <a:off x="5636299" y="1948720"/>
              <a:ext cx="497177"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7" idx="0"/>
              <a:endCxn id="6" idx="0"/>
            </p:cNvCxnSpPr>
            <p:nvPr/>
          </p:nvCxnSpPr>
          <p:spPr bwMode="auto">
            <a:xfrm rot="16200000" flipV="1">
              <a:off x="5884888" y="-98689"/>
              <a:ext cx="1588" cy="2910593"/>
            </a:xfrm>
            <a:prstGeom prst="bentConnector3">
              <a:avLst>
                <a:gd name="adj1" fmla="val 27610966"/>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a:stCxn id="7" idx="2"/>
            </p:cNvCxnSpPr>
            <p:nvPr/>
          </p:nvCxnSpPr>
          <p:spPr bwMode="auto">
            <a:xfrm rot="16200000" flipH="1">
              <a:off x="7067010" y="2814004"/>
              <a:ext cx="547143" cy="795"/>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a:endCxn id="6" idx="2"/>
            </p:cNvCxnSpPr>
            <p:nvPr/>
          </p:nvCxnSpPr>
          <p:spPr bwMode="auto">
            <a:xfrm rot="16200000" flipV="1">
              <a:off x="4156417" y="2814005"/>
              <a:ext cx="547142" cy="79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a:endCxn id="10" idx="0"/>
            </p:cNvCxnSpPr>
            <p:nvPr/>
          </p:nvCxnSpPr>
          <p:spPr bwMode="auto">
            <a:xfrm rot="5400000">
              <a:off x="7060367" y="4294682"/>
              <a:ext cx="644579"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6" name="Rectangle 35"/>
            <p:cNvSpPr/>
            <p:nvPr/>
          </p:nvSpPr>
          <p:spPr bwMode="auto">
            <a:xfrm>
              <a:off x="3410261" y="5471809"/>
              <a:ext cx="2038660" cy="3889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err="1" smtClean="0">
                  <a:ln>
                    <a:noFill/>
                  </a:ln>
                  <a:solidFill>
                    <a:schemeClr val="tx1"/>
                  </a:solidFill>
                  <a:effectLst/>
                  <a:latin typeface="Arial" charset="0"/>
                </a:rPr>
                <a:t>user.action</a:t>
              </a:r>
              <a:endParaRPr kumimoji="0" lang="en-PH" sz="2400" b="1" i="0" u="none" strike="noStrike" cap="none" normalizeH="0" baseline="0" dirty="0" smtClean="0">
                <a:ln>
                  <a:noFill/>
                </a:ln>
                <a:solidFill>
                  <a:schemeClr val="tx1"/>
                </a:solidFill>
                <a:effectLst/>
                <a:latin typeface="Arial" charset="0"/>
              </a:endParaRPr>
            </a:p>
          </p:txBody>
        </p:sp>
        <p:cxnSp>
          <p:nvCxnSpPr>
            <p:cNvPr id="38" name="Straight Arrow Connector 37"/>
            <p:cNvCxnSpPr>
              <a:stCxn id="36" idx="0"/>
            </p:cNvCxnSpPr>
            <p:nvPr/>
          </p:nvCxnSpPr>
          <p:spPr bwMode="auto">
            <a:xfrm rot="5400000" flipH="1" flipV="1">
              <a:off x="3680677" y="4722101"/>
              <a:ext cx="1498623" cy="79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Configuration Files</a:t>
            </a:r>
            <a:endParaRPr lang="en-PH" dirty="0"/>
          </a:p>
        </p:txBody>
      </p:sp>
      <p:sp>
        <p:nvSpPr>
          <p:cNvPr id="3" name="Content Placeholder 2"/>
          <p:cNvSpPr>
            <a:spLocks noGrp="1"/>
          </p:cNvSpPr>
          <p:nvPr>
            <p:ph idx="1"/>
          </p:nvPr>
        </p:nvSpPr>
        <p:spPr/>
        <p:txBody>
          <a:bodyPr/>
          <a:lstStyle/>
          <a:p>
            <a:r>
              <a:rPr lang="en-PH" b="1" dirty="0" smtClean="0"/>
              <a:t>web.xml (deployment descriptor)</a:t>
            </a:r>
          </a:p>
          <a:p>
            <a:pPr lvl="1"/>
            <a:r>
              <a:rPr lang="en-PH" dirty="0" smtClean="0"/>
              <a:t>A J2EE configuration file that determines how elements of the HTTP request are processed by the </a:t>
            </a:r>
            <a:r>
              <a:rPr lang="en-PH" dirty="0" err="1" smtClean="0"/>
              <a:t>servlet</a:t>
            </a:r>
            <a:r>
              <a:rPr lang="en-PH" dirty="0" smtClean="0"/>
              <a:t> container</a:t>
            </a:r>
          </a:p>
          <a:p>
            <a:pPr lvl="1"/>
            <a:r>
              <a:rPr lang="en-PH" dirty="0" smtClean="0"/>
              <a:t>Serves as the entry point of any Web Application</a:t>
            </a:r>
          </a:p>
          <a:p>
            <a:endParaRPr lang="en-PH" dirty="0" smtClean="0"/>
          </a:p>
          <a:p>
            <a:r>
              <a:rPr lang="en-PH" dirty="0" smtClean="0"/>
              <a:t>Struts 2 Entry point is a filter defined on web.xml</a:t>
            </a:r>
          </a:p>
          <a:p>
            <a:endParaRPr lang="en-PH"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10</a:t>
            </a:fld>
            <a:endParaRPr lang="en-US"/>
          </a:p>
        </p:txBody>
      </p:sp>
      <p:pic>
        <p:nvPicPr>
          <p:cNvPr id="3075" name="Picture 3"/>
          <p:cNvPicPr>
            <a:picLocks noChangeAspect="1" noChangeArrowheads="1"/>
          </p:cNvPicPr>
          <p:nvPr/>
        </p:nvPicPr>
        <p:blipFill>
          <a:blip r:embed="rId3" cstate="print"/>
          <a:srcRect/>
          <a:stretch>
            <a:fillRect/>
          </a:stretch>
        </p:blipFill>
        <p:spPr bwMode="auto">
          <a:xfrm>
            <a:off x="807907" y="3693437"/>
            <a:ext cx="7714706" cy="2407326"/>
          </a:xfrm>
          <a:prstGeom prst="rect">
            <a:avLst/>
          </a:prstGeom>
          <a:noFill/>
          <a:ln w="9525">
            <a:noFill/>
            <a:miter lim="800000"/>
            <a:headEnd/>
            <a:tailEnd/>
          </a:ln>
          <a:effec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Configuration Files</a:t>
            </a:r>
            <a:endParaRPr lang="en-PH" dirty="0"/>
          </a:p>
        </p:txBody>
      </p:sp>
      <p:sp>
        <p:nvSpPr>
          <p:cNvPr id="3" name="Content Placeholder 2"/>
          <p:cNvSpPr>
            <a:spLocks noGrp="1"/>
          </p:cNvSpPr>
          <p:nvPr>
            <p:ph idx="1"/>
          </p:nvPr>
        </p:nvSpPr>
        <p:spPr/>
        <p:txBody>
          <a:bodyPr/>
          <a:lstStyle/>
          <a:p>
            <a:r>
              <a:rPr lang="en-PH" b="1" dirty="0" smtClean="0"/>
              <a:t>struts.xml</a:t>
            </a:r>
          </a:p>
          <a:p>
            <a:pPr lvl="1"/>
            <a:r>
              <a:rPr lang="en-PH" dirty="0" smtClean="0"/>
              <a:t>Contains configuration information that will be modified as actions are developed (usually located at WEB-INF/classes)</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11</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312223" y="2394209"/>
            <a:ext cx="6061430" cy="3706554"/>
          </a:xfrm>
          <a:prstGeom prst="rect">
            <a:avLst/>
          </a:prstGeom>
          <a:noFill/>
          <a:ln w="9525">
            <a:noFill/>
            <a:miter lim="800000"/>
            <a:headEnd/>
            <a:tailEnd/>
          </a:ln>
          <a:effec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Configuration Files</a:t>
            </a:r>
            <a:endParaRPr lang="en-PH" dirty="0"/>
          </a:p>
        </p:txBody>
      </p:sp>
      <p:sp>
        <p:nvSpPr>
          <p:cNvPr id="3" name="Content Placeholder 2"/>
          <p:cNvSpPr>
            <a:spLocks noGrp="1"/>
          </p:cNvSpPr>
          <p:nvPr>
            <p:ph idx="1"/>
          </p:nvPr>
        </p:nvSpPr>
        <p:spPr/>
        <p:txBody>
          <a:bodyPr/>
          <a:lstStyle/>
          <a:p>
            <a:r>
              <a:rPr lang="en-PH" b="1" dirty="0" smtClean="0"/>
              <a:t>struts-config.xml</a:t>
            </a:r>
          </a:p>
          <a:p>
            <a:pPr lvl="1"/>
            <a:r>
              <a:rPr lang="en-PH" dirty="0" smtClean="0"/>
              <a:t>a link between the View and Model components in the Web Client</a:t>
            </a:r>
          </a:p>
          <a:p>
            <a:pPr lvl="1"/>
            <a:endParaRPr lang="en-PH" dirty="0" smtClean="0"/>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12</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996064" y="2148044"/>
            <a:ext cx="7228473" cy="3742857"/>
          </a:xfrm>
          <a:prstGeom prst="rect">
            <a:avLst/>
          </a:prstGeom>
          <a:noFill/>
          <a:ln w="9525">
            <a:noFill/>
            <a:miter lim="800000"/>
            <a:headEnd/>
            <a:tailEnd/>
          </a:ln>
          <a:effectLst/>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Configuration Files</a:t>
            </a:r>
            <a:endParaRPr lang="en-PH" dirty="0"/>
          </a:p>
        </p:txBody>
      </p:sp>
      <p:sp>
        <p:nvSpPr>
          <p:cNvPr id="3" name="Content Placeholder 2"/>
          <p:cNvSpPr>
            <a:spLocks noGrp="1"/>
          </p:cNvSpPr>
          <p:nvPr>
            <p:ph idx="1"/>
          </p:nvPr>
        </p:nvSpPr>
        <p:spPr/>
        <p:txBody>
          <a:bodyPr/>
          <a:lstStyle/>
          <a:p>
            <a:r>
              <a:rPr lang="en-PH" b="1" dirty="0" err="1" smtClean="0"/>
              <a:t>struts.properties</a:t>
            </a:r>
            <a:r>
              <a:rPr lang="en-PH" b="1" dirty="0" smtClean="0"/>
              <a:t> </a:t>
            </a:r>
            <a:r>
              <a:rPr lang="en-PH" dirty="0" smtClean="0"/>
              <a:t>(usually located at WEB-INF/classes)</a:t>
            </a:r>
            <a:endParaRPr lang="en-PH" b="1" dirty="0" smtClean="0"/>
          </a:p>
          <a:p>
            <a:pPr lvl="1"/>
            <a:r>
              <a:rPr lang="en-PH" dirty="0" smtClean="0"/>
              <a:t>Provides a mechanism to change the default </a:t>
            </a:r>
            <a:r>
              <a:rPr lang="en-PH" dirty="0" err="1" smtClean="0"/>
              <a:t>behavior</a:t>
            </a:r>
            <a:r>
              <a:rPr lang="en-PH" dirty="0" smtClean="0"/>
              <a:t> of the framework</a:t>
            </a:r>
          </a:p>
          <a:p>
            <a:pPr lvl="1"/>
            <a:endParaRPr lang="en-PH" dirty="0" smtClean="0"/>
          </a:p>
          <a:p>
            <a:pPr lvl="1"/>
            <a:r>
              <a:rPr lang="en-PH" dirty="0" smtClean="0"/>
              <a:t>Properties defined in this file can also be configured in web.xml using &lt;init-</a:t>
            </a:r>
            <a:r>
              <a:rPr lang="en-PH" dirty="0" err="1" smtClean="0"/>
              <a:t>param</a:t>
            </a:r>
            <a:r>
              <a:rPr lang="en-PH" dirty="0" smtClean="0"/>
              <a:t>&gt; and in struts.xml using &lt;constant&gt;</a:t>
            </a:r>
          </a:p>
          <a:p>
            <a:pPr lvl="1"/>
            <a:endParaRPr lang="en-PH" dirty="0" smtClean="0"/>
          </a:p>
          <a:p>
            <a:pPr lvl="1"/>
            <a:r>
              <a:rPr lang="en-PH" dirty="0" smtClean="0"/>
              <a:t>The values in this file will also override the values in </a:t>
            </a:r>
            <a:r>
              <a:rPr lang="en-PH" b="1" dirty="0" err="1" smtClean="0"/>
              <a:t>default.properties</a:t>
            </a:r>
            <a:r>
              <a:rPr lang="en-PH" dirty="0" smtClean="0"/>
              <a:t> which is contained in struts-</a:t>
            </a:r>
            <a:r>
              <a:rPr lang="en-PH" dirty="0" err="1" smtClean="0"/>
              <a:t>core.x.y.z.jar</a:t>
            </a:r>
            <a:r>
              <a:rPr lang="en-PH" dirty="0" smtClean="0"/>
              <a:t> distribution</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13</a:t>
            </a:fld>
            <a:endParaRPr lang="en-US"/>
          </a:p>
        </p:txBody>
      </p:sp>
      <p:pic>
        <p:nvPicPr>
          <p:cNvPr id="6147" name="Picture 3"/>
          <p:cNvPicPr>
            <a:picLocks noChangeAspect="1" noChangeArrowheads="1"/>
          </p:cNvPicPr>
          <p:nvPr/>
        </p:nvPicPr>
        <p:blipFill>
          <a:blip r:embed="rId3" cstate="print"/>
          <a:srcRect/>
          <a:stretch>
            <a:fillRect/>
          </a:stretch>
        </p:blipFill>
        <p:spPr bwMode="auto">
          <a:xfrm>
            <a:off x="1243013" y="4867901"/>
            <a:ext cx="6701774" cy="1202882"/>
          </a:xfrm>
          <a:prstGeom prst="rect">
            <a:avLst/>
          </a:prstGeom>
          <a:noFill/>
          <a:ln w="9525">
            <a:noFill/>
            <a:miter lim="800000"/>
            <a:headEnd/>
            <a:tailEnd/>
          </a:ln>
          <a:effec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Action</a:t>
            </a:r>
            <a:endParaRPr lang="en-PH" dirty="0"/>
          </a:p>
        </p:txBody>
      </p:sp>
      <p:sp>
        <p:nvSpPr>
          <p:cNvPr id="3" name="Content Placeholder 2"/>
          <p:cNvSpPr>
            <a:spLocks noGrp="1"/>
          </p:cNvSpPr>
          <p:nvPr>
            <p:ph idx="1"/>
          </p:nvPr>
        </p:nvSpPr>
        <p:spPr>
          <a:xfrm>
            <a:off x="216448" y="1172123"/>
            <a:ext cx="4340563" cy="4853924"/>
          </a:xfrm>
        </p:spPr>
        <p:txBody>
          <a:bodyPr/>
          <a:lstStyle/>
          <a:p>
            <a:r>
              <a:rPr lang="en-PH" sz="2200" dirty="0" smtClean="0"/>
              <a:t>The core of Struts 2 Framework that handles transfer of data from the request through to the view, whether its a JSP or other type of result</a:t>
            </a:r>
          </a:p>
          <a:p>
            <a:endParaRPr lang="en-PH" sz="2200" dirty="0" smtClean="0"/>
          </a:p>
          <a:p>
            <a:r>
              <a:rPr lang="en-PH" sz="2200" dirty="0" smtClean="0"/>
              <a:t>There must be one no-argument method that returns either a String or Result object and must be a POJO (if no-argument method is not specified, execute() is used)</a:t>
            </a:r>
          </a:p>
          <a:p>
            <a:endParaRPr lang="en-PH" sz="2200"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14</a:t>
            </a:fld>
            <a:endParaRPr lang="en-US"/>
          </a:p>
        </p:txBody>
      </p:sp>
      <p:pic>
        <p:nvPicPr>
          <p:cNvPr id="6" name="Picture 2"/>
          <p:cNvPicPr>
            <a:picLocks noChangeAspect="1" noChangeArrowheads="1"/>
          </p:cNvPicPr>
          <p:nvPr/>
        </p:nvPicPr>
        <p:blipFill>
          <a:blip r:embed="rId2" cstate="print"/>
          <a:srcRect l="4116"/>
          <a:stretch>
            <a:fillRect/>
          </a:stretch>
        </p:blipFill>
        <p:spPr bwMode="auto">
          <a:xfrm>
            <a:off x="4561044" y="1486683"/>
            <a:ext cx="4386106" cy="3864573"/>
          </a:xfrm>
          <a:prstGeom prst="rect">
            <a:avLst/>
          </a:prstGeom>
          <a:noFill/>
          <a:ln w="9525">
            <a:noFill/>
            <a:miter lim="800000"/>
            <a:headEnd/>
            <a:tailEnd/>
          </a:ln>
          <a:effec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Action</a:t>
            </a:r>
            <a:endParaRPr lang="en-PH" dirty="0"/>
          </a:p>
        </p:txBody>
      </p:sp>
      <p:sp>
        <p:nvSpPr>
          <p:cNvPr id="3" name="Content Placeholder 2"/>
          <p:cNvSpPr>
            <a:spLocks noGrp="1"/>
          </p:cNvSpPr>
          <p:nvPr>
            <p:ph idx="1"/>
          </p:nvPr>
        </p:nvSpPr>
        <p:spPr>
          <a:xfrm>
            <a:off x="306388" y="1052203"/>
            <a:ext cx="3965809" cy="4838700"/>
          </a:xfrm>
        </p:spPr>
        <p:txBody>
          <a:bodyPr/>
          <a:lstStyle/>
          <a:p>
            <a:r>
              <a:rPr lang="en-PH" dirty="0" smtClean="0"/>
              <a:t>Can optionally extend </a:t>
            </a:r>
            <a:r>
              <a:rPr lang="en-PH" dirty="0" err="1" smtClean="0"/>
              <a:t>ActionSupport</a:t>
            </a:r>
            <a:r>
              <a:rPr lang="en-PH" dirty="0" smtClean="0"/>
              <a:t> class which implements six interfaces including Action interface</a:t>
            </a:r>
          </a:p>
          <a:p>
            <a:r>
              <a:rPr lang="en-PH" b="1" dirty="0" smtClean="0"/>
              <a:t>com.opensymphony.xwork2.Action</a:t>
            </a:r>
            <a:r>
              <a:rPr lang="en-PH" dirty="0" smtClean="0"/>
              <a:t> interface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15</a:t>
            </a:fld>
            <a:endParaRPr lang="en-US"/>
          </a:p>
        </p:txBody>
      </p:sp>
      <p:pic>
        <p:nvPicPr>
          <p:cNvPr id="7172" name="Picture 4"/>
          <p:cNvPicPr>
            <a:picLocks noChangeAspect="1" noChangeArrowheads="1"/>
          </p:cNvPicPr>
          <p:nvPr/>
        </p:nvPicPr>
        <p:blipFill>
          <a:blip r:embed="rId2" cstate="print"/>
          <a:srcRect/>
          <a:stretch>
            <a:fillRect/>
          </a:stretch>
        </p:blipFill>
        <p:spPr bwMode="auto">
          <a:xfrm>
            <a:off x="4272197" y="1052203"/>
            <a:ext cx="4571905" cy="4838700"/>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cstate="print"/>
          <a:srcRect/>
          <a:stretch>
            <a:fillRect/>
          </a:stretch>
        </p:blipFill>
        <p:spPr bwMode="auto">
          <a:xfrm>
            <a:off x="174241" y="3882533"/>
            <a:ext cx="4023006" cy="1828490"/>
          </a:xfrm>
          <a:prstGeom prst="rect">
            <a:avLst/>
          </a:prstGeom>
          <a:noFill/>
          <a:ln w="9525">
            <a:noFill/>
            <a:miter lim="800000"/>
            <a:headEnd/>
            <a:tailEnd/>
          </a:ln>
          <a:effec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Environment Setup</a:t>
            </a:r>
            <a:endParaRPr lang="en-PH" dirty="0"/>
          </a:p>
        </p:txBody>
      </p:sp>
      <p:sp>
        <p:nvSpPr>
          <p:cNvPr id="3" name="Content Placeholder 2"/>
          <p:cNvSpPr>
            <a:spLocks noGrp="1"/>
          </p:cNvSpPr>
          <p:nvPr>
            <p:ph idx="1"/>
          </p:nvPr>
        </p:nvSpPr>
        <p:spPr/>
        <p:txBody>
          <a:bodyPr/>
          <a:lstStyle/>
          <a:p>
            <a:r>
              <a:rPr lang="en-PH" dirty="0" smtClean="0"/>
              <a:t>Set JAVA_HOME (JDK Path) in Environment Variables</a:t>
            </a:r>
          </a:p>
          <a:p>
            <a:r>
              <a:rPr lang="en-PH" dirty="0" smtClean="0"/>
              <a:t>Apache Tomcat</a:t>
            </a:r>
          </a:p>
          <a:p>
            <a:r>
              <a:rPr lang="en-PH" dirty="0" smtClean="0"/>
              <a:t>Eclipse IDE</a:t>
            </a:r>
          </a:p>
          <a:p>
            <a:r>
              <a:rPr lang="en-PH" dirty="0" smtClean="0"/>
              <a:t>Struts 2 Libraries</a:t>
            </a:r>
          </a:p>
          <a:p>
            <a:pPr lvl="1"/>
            <a:r>
              <a:rPr lang="en-PH" dirty="0" smtClean="0"/>
              <a:t>Download latest distribution from </a:t>
            </a:r>
            <a:r>
              <a:rPr lang="en-PH" dirty="0" smtClean="0">
                <a:hlinkClick r:id="rId2"/>
              </a:rPr>
              <a:t>http://struts.apache.org/download.cgi</a:t>
            </a:r>
            <a:endParaRPr lang="en-PH" dirty="0" smtClean="0"/>
          </a:p>
          <a:p>
            <a:pPr lvl="1"/>
            <a:r>
              <a:rPr lang="en-PH" dirty="0" smtClean="0"/>
              <a:t>Extract in any directory</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16</a:t>
            </a:fld>
            <a:endParaRPr lang="en-US"/>
          </a:p>
        </p:txBody>
      </p:sp>
      <p:pic>
        <p:nvPicPr>
          <p:cNvPr id="10242" name="Picture 2"/>
          <p:cNvPicPr>
            <a:picLocks noChangeAspect="1" noChangeArrowheads="1"/>
          </p:cNvPicPr>
          <p:nvPr/>
        </p:nvPicPr>
        <p:blipFill>
          <a:blip r:embed="rId3" cstate="print"/>
          <a:srcRect/>
          <a:stretch>
            <a:fillRect/>
          </a:stretch>
        </p:blipFill>
        <p:spPr bwMode="auto">
          <a:xfrm>
            <a:off x="5426075" y="2947988"/>
            <a:ext cx="3448050" cy="3152775"/>
          </a:xfrm>
          <a:prstGeom prst="rect">
            <a:avLst/>
          </a:prstGeom>
          <a:noFill/>
          <a:ln w="9525">
            <a:noFill/>
            <a:miter lim="800000"/>
            <a:headEnd/>
            <a:tailEnd/>
          </a:ln>
          <a:effec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p:txBody>
          <a:bodyPr/>
          <a:lstStyle/>
          <a:p>
            <a:r>
              <a:rPr lang="en-PH" dirty="0" smtClean="0"/>
              <a:t>Interceptors allow for crosscutting functionality to be implemented separately from the action as well as the framework</a:t>
            </a:r>
          </a:p>
          <a:p>
            <a:endParaRPr lang="en-PH" dirty="0" smtClean="0"/>
          </a:p>
          <a:p>
            <a:r>
              <a:rPr lang="en-PH" dirty="0" smtClean="0"/>
              <a:t>Features like double-submit guards, type conversion, object population, validation, file upload, page preparation, and more, are all implemented with the help of Interceptors</a:t>
            </a:r>
          </a:p>
          <a:p>
            <a:endParaRPr lang="en-PH" dirty="0" smtClean="0"/>
          </a:p>
          <a:p>
            <a:r>
              <a:rPr lang="en-PH" dirty="0" smtClean="0"/>
              <a:t> Interceptors "set the stage" for the Action classes, doing much of the "heavy lifting" before the Action executes</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17</a:t>
            </a:fld>
            <a:endParaRPr lang="en-US"/>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p:txBody>
          <a:bodyPr/>
          <a:lstStyle/>
          <a:p>
            <a:r>
              <a:rPr lang="en-PH" dirty="0" smtClean="0"/>
              <a:t>struts-default.xml provides list of Interceptors preconfigured and ready to use when struts-default package is extended</a:t>
            </a:r>
          </a:p>
          <a:p>
            <a:endParaRPr lang="en-PH" dirty="0" smtClean="0"/>
          </a:p>
          <a:p>
            <a:r>
              <a:rPr lang="en-PH" dirty="0" smtClean="0"/>
              <a:t>Some Struts 2 Framework Interceptors</a:t>
            </a:r>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18</a:t>
            </a:fld>
            <a:endParaRPr lang="en-US"/>
          </a:p>
        </p:txBody>
      </p:sp>
      <p:pic>
        <p:nvPicPr>
          <p:cNvPr id="8194" name="Picture 2"/>
          <p:cNvPicPr>
            <a:picLocks noChangeAspect="1" noChangeArrowheads="1"/>
          </p:cNvPicPr>
          <p:nvPr/>
        </p:nvPicPr>
        <p:blipFill>
          <a:blip r:embed="rId4" cstate="print"/>
          <a:srcRect/>
          <a:stretch>
            <a:fillRect/>
          </a:stretch>
        </p:blipFill>
        <p:spPr bwMode="auto">
          <a:xfrm>
            <a:off x="660582" y="3068221"/>
            <a:ext cx="7868821" cy="1831427"/>
          </a:xfrm>
          <a:prstGeom prst="rect">
            <a:avLst/>
          </a:prstGeom>
          <a:noFill/>
          <a:ln w="9525">
            <a:noFill/>
            <a:miter lim="800000"/>
            <a:headEnd/>
            <a:tailEnd/>
          </a:ln>
          <a:effectLst/>
        </p:spPr>
      </p:pic>
      <p:graphicFrame>
        <p:nvGraphicFramePr>
          <p:cNvPr id="8195" name="Object 3"/>
          <p:cNvGraphicFramePr>
            <a:graphicFrameLocks noChangeAspect="1"/>
          </p:cNvGraphicFramePr>
          <p:nvPr/>
        </p:nvGraphicFramePr>
        <p:xfrm>
          <a:off x="660582" y="5145088"/>
          <a:ext cx="1866900" cy="1574800"/>
        </p:xfrm>
        <a:graphic>
          <a:graphicData uri="http://schemas.openxmlformats.org/presentationml/2006/ole">
            <p:oleObj spid="_x0000_s8195" name="Packager Shell Object" showAsIcon="1" r:id="rId5" imgW="914400" imgH="771480" progId="Package">
              <p:embed/>
            </p:oleObj>
          </a:graphicData>
        </a:graphic>
      </p:graphicFrame>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Objectives of Struts 2</a:t>
            </a:r>
          </a:p>
        </p:txBody>
      </p:sp>
      <p:sp>
        <p:nvSpPr>
          <p:cNvPr id="5123" name="Rectangle 3"/>
          <p:cNvSpPr>
            <a:spLocks noGrp="1" noChangeArrowheads="1"/>
          </p:cNvSpPr>
          <p:nvPr>
            <p:ph type="body" idx="1"/>
          </p:nvPr>
        </p:nvSpPr>
        <p:spPr>
          <a:xfrm>
            <a:off x="306388" y="850900"/>
            <a:ext cx="8637587" cy="5413375"/>
          </a:xfrm>
        </p:spPr>
        <p:txBody>
          <a:bodyPr/>
          <a:lstStyle/>
          <a:p>
            <a:endParaRPr lang="en-US" sz="2000" dirty="0" smtClean="0"/>
          </a:p>
          <a:p>
            <a:r>
              <a:rPr lang="en-US" sz="2000" dirty="0" smtClean="0"/>
              <a:t>Purpose:</a:t>
            </a:r>
          </a:p>
          <a:p>
            <a:pPr lvl="1"/>
            <a:r>
              <a:rPr lang="en-US" dirty="0" smtClean="0"/>
              <a:t>Understand Struts Framework fundamentals, advantages, architecture, mapping and configuration</a:t>
            </a:r>
          </a:p>
          <a:p>
            <a:pPr lvl="1">
              <a:buFontTx/>
              <a:buNone/>
            </a:pPr>
            <a:endParaRPr lang="en-US" dirty="0" smtClean="0"/>
          </a:p>
          <a:p>
            <a:r>
              <a:rPr lang="en-US" sz="2000" dirty="0" smtClean="0"/>
              <a:t>Product:</a:t>
            </a:r>
          </a:p>
          <a:p>
            <a:pPr lvl="1"/>
            <a:r>
              <a:rPr lang="en-US" dirty="0" smtClean="0"/>
              <a:t>Understanding of Struts 2 Framework and its application</a:t>
            </a:r>
          </a:p>
          <a:p>
            <a:pPr lvl="1"/>
            <a:r>
              <a:rPr lang="en-US" dirty="0" smtClean="0"/>
              <a:t>Knowledge on how to create Web Application Project using Struts</a:t>
            </a:r>
          </a:p>
          <a:p>
            <a:pPr lvl="1"/>
            <a:r>
              <a:rPr lang="en-US" dirty="0" smtClean="0"/>
              <a:t>Create </a:t>
            </a:r>
            <a:r>
              <a:rPr lang="en-US" dirty="0" err="1" smtClean="0"/>
              <a:t>KnowledgeCheck</a:t>
            </a:r>
            <a:r>
              <a:rPr lang="en-US" dirty="0" smtClean="0"/>
              <a:t> Project using Struts 2 Framework, Hibernate, Tiles and Maven</a:t>
            </a:r>
          </a:p>
          <a:p>
            <a:pPr lvl="1"/>
            <a:endParaRPr lang="en-US" dirty="0" smtClean="0"/>
          </a:p>
          <a:p>
            <a:r>
              <a:rPr lang="en-US" sz="2000" dirty="0" smtClean="0"/>
              <a:t>Process:</a:t>
            </a:r>
          </a:p>
          <a:p>
            <a:pPr lvl="1"/>
            <a:r>
              <a:rPr lang="en-US" dirty="0" smtClean="0"/>
              <a:t>Theory discussions followed by hands-on exercises </a:t>
            </a:r>
          </a:p>
        </p:txBody>
      </p:sp>
      <p:sp>
        <p:nvSpPr>
          <p:cNvPr id="5124" name="Date Placeholder 3"/>
          <p:cNvSpPr>
            <a:spLocks noGrp="1"/>
          </p:cNvSpPr>
          <p:nvPr>
            <p:ph type="dt" sz="quarter" idx="10"/>
          </p:nvPr>
        </p:nvSpPr>
        <p:spPr>
          <a:noFill/>
        </p:spPr>
        <p:txBody>
          <a:bodyPr/>
          <a:lstStyle/>
          <a:p>
            <a:r>
              <a:rPr lang="fr-FR" smtClean="0"/>
              <a:t>© 2012 Capgemini - All rights reserved</a:t>
            </a:r>
            <a:endParaRPr lang="en-US"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a:xfrm>
            <a:off x="306388" y="932283"/>
            <a:ext cx="8637587" cy="4838700"/>
          </a:xfrm>
        </p:spPr>
        <p:txBody>
          <a:bodyPr/>
          <a:lstStyle/>
          <a:p>
            <a:r>
              <a:rPr lang="en-PH" dirty="0" smtClean="0"/>
              <a:t>Configuration and Stacking</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19</a:t>
            </a:fld>
            <a:endParaRPr lang="en-US"/>
          </a:p>
        </p:txBody>
      </p:sp>
      <p:pic>
        <p:nvPicPr>
          <p:cNvPr id="9219" name="Picture 3"/>
          <p:cNvPicPr>
            <a:picLocks noChangeAspect="1" noChangeArrowheads="1"/>
          </p:cNvPicPr>
          <p:nvPr/>
        </p:nvPicPr>
        <p:blipFill>
          <a:blip r:embed="rId3" cstate="print"/>
          <a:srcRect/>
          <a:stretch>
            <a:fillRect/>
          </a:stretch>
        </p:blipFill>
        <p:spPr bwMode="auto">
          <a:xfrm>
            <a:off x="1841683" y="1438742"/>
            <a:ext cx="5698370" cy="4864217"/>
          </a:xfrm>
          <a:prstGeom prst="rect">
            <a:avLst/>
          </a:prstGeom>
          <a:noFill/>
          <a:ln w="9525">
            <a:noFill/>
            <a:miter lim="800000"/>
            <a:headEnd/>
            <a:tailEnd/>
          </a:ln>
          <a:effec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p:txBody>
          <a:bodyPr/>
          <a:lstStyle/>
          <a:p>
            <a:r>
              <a:rPr lang="en-PH" dirty="0" smtClean="0"/>
              <a:t>Customizing Interceptors</a:t>
            </a:r>
          </a:p>
          <a:p>
            <a:pPr lvl="1"/>
            <a:r>
              <a:rPr lang="en-PH" dirty="0" smtClean="0"/>
              <a:t>Implement Interceptor interface</a:t>
            </a:r>
          </a:p>
          <a:p>
            <a:pPr lvl="1"/>
            <a:r>
              <a:rPr lang="en-PH" dirty="0" smtClean="0"/>
              <a:t>Extend any known implementing class of Interceptor interface e.g. </a:t>
            </a:r>
            <a:r>
              <a:rPr lang="en-PH" dirty="0" err="1" smtClean="0"/>
              <a:t>AbstractInterceptor</a:t>
            </a:r>
            <a:endParaRPr lang="en-PH" dirty="0" smtClean="0"/>
          </a:p>
          <a:p>
            <a:pPr lvl="1"/>
            <a:endParaRPr lang="en-PH" dirty="0" smtClean="0"/>
          </a:p>
          <a:p>
            <a:pPr lvl="1"/>
            <a:r>
              <a:rPr lang="en-PH" b="1" dirty="0" smtClean="0"/>
              <a:t>Interface Interceptor</a:t>
            </a:r>
          </a:p>
          <a:p>
            <a:pPr lvl="1"/>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20</a:t>
            </a:fld>
            <a:endParaRPr lang="en-US"/>
          </a:p>
        </p:txBody>
      </p:sp>
      <p:pic>
        <p:nvPicPr>
          <p:cNvPr id="14339" name="Picture 3"/>
          <p:cNvPicPr>
            <a:picLocks noChangeAspect="1" noChangeArrowheads="1"/>
          </p:cNvPicPr>
          <p:nvPr/>
        </p:nvPicPr>
        <p:blipFill>
          <a:blip r:embed="rId3" cstate="print"/>
          <a:srcRect/>
          <a:stretch>
            <a:fillRect/>
          </a:stretch>
        </p:blipFill>
        <p:spPr bwMode="auto">
          <a:xfrm>
            <a:off x="1388231" y="3622129"/>
            <a:ext cx="6721447" cy="2478634"/>
          </a:xfrm>
          <a:prstGeom prst="rect">
            <a:avLst/>
          </a:prstGeom>
          <a:noFill/>
          <a:ln w="9525">
            <a:noFill/>
            <a:miter lim="800000"/>
            <a:headEnd/>
            <a:tailEnd/>
          </a:ln>
          <a:effec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p:txBody>
          <a:bodyPr/>
          <a:lstStyle/>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21</a:t>
            </a:fld>
            <a:endParaRPr lang="en-US"/>
          </a:p>
        </p:txBody>
      </p:sp>
      <p:pic>
        <p:nvPicPr>
          <p:cNvPr id="15363" name="Picture 3"/>
          <p:cNvPicPr>
            <a:picLocks noChangeAspect="1" noChangeArrowheads="1"/>
          </p:cNvPicPr>
          <p:nvPr/>
        </p:nvPicPr>
        <p:blipFill>
          <a:blip r:embed="rId3" cstate="print"/>
          <a:srcRect/>
          <a:stretch>
            <a:fillRect/>
          </a:stretch>
        </p:blipFill>
        <p:spPr bwMode="auto">
          <a:xfrm>
            <a:off x="6588" y="959370"/>
            <a:ext cx="5482628" cy="5411026"/>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cstate="print"/>
          <a:srcRect/>
          <a:stretch>
            <a:fillRect/>
          </a:stretch>
        </p:blipFill>
        <p:spPr bwMode="auto">
          <a:xfrm>
            <a:off x="4841823" y="128588"/>
            <a:ext cx="4102152" cy="3907786"/>
          </a:xfrm>
          <a:prstGeom prst="rect">
            <a:avLst/>
          </a:prstGeom>
          <a:noFill/>
          <a:ln w="9525">
            <a:noFill/>
            <a:miter lim="800000"/>
            <a:headEnd/>
            <a:tailEnd/>
          </a:ln>
          <a:effectLst/>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p:txBody>
          <a:bodyPr/>
          <a:lstStyle/>
          <a:p>
            <a:r>
              <a:rPr lang="en-PH" dirty="0" smtClean="0"/>
              <a:t>struts.xml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22</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660504" y="1781254"/>
            <a:ext cx="6699666" cy="1960561"/>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1708177" y="4127681"/>
            <a:ext cx="7250086" cy="1773808"/>
          </a:xfrm>
          <a:prstGeom prst="rect">
            <a:avLst/>
          </a:prstGeom>
          <a:noFill/>
          <a:ln w="9525">
            <a:noFill/>
            <a:miter lim="800000"/>
            <a:headEnd/>
            <a:tailEnd/>
          </a:ln>
          <a:effectLst/>
        </p:spPr>
      </p:pic>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Interceptors</a:t>
            </a:r>
            <a:endParaRPr lang="en-PH" dirty="0"/>
          </a:p>
        </p:txBody>
      </p:sp>
      <p:sp>
        <p:nvSpPr>
          <p:cNvPr id="3" name="Content Placeholder 2"/>
          <p:cNvSpPr>
            <a:spLocks noGrp="1"/>
          </p:cNvSpPr>
          <p:nvPr>
            <p:ph idx="1"/>
          </p:nvPr>
        </p:nvSpPr>
        <p:spPr/>
        <p:txBody>
          <a:bodyPr/>
          <a:lstStyle/>
          <a:p>
            <a:r>
              <a:rPr lang="en-PH" kern="1200" dirty="0" smtClean="0">
                <a:latin typeface="Arial" charset="0"/>
              </a:rPr>
              <a:t>Interceptors are called before the action gets called &gt; Action called, result generated &gt; interceptors are again called in reverse order to perform post processing work</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23</a:t>
            </a:fld>
            <a:endParaRPr lang="en-US"/>
          </a:p>
        </p:txBody>
      </p:sp>
      <p:pic>
        <p:nvPicPr>
          <p:cNvPr id="17410" name="Picture 2"/>
          <p:cNvPicPr>
            <a:picLocks noChangeAspect="1" noChangeArrowheads="1"/>
          </p:cNvPicPr>
          <p:nvPr/>
        </p:nvPicPr>
        <p:blipFill>
          <a:blip r:embed="rId2" cstate="print"/>
          <a:srcRect b="29205"/>
          <a:stretch>
            <a:fillRect/>
          </a:stretch>
        </p:blipFill>
        <p:spPr bwMode="auto">
          <a:xfrm>
            <a:off x="761999" y="2867885"/>
            <a:ext cx="7794392" cy="2468613"/>
          </a:xfrm>
          <a:prstGeom prst="rect">
            <a:avLst/>
          </a:prstGeom>
          <a:noFill/>
          <a:ln w="9525">
            <a:noFill/>
            <a:miter lim="800000"/>
            <a:headEnd/>
            <a:tailEnd/>
          </a:ln>
          <a:effectLst/>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Results and Result Type</a:t>
            </a:r>
            <a:endParaRPr lang="en-PH" dirty="0"/>
          </a:p>
        </p:txBody>
      </p:sp>
      <p:sp>
        <p:nvSpPr>
          <p:cNvPr id="3" name="Content Placeholder 2"/>
          <p:cNvSpPr>
            <a:spLocks noGrp="1"/>
          </p:cNvSpPr>
          <p:nvPr>
            <p:ph idx="1"/>
          </p:nvPr>
        </p:nvSpPr>
        <p:spPr/>
        <p:txBody>
          <a:bodyPr/>
          <a:lstStyle/>
          <a:p>
            <a:r>
              <a:rPr lang="en-PH" b="1" dirty="0" smtClean="0"/>
              <a:t>&lt;results&gt;</a:t>
            </a:r>
            <a:r>
              <a:rPr lang="en-PH" dirty="0" smtClean="0"/>
              <a:t> tag plays the role of a </a:t>
            </a:r>
            <a:r>
              <a:rPr lang="en-PH" b="1" dirty="0" smtClean="0"/>
              <a:t>view</a:t>
            </a:r>
            <a:r>
              <a:rPr lang="en-PH" dirty="0" smtClean="0"/>
              <a:t> in the Struts2 MVC framework</a:t>
            </a:r>
          </a:p>
          <a:p>
            <a:endParaRPr lang="en-PH" dirty="0" smtClean="0"/>
          </a:p>
          <a:p>
            <a:r>
              <a:rPr lang="en-PH" b="1" dirty="0" smtClean="0"/>
              <a:t>dispatcher</a:t>
            </a:r>
            <a:r>
              <a:rPr lang="en-PH" dirty="0" smtClean="0"/>
              <a:t> Result Type</a:t>
            </a:r>
          </a:p>
          <a:p>
            <a:pPr lvl="1"/>
            <a:r>
              <a:rPr lang="en-PH" dirty="0" smtClean="0"/>
              <a:t>default result type used to dispatch to a </a:t>
            </a:r>
            <a:r>
              <a:rPr lang="en-PH" dirty="0" err="1" smtClean="0"/>
              <a:t>Servlet</a:t>
            </a:r>
            <a:r>
              <a:rPr lang="en-PH" dirty="0" smtClean="0"/>
              <a:t>, JSP, HTML pages</a:t>
            </a:r>
          </a:p>
          <a:p>
            <a:pPr lvl="1"/>
            <a:r>
              <a:rPr lang="en-PH" dirty="0" smtClean="0"/>
              <a:t>Uses </a:t>
            </a:r>
            <a:r>
              <a:rPr lang="en-PH" dirty="0" err="1" smtClean="0"/>
              <a:t>RequestDispatcher.forward</a:t>
            </a:r>
            <a:r>
              <a:rPr lang="en-PH" dirty="0" smtClean="0"/>
              <a:t>() method</a:t>
            </a:r>
          </a:p>
          <a:p>
            <a:endParaRPr lang="en-PH" dirty="0" smtClean="0"/>
          </a:p>
          <a:p>
            <a:endParaRPr lang="en-PH" dirty="0" smtClean="0"/>
          </a:p>
          <a:p>
            <a:endParaRPr lang="en-PH"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24</a:t>
            </a:fld>
            <a:endParaRPr lang="en-US"/>
          </a:p>
        </p:txBody>
      </p:sp>
      <p:pic>
        <p:nvPicPr>
          <p:cNvPr id="59396" name="Picture 4"/>
          <p:cNvPicPr>
            <a:picLocks noChangeAspect="1" noChangeArrowheads="1"/>
          </p:cNvPicPr>
          <p:nvPr/>
        </p:nvPicPr>
        <p:blipFill>
          <a:blip r:embed="rId3" cstate="print"/>
          <a:srcRect/>
          <a:stretch>
            <a:fillRect/>
          </a:stretch>
        </p:blipFill>
        <p:spPr bwMode="auto">
          <a:xfrm>
            <a:off x="1688087" y="3876717"/>
            <a:ext cx="5462013" cy="1339739"/>
          </a:xfrm>
          <a:prstGeom prst="rect">
            <a:avLst/>
          </a:prstGeom>
          <a:noFill/>
          <a:ln w="9525">
            <a:noFill/>
            <a:miter lim="800000"/>
            <a:headEnd/>
            <a:tailEnd/>
          </a:ln>
          <a:effectLst/>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Results and Result Type</a:t>
            </a:r>
            <a:endParaRPr lang="en-PH" dirty="0"/>
          </a:p>
        </p:txBody>
      </p:sp>
      <p:sp>
        <p:nvSpPr>
          <p:cNvPr id="3" name="Content Placeholder 2"/>
          <p:cNvSpPr>
            <a:spLocks noGrp="1"/>
          </p:cNvSpPr>
          <p:nvPr>
            <p:ph idx="1"/>
          </p:nvPr>
        </p:nvSpPr>
        <p:spPr/>
        <p:txBody>
          <a:bodyPr/>
          <a:lstStyle/>
          <a:p>
            <a:r>
              <a:rPr lang="en-PH" b="1" dirty="0" err="1" smtClean="0"/>
              <a:t>freemaker</a:t>
            </a:r>
            <a:r>
              <a:rPr lang="en-PH" dirty="0" smtClean="0"/>
              <a:t> Result Type</a:t>
            </a:r>
          </a:p>
          <a:p>
            <a:pPr lvl="1"/>
            <a:r>
              <a:rPr lang="en-PH" dirty="0" err="1" smtClean="0"/>
              <a:t>FreeMaker</a:t>
            </a:r>
            <a:r>
              <a:rPr lang="en-PH" dirty="0" smtClean="0"/>
              <a:t> is a </a:t>
            </a:r>
            <a:r>
              <a:rPr lang="en-PH" dirty="0" err="1" smtClean="0"/>
              <a:t>templating</a:t>
            </a:r>
            <a:r>
              <a:rPr lang="en-PH" dirty="0" smtClean="0"/>
              <a:t> engine</a:t>
            </a:r>
          </a:p>
          <a:p>
            <a:endParaRPr lang="en-PH" b="1" dirty="0" smtClean="0"/>
          </a:p>
          <a:p>
            <a:endParaRPr lang="en-PH" b="1" dirty="0" smtClean="0"/>
          </a:p>
          <a:p>
            <a:endParaRPr lang="en-PH" b="1" dirty="0" smtClean="0"/>
          </a:p>
          <a:p>
            <a:endParaRPr lang="en-PH" b="1" dirty="0" smtClean="0"/>
          </a:p>
          <a:p>
            <a:endParaRPr lang="en-PH" b="1" dirty="0" smtClean="0"/>
          </a:p>
          <a:p>
            <a:r>
              <a:rPr lang="en-PH" b="1" dirty="0" smtClean="0"/>
              <a:t>redirect</a:t>
            </a:r>
            <a:r>
              <a:rPr lang="en-PH" dirty="0" smtClean="0"/>
              <a:t> Result Type</a:t>
            </a:r>
          </a:p>
          <a:p>
            <a:pPr lvl="1"/>
            <a:r>
              <a:rPr lang="en-PH" dirty="0" smtClean="0"/>
              <a:t>calls the standard </a:t>
            </a:r>
            <a:r>
              <a:rPr lang="en-PH" i="1" dirty="0" err="1" smtClean="0"/>
              <a:t>response.sendRedirect</a:t>
            </a:r>
            <a:r>
              <a:rPr lang="en-PH" i="1" dirty="0" smtClean="0"/>
              <a:t>()</a:t>
            </a:r>
            <a:r>
              <a:rPr lang="en-PH" dirty="0" smtClean="0"/>
              <a:t> method</a:t>
            </a:r>
          </a:p>
          <a:p>
            <a:pPr lvl="1"/>
            <a:endParaRPr lang="en-PH" b="1" dirty="0" smtClean="0"/>
          </a:p>
          <a:p>
            <a:endParaRPr lang="en-PH" dirty="0" smtClean="0"/>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25</a:t>
            </a:fld>
            <a:endParaRPr lang="en-US"/>
          </a:p>
        </p:txBody>
      </p:sp>
      <p:pic>
        <p:nvPicPr>
          <p:cNvPr id="60419" name="Picture 3"/>
          <p:cNvPicPr>
            <a:picLocks noChangeAspect="1" noChangeArrowheads="1"/>
          </p:cNvPicPr>
          <p:nvPr/>
        </p:nvPicPr>
        <p:blipFill>
          <a:blip r:embed="rId2" cstate="print"/>
          <a:srcRect/>
          <a:stretch>
            <a:fillRect/>
          </a:stretch>
        </p:blipFill>
        <p:spPr bwMode="auto">
          <a:xfrm>
            <a:off x="1584586" y="5258020"/>
            <a:ext cx="5041067" cy="688750"/>
          </a:xfrm>
          <a:prstGeom prst="rect">
            <a:avLst/>
          </a:prstGeom>
          <a:noFill/>
          <a:ln w="9525">
            <a:noFill/>
            <a:miter lim="800000"/>
            <a:headEnd/>
            <a:tailEnd/>
          </a:ln>
          <a:effectLst/>
        </p:spPr>
      </p:pic>
      <p:pic>
        <p:nvPicPr>
          <p:cNvPr id="8" name="Picture 5"/>
          <p:cNvPicPr>
            <a:picLocks noChangeAspect="1" noChangeArrowheads="1"/>
          </p:cNvPicPr>
          <p:nvPr/>
        </p:nvPicPr>
        <p:blipFill>
          <a:blip r:embed="rId3" cstate="print"/>
          <a:srcRect/>
          <a:stretch>
            <a:fillRect/>
          </a:stretch>
        </p:blipFill>
        <p:spPr bwMode="auto">
          <a:xfrm>
            <a:off x="1223383" y="2098621"/>
            <a:ext cx="5402270" cy="805307"/>
          </a:xfrm>
          <a:prstGeom prst="rect">
            <a:avLst/>
          </a:prstGeom>
          <a:noFill/>
          <a:ln w="9525">
            <a:noFill/>
            <a:miter lim="800000"/>
            <a:headEnd/>
            <a:tailEnd/>
          </a:ln>
          <a:effectLst/>
        </p:spPr>
      </p:pic>
      <p:pic>
        <p:nvPicPr>
          <p:cNvPr id="60421" name="Picture 5"/>
          <p:cNvPicPr>
            <a:picLocks noChangeAspect="1" noChangeArrowheads="1"/>
          </p:cNvPicPr>
          <p:nvPr/>
        </p:nvPicPr>
        <p:blipFill>
          <a:blip r:embed="rId4" cstate="print"/>
          <a:srcRect/>
          <a:stretch>
            <a:fillRect/>
          </a:stretch>
        </p:blipFill>
        <p:spPr bwMode="auto">
          <a:xfrm>
            <a:off x="1223382" y="3140931"/>
            <a:ext cx="5402271" cy="861443"/>
          </a:xfrm>
          <a:prstGeom prst="rect">
            <a:avLst/>
          </a:prstGeom>
          <a:noFill/>
          <a:ln w="9525">
            <a:noFill/>
            <a:miter lim="800000"/>
            <a:headEnd/>
            <a:tailEnd/>
          </a:ln>
          <a:effectLst/>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Results and Result Type</a:t>
            </a:r>
            <a:endParaRPr lang="en-PH" dirty="0"/>
          </a:p>
        </p:txBody>
      </p:sp>
      <p:sp>
        <p:nvSpPr>
          <p:cNvPr id="3" name="Content Placeholder 2"/>
          <p:cNvSpPr>
            <a:spLocks noGrp="1"/>
          </p:cNvSpPr>
          <p:nvPr>
            <p:ph idx="1"/>
          </p:nvPr>
        </p:nvSpPr>
        <p:spPr>
          <a:xfrm>
            <a:off x="306388" y="5291528"/>
            <a:ext cx="8637587" cy="809234"/>
          </a:xfrm>
        </p:spPr>
        <p:txBody>
          <a:bodyPr/>
          <a:lstStyle/>
          <a:p>
            <a:r>
              <a:rPr lang="en-PH" sz="1800" dirty="0" smtClean="0"/>
              <a:t>http://struts.apache.org/release/2.1.x/docs/result-types.html</a:t>
            </a:r>
            <a:endParaRPr lang="en-PH" sz="1800"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26</a:t>
            </a:fld>
            <a:endParaRPr lang="en-US"/>
          </a:p>
        </p:txBody>
      </p:sp>
      <p:pic>
        <p:nvPicPr>
          <p:cNvPr id="61442" name="Picture 2"/>
          <p:cNvPicPr>
            <a:picLocks noChangeAspect="1" noChangeArrowheads="1"/>
          </p:cNvPicPr>
          <p:nvPr/>
        </p:nvPicPr>
        <p:blipFill>
          <a:blip r:embed="rId2" cstate="print"/>
          <a:srcRect/>
          <a:stretch>
            <a:fillRect/>
          </a:stretch>
        </p:blipFill>
        <p:spPr bwMode="auto">
          <a:xfrm>
            <a:off x="396327" y="1142142"/>
            <a:ext cx="7652805" cy="3969504"/>
          </a:xfrm>
          <a:prstGeom prst="rect">
            <a:avLst/>
          </a:prstGeom>
          <a:noFill/>
          <a:ln w="9525">
            <a:noFill/>
            <a:miter lim="800000"/>
            <a:headEnd/>
            <a:tailEnd/>
          </a:ln>
          <a:effectLst/>
        </p:spPr>
      </p:pic>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Example and Exercise</a:t>
            </a:r>
            <a:endParaRPr lang="en-PH" dirty="0"/>
          </a:p>
        </p:txBody>
      </p:sp>
      <p:sp>
        <p:nvSpPr>
          <p:cNvPr id="3" name="Content Placeholder 2"/>
          <p:cNvSpPr>
            <a:spLocks noGrp="1"/>
          </p:cNvSpPr>
          <p:nvPr>
            <p:ph idx="1"/>
          </p:nvPr>
        </p:nvSpPr>
        <p:spPr>
          <a:xfrm>
            <a:off x="306388" y="914400"/>
            <a:ext cx="8637587" cy="5186363"/>
          </a:xfrm>
        </p:spPr>
        <p:txBody>
          <a:bodyPr/>
          <a:lstStyle/>
          <a:p>
            <a:r>
              <a:rPr lang="en-PH" dirty="0" smtClean="0"/>
              <a:t>Demo</a:t>
            </a:r>
          </a:p>
          <a:p>
            <a:pPr lvl="1"/>
            <a:r>
              <a:rPr lang="en-PH" dirty="0" smtClean="0"/>
              <a:t>IDE: Eclipse, Web Server: Tomcat, JDK 1.7.0_25, Maven</a:t>
            </a:r>
          </a:p>
          <a:p>
            <a:pPr lvl="1"/>
            <a:r>
              <a:rPr lang="en-PH" dirty="0" smtClean="0"/>
              <a:t>Steps:</a:t>
            </a:r>
          </a:p>
          <a:p>
            <a:pPr lvl="2"/>
            <a:r>
              <a:rPr lang="en-PH" dirty="0" smtClean="0"/>
              <a:t>Create Web Project using Maven &gt; Convert to Eclipse Project</a:t>
            </a:r>
          </a:p>
          <a:p>
            <a:pPr lvl="2"/>
            <a:r>
              <a:rPr lang="en-PH" dirty="0" smtClean="0"/>
              <a:t>Import Project in Eclipse</a:t>
            </a:r>
          </a:p>
          <a:p>
            <a:pPr lvl="2"/>
            <a:r>
              <a:rPr lang="en-PH" dirty="0" smtClean="0"/>
              <a:t>Update web.xml</a:t>
            </a:r>
          </a:p>
          <a:p>
            <a:pPr lvl="2"/>
            <a:r>
              <a:rPr lang="en-PH" dirty="0" smtClean="0"/>
              <a:t>Create struts.xml</a:t>
            </a:r>
          </a:p>
          <a:p>
            <a:pPr lvl="2"/>
            <a:r>
              <a:rPr lang="en-PH" dirty="0" smtClean="0"/>
              <a:t>Create JSPs</a:t>
            </a:r>
          </a:p>
          <a:p>
            <a:pPr lvl="2"/>
            <a:r>
              <a:rPr lang="en-PH" dirty="0" smtClean="0"/>
              <a:t>Create Action Class</a:t>
            </a:r>
          </a:p>
          <a:p>
            <a:pPr lvl="2"/>
            <a:r>
              <a:rPr lang="en-PH" dirty="0" smtClean="0"/>
              <a:t>Update struts with appropriate package and actions</a:t>
            </a:r>
          </a:p>
          <a:p>
            <a:pPr lvl="2"/>
            <a:r>
              <a:rPr lang="en-PH" dirty="0" smtClean="0"/>
              <a:t>Compile/Package &gt; Run in Tomcat</a:t>
            </a:r>
          </a:p>
          <a:p>
            <a:pPr lvl="2"/>
            <a:r>
              <a:rPr lang="en-PH" dirty="0" smtClean="0"/>
              <a:t>Add Interceptors and Result/Result Types &gt; Run in Tomcat</a:t>
            </a:r>
          </a:p>
          <a:p>
            <a:r>
              <a:rPr lang="en-PH" dirty="0" smtClean="0"/>
              <a:t>Exercise</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27</a:t>
            </a:fld>
            <a:endParaRPr lang="en-US"/>
          </a:p>
        </p:txBody>
      </p:sp>
      <p:graphicFrame>
        <p:nvGraphicFramePr>
          <p:cNvPr id="8" name="Object 7"/>
          <p:cNvGraphicFramePr>
            <a:graphicFrameLocks noChangeAspect="1"/>
          </p:cNvGraphicFramePr>
          <p:nvPr/>
        </p:nvGraphicFramePr>
        <p:xfrm>
          <a:off x="2183641" y="5158641"/>
          <a:ext cx="1665027" cy="1404867"/>
        </p:xfrm>
        <a:graphic>
          <a:graphicData uri="http://schemas.openxmlformats.org/presentationml/2006/ole">
            <p:oleObj spid="_x0000_s107523" name="Document" showAsIcon="1" r:id="rId4" imgW="914400" imgH="771480" progId="Word.Document.12">
              <p:embed/>
            </p:oleObj>
          </a:graphicData>
        </a:graphic>
      </p:graphicFrame>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Value Stack/OGNL</a:t>
            </a:r>
            <a:endParaRPr lang="en-PH" dirty="0"/>
          </a:p>
        </p:txBody>
      </p:sp>
      <p:sp>
        <p:nvSpPr>
          <p:cNvPr id="3" name="Content Placeholder 2"/>
          <p:cNvSpPr>
            <a:spLocks noGrp="1"/>
          </p:cNvSpPr>
          <p:nvPr>
            <p:ph idx="1"/>
          </p:nvPr>
        </p:nvSpPr>
        <p:spPr>
          <a:xfrm>
            <a:off x="306388" y="943897"/>
            <a:ext cx="8637587" cy="5156866"/>
          </a:xfrm>
        </p:spPr>
        <p:txBody>
          <a:bodyPr/>
          <a:lstStyle/>
          <a:p>
            <a:r>
              <a:rPr lang="en-PH" sz="2200" dirty="0" err="1" smtClean="0"/>
              <a:t>ValueStack</a:t>
            </a:r>
            <a:r>
              <a:rPr lang="en-PH" sz="2200" dirty="0" smtClean="0"/>
              <a:t> is a set of several objects that keeps the following objects (in the same order provided below)</a:t>
            </a:r>
          </a:p>
          <a:p>
            <a:endParaRPr lang="en-PH" sz="2200" dirty="0" smtClean="0"/>
          </a:p>
          <a:p>
            <a:endParaRPr lang="en-PH" sz="2200" dirty="0" smtClean="0"/>
          </a:p>
          <a:p>
            <a:endParaRPr lang="en-PH" sz="2200" dirty="0" smtClean="0"/>
          </a:p>
          <a:p>
            <a:endParaRPr lang="en-PH" sz="2200" dirty="0" smtClean="0"/>
          </a:p>
          <a:p>
            <a:endParaRPr lang="en-PH" sz="2200" dirty="0" smtClean="0"/>
          </a:p>
          <a:p>
            <a:endParaRPr lang="en-PH" sz="2200" dirty="0" smtClean="0"/>
          </a:p>
          <a:p>
            <a:endParaRPr lang="en-PH" sz="2200" dirty="0" smtClean="0"/>
          </a:p>
          <a:p>
            <a:endParaRPr lang="en-PH" sz="2200" dirty="0" smtClean="0"/>
          </a:p>
          <a:p>
            <a:r>
              <a:rPr lang="en-PH" sz="2200" dirty="0" err="1" smtClean="0"/>
              <a:t>ValueStack</a:t>
            </a:r>
            <a:r>
              <a:rPr lang="en-PH" sz="2200" dirty="0" smtClean="0"/>
              <a:t> can be accessed via tags provided for JSP, Velocity or </a:t>
            </a:r>
            <a:r>
              <a:rPr lang="en-PH" sz="2200" dirty="0" err="1" smtClean="0"/>
              <a:t>FreeMaker</a:t>
            </a:r>
            <a:endParaRPr lang="en-PH" sz="2200" dirty="0" smtClean="0"/>
          </a:p>
          <a:p>
            <a:r>
              <a:rPr lang="en-PH" sz="2200" dirty="0" smtClean="0"/>
              <a:t>In Action classes, </a:t>
            </a:r>
            <a:r>
              <a:rPr lang="en-PH" sz="2200" dirty="0" err="1" smtClean="0"/>
              <a:t>ActionContext.getContext</a:t>
            </a:r>
            <a:r>
              <a:rPr lang="en-PH" sz="2200" dirty="0" smtClean="0"/>
              <a:t>().</a:t>
            </a:r>
            <a:r>
              <a:rPr lang="en-PH" sz="2200" dirty="0" err="1" smtClean="0"/>
              <a:t>getValueStack</a:t>
            </a:r>
            <a:r>
              <a:rPr lang="en-PH" sz="2200" dirty="0" smtClean="0"/>
              <a:t>()</a:t>
            </a:r>
          </a:p>
          <a:p>
            <a:endParaRPr lang="en-PH" sz="2200"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28</a:t>
            </a:fld>
            <a:endParaRPr lang="en-US"/>
          </a:p>
        </p:txBody>
      </p:sp>
      <p:pic>
        <p:nvPicPr>
          <p:cNvPr id="67587" name="Picture 3"/>
          <p:cNvPicPr>
            <a:picLocks noChangeAspect="1" noChangeArrowheads="1"/>
          </p:cNvPicPr>
          <p:nvPr/>
        </p:nvPicPr>
        <p:blipFill>
          <a:blip r:embed="rId2" cstate="print"/>
          <a:srcRect/>
          <a:stretch>
            <a:fillRect/>
          </a:stretch>
        </p:blipFill>
        <p:spPr bwMode="auto">
          <a:xfrm>
            <a:off x="843729" y="1725735"/>
            <a:ext cx="7253135" cy="2849446"/>
          </a:xfrm>
          <a:prstGeom prst="rect">
            <a:avLst/>
          </a:prstGeom>
          <a:noFill/>
          <a:ln w="9525">
            <a:noFill/>
            <a:miter lim="800000"/>
            <a:headEnd/>
            <a:tailEnd/>
          </a:ln>
          <a:effec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Topics of Struts 2</a:t>
            </a:r>
          </a:p>
        </p:txBody>
      </p:sp>
      <p:sp>
        <p:nvSpPr>
          <p:cNvPr id="6148" name="Date Placeholder 3"/>
          <p:cNvSpPr>
            <a:spLocks noGrp="1"/>
          </p:cNvSpPr>
          <p:nvPr>
            <p:ph type="dt" sz="quarter" idx="10"/>
          </p:nvPr>
        </p:nvSpPr>
        <p:spPr>
          <a:noFill/>
        </p:spPr>
        <p:txBody>
          <a:bodyPr/>
          <a:lstStyle/>
          <a:p>
            <a:r>
              <a:rPr lang="fr-FR" smtClean="0"/>
              <a:t>© 2012 Capgemini - All rights reserved</a:t>
            </a:r>
            <a:endParaRPr lang="en-US" smtClean="0"/>
          </a:p>
        </p:txBody>
      </p:sp>
      <p:sp>
        <p:nvSpPr>
          <p:cNvPr id="9" name="Flowchart: Process 8"/>
          <p:cNvSpPr/>
          <p:nvPr/>
        </p:nvSpPr>
        <p:spPr bwMode="auto">
          <a:xfrm>
            <a:off x="221230" y="851663"/>
            <a:ext cx="8737033" cy="2443312"/>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l"/>
            <a:r>
              <a:rPr lang="en-PH" dirty="0" smtClean="0">
                <a:solidFill>
                  <a:schemeClr val="tx1"/>
                </a:solidFill>
                <a:latin typeface="Arial" charset="0"/>
              </a:rPr>
              <a:t>Day 1:</a:t>
            </a:r>
          </a:p>
          <a:p>
            <a:pPr algn="l"/>
            <a:r>
              <a:rPr lang="en-PH" sz="1800" b="0" dirty="0" smtClean="0">
                <a:solidFill>
                  <a:schemeClr val="tx1"/>
                </a:solidFill>
                <a:latin typeface="Arial" charset="0"/>
              </a:rPr>
              <a:t>-MVC Architecture</a:t>
            </a:r>
          </a:p>
          <a:p>
            <a:pPr algn="l"/>
            <a:r>
              <a:rPr lang="en-PH" sz="1800" b="0" dirty="0" smtClean="0">
                <a:solidFill>
                  <a:schemeClr val="tx1"/>
                </a:solidFill>
                <a:latin typeface="Arial" charset="0"/>
              </a:rPr>
              <a:t>-Struts 2 Overview</a:t>
            </a:r>
          </a:p>
          <a:p>
            <a:pPr algn="l"/>
            <a:r>
              <a:rPr lang="en-PH" sz="1800" b="0" dirty="0" smtClean="0">
                <a:solidFill>
                  <a:schemeClr val="tx1"/>
                </a:solidFill>
                <a:latin typeface="Arial" charset="0"/>
              </a:rPr>
              <a:t>-Advantages/Disadvantages</a:t>
            </a:r>
          </a:p>
          <a:p>
            <a:pPr algn="l"/>
            <a:r>
              <a:rPr lang="en-PH" sz="1800" b="0" dirty="0" smtClean="0">
                <a:solidFill>
                  <a:schemeClr val="tx1"/>
                </a:solidFill>
                <a:latin typeface="Arial" charset="0"/>
              </a:rPr>
              <a:t>-Struts 1 </a:t>
            </a:r>
            <a:r>
              <a:rPr lang="en-PH" sz="1800" b="0" dirty="0" err="1" smtClean="0">
                <a:solidFill>
                  <a:schemeClr val="tx1"/>
                </a:solidFill>
                <a:latin typeface="Arial" charset="0"/>
              </a:rPr>
              <a:t>vs</a:t>
            </a:r>
            <a:r>
              <a:rPr lang="en-PH" sz="1800" b="0" dirty="0" smtClean="0">
                <a:solidFill>
                  <a:schemeClr val="tx1"/>
                </a:solidFill>
                <a:latin typeface="Arial" charset="0"/>
              </a:rPr>
              <a:t> Struts 2</a:t>
            </a:r>
          </a:p>
          <a:p>
            <a:pPr algn="l"/>
            <a:r>
              <a:rPr lang="en-PH" sz="1800" b="0" dirty="0" smtClean="0">
                <a:solidFill>
                  <a:schemeClr val="tx1"/>
                </a:solidFill>
                <a:latin typeface="Arial" charset="0"/>
              </a:rPr>
              <a:t>-Struts 2 Architecture and Request Lifecycle</a:t>
            </a:r>
          </a:p>
          <a:p>
            <a:pPr algn="l"/>
            <a:r>
              <a:rPr lang="en-PH" sz="1800" b="0" dirty="0" smtClean="0">
                <a:solidFill>
                  <a:schemeClr val="tx1"/>
                </a:solidFill>
                <a:latin typeface="Arial" charset="0"/>
              </a:rPr>
              <a:t>-Configuration Files</a:t>
            </a:r>
          </a:p>
          <a:p>
            <a:pPr algn="l"/>
            <a:r>
              <a:rPr lang="en-PH" sz="1800" b="0" dirty="0" smtClean="0">
                <a:solidFill>
                  <a:schemeClr val="tx1"/>
                </a:solidFill>
                <a:latin typeface="Arial" charset="0"/>
              </a:rPr>
              <a:t>-Action</a:t>
            </a:r>
          </a:p>
          <a:p>
            <a:pPr algn="l"/>
            <a:r>
              <a:rPr lang="en-PH" sz="1800" b="0" dirty="0" smtClean="0">
                <a:solidFill>
                  <a:schemeClr val="tx1"/>
                </a:solidFill>
                <a:latin typeface="Arial" charset="0"/>
              </a:rPr>
              <a:t>-Interceptors</a:t>
            </a:r>
          </a:p>
          <a:p>
            <a:pPr algn="l"/>
            <a:r>
              <a:rPr lang="en-PH" sz="1800" b="0" dirty="0" smtClean="0">
                <a:solidFill>
                  <a:schemeClr val="tx1"/>
                </a:solidFill>
                <a:latin typeface="Arial" charset="0"/>
              </a:rPr>
              <a:t>-Result &amp; Result Types</a:t>
            </a:r>
            <a:endParaRPr kumimoji="0" lang="en-PH" sz="1800" b="0" i="0" u="none" strike="noStrike" cap="none" normalizeH="0" baseline="0" dirty="0" smtClean="0">
              <a:ln>
                <a:noFill/>
              </a:ln>
              <a:solidFill>
                <a:schemeClr val="tx1"/>
              </a:solidFill>
              <a:effectLst/>
              <a:latin typeface="Arial" charset="0"/>
            </a:endParaRPr>
          </a:p>
        </p:txBody>
      </p:sp>
      <p:sp>
        <p:nvSpPr>
          <p:cNvPr id="10" name="Flowchart: Process 9"/>
          <p:cNvSpPr/>
          <p:nvPr/>
        </p:nvSpPr>
        <p:spPr bwMode="auto">
          <a:xfrm>
            <a:off x="221229" y="5401868"/>
            <a:ext cx="8737034" cy="88975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Day 3:</a:t>
            </a:r>
          </a:p>
          <a:p>
            <a:pPr marL="0" marR="0" indent="0" algn="l" defTabSz="914400" rtl="0" eaLnBrk="0" fontAlgn="base" latinLnBrk="0" hangingPunct="0">
              <a:lnSpc>
                <a:spcPct val="85000"/>
              </a:lnSpc>
              <a:spcBef>
                <a:spcPct val="0"/>
              </a:spcBef>
              <a:spcAft>
                <a:spcPct val="0"/>
              </a:spcAft>
              <a:buClrTx/>
              <a:buSzTx/>
              <a:buFontTx/>
              <a:buNone/>
              <a:tabLst/>
            </a:pPr>
            <a:r>
              <a:rPr lang="en-PH" sz="1800" b="0" dirty="0" smtClean="0">
                <a:solidFill>
                  <a:schemeClr val="tx1"/>
                </a:solidFill>
                <a:latin typeface="Arial" charset="0"/>
              </a:rPr>
              <a:t>-</a:t>
            </a:r>
            <a:r>
              <a:rPr lang="en-PH" sz="1800" b="0" dirty="0" err="1" smtClean="0">
                <a:solidFill>
                  <a:schemeClr val="tx1"/>
                </a:solidFill>
                <a:latin typeface="Arial" charset="0"/>
              </a:rPr>
              <a:t>KnowledgeCheck</a:t>
            </a:r>
            <a:r>
              <a:rPr lang="en-PH" sz="1800" b="0" dirty="0" smtClean="0">
                <a:solidFill>
                  <a:schemeClr val="tx1"/>
                </a:solidFill>
                <a:latin typeface="Arial" charset="0"/>
              </a:rPr>
              <a:t> Project – build additional functionalities using integration of</a:t>
            </a:r>
          </a:p>
          <a:p>
            <a:pPr marL="0" marR="0" indent="0" algn="l" defTabSz="914400" rtl="0" eaLnBrk="0" fontAlgn="base" latinLnBrk="0" hangingPunct="0">
              <a:lnSpc>
                <a:spcPct val="85000"/>
              </a:lnSpc>
              <a:spcBef>
                <a:spcPct val="0"/>
              </a:spcBef>
              <a:spcAft>
                <a:spcPct val="0"/>
              </a:spcAft>
              <a:buClrTx/>
              <a:buSzTx/>
              <a:buFontTx/>
              <a:buNone/>
              <a:tabLst/>
            </a:pPr>
            <a:r>
              <a:rPr lang="en-PH" sz="1800" b="0" dirty="0" smtClean="0">
                <a:solidFill>
                  <a:schemeClr val="tx1"/>
                </a:solidFill>
                <a:latin typeface="Arial" charset="0"/>
              </a:rPr>
              <a:t>Struts, Hibernate, Tiles</a:t>
            </a:r>
            <a:endParaRPr kumimoji="0" lang="en-PH" sz="1800" b="0" i="0" u="none" strike="noStrike" cap="none" normalizeH="0" baseline="0" dirty="0" smtClean="0">
              <a:ln>
                <a:noFill/>
              </a:ln>
              <a:solidFill>
                <a:schemeClr val="tx1"/>
              </a:solidFill>
              <a:effectLst/>
              <a:latin typeface="Arial" charset="0"/>
            </a:endParaRPr>
          </a:p>
        </p:txBody>
      </p:sp>
      <p:sp>
        <p:nvSpPr>
          <p:cNvPr id="11" name="Flowchart: Process 10"/>
          <p:cNvSpPr/>
          <p:nvPr/>
        </p:nvSpPr>
        <p:spPr bwMode="auto">
          <a:xfrm>
            <a:off x="221230" y="3320156"/>
            <a:ext cx="8737033" cy="2035268"/>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l"/>
            <a:r>
              <a:rPr lang="en-PH" dirty="0" smtClean="0">
                <a:solidFill>
                  <a:schemeClr val="tx1"/>
                </a:solidFill>
                <a:latin typeface="Arial" charset="0"/>
              </a:rPr>
              <a:t>Day 2:</a:t>
            </a:r>
          </a:p>
          <a:p>
            <a:pPr algn="l"/>
            <a:r>
              <a:rPr lang="en-PH" sz="1800" b="0" dirty="0" smtClean="0">
                <a:solidFill>
                  <a:schemeClr val="tx1"/>
                </a:solidFill>
                <a:latin typeface="Arial" charset="0"/>
              </a:rPr>
              <a:t>-Value Stack/OGNL</a:t>
            </a:r>
          </a:p>
          <a:p>
            <a:pPr algn="l"/>
            <a:r>
              <a:rPr lang="en-PH" sz="1800" b="0" dirty="0" smtClean="0">
                <a:solidFill>
                  <a:schemeClr val="tx1"/>
                </a:solidFill>
                <a:latin typeface="Arial" charset="0"/>
              </a:rPr>
              <a:t>-Validations Framework</a:t>
            </a:r>
          </a:p>
          <a:p>
            <a:pPr algn="l"/>
            <a:r>
              <a:rPr lang="en-PH" sz="1800" b="0" dirty="0" smtClean="0">
                <a:solidFill>
                  <a:schemeClr val="tx1"/>
                </a:solidFill>
                <a:latin typeface="Arial" charset="0"/>
              </a:rPr>
              <a:t>-Type Conversion</a:t>
            </a:r>
          </a:p>
          <a:p>
            <a:pPr algn="l"/>
            <a:r>
              <a:rPr lang="en-PH" sz="1800" b="0" dirty="0" smtClean="0">
                <a:solidFill>
                  <a:schemeClr val="tx1"/>
                </a:solidFill>
                <a:latin typeface="Arial" charset="0"/>
              </a:rPr>
              <a:t>-Exception Handling</a:t>
            </a:r>
          </a:p>
          <a:p>
            <a:pPr algn="l"/>
            <a:r>
              <a:rPr lang="en-PH" sz="1800" b="0" dirty="0" smtClean="0">
                <a:solidFill>
                  <a:schemeClr val="tx1"/>
                </a:solidFill>
                <a:latin typeface="Arial" charset="0"/>
              </a:rPr>
              <a:t>-Struts Annotations</a:t>
            </a:r>
          </a:p>
          <a:p>
            <a:pPr algn="l"/>
            <a:r>
              <a:rPr lang="en-PH" sz="1800" b="0" dirty="0" smtClean="0">
                <a:solidFill>
                  <a:schemeClr val="tx1"/>
                </a:solidFill>
                <a:latin typeface="Arial" charset="0"/>
              </a:rPr>
              <a:t>-Struts Tags</a:t>
            </a:r>
          </a:p>
          <a:p>
            <a:pPr algn="l"/>
            <a:r>
              <a:rPr lang="en-PH" sz="1800" b="0" dirty="0" smtClean="0">
                <a:solidFill>
                  <a:schemeClr val="tx1"/>
                </a:solidFill>
                <a:latin typeface="Arial" charset="0"/>
              </a:rPr>
              <a:t>-Struts-Hibernate/Tiles Integration</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Value Stack/OGNL</a:t>
            </a:r>
            <a:endParaRPr lang="en-PH" dirty="0"/>
          </a:p>
        </p:txBody>
      </p:sp>
      <p:sp>
        <p:nvSpPr>
          <p:cNvPr id="3" name="Content Placeholder 2"/>
          <p:cNvSpPr>
            <a:spLocks noGrp="1"/>
          </p:cNvSpPr>
          <p:nvPr>
            <p:ph idx="1"/>
          </p:nvPr>
        </p:nvSpPr>
        <p:spPr/>
        <p:txBody>
          <a:bodyPr/>
          <a:lstStyle/>
          <a:p>
            <a:r>
              <a:rPr lang="en-PH" dirty="0" smtClean="0"/>
              <a:t>Object-Graph Navigation Language (OGNL) is a powerful expression language that is used to reference and manipulate data on the </a:t>
            </a:r>
            <a:r>
              <a:rPr lang="en-PH" dirty="0" err="1" smtClean="0"/>
              <a:t>ValueStack</a:t>
            </a:r>
            <a:endParaRPr lang="en-PH" dirty="0" smtClean="0"/>
          </a:p>
          <a:p>
            <a:endParaRPr lang="en-PH" dirty="0" smtClean="0"/>
          </a:p>
          <a:p>
            <a:r>
              <a:rPr lang="en-PH" dirty="0" smtClean="0"/>
              <a:t>Similar to JSP Expression Language and  based on the idea of having a root or default object within the context</a:t>
            </a:r>
          </a:p>
          <a:p>
            <a:endParaRPr lang="en-PH" dirty="0" smtClean="0"/>
          </a:p>
          <a:p>
            <a:r>
              <a:rPr lang="en-PH" dirty="0" smtClean="0"/>
              <a:t>OGNL is based on a context and Struts builds an </a:t>
            </a:r>
            <a:r>
              <a:rPr lang="en-PH" dirty="0" err="1" smtClean="0"/>
              <a:t>ActionContext</a:t>
            </a:r>
            <a:r>
              <a:rPr lang="en-PH" dirty="0" smtClean="0"/>
              <a:t> map for use with OGNL</a:t>
            </a:r>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29</a:t>
            </a:fld>
            <a:endParaRPr lang="en-US"/>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Value Stack/OGNL</a:t>
            </a:r>
            <a:endParaRPr lang="en-PH" dirty="0"/>
          </a:p>
        </p:txBody>
      </p:sp>
      <p:sp>
        <p:nvSpPr>
          <p:cNvPr id="3" name="Content Placeholder 2"/>
          <p:cNvSpPr>
            <a:spLocks noGrp="1"/>
          </p:cNvSpPr>
          <p:nvPr>
            <p:ph idx="1"/>
          </p:nvPr>
        </p:nvSpPr>
        <p:spPr/>
        <p:txBody>
          <a:bodyPr/>
          <a:lstStyle/>
          <a:p>
            <a:r>
              <a:rPr lang="en-PH" dirty="0" err="1" smtClean="0"/>
              <a:t>ActionContext</a:t>
            </a:r>
            <a:r>
              <a:rPr lang="en-PH" dirty="0" smtClean="0"/>
              <a:t> map consists of the following:</a:t>
            </a:r>
          </a:p>
          <a:p>
            <a:pPr lvl="1"/>
            <a:r>
              <a:rPr lang="en-PH" b="1" dirty="0" smtClean="0"/>
              <a:t>application</a:t>
            </a:r>
            <a:r>
              <a:rPr lang="en-PH" dirty="0" smtClean="0"/>
              <a:t> - application scoped variables</a:t>
            </a:r>
          </a:p>
          <a:p>
            <a:pPr lvl="1"/>
            <a:r>
              <a:rPr lang="en-PH" b="1" dirty="0" smtClean="0"/>
              <a:t>session</a:t>
            </a:r>
            <a:r>
              <a:rPr lang="en-PH" dirty="0" smtClean="0"/>
              <a:t> - session scoped variables</a:t>
            </a:r>
          </a:p>
          <a:p>
            <a:pPr lvl="1"/>
            <a:r>
              <a:rPr lang="en-PH" b="1" dirty="0" smtClean="0"/>
              <a:t>root / value stack</a:t>
            </a:r>
            <a:r>
              <a:rPr lang="en-PH" dirty="0" smtClean="0"/>
              <a:t> - all your action variables are stored here</a:t>
            </a:r>
          </a:p>
          <a:p>
            <a:pPr lvl="1"/>
            <a:r>
              <a:rPr lang="en-PH" b="1" dirty="0" smtClean="0"/>
              <a:t>request</a:t>
            </a:r>
            <a:r>
              <a:rPr lang="en-PH" dirty="0" smtClean="0"/>
              <a:t> - request scoped variables</a:t>
            </a:r>
          </a:p>
          <a:p>
            <a:pPr lvl="1"/>
            <a:r>
              <a:rPr lang="en-PH" b="1" dirty="0" smtClean="0"/>
              <a:t>parameters</a:t>
            </a:r>
            <a:r>
              <a:rPr lang="en-PH" dirty="0" smtClean="0"/>
              <a:t> - request parameters</a:t>
            </a:r>
          </a:p>
          <a:p>
            <a:pPr lvl="1"/>
            <a:r>
              <a:rPr lang="en-PH" b="1" dirty="0" err="1" smtClean="0"/>
              <a:t>atributes</a:t>
            </a:r>
            <a:r>
              <a:rPr lang="en-PH" dirty="0" smtClean="0"/>
              <a:t> - the attributes stored in page, request, session and application scope</a:t>
            </a:r>
          </a:p>
          <a:p>
            <a:endParaRPr lang="en-PH" dirty="0" smtClean="0"/>
          </a:p>
          <a:p>
            <a:r>
              <a:rPr lang="en-PH" dirty="0" smtClean="0"/>
              <a:t>Objects in the </a:t>
            </a:r>
            <a:r>
              <a:rPr lang="en-PH" dirty="0" err="1" smtClean="0"/>
              <a:t>ActionContext</a:t>
            </a:r>
            <a:r>
              <a:rPr lang="en-PH" dirty="0" smtClean="0"/>
              <a:t> are referred using the # symbol, however, the objects in the value stack can be directly referenced</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30</a:t>
            </a:fld>
            <a:endParaRPr lang="en-US"/>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Value Stack/OGNL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31</a:t>
            </a:fld>
            <a:endParaRPr lang="en-US"/>
          </a:p>
        </p:txBody>
      </p:sp>
      <p:pic>
        <p:nvPicPr>
          <p:cNvPr id="68611" name="Picture 3"/>
          <p:cNvPicPr>
            <a:picLocks noGrp="1" noChangeAspect="1" noChangeArrowheads="1"/>
          </p:cNvPicPr>
          <p:nvPr>
            <p:ph idx="1"/>
          </p:nvPr>
        </p:nvPicPr>
        <p:blipFill>
          <a:blip r:embed="rId3" cstate="print"/>
          <a:srcRect/>
          <a:stretch>
            <a:fillRect/>
          </a:stretch>
        </p:blipFill>
        <p:spPr bwMode="auto">
          <a:xfrm>
            <a:off x="415542" y="5286318"/>
            <a:ext cx="5659413" cy="1108240"/>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cstate="print"/>
          <a:srcRect/>
          <a:stretch>
            <a:fillRect/>
          </a:stretch>
        </p:blipFill>
        <p:spPr bwMode="auto">
          <a:xfrm>
            <a:off x="415542" y="1098325"/>
            <a:ext cx="4891150" cy="1394152"/>
          </a:xfrm>
          <a:prstGeom prst="rect">
            <a:avLst/>
          </a:prstGeom>
          <a:noFill/>
          <a:ln w="9525">
            <a:noFill/>
            <a:miter lim="800000"/>
            <a:headEnd/>
            <a:tailEnd/>
          </a:ln>
          <a:effectLst/>
        </p:spPr>
      </p:pic>
      <p:pic>
        <p:nvPicPr>
          <p:cNvPr id="68610" name="Picture 2"/>
          <p:cNvPicPr>
            <a:picLocks noChangeAspect="1" noChangeArrowheads="1"/>
          </p:cNvPicPr>
          <p:nvPr/>
        </p:nvPicPr>
        <p:blipFill>
          <a:blip r:embed="rId5" cstate="print"/>
          <a:srcRect/>
          <a:stretch>
            <a:fillRect/>
          </a:stretch>
        </p:blipFill>
        <p:spPr bwMode="auto">
          <a:xfrm>
            <a:off x="2109019" y="2242209"/>
            <a:ext cx="6849245" cy="3044109"/>
          </a:xfrm>
          <a:prstGeom prst="rect">
            <a:avLst/>
          </a:prstGeom>
          <a:noFill/>
          <a:ln w="9525">
            <a:noFill/>
            <a:miter lim="800000"/>
            <a:headEnd/>
            <a:tailEnd/>
          </a:ln>
          <a:effectLst/>
        </p:spPr>
      </p:pic>
      <p:sp>
        <p:nvSpPr>
          <p:cNvPr id="9" name="Left Arrow 8"/>
          <p:cNvSpPr/>
          <p:nvPr/>
        </p:nvSpPr>
        <p:spPr bwMode="auto">
          <a:xfrm>
            <a:off x="6074955" y="4896456"/>
            <a:ext cx="2670839" cy="1823432"/>
          </a:xfrm>
          <a:prstGeom prst="lef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sz="2000" dirty="0" smtClean="0">
                <a:solidFill>
                  <a:schemeClr val="tx1"/>
                </a:solidFill>
                <a:latin typeface="Arial" charset="0"/>
              </a:rPr>
              <a:t>a</a:t>
            </a:r>
            <a:r>
              <a:rPr kumimoji="0" lang="en-PH" sz="2000" b="1" i="0" u="none" strike="noStrike" cap="none" normalizeH="0" baseline="0" dirty="0" smtClean="0">
                <a:ln>
                  <a:noFill/>
                </a:ln>
                <a:solidFill>
                  <a:schemeClr val="tx1"/>
                </a:solidFill>
                <a:effectLst/>
                <a:latin typeface="Arial" charset="0"/>
              </a:rPr>
              <a:t>ccess key1,</a:t>
            </a:r>
            <a:r>
              <a:rPr kumimoji="0" lang="en-PH" sz="2000" b="1" i="0" u="none" strike="noStrike" cap="none" normalizeH="0" dirty="0" smtClean="0">
                <a:ln>
                  <a:noFill/>
                </a:ln>
                <a:solidFill>
                  <a:schemeClr val="tx1"/>
                </a:solidFill>
                <a:effectLst/>
                <a:latin typeface="Arial" charset="0"/>
              </a:rPr>
              <a:t> </a:t>
            </a:r>
            <a:r>
              <a:rPr kumimoji="0" lang="en-PH" sz="2000" b="1" i="0" u="none" strike="noStrike" cap="none" normalizeH="0" baseline="0" dirty="0" smtClean="0">
                <a:ln>
                  <a:noFill/>
                </a:ln>
                <a:solidFill>
                  <a:schemeClr val="tx1"/>
                </a:solidFill>
                <a:effectLst/>
                <a:latin typeface="Arial" charset="0"/>
              </a:rPr>
              <a:t>key2 </a:t>
            </a:r>
          </a:p>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baseline="0" dirty="0" smtClean="0">
                <a:ln>
                  <a:noFill/>
                </a:ln>
                <a:solidFill>
                  <a:schemeClr val="tx1"/>
                </a:solidFill>
                <a:effectLst/>
                <a:latin typeface="Arial" charset="0"/>
              </a:rPr>
              <a:t>using property tag</a:t>
            </a:r>
          </a:p>
        </p:txBody>
      </p:sp>
      <p:sp>
        <p:nvSpPr>
          <p:cNvPr id="10" name="Left Arrow 9"/>
          <p:cNvSpPr/>
          <p:nvPr/>
        </p:nvSpPr>
        <p:spPr bwMode="auto">
          <a:xfrm>
            <a:off x="5652452" y="764763"/>
            <a:ext cx="2670839" cy="1498836"/>
          </a:xfrm>
          <a:prstGeom prst="lef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dirty="0" smtClean="0">
                <a:ln>
                  <a:noFill/>
                </a:ln>
                <a:solidFill>
                  <a:schemeClr val="tx1"/>
                </a:solidFill>
                <a:effectLst/>
                <a:latin typeface="Arial" charset="0"/>
              </a:rPr>
              <a:t>form with text </a:t>
            </a:r>
          </a:p>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dirty="0" smtClean="0">
                <a:ln>
                  <a:noFill/>
                </a:ln>
                <a:solidFill>
                  <a:schemeClr val="tx1"/>
                </a:solidFill>
                <a:effectLst/>
                <a:latin typeface="Arial" charset="0"/>
              </a:rPr>
              <a:t>input “name”</a:t>
            </a:r>
          </a:p>
        </p:txBody>
      </p:sp>
      <p:sp>
        <p:nvSpPr>
          <p:cNvPr id="11" name="Right Arrow 10"/>
          <p:cNvSpPr/>
          <p:nvPr/>
        </p:nvSpPr>
        <p:spPr bwMode="auto">
          <a:xfrm>
            <a:off x="132738" y="2772696"/>
            <a:ext cx="2580966" cy="1976280"/>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baseline="0" dirty="0" smtClean="0">
                <a:ln>
                  <a:noFill/>
                </a:ln>
                <a:solidFill>
                  <a:schemeClr val="tx1"/>
                </a:solidFill>
                <a:effectLst/>
                <a:latin typeface="Arial" charset="0"/>
              </a:rPr>
              <a:t>Inject</a:t>
            </a:r>
            <a:r>
              <a:rPr kumimoji="0" lang="en-PH" sz="2000" b="1" i="0" u="none" strike="noStrike" cap="none" normalizeH="0" dirty="0" smtClean="0">
                <a:ln>
                  <a:noFill/>
                </a:ln>
                <a:solidFill>
                  <a:schemeClr val="tx1"/>
                </a:solidFill>
                <a:effectLst/>
                <a:latin typeface="Arial" charset="0"/>
              </a:rPr>
              <a:t> key1, </a:t>
            </a:r>
          </a:p>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dirty="0" smtClean="0">
                <a:ln>
                  <a:noFill/>
                </a:ln>
                <a:solidFill>
                  <a:schemeClr val="tx1"/>
                </a:solidFill>
                <a:effectLst/>
                <a:latin typeface="Arial" charset="0"/>
              </a:rPr>
              <a:t>key2 </a:t>
            </a:r>
          </a:p>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dirty="0" smtClean="0">
                <a:ln>
                  <a:noFill/>
                </a:ln>
                <a:solidFill>
                  <a:schemeClr val="tx1"/>
                </a:solidFill>
                <a:effectLst/>
                <a:latin typeface="Arial" charset="0"/>
              </a:rPr>
              <a:t>in </a:t>
            </a:r>
            <a:r>
              <a:rPr kumimoji="0" lang="en-PH" sz="2000" b="1" i="0" u="none" strike="noStrike" cap="none" normalizeH="0" dirty="0" err="1" smtClean="0">
                <a:ln>
                  <a:noFill/>
                </a:ln>
                <a:solidFill>
                  <a:schemeClr val="tx1"/>
                </a:solidFill>
                <a:effectLst/>
                <a:latin typeface="Arial" charset="0"/>
              </a:rPr>
              <a:t>ValueStack</a:t>
            </a:r>
            <a:endParaRPr kumimoji="0" lang="en-PH" sz="2000" b="1" i="0" u="none" strike="noStrike" cap="none" normalizeH="0" baseline="0" dirty="0" smtClean="0">
              <a:ln>
                <a:noFill/>
              </a:ln>
              <a:solidFill>
                <a:schemeClr val="tx1"/>
              </a:solidFill>
              <a:effectLst/>
              <a:latin typeface="Arial"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Validations Framework</a:t>
            </a:r>
            <a:endParaRPr lang="en-PH" dirty="0"/>
          </a:p>
        </p:txBody>
      </p:sp>
      <p:sp>
        <p:nvSpPr>
          <p:cNvPr id="3" name="Content Placeholder 2"/>
          <p:cNvSpPr>
            <a:spLocks noGrp="1"/>
          </p:cNvSpPr>
          <p:nvPr>
            <p:ph idx="1"/>
          </p:nvPr>
        </p:nvSpPr>
        <p:spPr>
          <a:xfrm>
            <a:off x="306388" y="959370"/>
            <a:ext cx="8637587" cy="4838700"/>
          </a:xfrm>
        </p:spPr>
        <p:txBody>
          <a:bodyPr/>
          <a:lstStyle/>
          <a:p>
            <a:r>
              <a:rPr lang="en-PH" dirty="0" smtClean="0"/>
              <a:t>Struts Validation Framework assists the application to run rules to perform validation before Action method is executed</a:t>
            </a:r>
          </a:p>
          <a:p>
            <a:r>
              <a:rPr lang="en-PH" b="1" dirty="0" smtClean="0"/>
              <a:t>validate()</a:t>
            </a:r>
            <a:r>
              <a:rPr lang="en-PH" dirty="0" smtClean="0"/>
              <a:t> method in Action class</a:t>
            </a:r>
          </a:p>
          <a:p>
            <a:pPr lvl="1"/>
            <a:r>
              <a:rPr lang="en-PH" dirty="0" smtClean="0"/>
              <a:t>Action class must extend </a:t>
            </a:r>
            <a:r>
              <a:rPr lang="en-PH" dirty="0" err="1" smtClean="0"/>
              <a:t>ActionSupport</a:t>
            </a:r>
            <a:r>
              <a:rPr lang="en-PH" dirty="0" smtClean="0"/>
              <a:t> which implements </a:t>
            </a:r>
            <a:r>
              <a:rPr lang="en-PH" dirty="0" err="1" smtClean="0"/>
              <a:t>Validateable</a:t>
            </a:r>
            <a:r>
              <a:rPr lang="en-PH" dirty="0" smtClean="0"/>
              <a:t> interface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32</a:t>
            </a:fld>
            <a:endParaRPr lang="en-US"/>
          </a:p>
        </p:txBody>
      </p:sp>
      <p:pic>
        <p:nvPicPr>
          <p:cNvPr id="62466" name="Picture 2"/>
          <p:cNvPicPr>
            <a:picLocks noChangeAspect="1" noChangeArrowheads="1"/>
          </p:cNvPicPr>
          <p:nvPr/>
        </p:nvPicPr>
        <p:blipFill>
          <a:blip r:embed="rId3" cstate="print"/>
          <a:srcRect/>
          <a:stretch>
            <a:fillRect/>
          </a:stretch>
        </p:blipFill>
        <p:spPr bwMode="auto">
          <a:xfrm>
            <a:off x="523874" y="3378183"/>
            <a:ext cx="5517162" cy="1811429"/>
          </a:xfrm>
          <a:prstGeom prst="rect">
            <a:avLst/>
          </a:prstGeom>
          <a:noFill/>
          <a:ln w="9525">
            <a:noFill/>
            <a:miter lim="800000"/>
            <a:headEnd/>
            <a:tailEnd/>
          </a:ln>
          <a:effectLst/>
        </p:spPr>
      </p:pic>
      <p:pic>
        <p:nvPicPr>
          <p:cNvPr id="62468" name="Picture 4"/>
          <p:cNvPicPr>
            <a:picLocks noChangeAspect="1" noChangeArrowheads="1"/>
          </p:cNvPicPr>
          <p:nvPr/>
        </p:nvPicPr>
        <p:blipFill>
          <a:blip r:embed="rId4" cstate="print"/>
          <a:srcRect/>
          <a:stretch>
            <a:fillRect/>
          </a:stretch>
        </p:blipFill>
        <p:spPr bwMode="auto">
          <a:xfrm>
            <a:off x="1409077" y="5351117"/>
            <a:ext cx="7615003" cy="893906"/>
          </a:xfrm>
          <a:prstGeom prst="rect">
            <a:avLst/>
          </a:prstGeom>
          <a:noFill/>
          <a:ln w="9525">
            <a:noFill/>
            <a:miter lim="800000"/>
            <a:headEnd/>
            <a:tailEnd/>
          </a:ln>
          <a:effectLst/>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Validations Framework</a:t>
            </a:r>
            <a:endParaRPr lang="en-PH" dirty="0"/>
          </a:p>
        </p:txBody>
      </p:sp>
      <p:sp>
        <p:nvSpPr>
          <p:cNvPr id="3" name="Content Placeholder 2"/>
          <p:cNvSpPr>
            <a:spLocks noGrp="1"/>
          </p:cNvSpPr>
          <p:nvPr>
            <p:ph idx="1"/>
          </p:nvPr>
        </p:nvSpPr>
        <p:spPr>
          <a:xfrm>
            <a:off x="320676" y="929390"/>
            <a:ext cx="8637587" cy="4838700"/>
          </a:xfrm>
        </p:spPr>
        <p:txBody>
          <a:bodyPr/>
          <a:lstStyle/>
          <a:p>
            <a:r>
              <a:rPr lang="en-PH" dirty="0" smtClean="0"/>
              <a:t>XML-based Validation</a:t>
            </a:r>
          </a:p>
          <a:p>
            <a:pPr lvl="1"/>
            <a:r>
              <a:rPr lang="en-PH" dirty="0" smtClean="0"/>
              <a:t>Provides more options of validation like email validation, integer range validation, form validation field, expression validation, </a:t>
            </a:r>
            <a:r>
              <a:rPr lang="en-PH" dirty="0" err="1" smtClean="0"/>
              <a:t>regex</a:t>
            </a:r>
            <a:r>
              <a:rPr lang="en-PH" dirty="0" smtClean="0"/>
              <a:t> validation, required validation, </a:t>
            </a:r>
            <a:r>
              <a:rPr lang="en-PH" dirty="0" err="1" smtClean="0"/>
              <a:t>requiredstring</a:t>
            </a:r>
            <a:r>
              <a:rPr lang="en-PH" dirty="0" smtClean="0"/>
              <a:t> validation, </a:t>
            </a:r>
            <a:r>
              <a:rPr lang="en-PH" dirty="0" err="1" smtClean="0"/>
              <a:t>stringlength</a:t>
            </a:r>
            <a:r>
              <a:rPr lang="en-PH" dirty="0" smtClean="0"/>
              <a:t> validation and etc</a:t>
            </a:r>
          </a:p>
          <a:p>
            <a:pPr lvl="1"/>
            <a:r>
              <a:rPr lang="en-PH" dirty="0" smtClean="0"/>
              <a:t>Must be named [action-class]-validation.xml and ideally, should be in the CLASSPATH same as the class file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33</a:t>
            </a:fld>
            <a:endParaRPr lang="en-US"/>
          </a:p>
        </p:txBody>
      </p:sp>
      <p:pic>
        <p:nvPicPr>
          <p:cNvPr id="63491" name="Picture 3"/>
          <p:cNvPicPr>
            <a:picLocks noChangeAspect="1" noChangeArrowheads="1"/>
          </p:cNvPicPr>
          <p:nvPr/>
        </p:nvPicPr>
        <p:blipFill>
          <a:blip r:embed="rId3" cstate="print"/>
          <a:srcRect/>
          <a:stretch>
            <a:fillRect/>
          </a:stretch>
        </p:blipFill>
        <p:spPr bwMode="auto">
          <a:xfrm>
            <a:off x="1056417" y="3470848"/>
            <a:ext cx="7167663" cy="2600169"/>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Validations Framework</a:t>
            </a:r>
            <a:endParaRPr lang="en-PH" dirty="0"/>
          </a:p>
        </p:txBody>
      </p:sp>
      <p:sp>
        <p:nvSpPr>
          <p:cNvPr id="3" name="Content Placeholder 2"/>
          <p:cNvSpPr>
            <a:spLocks noGrp="1"/>
          </p:cNvSpPr>
          <p:nvPr>
            <p:ph idx="1"/>
          </p:nvPr>
        </p:nvSpPr>
        <p:spPr>
          <a:xfrm>
            <a:off x="306388" y="947273"/>
            <a:ext cx="8637587" cy="4838700"/>
          </a:xfrm>
        </p:spPr>
        <p:txBody>
          <a:bodyPr/>
          <a:lstStyle/>
          <a:p>
            <a:r>
              <a:rPr lang="en-PH" dirty="0" smtClean="0"/>
              <a:t>Bundled </a:t>
            </a:r>
            <a:r>
              <a:rPr lang="en-PH" dirty="0" err="1" smtClean="0"/>
              <a:t>Validators</a:t>
            </a:r>
            <a:endParaRPr lang="en-PH" dirty="0" smtClean="0"/>
          </a:p>
          <a:p>
            <a:pPr lvl="1"/>
            <a:r>
              <a:rPr lang="en-PH" dirty="0" smtClean="0"/>
              <a:t>conversion </a:t>
            </a:r>
            <a:r>
              <a:rPr lang="en-PH" dirty="0" err="1" smtClean="0"/>
              <a:t>validator</a:t>
            </a:r>
            <a:endParaRPr lang="en-PH" dirty="0" smtClean="0"/>
          </a:p>
          <a:p>
            <a:pPr lvl="1"/>
            <a:r>
              <a:rPr lang="en-PH" dirty="0" smtClean="0"/>
              <a:t>date </a:t>
            </a:r>
            <a:r>
              <a:rPr lang="en-PH" dirty="0" err="1" smtClean="0"/>
              <a:t>validator</a:t>
            </a:r>
            <a:endParaRPr lang="en-PH" dirty="0" smtClean="0"/>
          </a:p>
          <a:p>
            <a:pPr lvl="1"/>
            <a:r>
              <a:rPr lang="en-PH" dirty="0" smtClean="0"/>
              <a:t>double </a:t>
            </a:r>
            <a:r>
              <a:rPr lang="en-PH" dirty="0" err="1" smtClean="0"/>
              <a:t>validator</a:t>
            </a:r>
            <a:endParaRPr lang="en-PH" dirty="0" smtClean="0"/>
          </a:p>
          <a:p>
            <a:pPr lvl="1"/>
            <a:r>
              <a:rPr lang="en-PH" dirty="0" smtClean="0"/>
              <a:t>email </a:t>
            </a:r>
            <a:r>
              <a:rPr lang="en-PH" dirty="0" err="1" smtClean="0"/>
              <a:t>validator</a:t>
            </a:r>
            <a:endParaRPr lang="en-PH" dirty="0" smtClean="0"/>
          </a:p>
          <a:p>
            <a:pPr lvl="1"/>
            <a:r>
              <a:rPr lang="en-PH" dirty="0" smtClean="0"/>
              <a:t>expression </a:t>
            </a:r>
            <a:r>
              <a:rPr lang="en-PH" dirty="0" err="1" smtClean="0"/>
              <a:t>validator</a:t>
            </a:r>
            <a:endParaRPr lang="en-PH" dirty="0" smtClean="0"/>
          </a:p>
          <a:p>
            <a:pPr lvl="1"/>
            <a:r>
              <a:rPr lang="en-PH" dirty="0" err="1" smtClean="0"/>
              <a:t>fieldexpression</a:t>
            </a:r>
            <a:r>
              <a:rPr lang="en-PH" dirty="0" smtClean="0"/>
              <a:t> </a:t>
            </a:r>
            <a:r>
              <a:rPr lang="en-PH" dirty="0" err="1" smtClean="0"/>
              <a:t>validator</a:t>
            </a:r>
            <a:endParaRPr lang="en-PH" dirty="0" smtClean="0"/>
          </a:p>
          <a:p>
            <a:pPr lvl="1"/>
            <a:r>
              <a:rPr lang="en-PH" dirty="0" err="1" smtClean="0"/>
              <a:t>int</a:t>
            </a:r>
            <a:r>
              <a:rPr lang="en-PH" dirty="0" smtClean="0"/>
              <a:t> </a:t>
            </a:r>
            <a:r>
              <a:rPr lang="en-PH" dirty="0" err="1" smtClean="0"/>
              <a:t>validator</a:t>
            </a:r>
            <a:endParaRPr lang="en-PH" dirty="0" smtClean="0"/>
          </a:p>
          <a:p>
            <a:pPr lvl="1"/>
            <a:r>
              <a:rPr lang="en-PH" dirty="0" err="1" smtClean="0"/>
              <a:t>regex</a:t>
            </a:r>
            <a:r>
              <a:rPr lang="en-PH" dirty="0" smtClean="0"/>
              <a:t> </a:t>
            </a:r>
            <a:r>
              <a:rPr lang="en-PH" dirty="0" err="1" smtClean="0"/>
              <a:t>validator</a:t>
            </a:r>
            <a:endParaRPr lang="en-PH" dirty="0" smtClean="0"/>
          </a:p>
          <a:p>
            <a:pPr lvl="1"/>
            <a:r>
              <a:rPr lang="en-PH" dirty="0" smtClean="0"/>
              <a:t>required </a:t>
            </a:r>
            <a:r>
              <a:rPr lang="en-PH" dirty="0" err="1" smtClean="0"/>
              <a:t>validator</a:t>
            </a:r>
            <a:endParaRPr lang="en-PH" dirty="0" smtClean="0"/>
          </a:p>
          <a:p>
            <a:pPr lvl="1"/>
            <a:r>
              <a:rPr lang="en-PH" dirty="0" err="1" smtClean="0"/>
              <a:t>requiredstring</a:t>
            </a:r>
            <a:r>
              <a:rPr lang="en-PH" dirty="0" smtClean="0"/>
              <a:t> </a:t>
            </a:r>
            <a:r>
              <a:rPr lang="en-PH" dirty="0" err="1" smtClean="0"/>
              <a:t>validator</a:t>
            </a:r>
            <a:endParaRPr lang="en-PH" dirty="0" smtClean="0"/>
          </a:p>
          <a:p>
            <a:pPr lvl="1"/>
            <a:r>
              <a:rPr lang="en-PH" dirty="0" err="1" smtClean="0"/>
              <a:t>stringlength</a:t>
            </a:r>
            <a:r>
              <a:rPr lang="en-PH" dirty="0" smtClean="0"/>
              <a:t> </a:t>
            </a:r>
            <a:r>
              <a:rPr lang="en-PH" dirty="0" err="1" smtClean="0"/>
              <a:t>validator</a:t>
            </a:r>
            <a:endParaRPr lang="en-PH" dirty="0" smtClean="0"/>
          </a:p>
          <a:p>
            <a:pPr lvl="1"/>
            <a:r>
              <a:rPr lang="en-PH" dirty="0" err="1" smtClean="0"/>
              <a:t>url</a:t>
            </a:r>
            <a:r>
              <a:rPr lang="en-PH" dirty="0" smtClean="0"/>
              <a:t> </a:t>
            </a:r>
            <a:r>
              <a:rPr lang="en-PH" dirty="0" err="1" smtClean="0"/>
              <a:t>validator</a:t>
            </a:r>
            <a:endParaRPr lang="en-PH" dirty="0" smtClean="0"/>
          </a:p>
          <a:p>
            <a:pPr lvl="1"/>
            <a:r>
              <a:rPr lang="en-PH" dirty="0" smtClean="0"/>
              <a:t>visitor </a:t>
            </a:r>
            <a:r>
              <a:rPr lang="en-PH" dirty="0" err="1" smtClean="0"/>
              <a:t>validator</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34</a:t>
            </a:fld>
            <a:endParaRPr lang="en-US"/>
          </a:p>
        </p:txBody>
      </p:sp>
      <p:pic>
        <p:nvPicPr>
          <p:cNvPr id="64514" name="Picture 2"/>
          <p:cNvPicPr>
            <a:picLocks noChangeAspect="1" noChangeArrowheads="1"/>
          </p:cNvPicPr>
          <p:nvPr/>
        </p:nvPicPr>
        <p:blipFill>
          <a:blip r:embed="rId3" cstate="print"/>
          <a:srcRect/>
          <a:stretch>
            <a:fillRect/>
          </a:stretch>
        </p:blipFill>
        <p:spPr bwMode="auto">
          <a:xfrm>
            <a:off x="3889179" y="886297"/>
            <a:ext cx="5054795" cy="1813858"/>
          </a:xfrm>
          <a:prstGeom prst="rect">
            <a:avLst/>
          </a:prstGeom>
          <a:noFill/>
          <a:ln w="9525">
            <a:noFill/>
            <a:miter lim="800000"/>
            <a:headEnd/>
            <a:tailEnd/>
          </a:ln>
          <a:effectLst/>
        </p:spPr>
      </p:pic>
      <p:pic>
        <p:nvPicPr>
          <p:cNvPr id="64515" name="Picture 3"/>
          <p:cNvPicPr>
            <a:picLocks noChangeAspect="1" noChangeArrowheads="1"/>
          </p:cNvPicPr>
          <p:nvPr/>
        </p:nvPicPr>
        <p:blipFill>
          <a:blip r:embed="rId4" cstate="print"/>
          <a:srcRect/>
          <a:stretch>
            <a:fillRect/>
          </a:stretch>
        </p:blipFill>
        <p:spPr bwMode="auto">
          <a:xfrm>
            <a:off x="3889180" y="2725249"/>
            <a:ext cx="5069083" cy="1606914"/>
          </a:xfrm>
          <a:prstGeom prst="rect">
            <a:avLst/>
          </a:prstGeom>
          <a:noFill/>
          <a:ln w="9525">
            <a:noFill/>
            <a:miter lim="800000"/>
            <a:headEnd/>
            <a:tailEnd/>
          </a:ln>
          <a:effectLst/>
        </p:spPr>
      </p:pic>
      <p:pic>
        <p:nvPicPr>
          <p:cNvPr id="64516" name="Picture 4"/>
          <p:cNvPicPr>
            <a:picLocks noChangeAspect="1" noChangeArrowheads="1"/>
          </p:cNvPicPr>
          <p:nvPr/>
        </p:nvPicPr>
        <p:blipFill>
          <a:blip r:embed="rId5" cstate="print"/>
          <a:srcRect/>
          <a:stretch>
            <a:fillRect/>
          </a:stretch>
        </p:blipFill>
        <p:spPr bwMode="auto">
          <a:xfrm>
            <a:off x="3889179" y="4302183"/>
            <a:ext cx="4445352" cy="2001708"/>
          </a:xfrm>
          <a:prstGeom prst="rect">
            <a:avLst/>
          </a:prstGeom>
          <a:noFill/>
          <a:ln w="9525">
            <a:noFill/>
            <a:miter lim="800000"/>
            <a:headEnd/>
            <a:tailEnd/>
          </a:ln>
          <a:effectLst/>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Type Conversion</a:t>
            </a:r>
            <a:endParaRPr lang="en-PH" dirty="0"/>
          </a:p>
        </p:txBody>
      </p:sp>
      <p:sp>
        <p:nvSpPr>
          <p:cNvPr id="3" name="Content Placeholder 2"/>
          <p:cNvSpPr>
            <a:spLocks noGrp="1"/>
          </p:cNvSpPr>
          <p:nvPr>
            <p:ph idx="1"/>
          </p:nvPr>
        </p:nvSpPr>
        <p:spPr/>
        <p:txBody>
          <a:bodyPr/>
          <a:lstStyle/>
          <a:p>
            <a:r>
              <a:rPr lang="en-PH" dirty="0" smtClean="0"/>
              <a:t>Protocol treats all HTTP request as a String (including numbers, </a:t>
            </a:r>
            <a:r>
              <a:rPr lang="en-PH" dirty="0" err="1" smtClean="0"/>
              <a:t>boolean</a:t>
            </a:r>
            <a:r>
              <a:rPr lang="en-PH" dirty="0" smtClean="0"/>
              <a:t>, integers, dates, decimals, etc)</a:t>
            </a:r>
          </a:p>
          <a:p>
            <a:endParaRPr lang="en-PH" dirty="0" smtClean="0"/>
          </a:p>
          <a:p>
            <a:r>
              <a:rPr lang="en-PH" dirty="0" smtClean="0"/>
              <a:t>Struts does the heavy lifting and uses variety of type converters to automatically convert request parameter to the desired type (e.g. Integer) </a:t>
            </a:r>
          </a:p>
          <a:p>
            <a:endParaRPr lang="en-PH" dirty="0" smtClean="0"/>
          </a:p>
          <a:p>
            <a:r>
              <a:rPr lang="en-PH" dirty="0" smtClean="0"/>
              <a:t>Some Struts default Type Converters</a:t>
            </a:r>
          </a:p>
          <a:p>
            <a:pPr lvl="1"/>
            <a:r>
              <a:rPr lang="en-PH" dirty="0" smtClean="0"/>
              <a:t>Integer, Float, Double, Decimal, Date, </a:t>
            </a:r>
            <a:r>
              <a:rPr lang="en-PH" dirty="0" err="1" smtClean="0"/>
              <a:t>Datetime</a:t>
            </a:r>
            <a:r>
              <a:rPr lang="en-PH" dirty="0" smtClean="0"/>
              <a:t>, Arrays, Collections, Enumerations, Boolean, </a:t>
            </a:r>
            <a:r>
              <a:rPr lang="en-PH" dirty="0" err="1" smtClean="0"/>
              <a:t>BigDecimal</a:t>
            </a:r>
            <a:endParaRPr lang="en-PH" dirty="0" smtClean="0"/>
          </a:p>
          <a:p>
            <a:pPr>
              <a:buNone/>
            </a:pP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35</a:t>
            </a:fld>
            <a:endParaRPr lang="en-US"/>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Type Conversion</a:t>
            </a:r>
            <a:endParaRPr lang="en-PH" dirty="0"/>
          </a:p>
        </p:txBody>
      </p:sp>
      <p:sp>
        <p:nvSpPr>
          <p:cNvPr id="3" name="Content Placeholder 2"/>
          <p:cNvSpPr>
            <a:spLocks noGrp="1"/>
          </p:cNvSpPr>
          <p:nvPr>
            <p:ph idx="1"/>
          </p:nvPr>
        </p:nvSpPr>
        <p:spPr>
          <a:xfrm>
            <a:off x="306388" y="899410"/>
            <a:ext cx="8637587" cy="5441429"/>
          </a:xfrm>
        </p:spPr>
        <p:txBody>
          <a:bodyPr/>
          <a:lstStyle/>
          <a:p>
            <a:r>
              <a:rPr lang="en-PH" dirty="0" smtClean="0"/>
              <a:t>How to make your own Converter?</a:t>
            </a:r>
          </a:p>
          <a:p>
            <a:pPr lvl="1"/>
            <a:r>
              <a:rPr lang="en-PH" dirty="0" smtClean="0"/>
              <a:t>Extend org.apache.struts2.util.StrutsTypeConverter and override </a:t>
            </a:r>
            <a:r>
              <a:rPr lang="en-PH" dirty="0" err="1" smtClean="0"/>
              <a:t>convertFromString</a:t>
            </a:r>
            <a:r>
              <a:rPr lang="en-PH" dirty="0" smtClean="0"/>
              <a:t>() and </a:t>
            </a:r>
            <a:r>
              <a:rPr lang="en-PH" dirty="0" err="1" smtClean="0"/>
              <a:t>convertToString</a:t>
            </a:r>
            <a:r>
              <a:rPr lang="en-PH" dirty="0" smtClean="0"/>
              <a:t>() methods</a:t>
            </a:r>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r>
              <a:rPr lang="en-PH" dirty="0" smtClean="0"/>
              <a:t>Register the custom Converter</a:t>
            </a:r>
          </a:p>
          <a:p>
            <a:pPr lvl="2"/>
            <a:r>
              <a:rPr lang="en-PH" dirty="0" smtClean="0"/>
              <a:t>Per Action Class: </a:t>
            </a:r>
            <a:r>
              <a:rPr lang="en-PH" b="1" dirty="0" smtClean="0"/>
              <a:t>[action-class]-</a:t>
            </a:r>
            <a:r>
              <a:rPr lang="en-PH" b="1" dirty="0" err="1" smtClean="0"/>
              <a:t>conversion.properties</a:t>
            </a:r>
            <a:endParaRPr lang="en-PH" b="1" dirty="0" smtClean="0"/>
          </a:p>
          <a:p>
            <a:pPr lvl="3"/>
            <a:r>
              <a:rPr lang="en-PH" dirty="0" smtClean="0"/>
              <a:t>[object-instance-name]=[converter-class]</a:t>
            </a:r>
          </a:p>
          <a:p>
            <a:pPr lvl="2"/>
            <a:r>
              <a:rPr lang="en-PH" dirty="0" smtClean="0"/>
              <a:t>Global: </a:t>
            </a:r>
            <a:r>
              <a:rPr lang="en-PH" b="1" dirty="0" err="1" smtClean="0"/>
              <a:t>xwork-conversion.properties</a:t>
            </a:r>
            <a:endParaRPr lang="en-PH" b="1" dirty="0" smtClean="0"/>
          </a:p>
          <a:p>
            <a:pPr lvl="3"/>
            <a:r>
              <a:rPr lang="en-PH" dirty="0" smtClean="0"/>
              <a:t>[own-object]=[converter-class]</a:t>
            </a:r>
            <a:endParaRPr lang="en-PH" b="1"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36</a:t>
            </a:fld>
            <a:endParaRPr lang="en-US"/>
          </a:p>
        </p:txBody>
      </p:sp>
      <p:pic>
        <p:nvPicPr>
          <p:cNvPr id="65540" name="Picture 4"/>
          <p:cNvPicPr>
            <a:picLocks noChangeAspect="1" noChangeArrowheads="1"/>
          </p:cNvPicPr>
          <p:nvPr/>
        </p:nvPicPr>
        <p:blipFill>
          <a:blip r:embed="rId2" cstate="print"/>
          <a:srcRect/>
          <a:stretch>
            <a:fillRect/>
          </a:stretch>
        </p:blipFill>
        <p:spPr bwMode="auto">
          <a:xfrm>
            <a:off x="1303921" y="2012664"/>
            <a:ext cx="6580905" cy="2577709"/>
          </a:xfrm>
          <a:prstGeom prst="rect">
            <a:avLst/>
          </a:prstGeom>
          <a:noFill/>
          <a:ln w="9525">
            <a:noFill/>
            <a:miter lim="800000"/>
            <a:headEnd/>
            <a:tailEnd/>
          </a:ln>
          <a:effec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Exception Handling</a:t>
            </a:r>
            <a:endParaRPr lang="en-PH" dirty="0"/>
          </a:p>
        </p:txBody>
      </p:sp>
      <p:sp>
        <p:nvSpPr>
          <p:cNvPr id="3" name="Content Placeholder 2"/>
          <p:cNvSpPr>
            <a:spLocks noGrp="1"/>
          </p:cNvSpPr>
          <p:nvPr>
            <p:ph idx="1"/>
          </p:nvPr>
        </p:nvSpPr>
        <p:spPr>
          <a:xfrm>
            <a:off x="306388" y="989351"/>
            <a:ext cx="8637587" cy="5111412"/>
          </a:xfrm>
        </p:spPr>
        <p:txBody>
          <a:bodyPr/>
          <a:lstStyle/>
          <a:p>
            <a:r>
              <a:rPr lang="en-PH" dirty="0" smtClean="0"/>
              <a:t>Struts uses “exception” interceptor (part of the default-stack) for uncaught exception handling</a:t>
            </a:r>
          </a:p>
          <a:p>
            <a:r>
              <a:rPr lang="en-PH" dirty="0" smtClean="0"/>
              <a:t>Action-specific</a:t>
            </a:r>
          </a:p>
          <a:p>
            <a:endParaRPr lang="en-PH" dirty="0" smtClean="0"/>
          </a:p>
          <a:p>
            <a:endParaRPr lang="en-PH" dirty="0" smtClean="0"/>
          </a:p>
          <a:p>
            <a:endParaRPr lang="en-PH" dirty="0" smtClean="0"/>
          </a:p>
          <a:p>
            <a:endParaRPr lang="en-PH" dirty="0" smtClean="0"/>
          </a:p>
          <a:p>
            <a:r>
              <a:rPr lang="en-PH" dirty="0" smtClean="0"/>
              <a:t>Global Exception Mapping</a:t>
            </a:r>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37</a:t>
            </a:fld>
            <a:endParaRPr lang="en-US"/>
          </a:p>
        </p:txBody>
      </p:sp>
      <p:pic>
        <p:nvPicPr>
          <p:cNvPr id="66562" name="Picture 2"/>
          <p:cNvPicPr>
            <a:picLocks noChangeAspect="1" noChangeArrowheads="1"/>
          </p:cNvPicPr>
          <p:nvPr/>
        </p:nvPicPr>
        <p:blipFill>
          <a:blip r:embed="rId3" cstate="print"/>
          <a:srcRect/>
          <a:stretch>
            <a:fillRect/>
          </a:stretch>
        </p:blipFill>
        <p:spPr bwMode="auto">
          <a:xfrm>
            <a:off x="666148" y="2300759"/>
            <a:ext cx="7985277" cy="1656645"/>
          </a:xfrm>
          <a:prstGeom prst="rect">
            <a:avLst/>
          </a:prstGeom>
          <a:noFill/>
          <a:ln w="9525">
            <a:noFill/>
            <a:miter lim="800000"/>
            <a:headEnd/>
            <a:tailEnd/>
          </a:ln>
          <a:effectLst/>
        </p:spPr>
      </p:pic>
      <p:pic>
        <p:nvPicPr>
          <p:cNvPr id="66563" name="Picture 3"/>
          <p:cNvPicPr>
            <a:picLocks noChangeAspect="1" noChangeArrowheads="1"/>
          </p:cNvPicPr>
          <p:nvPr/>
        </p:nvPicPr>
        <p:blipFill>
          <a:blip r:embed="rId4" cstate="print"/>
          <a:srcRect/>
          <a:stretch>
            <a:fillRect/>
          </a:stretch>
        </p:blipFill>
        <p:spPr bwMode="auto">
          <a:xfrm>
            <a:off x="666148" y="4517895"/>
            <a:ext cx="7838634" cy="1642828"/>
          </a:xfrm>
          <a:prstGeom prst="rect">
            <a:avLst/>
          </a:prstGeom>
          <a:noFill/>
          <a:ln w="9525">
            <a:noFill/>
            <a:miter lim="800000"/>
            <a:headEnd/>
            <a:tailEnd/>
          </a:ln>
          <a:effectLst/>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Annotations</a:t>
            </a:r>
            <a:endParaRPr lang="en-PH" dirty="0"/>
          </a:p>
        </p:txBody>
      </p:sp>
      <p:sp>
        <p:nvSpPr>
          <p:cNvPr id="3" name="Content Placeholder 2"/>
          <p:cNvSpPr>
            <a:spLocks noGrp="1"/>
          </p:cNvSpPr>
          <p:nvPr>
            <p:ph idx="1"/>
          </p:nvPr>
        </p:nvSpPr>
        <p:spPr/>
        <p:txBody>
          <a:bodyPr/>
          <a:lstStyle/>
          <a:p>
            <a:r>
              <a:rPr lang="en-PH" dirty="0" smtClean="0"/>
              <a:t>Struts 2 provides an alternative to using XML to configure your application by using standard naming conventions and annotations for your action names, </a:t>
            </a:r>
            <a:r>
              <a:rPr lang="en-PH" dirty="0" err="1" smtClean="0"/>
              <a:t>ActionSupport</a:t>
            </a:r>
            <a:r>
              <a:rPr lang="en-PH" dirty="0" smtClean="0"/>
              <a:t> classes, and results</a:t>
            </a:r>
          </a:p>
          <a:p>
            <a:endParaRPr lang="en-PH" dirty="0" smtClean="0"/>
          </a:p>
          <a:p>
            <a:r>
              <a:rPr lang="en-PH" dirty="0" smtClean="0"/>
              <a:t>Convention </a:t>
            </a:r>
            <a:r>
              <a:rPr lang="en-PH" dirty="0" err="1" smtClean="0"/>
              <a:t>plugin</a:t>
            </a:r>
            <a:r>
              <a:rPr lang="en-PH" dirty="0" smtClean="0"/>
              <a:t> contains a number of Annotations to override the default convention that are used to map actions to URLs and results location</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38</a:t>
            </a:fld>
            <a:endParaRPr 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MVC Architecture</a:t>
            </a:r>
            <a:endParaRPr lang="en-PH" dirty="0"/>
          </a:p>
        </p:txBody>
      </p:sp>
      <p:sp>
        <p:nvSpPr>
          <p:cNvPr id="3" name="Content Placeholder 2"/>
          <p:cNvSpPr>
            <a:spLocks noGrp="1"/>
          </p:cNvSpPr>
          <p:nvPr>
            <p:ph idx="1"/>
          </p:nvPr>
        </p:nvSpPr>
        <p:spPr>
          <a:xfrm>
            <a:off x="306388" y="1262063"/>
            <a:ext cx="8637587" cy="1990803"/>
          </a:xfrm>
        </p:spPr>
        <p:txBody>
          <a:bodyPr/>
          <a:lstStyle/>
          <a:p>
            <a:r>
              <a:rPr lang="en-PH" dirty="0" smtClean="0"/>
              <a:t>A software architecture pattern to separate business/application logic from user interface layer</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a:t>
            </a:fld>
            <a:endParaRPr lang="en-US"/>
          </a:p>
        </p:txBody>
      </p:sp>
      <p:sp>
        <p:nvSpPr>
          <p:cNvPr id="6" name="Rounded Rectangle 5"/>
          <p:cNvSpPr/>
          <p:nvPr/>
        </p:nvSpPr>
        <p:spPr bwMode="auto">
          <a:xfrm>
            <a:off x="489681" y="4362136"/>
            <a:ext cx="2980944" cy="1801368"/>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View</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-Presents data in </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particular format</a:t>
            </a:r>
          </a:p>
          <a:p>
            <a:pPr marL="0" marR="0" indent="0" algn="ctr" defTabSz="914400" rtl="0" eaLnBrk="0" fontAlgn="base" latinLnBrk="0" hangingPunct="0">
              <a:lnSpc>
                <a:spcPct val="85000"/>
              </a:lnSpc>
              <a:spcBef>
                <a:spcPct val="0"/>
              </a:spcBef>
              <a:spcAft>
                <a:spcPct val="0"/>
              </a:spcAft>
              <a:buClrTx/>
              <a:buSzTx/>
              <a:buFontTx/>
              <a:buNone/>
              <a:tabLst/>
            </a:pPr>
            <a:r>
              <a:rPr kumimoji="0" lang="en-PH" sz="1600" b="0" i="0" u="none" strike="noStrike" cap="none" normalizeH="0" baseline="0" dirty="0" smtClean="0">
                <a:ln>
                  <a:noFill/>
                </a:ln>
                <a:solidFill>
                  <a:schemeClr val="tx1"/>
                </a:solidFill>
                <a:effectLst/>
                <a:latin typeface="Arial" charset="0"/>
              </a:rPr>
              <a:t>-Renders Model data into a form</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-Sends user gestures to</a:t>
            </a:r>
          </a:p>
          <a:p>
            <a:pPr marL="0" marR="0" indent="0" algn="ctr" defTabSz="914400" rtl="0" eaLnBrk="0" fontAlgn="base" latinLnBrk="0" hangingPunct="0">
              <a:lnSpc>
                <a:spcPct val="85000"/>
              </a:lnSpc>
              <a:spcBef>
                <a:spcPct val="0"/>
              </a:spcBef>
              <a:spcAft>
                <a:spcPct val="0"/>
              </a:spcAft>
              <a:buClrTx/>
              <a:buSzTx/>
              <a:buFontTx/>
              <a:buNone/>
              <a:tabLst/>
            </a:pPr>
            <a:r>
              <a:rPr kumimoji="0" lang="en-PH" sz="1600" b="0" i="0" u="none" strike="noStrike" cap="none" normalizeH="0" baseline="0" dirty="0" smtClean="0">
                <a:ln>
                  <a:noFill/>
                </a:ln>
                <a:solidFill>
                  <a:schemeClr val="tx1"/>
                </a:solidFill>
                <a:effectLst/>
                <a:latin typeface="Arial" charset="0"/>
              </a:rPr>
              <a:t>Controller</a:t>
            </a:r>
          </a:p>
        </p:txBody>
      </p:sp>
      <p:sp>
        <p:nvSpPr>
          <p:cNvPr id="7" name="Rounded Rectangle 6"/>
          <p:cNvSpPr/>
          <p:nvPr/>
        </p:nvSpPr>
        <p:spPr bwMode="auto">
          <a:xfrm>
            <a:off x="5716246" y="4349644"/>
            <a:ext cx="2980944" cy="1801368"/>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Controller</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-Handles request from View</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-Maps user action </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to Model updates</a:t>
            </a:r>
            <a:endParaRPr kumimoji="0" lang="en-PH" sz="1600" b="0" i="0" u="none" strike="noStrike" cap="none" normalizeH="0" baseline="0" dirty="0" smtClean="0">
              <a:ln>
                <a:noFill/>
              </a:ln>
              <a:solidFill>
                <a:schemeClr val="tx1"/>
              </a:solidFill>
              <a:effectLst/>
              <a:latin typeface="Arial" charset="0"/>
            </a:endParaRPr>
          </a:p>
        </p:txBody>
      </p:sp>
      <p:sp>
        <p:nvSpPr>
          <p:cNvPr id="8" name="Rounded Rectangle 7"/>
          <p:cNvSpPr/>
          <p:nvPr/>
        </p:nvSpPr>
        <p:spPr bwMode="auto">
          <a:xfrm>
            <a:off x="2883108" y="2353456"/>
            <a:ext cx="2978046" cy="179882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dirty="0" smtClean="0">
                <a:solidFill>
                  <a:schemeClr val="tx1"/>
                </a:solidFill>
                <a:latin typeface="Arial" charset="0"/>
              </a:rPr>
              <a:t>Model</a:t>
            </a:r>
          </a:p>
          <a:p>
            <a:pPr marL="0" marR="0" indent="0" algn="ctr" defTabSz="914400" rtl="0" eaLnBrk="0" fontAlgn="base" latinLnBrk="0" hangingPunct="0">
              <a:lnSpc>
                <a:spcPct val="85000"/>
              </a:lnSpc>
              <a:spcBef>
                <a:spcPct val="0"/>
              </a:spcBef>
              <a:spcAft>
                <a:spcPct val="0"/>
              </a:spcAft>
              <a:buClrTx/>
              <a:buSzTx/>
              <a:buFontTx/>
              <a:buNone/>
              <a:tabLst/>
            </a:pPr>
            <a:r>
              <a:rPr kumimoji="0" lang="en-PH" sz="1600" b="0" i="0" u="none" strike="noStrike" cap="none" normalizeH="0" baseline="0" dirty="0" smtClean="0">
                <a:ln>
                  <a:noFill/>
                </a:ln>
                <a:solidFill>
                  <a:schemeClr val="tx1"/>
                </a:solidFill>
                <a:effectLst/>
                <a:latin typeface="Arial" charset="0"/>
              </a:rPr>
              <a:t>-Manage data of the application</a:t>
            </a:r>
          </a:p>
          <a:p>
            <a:pPr marL="0" marR="0" indent="0" algn="ctr" defTabSz="914400" rtl="0" eaLnBrk="0" fontAlgn="base" latinLnBrk="0" hangingPunct="0">
              <a:lnSpc>
                <a:spcPct val="85000"/>
              </a:lnSpc>
              <a:spcBef>
                <a:spcPct val="0"/>
              </a:spcBef>
              <a:spcAft>
                <a:spcPct val="0"/>
              </a:spcAft>
              <a:buClrTx/>
              <a:buSzTx/>
              <a:buFontTx/>
              <a:buNone/>
              <a:tabLst/>
            </a:pPr>
            <a:r>
              <a:rPr lang="en-PH" sz="1600" b="0" dirty="0" smtClean="0">
                <a:solidFill>
                  <a:schemeClr val="tx1"/>
                </a:solidFill>
                <a:latin typeface="Arial" charset="0"/>
              </a:rPr>
              <a:t>-Responds to View’s request</a:t>
            </a:r>
          </a:p>
          <a:p>
            <a:pPr marL="0" marR="0" indent="0" algn="ctr" defTabSz="914400" rtl="0" eaLnBrk="0" fontAlgn="base" latinLnBrk="0" hangingPunct="0">
              <a:lnSpc>
                <a:spcPct val="85000"/>
              </a:lnSpc>
              <a:spcBef>
                <a:spcPct val="0"/>
              </a:spcBef>
              <a:spcAft>
                <a:spcPct val="0"/>
              </a:spcAft>
              <a:buClrTx/>
              <a:buSzTx/>
              <a:buFontTx/>
              <a:buNone/>
              <a:tabLst/>
            </a:pPr>
            <a:r>
              <a:rPr kumimoji="0" lang="en-PH" sz="1600" b="0" i="0" u="none" strike="noStrike" cap="none" normalizeH="0" baseline="0" dirty="0" smtClean="0">
                <a:ln>
                  <a:noFill/>
                </a:ln>
                <a:solidFill>
                  <a:schemeClr val="tx1"/>
                </a:solidFill>
                <a:effectLst/>
                <a:latin typeface="Arial" charset="0"/>
              </a:rPr>
              <a:t>-Notify View with the changes</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Annotations</a:t>
            </a:r>
            <a:endParaRPr lang="en-PH" dirty="0"/>
          </a:p>
        </p:txBody>
      </p:sp>
      <p:sp>
        <p:nvSpPr>
          <p:cNvPr id="3" name="Content Placeholder 2"/>
          <p:cNvSpPr>
            <a:spLocks noGrp="1"/>
          </p:cNvSpPr>
          <p:nvPr>
            <p:ph idx="1"/>
          </p:nvPr>
        </p:nvSpPr>
        <p:spPr>
          <a:xfrm>
            <a:off x="306388" y="929390"/>
            <a:ext cx="8637587" cy="5171373"/>
          </a:xfrm>
        </p:spPr>
        <p:txBody>
          <a:bodyPr/>
          <a:lstStyle/>
          <a:p>
            <a:r>
              <a:rPr lang="en-PH" dirty="0" smtClean="0"/>
              <a:t>@Action, @Actions</a:t>
            </a:r>
          </a:p>
          <a:p>
            <a:pPr lvl="1"/>
            <a:r>
              <a:rPr lang="en-PH" dirty="0" smtClean="0"/>
              <a:t>@Action is used to control the URL that maps to a specific method in an Action class. It allows developers to change the URL or invoke a different method.</a:t>
            </a:r>
          </a:p>
          <a:p>
            <a:pPr lvl="1"/>
            <a:r>
              <a:rPr lang="en-PH" dirty="0" smtClean="0"/>
              <a:t>@Actions annotation allows for multiple @Action annotations to be used on a single method</a:t>
            </a:r>
          </a:p>
          <a:p>
            <a:endParaRPr lang="en-PH" dirty="0" smtClean="0"/>
          </a:p>
          <a:p>
            <a:endParaRPr lang="en-PH" dirty="0" smtClean="0"/>
          </a:p>
          <a:p>
            <a:endParaRPr lang="en-PH" dirty="0" smtClean="0"/>
          </a:p>
          <a:p>
            <a:endParaRPr lang="en-PH" dirty="0" smtClean="0"/>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39</a:t>
            </a:fld>
            <a:endParaRPr lang="en-US"/>
          </a:p>
        </p:txBody>
      </p:sp>
      <p:pic>
        <p:nvPicPr>
          <p:cNvPr id="67587" name="Picture 3"/>
          <p:cNvPicPr>
            <a:picLocks noChangeAspect="1" noChangeArrowheads="1"/>
          </p:cNvPicPr>
          <p:nvPr/>
        </p:nvPicPr>
        <p:blipFill>
          <a:blip r:embed="rId3" cstate="print"/>
          <a:srcRect/>
          <a:stretch>
            <a:fillRect/>
          </a:stretch>
        </p:blipFill>
        <p:spPr bwMode="auto">
          <a:xfrm>
            <a:off x="164889" y="3069233"/>
            <a:ext cx="4691923" cy="2074173"/>
          </a:xfrm>
          <a:prstGeom prst="rect">
            <a:avLst/>
          </a:prstGeom>
          <a:noFill/>
          <a:ln w="9525">
            <a:noFill/>
            <a:miter lim="800000"/>
            <a:headEnd/>
            <a:tailEnd/>
          </a:ln>
          <a:effectLst/>
        </p:spPr>
      </p:pic>
      <p:pic>
        <p:nvPicPr>
          <p:cNvPr id="67590" name="Picture 6"/>
          <p:cNvPicPr>
            <a:picLocks noChangeAspect="1" noChangeArrowheads="1"/>
          </p:cNvPicPr>
          <p:nvPr/>
        </p:nvPicPr>
        <p:blipFill>
          <a:blip r:embed="rId4" cstate="print"/>
          <a:srcRect/>
          <a:stretch>
            <a:fillRect/>
          </a:stretch>
        </p:blipFill>
        <p:spPr bwMode="auto">
          <a:xfrm>
            <a:off x="3334015" y="3957403"/>
            <a:ext cx="5586741" cy="2305208"/>
          </a:xfrm>
          <a:prstGeom prst="rect">
            <a:avLst/>
          </a:prstGeom>
          <a:noFill/>
          <a:ln w="9525">
            <a:noFill/>
            <a:miter lim="800000"/>
            <a:headEnd/>
            <a:tailEnd/>
          </a:ln>
          <a:effectLst/>
        </p:spPr>
      </p:pic>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Annotations</a:t>
            </a:r>
            <a:endParaRPr lang="en-PH" dirty="0"/>
          </a:p>
        </p:txBody>
      </p:sp>
      <p:sp>
        <p:nvSpPr>
          <p:cNvPr id="3" name="Content Placeholder 2"/>
          <p:cNvSpPr>
            <a:spLocks noGrp="1"/>
          </p:cNvSpPr>
          <p:nvPr>
            <p:ph idx="1"/>
          </p:nvPr>
        </p:nvSpPr>
        <p:spPr>
          <a:xfrm>
            <a:off x="306388" y="899410"/>
            <a:ext cx="8637587" cy="5201353"/>
          </a:xfrm>
        </p:spPr>
        <p:txBody>
          <a:bodyPr/>
          <a:lstStyle/>
          <a:p>
            <a:r>
              <a:rPr lang="en-PH" dirty="0" smtClean="0"/>
              <a:t>@Result, @Results</a:t>
            </a:r>
          </a:p>
          <a:p>
            <a:pPr lvl="1"/>
            <a:r>
              <a:rPr lang="en-PH" dirty="0" smtClean="0"/>
              <a:t>@Result is used to specify non-convention based results for the Struts convention handling</a:t>
            </a:r>
          </a:p>
          <a:p>
            <a:pPr lvl="1"/>
            <a:r>
              <a:rPr lang="en-PH" dirty="0" smtClean="0"/>
              <a:t>@Result can also be used inside an @Action annotation on specific methods</a:t>
            </a:r>
          </a:p>
          <a:p>
            <a:pPr lvl="1"/>
            <a:r>
              <a:rPr lang="en-PH" dirty="0" smtClean="0"/>
              <a:t>@Results annotation allows a class to define more than one Result annotations</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40</a:t>
            </a:fld>
            <a:endParaRPr lang="en-US"/>
          </a:p>
        </p:txBody>
      </p:sp>
      <p:pic>
        <p:nvPicPr>
          <p:cNvPr id="68610" name="Picture 2"/>
          <p:cNvPicPr>
            <a:picLocks noChangeAspect="1" noChangeArrowheads="1"/>
          </p:cNvPicPr>
          <p:nvPr/>
        </p:nvPicPr>
        <p:blipFill>
          <a:blip r:embed="rId3" cstate="print"/>
          <a:srcRect/>
          <a:stretch>
            <a:fillRect/>
          </a:stretch>
        </p:blipFill>
        <p:spPr bwMode="auto">
          <a:xfrm>
            <a:off x="3188815" y="3080715"/>
            <a:ext cx="5495947" cy="1586459"/>
          </a:xfrm>
          <a:prstGeom prst="rect">
            <a:avLst/>
          </a:prstGeom>
          <a:noFill/>
          <a:ln w="9525">
            <a:noFill/>
            <a:miter lim="800000"/>
            <a:headEnd/>
            <a:tailEnd/>
          </a:ln>
          <a:effectLst/>
        </p:spPr>
      </p:pic>
      <p:pic>
        <p:nvPicPr>
          <p:cNvPr id="68613" name="Picture 5"/>
          <p:cNvPicPr>
            <a:picLocks noChangeAspect="1" noChangeArrowheads="1"/>
          </p:cNvPicPr>
          <p:nvPr/>
        </p:nvPicPr>
        <p:blipFill>
          <a:blip r:embed="rId4" cstate="print"/>
          <a:srcRect/>
          <a:stretch>
            <a:fillRect/>
          </a:stretch>
        </p:blipFill>
        <p:spPr bwMode="auto">
          <a:xfrm>
            <a:off x="100875" y="4832064"/>
            <a:ext cx="8880893" cy="1268699"/>
          </a:xfrm>
          <a:prstGeom prst="rect">
            <a:avLst/>
          </a:prstGeom>
          <a:noFill/>
          <a:ln w="9525">
            <a:noFill/>
            <a:miter lim="800000"/>
            <a:headEnd/>
            <a:tailEnd/>
          </a:ln>
          <a:effectLst/>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Annotations</a:t>
            </a:r>
            <a:endParaRPr lang="en-PH" dirty="0"/>
          </a:p>
        </p:txBody>
      </p:sp>
      <p:sp>
        <p:nvSpPr>
          <p:cNvPr id="3" name="Content Placeholder 2"/>
          <p:cNvSpPr>
            <a:spLocks noGrp="1"/>
          </p:cNvSpPr>
          <p:nvPr>
            <p:ph idx="1"/>
          </p:nvPr>
        </p:nvSpPr>
        <p:spPr>
          <a:xfrm>
            <a:off x="306388" y="914400"/>
            <a:ext cx="8637587" cy="5186363"/>
          </a:xfrm>
        </p:spPr>
        <p:txBody>
          <a:bodyPr/>
          <a:lstStyle/>
          <a:p>
            <a:r>
              <a:rPr lang="en-PH" dirty="0" smtClean="0"/>
              <a:t>@</a:t>
            </a:r>
            <a:r>
              <a:rPr lang="en-PH" dirty="0" err="1" smtClean="0"/>
              <a:t>ExceptionMapping</a:t>
            </a:r>
            <a:r>
              <a:rPr lang="en-PH" dirty="0" smtClean="0"/>
              <a:t>, @</a:t>
            </a:r>
            <a:r>
              <a:rPr lang="en-PH" dirty="0" err="1" smtClean="0"/>
              <a:t>ExceptionMappings</a:t>
            </a:r>
            <a:endParaRPr lang="en-PH" dirty="0" smtClean="0"/>
          </a:p>
          <a:p>
            <a:pPr lvl="1"/>
            <a:r>
              <a:rPr lang="en-PH" sz="1800" dirty="0" smtClean="0"/>
              <a:t>@</a:t>
            </a:r>
            <a:r>
              <a:rPr lang="en-PH" sz="1800" dirty="0" err="1" smtClean="0"/>
              <a:t>ExceptionMapping</a:t>
            </a:r>
            <a:r>
              <a:rPr lang="en-PH" sz="1800" dirty="0" smtClean="0"/>
              <a:t> adds an exception mapping to an action</a:t>
            </a:r>
          </a:p>
          <a:p>
            <a:pPr lvl="1"/>
            <a:r>
              <a:rPr lang="en-PH" sz="1800" dirty="0" smtClean="0"/>
              <a:t>@</a:t>
            </a:r>
            <a:r>
              <a:rPr lang="en-PH" sz="1800" dirty="0" err="1" smtClean="0"/>
              <a:t>ExceptionMappings</a:t>
            </a:r>
            <a:r>
              <a:rPr lang="en-PH" sz="1800" dirty="0" smtClean="0"/>
              <a:t> annotation allows a class to define more than one @</a:t>
            </a:r>
            <a:r>
              <a:rPr lang="en-PH" sz="1800" dirty="0" err="1" smtClean="0"/>
              <a:t>ExceptionMapping</a:t>
            </a:r>
            <a:r>
              <a:rPr lang="en-PH" sz="1800" dirty="0" smtClean="0"/>
              <a:t> annotations</a:t>
            </a:r>
            <a:endParaRPr lang="en-PH" sz="1800"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41</a:t>
            </a:fld>
            <a:endParaRPr lang="en-US"/>
          </a:p>
        </p:txBody>
      </p:sp>
      <p:pic>
        <p:nvPicPr>
          <p:cNvPr id="69636" name="Picture 4"/>
          <p:cNvPicPr>
            <a:picLocks noChangeAspect="1" noChangeArrowheads="1"/>
          </p:cNvPicPr>
          <p:nvPr/>
        </p:nvPicPr>
        <p:blipFill>
          <a:blip r:embed="rId2" cstate="print"/>
          <a:srcRect/>
          <a:stretch>
            <a:fillRect/>
          </a:stretch>
        </p:blipFill>
        <p:spPr bwMode="auto">
          <a:xfrm>
            <a:off x="306388" y="2240486"/>
            <a:ext cx="6843712" cy="2840579"/>
          </a:xfrm>
          <a:prstGeom prst="rect">
            <a:avLst/>
          </a:prstGeom>
          <a:noFill/>
          <a:ln w="9525">
            <a:noFill/>
            <a:miter lim="800000"/>
            <a:headEnd/>
            <a:tailEnd/>
          </a:ln>
          <a:effectLst/>
        </p:spPr>
      </p:pic>
      <p:pic>
        <p:nvPicPr>
          <p:cNvPr id="69638" name="Picture 6"/>
          <p:cNvPicPr>
            <a:picLocks noChangeAspect="1" noChangeArrowheads="1"/>
          </p:cNvPicPr>
          <p:nvPr/>
        </p:nvPicPr>
        <p:blipFill>
          <a:blip r:embed="rId3" cstate="print"/>
          <a:srcRect/>
          <a:stretch>
            <a:fillRect/>
          </a:stretch>
        </p:blipFill>
        <p:spPr bwMode="auto">
          <a:xfrm>
            <a:off x="1225090" y="5081065"/>
            <a:ext cx="7838103" cy="1290706"/>
          </a:xfrm>
          <a:prstGeom prst="rect">
            <a:avLst/>
          </a:prstGeom>
          <a:noFill/>
          <a:ln w="9525">
            <a:noFill/>
            <a:miter lim="800000"/>
            <a:headEnd/>
            <a:tailEnd/>
          </a:ln>
          <a:effectLst/>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Annotations</a:t>
            </a:r>
            <a:endParaRPr lang="en-PH" dirty="0"/>
          </a:p>
        </p:txBody>
      </p:sp>
      <p:sp>
        <p:nvSpPr>
          <p:cNvPr id="3" name="Content Placeholder 2"/>
          <p:cNvSpPr>
            <a:spLocks noGrp="1"/>
          </p:cNvSpPr>
          <p:nvPr>
            <p:ph idx="1"/>
          </p:nvPr>
        </p:nvSpPr>
        <p:spPr/>
        <p:txBody>
          <a:bodyPr/>
          <a:lstStyle/>
          <a:p>
            <a:r>
              <a:rPr lang="en-PH" dirty="0" smtClean="0"/>
              <a:t>@</a:t>
            </a:r>
            <a:r>
              <a:rPr lang="en-PH" dirty="0" err="1" smtClean="0"/>
              <a:t>RequiredStringValidator</a:t>
            </a:r>
            <a:endParaRPr lang="en-PH" dirty="0" smtClean="0"/>
          </a:p>
          <a:p>
            <a:pPr lvl="1"/>
            <a:r>
              <a:rPr lang="en-PH" dirty="0" smtClean="0"/>
              <a:t>checks that a String field is not empty (i.e. non-null with a length &gt; 0)</a:t>
            </a:r>
          </a:p>
          <a:p>
            <a:pPr lvl="1"/>
            <a:r>
              <a:rPr lang="en-PH" dirty="0" smtClean="0"/>
              <a:t>annotation must be applied at method level</a:t>
            </a:r>
          </a:p>
          <a:p>
            <a:endParaRPr lang="en-PH" dirty="0" smtClean="0"/>
          </a:p>
          <a:p>
            <a:endParaRPr lang="en-PH" dirty="0" smtClean="0"/>
          </a:p>
          <a:p>
            <a:endParaRPr lang="en-PH" dirty="0" smtClean="0"/>
          </a:p>
          <a:p>
            <a:r>
              <a:rPr lang="en-PH" dirty="0" smtClean="0"/>
              <a:t>@</a:t>
            </a:r>
            <a:r>
              <a:rPr lang="en-PH" dirty="0" err="1" smtClean="0"/>
              <a:t>IntRangeFieldValidator</a:t>
            </a:r>
            <a:endParaRPr lang="en-PH" dirty="0" smtClean="0"/>
          </a:p>
          <a:p>
            <a:pPr lvl="1"/>
            <a:r>
              <a:rPr lang="en-PH" dirty="0" smtClean="0"/>
              <a:t>checks that a numeric field has a value within a specified range</a:t>
            </a:r>
          </a:p>
          <a:p>
            <a:pPr lvl="1"/>
            <a:r>
              <a:rPr lang="en-PH" dirty="0" smtClean="0"/>
              <a:t>annotation must be applied at method level</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42</a:t>
            </a:fld>
            <a:endParaRPr lang="en-US"/>
          </a:p>
        </p:txBody>
      </p:sp>
      <p:pic>
        <p:nvPicPr>
          <p:cNvPr id="70658" name="Picture 2"/>
          <p:cNvPicPr>
            <a:picLocks noChangeAspect="1" noChangeArrowheads="1"/>
          </p:cNvPicPr>
          <p:nvPr/>
        </p:nvPicPr>
        <p:blipFill>
          <a:blip r:embed="rId2" cstate="print"/>
          <a:srcRect/>
          <a:stretch>
            <a:fillRect/>
          </a:stretch>
        </p:blipFill>
        <p:spPr bwMode="auto">
          <a:xfrm>
            <a:off x="714454" y="2548323"/>
            <a:ext cx="7844702" cy="1030261"/>
          </a:xfrm>
          <a:prstGeom prst="rect">
            <a:avLst/>
          </a:prstGeom>
          <a:noFill/>
          <a:ln w="9525">
            <a:noFill/>
            <a:miter lim="800000"/>
            <a:headEnd/>
            <a:tailEnd/>
          </a:ln>
          <a:effectLst/>
        </p:spPr>
      </p:pic>
      <p:pic>
        <p:nvPicPr>
          <p:cNvPr id="70659" name="Picture 3"/>
          <p:cNvPicPr>
            <a:picLocks noChangeAspect="1" noChangeArrowheads="1"/>
          </p:cNvPicPr>
          <p:nvPr/>
        </p:nvPicPr>
        <p:blipFill>
          <a:blip r:embed="rId3" cstate="print"/>
          <a:srcRect/>
          <a:stretch>
            <a:fillRect/>
          </a:stretch>
        </p:blipFill>
        <p:spPr bwMode="auto">
          <a:xfrm>
            <a:off x="714454" y="4972205"/>
            <a:ext cx="7844702" cy="1312787"/>
          </a:xfrm>
          <a:prstGeom prst="rect">
            <a:avLst/>
          </a:prstGeom>
          <a:noFill/>
          <a:ln w="9525">
            <a:noFill/>
            <a:miter lim="800000"/>
            <a:headEnd/>
            <a:tailEnd/>
          </a:ln>
          <a:effec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Annotations</a:t>
            </a:r>
            <a:endParaRPr lang="en-PH" dirty="0"/>
          </a:p>
        </p:txBody>
      </p:sp>
      <p:sp>
        <p:nvSpPr>
          <p:cNvPr id="3" name="Content Placeholder 2"/>
          <p:cNvSpPr>
            <a:spLocks noGrp="1"/>
          </p:cNvSpPr>
          <p:nvPr>
            <p:ph idx="1"/>
          </p:nvPr>
        </p:nvSpPr>
        <p:spPr>
          <a:xfrm>
            <a:off x="306388" y="929390"/>
            <a:ext cx="8637587" cy="5171373"/>
          </a:xfrm>
        </p:spPr>
        <p:txBody>
          <a:bodyPr/>
          <a:lstStyle/>
          <a:p>
            <a:r>
              <a:rPr lang="en-PH" dirty="0" smtClean="0"/>
              <a:t>org.apache.struts2.convention.annotation</a:t>
            </a:r>
          </a:p>
          <a:p>
            <a:pPr lvl="1"/>
            <a:r>
              <a:rPr lang="en-PH" sz="1800" dirty="0" smtClean="0"/>
              <a:t>Action, Actions, </a:t>
            </a:r>
            <a:r>
              <a:rPr lang="en-PH" sz="1800" dirty="0" err="1" smtClean="0"/>
              <a:t>DefaultInterceptorRef</a:t>
            </a:r>
            <a:r>
              <a:rPr lang="en-PH" sz="1800" dirty="0" smtClean="0"/>
              <a:t>, </a:t>
            </a:r>
            <a:r>
              <a:rPr lang="en-PH" sz="1800" dirty="0" err="1" smtClean="0"/>
              <a:t>ExceptionMapping</a:t>
            </a:r>
            <a:r>
              <a:rPr lang="en-PH" sz="1800" dirty="0" smtClean="0"/>
              <a:t>, </a:t>
            </a:r>
            <a:r>
              <a:rPr lang="en-PH" sz="1800" dirty="0" err="1" smtClean="0"/>
              <a:t>ExceptionMappings</a:t>
            </a:r>
            <a:r>
              <a:rPr lang="en-PH" sz="1800" dirty="0" smtClean="0"/>
              <a:t>, </a:t>
            </a:r>
            <a:r>
              <a:rPr lang="en-PH" sz="1800" dirty="0" err="1" smtClean="0"/>
              <a:t>InterceptorRef</a:t>
            </a:r>
            <a:r>
              <a:rPr lang="en-PH" sz="1800" dirty="0" smtClean="0"/>
              <a:t>, </a:t>
            </a:r>
            <a:r>
              <a:rPr lang="en-PH" sz="1800" dirty="0" err="1" smtClean="0"/>
              <a:t>InterceptorRefs</a:t>
            </a:r>
            <a:r>
              <a:rPr lang="en-PH" sz="1800" dirty="0" smtClean="0"/>
              <a:t>, Namespace, Namespaces, </a:t>
            </a:r>
            <a:r>
              <a:rPr lang="en-PH" sz="1800" dirty="0" err="1" smtClean="0"/>
              <a:t>ParentPackage</a:t>
            </a:r>
            <a:r>
              <a:rPr lang="en-PH" sz="1800" dirty="0" smtClean="0"/>
              <a:t>, Result, </a:t>
            </a:r>
            <a:r>
              <a:rPr lang="en-PH" sz="1800" dirty="0" err="1" smtClean="0"/>
              <a:t>ResultPath</a:t>
            </a:r>
            <a:r>
              <a:rPr lang="en-PH" sz="1800" dirty="0" smtClean="0"/>
              <a:t>, Results</a:t>
            </a:r>
          </a:p>
          <a:p>
            <a:endParaRPr lang="en-PH" dirty="0" smtClean="0"/>
          </a:p>
          <a:p>
            <a:r>
              <a:rPr lang="en-PH" dirty="0" smtClean="0"/>
              <a:t>com.opensymphony.xwork2.validator.annotations</a:t>
            </a:r>
          </a:p>
          <a:p>
            <a:pPr lvl="1"/>
            <a:r>
              <a:rPr lang="en-PH" sz="1800" dirty="0" err="1" smtClean="0"/>
              <a:t>ConditionalVisitorFieldValidator</a:t>
            </a:r>
            <a:r>
              <a:rPr lang="en-PH" sz="1800" dirty="0" smtClean="0"/>
              <a:t>, </a:t>
            </a:r>
            <a:r>
              <a:rPr lang="en-PH" sz="1800" dirty="0" err="1" smtClean="0"/>
              <a:t>ConversionErrorFieldValidator</a:t>
            </a:r>
            <a:r>
              <a:rPr lang="en-PH" sz="1800" dirty="0" smtClean="0"/>
              <a:t>, </a:t>
            </a:r>
            <a:r>
              <a:rPr lang="en-PH" sz="1800" dirty="0" err="1" smtClean="0"/>
              <a:t>CustomValidator</a:t>
            </a:r>
            <a:r>
              <a:rPr lang="en-PH" sz="1800" dirty="0" smtClean="0"/>
              <a:t>, </a:t>
            </a:r>
            <a:r>
              <a:rPr lang="en-PH" sz="1800" dirty="0" err="1" smtClean="0"/>
              <a:t>DateRangeFieldValidator</a:t>
            </a:r>
            <a:r>
              <a:rPr lang="en-PH" sz="1800" dirty="0" smtClean="0"/>
              <a:t>, </a:t>
            </a:r>
            <a:r>
              <a:rPr lang="en-PH" sz="1800" dirty="0" err="1" smtClean="0"/>
              <a:t>DoubleRangeFieldValidator</a:t>
            </a:r>
            <a:r>
              <a:rPr lang="en-PH" sz="1800" dirty="0" smtClean="0"/>
              <a:t>, </a:t>
            </a:r>
            <a:r>
              <a:rPr lang="en-PH" sz="1800" dirty="0" err="1" smtClean="0"/>
              <a:t>EmailValidator</a:t>
            </a:r>
            <a:r>
              <a:rPr lang="en-PH" sz="1800" dirty="0" smtClean="0"/>
              <a:t>, </a:t>
            </a:r>
            <a:r>
              <a:rPr lang="en-PH" sz="1800" dirty="0" err="1" smtClean="0"/>
              <a:t>ExpressionValidator</a:t>
            </a:r>
            <a:r>
              <a:rPr lang="en-PH" sz="1800" dirty="0" smtClean="0"/>
              <a:t>, </a:t>
            </a:r>
            <a:r>
              <a:rPr lang="en-PH" sz="1800" dirty="0" err="1" smtClean="0"/>
              <a:t>FieldExpressionValidator</a:t>
            </a:r>
            <a:r>
              <a:rPr lang="en-PH" sz="1800" dirty="0" smtClean="0"/>
              <a:t>, </a:t>
            </a:r>
            <a:r>
              <a:rPr lang="en-PH" sz="1800" dirty="0" err="1" smtClean="0"/>
              <a:t>IntRangeFieldValidator</a:t>
            </a:r>
            <a:r>
              <a:rPr lang="en-PH" sz="1800" dirty="0" smtClean="0"/>
              <a:t>, </a:t>
            </a:r>
            <a:r>
              <a:rPr lang="en-PH" sz="1800" dirty="0" err="1" smtClean="0"/>
              <a:t>RegexFieldValidator</a:t>
            </a:r>
            <a:r>
              <a:rPr lang="en-PH" sz="1800" dirty="0" smtClean="0"/>
              <a:t>, </a:t>
            </a:r>
            <a:r>
              <a:rPr lang="en-PH" sz="1800" dirty="0" err="1" smtClean="0"/>
              <a:t>RequiredFieldValidator</a:t>
            </a:r>
            <a:r>
              <a:rPr lang="en-PH" sz="1800" dirty="0" smtClean="0"/>
              <a:t>, </a:t>
            </a:r>
            <a:r>
              <a:rPr lang="en-PH" sz="1800" dirty="0" err="1" smtClean="0"/>
              <a:t>RequiredStringValidator</a:t>
            </a:r>
            <a:r>
              <a:rPr lang="en-PH" sz="1800" dirty="0" smtClean="0"/>
              <a:t>, </a:t>
            </a:r>
            <a:r>
              <a:rPr lang="en-PH" sz="1800" dirty="0" err="1" smtClean="0"/>
              <a:t>StringLengthFieldValidator</a:t>
            </a:r>
            <a:r>
              <a:rPr lang="en-PH" sz="1800" dirty="0" smtClean="0"/>
              <a:t>, </a:t>
            </a:r>
            <a:r>
              <a:rPr lang="en-PH" sz="1800" dirty="0" err="1" smtClean="0"/>
              <a:t>UrlValidator</a:t>
            </a:r>
            <a:r>
              <a:rPr lang="en-PH" sz="1800" dirty="0" smtClean="0"/>
              <a:t>, Validation, </a:t>
            </a:r>
            <a:r>
              <a:rPr lang="en-PH" sz="1800" dirty="0" err="1" smtClean="0"/>
              <a:t>ValidationParameter</a:t>
            </a:r>
            <a:r>
              <a:rPr lang="en-PH" sz="1800" dirty="0" smtClean="0"/>
              <a:t>, Validations, </a:t>
            </a:r>
            <a:r>
              <a:rPr lang="en-PH" sz="1800" dirty="0" err="1" smtClean="0"/>
              <a:t>VisitorFieldValidator</a:t>
            </a:r>
            <a:endParaRPr lang="en-PH" sz="1800" dirty="0" smtClean="0"/>
          </a:p>
          <a:p>
            <a:endParaRPr lang="en-PH" dirty="0" smtClean="0"/>
          </a:p>
          <a:p>
            <a:r>
              <a:rPr lang="en-PH" dirty="0" smtClean="0"/>
              <a:t>com.opensymphony.xwork2.interceptor.annotations</a:t>
            </a:r>
          </a:p>
          <a:p>
            <a:pPr lvl="1"/>
            <a:r>
              <a:rPr lang="en-PH" sz="1800" dirty="0" smtClean="0"/>
              <a:t>After, Allowed, Before, </a:t>
            </a:r>
            <a:r>
              <a:rPr lang="en-PH" sz="1800" dirty="0" err="1" smtClean="0"/>
              <a:t>BeforeResult</a:t>
            </a:r>
            <a:r>
              <a:rPr lang="en-PH" sz="1800" dirty="0" smtClean="0"/>
              <a:t>, </a:t>
            </a:r>
            <a:r>
              <a:rPr lang="en-PH" sz="1800" dirty="0" err="1" smtClean="0"/>
              <a:t>BlockByDefault</a:t>
            </a:r>
            <a:r>
              <a:rPr lang="en-PH" sz="1800" dirty="0" smtClean="0"/>
              <a:t>, Blocked, </a:t>
            </a:r>
            <a:r>
              <a:rPr lang="en-PH" sz="1800" dirty="0" err="1" smtClean="0"/>
              <a:t>InputConfig</a:t>
            </a:r>
            <a:endParaRPr lang="en-PH" sz="1800"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43</a:t>
            </a:fld>
            <a:endParaRPr lang="en-US"/>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Tags</a:t>
            </a:r>
            <a:endParaRPr lang="en-PH" dirty="0"/>
          </a:p>
        </p:txBody>
      </p:sp>
      <p:sp>
        <p:nvSpPr>
          <p:cNvPr id="3" name="Content Placeholder 2"/>
          <p:cNvSpPr>
            <a:spLocks noGrp="1"/>
          </p:cNvSpPr>
          <p:nvPr>
            <p:ph idx="1"/>
          </p:nvPr>
        </p:nvSpPr>
        <p:spPr>
          <a:xfrm>
            <a:off x="306388" y="1049311"/>
            <a:ext cx="8637587" cy="5051452"/>
          </a:xfrm>
        </p:spPr>
        <p:txBody>
          <a:bodyPr/>
          <a:lstStyle/>
          <a:p>
            <a:r>
              <a:rPr lang="en-PH" dirty="0" smtClean="0"/>
              <a:t>Generic Tags – control the execution flow as pages render</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44</a:t>
            </a:fld>
            <a:endParaRPr lang="en-US"/>
          </a:p>
        </p:txBody>
      </p:sp>
      <p:pic>
        <p:nvPicPr>
          <p:cNvPr id="71682" name="Picture 2"/>
          <p:cNvPicPr>
            <a:picLocks noChangeAspect="1" noChangeArrowheads="1"/>
          </p:cNvPicPr>
          <p:nvPr/>
        </p:nvPicPr>
        <p:blipFill>
          <a:blip r:embed="rId3" cstate="print"/>
          <a:srcRect/>
          <a:stretch>
            <a:fillRect/>
          </a:stretch>
        </p:blipFill>
        <p:spPr bwMode="auto">
          <a:xfrm>
            <a:off x="1485275" y="1588799"/>
            <a:ext cx="6084757" cy="4332082"/>
          </a:xfrm>
          <a:prstGeom prst="rect">
            <a:avLst/>
          </a:prstGeom>
          <a:noFill/>
          <a:ln w="9525">
            <a:noFill/>
            <a:miter lim="800000"/>
            <a:headEnd/>
            <a:tailEnd/>
          </a:ln>
          <a:effectLst/>
        </p:spPr>
      </p:pic>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Tags</a:t>
            </a:r>
            <a:endParaRPr lang="en-PH" dirty="0"/>
          </a:p>
        </p:txBody>
      </p:sp>
      <p:sp>
        <p:nvSpPr>
          <p:cNvPr id="3" name="Content Placeholder 2"/>
          <p:cNvSpPr>
            <a:spLocks noGrp="1"/>
          </p:cNvSpPr>
          <p:nvPr>
            <p:ph idx="1"/>
          </p:nvPr>
        </p:nvSpPr>
        <p:spPr>
          <a:xfrm>
            <a:off x="306388" y="989351"/>
            <a:ext cx="8637587" cy="5111412"/>
          </a:xfrm>
        </p:spPr>
        <p:txBody>
          <a:bodyPr/>
          <a:lstStyle/>
          <a:p>
            <a:r>
              <a:rPr lang="en-PH" dirty="0" smtClean="0"/>
              <a:t>UI Tags - display data in rich and reusable HTML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45</a:t>
            </a:fld>
            <a:endParaRPr lang="en-US"/>
          </a:p>
        </p:txBody>
      </p:sp>
      <p:pic>
        <p:nvPicPr>
          <p:cNvPr id="72707" name="Picture 3"/>
          <p:cNvPicPr>
            <a:picLocks noChangeAspect="1" noChangeArrowheads="1"/>
          </p:cNvPicPr>
          <p:nvPr/>
        </p:nvPicPr>
        <p:blipFill>
          <a:blip r:embed="rId3" cstate="print"/>
          <a:srcRect/>
          <a:stretch>
            <a:fillRect/>
          </a:stretch>
        </p:blipFill>
        <p:spPr bwMode="auto">
          <a:xfrm>
            <a:off x="382566" y="1487856"/>
            <a:ext cx="8361624" cy="4612907"/>
          </a:xfrm>
          <a:prstGeom prst="rect">
            <a:avLst/>
          </a:prstGeom>
          <a:noFill/>
          <a:ln w="9525">
            <a:noFill/>
            <a:miter lim="800000"/>
            <a:headEnd/>
            <a:tailEnd/>
          </a:ln>
          <a:effectLst/>
        </p:spPr>
      </p:pic>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Tags</a:t>
            </a:r>
            <a:endParaRPr lang="en-PH" dirty="0"/>
          </a:p>
        </p:txBody>
      </p:sp>
      <p:sp>
        <p:nvSpPr>
          <p:cNvPr id="3" name="Content Placeholder 2"/>
          <p:cNvSpPr>
            <a:spLocks noGrp="1"/>
          </p:cNvSpPr>
          <p:nvPr>
            <p:ph idx="1"/>
          </p:nvPr>
        </p:nvSpPr>
        <p:spPr/>
        <p:txBody>
          <a:bodyPr/>
          <a:lstStyle/>
          <a:p>
            <a:r>
              <a:rPr lang="en-PH" dirty="0" smtClean="0"/>
              <a:t>Control Tags</a:t>
            </a:r>
          </a:p>
          <a:p>
            <a:pPr lvl="1"/>
            <a:r>
              <a:rPr lang="en-PH" dirty="0" smtClean="0"/>
              <a:t>to control the flow of page execution</a:t>
            </a:r>
          </a:p>
          <a:p>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46</a:t>
            </a:fld>
            <a:endParaRPr lang="en-US"/>
          </a:p>
        </p:txBody>
      </p:sp>
      <p:pic>
        <p:nvPicPr>
          <p:cNvPr id="73730" name="Picture 2"/>
          <p:cNvPicPr>
            <a:picLocks noChangeAspect="1" noChangeArrowheads="1"/>
          </p:cNvPicPr>
          <p:nvPr/>
        </p:nvPicPr>
        <p:blipFill>
          <a:blip r:embed="rId3" cstate="print"/>
          <a:srcRect/>
          <a:stretch>
            <a:fillRect/>
          </a:stretch>
        </p:blipFill>
        <p:spPr bwMode="auto">
          <a:xfrm>
            <a:off x="306068" y="2263129"/>
            <a:ext cx="6431665" cy="2270896"/>
          </a:xfrm>
          <a:prstGeom prst="rect">
            <a:avLst/>
          </a:prstGeom>
          <a:noFill/>
          <a:ln w="9525">
            <a:noFill/>
            <a:miter lim="800000"/>
            <a:headEnd/>
            <a:tailEnd/>
          </a:ln>
          <a:effectLst/>
        </p:spPr>
      </p:pic>
      <p:pic>
        <p:nvPicPr>
          <p:cNvPr id="62466" name="Picture 2"/>
          <p:cNvPicPr>
            <a:picLocks noChangeAspect="1" noChangeArrowheads="1"/>
          </p:cNvPicPr>
          <p:nvPr/>
        </p:nvPicPr>
        <p:blipFill>
          <a:blip r:embed="rId4" cstate="print"/>
          <a:srcRect/>
          <a:stretch>
            <a:fillRect/>
          </a:stretch>
        </p:blipFill>
        <p:spPr bwMode="auto">
          <a:xfrm>
            <a:off x="306068" y="4782162"/>
            <a:ext cx="7775803" cy="1200071"/>
          </a:xfrm>
          <a:prstGeom prst="rect">
            <a:avLst/>
          </a:prstGeom>
          <a:noFill/>
          <a:ln w="9525">
            <a:noFill/>
            <a:miter lim="800000"/>
            <a:headEnd/>
            <a:tailEnd/>
          </a:ln>
          <a:effectLst/>
        </p:spPr>
      </p:pic>
      <p:pic>
        <p:nvPicPr>
          <p:cNvPr id="62467" name="Picture 3"/>
          <p:cNvPicPr>
            <a:picLocks noChangeAspect="1" noChangeArrowheads="1"/>
          </p:cNvPicPr>
          <p:nvPr/>
        </p:nvPicPr>
        <p:blipFill>
          <a:blip r:embed="rId5" cstate="print"/>
          <a:srcRect/>
          <a:stretch>
            <a:fillRect/>
          </a:stretch>
        </p:blipFill>
        <p:spPr bwMode="auto">
          <a:xfrm>
            <a:off x="7150100" y="1085850"/>
            <a:ext cx="1808163" cy="3530222"/>
          </a:xfrm>
          <a:prstGeom prst="rect">
            <a:avLst/>
          </a:prstGeom>
          <a:noFill/>
          <a:ln w="9525">
            <a:noFill/>
            <a:miter lim="800000"/>
            <a:headEnd/>
            <a:tailEnd/>
          </a:ln>
          <a:effectLst/>
        </p:spPr>
      </p:pic>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Tags</a:t>
            </a:r>
            <a:endParaRPr lang="en-PH" dirty="0"/>
          </a:p>
        </p:txBody>
      </p:sp>
      <p:sp>
        <p:nvSpPr>
          <p:cNvPr id="3" name="Content Placeholder 2"/>
          <p:cNvSpPr>
            <a:spLocks noGrp="1"/>
          </p:cNvSpPr>
          <p:nvPr>
            <p:ph idx="1"/>
          </p:nvPr>
        </p:nvSpPr>
        <p:spPr>
          <a:xfrm>
            <a:off x="306388" y="884903"/>
            <a:ext cx="8637587" cy="5215860"/>
          </a:xfrm>
        </p:spPr>
        <p:txBody>
          <a:bodyPr/>
          <a:lstStyle/>
          <a:p>
            <a:r>
              <a:rPr lang="en-PH" dirty="0" smtClean="0"/>
              <a:t>Data Tags</a:t>
            </a:r>
          </a:p>
          <a:p>
            <a:pPr lvl="1"/>
            <a:r>
              <a:rPr lang="en-PH" dirty="0" smtClean="0"/>
              <a:t>used to manipulate the data displayed on a page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47</a:t>
            </a:fld>
            <a:endParaRPr lang="en-US"/>
          </a:p>
        </p:txBody>
      </p:sp>
      <p:pic>
        <p:nvPicPr>
          <p:cNvPr id="63490" name="Picture 2"/>
          <p:cNvPicPr>
            <a:picLocks noChangeAspect="1" noChangeArrowheads="1"/>
          </p:cNvPicPr>
          <p:nvPr/>
        </p:nvPicPr>
        <p:blipFill>
          <a:blip r:embed="rId3" cstate="print"/>
          <a:srcRect/>
          <a:stretch>
            <a:fillRect/>
          </a:stretch>
        </p:blipFill>
        <p:spPr bwMode="auto">
          <a:xfrm>
            <a:off x="7329581" y="1172418"/>
            <a:ext cx="1628682" cy="4886045"/>
          </a:xfrm>
          <a:prstGeom prst="rect">
            <a:avLst/>
          </a:prstGeom>
          <a:noFill/>
          <a:ln w="9525">
            <a:noFill/>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996733" y="2561909"/>
            <a:ext cx="6121991" cy="1582379"/>
          </a:xfrm>
          <a:prstGeom prst="rect">
            <a:avLst/>
          </a:prstGeom>
          <a:noFill/>
          <a:ln w="9525">
            <a:noFill/>
            <a:miter lim="800000"/>
            <a:headEnd/>
            <a:tailEnd/>
          </a:ln>
          <a:effectLst/>
        </p:spPr>
      </p:pic>
      <p:pic>
        <p:nvPicPr>
          <p:cNvPr id="63492" name="Picture 4"/>
          <p:cNvPicPr>
            <a:picLocks noChangeAspect="1" noChangeArrowheads="1"/>
          </p:cNvPicPr>
          <p:nvPr/>
        </p:nvPicPr>
        <p:blipFill>
          <a:blip r:embed="rId5" cstate="print"/>
          <a:srcRect/>
          <a:stretch>
            <a:fillRect/>
          </a:stretch>
        </p:blipFill>
        <p:spPr bwMode="auto">
          <a:xfrm>
            <a:off x="465805" y="1782151"/>
            <a:ext cx="4991098" cy="67295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6" cstate="print"/>
          <a:srcRect/>
          <a:stretch>
            <a:fillRect/>
          </a:stretch>
        </p:blipFill>
        <p:spPr bwMode="auto">
          <a:xfrm>
            <a:off x="2057868" y="4262272"/>
            <a:ext cx="4283915" cy="2211461"/>
          </a:xfrm>
          <a:prstGeom prst="rect">
            <a:avLst/>
          </a:prstGeom>
          <a:noFill/>
          <a:ln w="9525">
            <a:noFill/>
            <a:miter lim="800000"/>
            <a:headEnd/>
            <a:tailEnd/>
          </a:ln>
          <a:effectLst/>
        </p:spPr>
      </p:pic>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Tags</a:t>
            </a:r>
            <a:endParaRPr lang="en-PH" dirty="0"/>
          </a:p>
        </p:txBody>
      </p:sp>
      <p:sp>
        <p:nvSpPr>
          <p:cNvPr id="3" name="Content Placeholder 2"/>
          <p:cNvSpPr>
            <a:spLocks noGrp="1"/>
          </p:cNvSpPr>
          <p:nvPr>
            <p:ph idx="1"/>
          </p:nvPr>
        </p:nvSpPr>
        <p:spPr>
          <a:xfrm>
            <a:off x="306388" y="1262063"/>
            <a:ext cx="6522115" cy="4838700"/>
          </a:xfrm>
        </p:spPr>
        <p:txBody>
          <a:bodyPr/>
          <a:lstStyle/>
          <a:p>
            <a:r>
              <a:rPr lang="en-PH" dirty="0" smtClean="0"/>
              <a:t>Form Tags</a:t>
            </a:r>
          </a:p>
          <a:p>
            <a:pPr lvl="1"/>
            <a:r>
              <a:rPr lang="en-PH" dirty="0" smtClean="0"/>
              <a:t>Subset of Struts UI tags</a:t>
            </a:r>
          </a:p>
          <a:p>
            <a:pPr lvl="1"/>
            <a:r>
              <a:rPr lang="en-PH" dirty="0" smtClean="0"/>
              <a:t>Help in rendering user interface required for the Struts Web Application</a:t>
            </a:r>
          </a:p>
          <a:p>
            <a:pPr lvl="1"/>
            <a:r>
              <a:rPr lang="en-PH" dirty="0" smtClean="0"/>
              <a:t>These tags are common HTML tags with an additional prefix s: along with tags and different attributes</a:t>
            </a:r>
          </a:p>
          <a:p>
            <a:r>
              <a:rPr lang="en-PH" dirty="0" smtClean="0"/>
              <a:t>Non-Form UI Tags</a:t>
            </a:r>
          </a:p>
          <a:p>
            <a:endParaRPr lang="en-PH" dirty="0" smtClean="0"/>
          </a:p>
          <a:p>
            <a:pPr lvl="1"/>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48</a:t>
            </a:fld>
            <a:endParaRPr lang="en-US"/>
          </a:p>
        </p:txBody>
      </p:sp>
      <p:pic>
        <p:nvPicPr>
          <p:cNvPr id="64514" name="Picture 2"/>
          <p:cNvPicPr>
            <a:picLocks noChangeAspect="1" noChangeArrowheads="1"/>
          </p:cNvPicPr>
          <p:nvPr/>
        </p:nvPicPr>
        <p:blipFill>
          <a:blip r:embed="rId2" cstate="print"/>
          <a:srcRect/>
          <a:stretch>
            <a:fillRect/>
          </a:stretch>
        </p:blipFill>
        <p:spPr bwMode="auto">
          <a:xfrm>
            <a:off x="7033536" y="987527"/>
            <a:ext cx="1910439" cy="5113235"/>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830383" y="4265667"/>
            <a:ext cx="2126877" cy="1717111"/>
          </a:xfrm>
          <a:prstGeom prst="rect">
            <a:avLst/>
          </a:prstGeom>
          <a:noFill/>
          <a:ln w="9525">
            <a:noFill/>
            <a:miter lim="800000"/>
            <a:headEnd/>
            <a:tailEnd/>
          </a:ln>
          <a:effectLst/>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Overview</a:t>
            </a:r>
            <a:endParaRPr lang="en-PH" dirty="0"/>
          </a:p>
        </p:txBody>
      </p:sp>
      <p:sp>
        <p:nvSpPr>
          <p:cNvPr id="3" name="Content Placeholder 2"/>
          <p:cNvSpPr>
            <a:spLocks noGrp="1"/>
          </p:cNvSpPr>
          <p:nvPr>
            <p:ph idx="1"/>
          </p:nvPr>
        </p:nvSpPr>
        <p:spPr/>
        <p:txBody>
          <a:bodyPr/>
          <a:lstStyle/>
          <a:p>
            <a:r>
              <a:rPr lang="en-PH" dirty="0" smtClean="0"/>
              <a:t>Struts2 is a Web Application Framework based on MVC design pattern</a:t>
            </a:r>
          </a:p>
          <a:p>
            <a:endParaRPr lang="en-PH" dirty="0" smtClean="0"/>
          </a:p>
          <a:p>
            <a:r>
              <a:rPr lang="en-PH" dirty="0" smtClean="0"/>
              <a:t>Designed to streamline the full development cycle, from building, to deploying, to maintaining applications over time</a:t>
            </a:r>
          </a:p>
          <a:p>
            <a:endParaRPr lang="en-PH" dirty="0" smtClean="0"/>
          </a:p>
          <a:p>
            <a:r>
              <a:rPr lang="en-PH" dirty="0" smtClean="0"/>
              <a:t>Goal is to separate Model from the View and the Controller</a:t>
            </a:r>
          </a:p>
          <a:p>
            <a:endParaRPr lang="en-PH" dirty="0" smtClean="0"/>
          </a:p>
          <a:p>
            <a:r>
              <a:rPr lang="en-PH" dirty="0" smtClean="0"/>
              <a:t>Originally developed by Craig McClanahan and donated to the Apache Foundation in May 2000</a:t>
            </a:r>
          </a:p>
          <a:p>
            <a:pPr>
              <a:buNone/>
            </a:pPr>
            <a:endParaRPr lang="en-PH"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a:t>
            </a:fld>
            <a:endParaRPr lang="en-US"/>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Tags</a:t>
            </a:r>
            <a:endParaRPr lang="en-PH" dirty="0"/>
          </a:p>
        </p:txBody>
      </p:sp>
      <p:sp>
        <p:nvSpPr>
          <p:cNvPr id="3" name="Content Placeholder 2"/>
          <p:cNvSpPr>
            <a:spLocks noGrp="1"/>
          </p:cNvSpPr>
          <p:nvPr>
            <p:ph idx="1"/>
          </p:nvPr>
        </p:nvSpPr>
        <p:spPr>
          <a:xfrm>
            <a:off x="306389" y="988142"/>
            <a:ext cx="6153406" cy="5112621"/>
          </a:xfrm>
        </p:spPr>
        <p:txBody>
          <a:bodyPr/>
          <a:lstStyle/>
          <a:p>
            <a:r>
              <a:rPr lang="en-PH" dirty="0" smtClean="0"/>
              <a:t>Ajax Tags</a:t>
            </a:r>
          </a:p>
          <a:p>
            <a:pPr lvl="1"/>
            <a:r>
              <a:rPr lang="en-PH" dirty="0" smtClean="0"/>
              <a:t>Struts uses the DOJO framework for the AJAX tag implementation (struts2-dojo-plugin-x.y.z.jar)</a:t>
            </a:r>
          </a:p>
          <a:p>
            <a:pPr lvl="1"/>
            <a:r>
              <a:rPr lang="en-PH" dirty="0" smtClean="0"/>
              <a:t>Add new tag library: &lt;%@ </a:t>
            </a:r>
            <a:r>
              <a:rPr lang="en-PH" dirty="0" err="1" smtClean="0"/>
              <a:t>taglib</a:t>
            </a:r>
            <a:r>
              <a:rPr lang="en-PH" dirty="0" smtClean="0"/>
              <a:t> prefix="</a:t>
            </a:r>
            <a:r>
              <a:rPr lang="en-PH" dirty="0" err="1" smtClean="0"/>
              <a:t>sx</a:t>
            </a:r>
            <a:r>
              <a:rPr lang="en-PH" dirty="0" smtClean="0"/>
              <a:t>" </a:t>
            </a:r>
            <a:r>
              <a:rPr lang="en-PH" dirty="0" err="1" smtClean="0"/>
              <a:t>uri</a:t>
            </a:r>
            <a:r>
              <a:rPr lang="en-PH" dirty="0" smtClean="0"/>
              <a:t>="/struts-dojo-tags"%&gt;</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49</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6636775" y="1262063"/>
            <a:ext cx="2062470" cy="3381708"/>
          </a:xfrm>
          <a:prstGeom prst="rect">
            <a:avLst/>
          </a:prstGeom>
          <a:noFill/>
          <a:ln w="9525">
            <a:noFill/>
            <a:miter lim="800000"/>
            <a:headEnd/>
            <a:tailEnd/>
          </a:ln>
          <a:effectLst/>
        </p:spPr>
      </p:pic>
      <p:pic>
        <p:nvPicPr>
          <p:cNvPr id="66563" name="Picture 3"/>
          <p:cNvPicPr>
            <a:picLocks noChangeAspect="1" noChangeArrowheads="1"/>
          </p:cNvPicPr>
          <p:nvPr/>
        </p:nvPicPr>
        <p:blipFill>
          <a:blip r:embed="rId3" cstate="print"/>
          <a:srcRect/>
          <a:stretch>
            <a:fillRect/>
          </a:stretch>
        </p:blipFill>
        <p:spPr bwMode="auto">
          <a:xfrm>
            <a:off x="881576" y="3371262"/>
            <a:ext cx="5121017" cy="2957047"/>
          </a:xfrm>
          <a:prstGeom prst="rect">
            <a:avLst/>
          </a:prstGeom>
          <a:noFill/>
          <a:ln w="9525">
            <a:noFill/>
            <a:miter lim="800000"/>
            <a:headEnd/>
            <a:tailEnd/>
          </a:ln>
          <a:effectLst/>
        </p:spPr>
      </p:pic>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 Hibernate Integration</a:t>
            </a:r>
            <a:endParaRPr lang="en-PH" dirty="0"/>
          </a:p>
        </p:txBody>
      </p:sp>
      <p:sp>
        <p:nvSpPr>
          <p:cNvPr id="3" name="Content Placeholder 2"/>
          <p:cNvSpPr>
            <a:spLocks noGrp="1"/>
          </p:cNvSpPr>
          <p:nvPr>
            <p:ph idx="1"/>
          </p:nvPr>
        </p:nvSpPr>
        <p:spPr/>
        <p:txBody>
          <a:bodyPr/>
          <a:lstStyle/>
          <a:p>
            <a:r>
              <a:rPr lang="en-PH" dirty="0" smtClean="0"/>
              <a:t>Hibernate is a high-performance Object/Relational persistence and query service which is licensed under the open source GNU Lesser General Public License (LGPL)</a:t>
            </a:r>
          </a:p>
          <a:p>
            <a:r>
              <a:rPr lang="en-PH" dirty="0" smtClean="0"/>
              <a:t>Additional JARs Required:</a:t>
            </a:r>
          </a:p>
          <a:p>
            <a:pPr lvl="1"/>
            <a:r>
              <a:rPr lang="en-PH" dirty="0" smtClean="0"/>
              <a:t>Struts-Hibernate Plug-in</a:t>
            </a:r>
          </a:p>
          <a:p>
            <a:pPr lvl="1"/>
            <a:r>
              <a:rPr lang="en-PH" dirty="0" smtClean="0"/>
              <a:t>Hibernate (Including Annotations)</a:t>
            </a:r>
          </a:p>
          <a:p>
            <a:pPr lvl="1"/>
            <a:r>
              <a:rPr lang="en-PH" dirty="0" smtClean="0"/>
              <a:t>DOM4J</a:t>
            </a:r>
          </a:p>
          <a:p>
            <a:pPr lvl="1"/>
            <a:r>
              <a:rPr lang="en-PH" dirty="0" smtClean="0"/>
              <a:t>JTA</a:t>
            </a:r>
          </a:p>
          <a:p>
            <a:pPr lvl="1"/>
            <a:r>
              <a:rPr lang="en-PH" dirty="0" smtClean="0"/>
              <a:t>SLF4J</a:t>
            </a:r>
          </a:p>
          <a:p>
            <a:r>
              <a:rPr lang="en-PH" dirty="0" smtClean="0"/>
              <a:t>Create </a:t>
            </a:r>
            <a:r>
              <a:rPr lang="en-PH" dirty="0" err="1" smtClean="0"/>
              <a:t>hibernate.cfg.xml</a:t>
            </a:r>
            <a:endParaRPr lang="en-PH" dirty="0" smtClean="0"/>
          </a:p>
          <a:p>
            <a:r>
              <a:rPr lang="en-PH" dirty="0" smtClean="0"/>
              <a:t>Extend hibernate-default package in struts.xml</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50</a:t>
            </a:fld>
            <a:endParaRPr lang="en-US"/>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 Hibernate Integration</a:t>
            </a:r>
            <a:endParaRPr lang="en-PH" dirty="0"/>
          </a:p>
        </p:txBody>
      </p:sp>
      <p:sp>
        <p:nvSpPr>
          <p:cNvPr id="3" name="Content Placeholder 2"/>
          <p:cNvSpPr>
            <a:spLocks noGrp="1"/>
          </p:cNvSpPr>
          <p:nvPr>
            <p:ph idx="1"/>
          </p:nvPr>
        </p:nvSpPr>
        <p:spPr>
          <a:xfrm>
            <a:off x="306388" y="1032387"/>
            <a:ext cx="8637587" cy="5068376"/>
          </a:xfrm>
        </p:spPr>
        <p:txBody>
          <a:bodyPr/>
          <a:lstStyle/>
          <a:p>
            <a:r>
              <a:rPr lang="en-PH" dirty="0" smtClean="0"/>
              <a:t>struts.xml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51</a:t>
            </a:fld>
            <a:endParaRPr lang="en-US"/>
          </a:p>
        </p:txBody>
      </p:sp>
      <p:pic>
        <p:nvPicPr>
          <p:cNvPr id="69634" name="Picture 2"/>
          <p:cNvPicPr>
            <a:picLocks noChangeAspect="1" noChangeArrowheads="1"/>
          </p:cNvPicPr>
          <p:nvPr/>
        </p:nvPicPr>
        <p:blipFill>
          <a:blip r:embed="rId4" cstate="print"/>
          <a:srcRect/>
          <a:stretch>
            <a:fillRect/>
          </a:stretch>
        </p:blipFill>
        <p:spPr bwMode="auto">
          <a:xfrm>
            <a:off x="666934" y="1356843"/>
            <a:ext cx="6168053" cy="4967992"/>
          </a:xfrm>
          <a:prstGeom prst="rect">
            <a:avLst/>
          </a:prstGeom>
          <a:noFill/>
          <a:ln w="9525">
            <a:noFill/>
            <a:miter lim="800000"/>
            <a:headEnd/>
            <a:tailEnd/>
          </a:ln>
          <a:effectLst/>
        </p:spPr>
      </p:pic>
      <p:graphicFrame>
        <p:nvGraphicFramePr>
          <p:cNvPr id="8" name="Object 7"/>
          <p:cNvGraphicFramePr>
            <a:graphicFrameLocks noChangeAspect="1"/>
          </p:cNvGraphicFramePr>
          <p:nvPr/>
        </p:nvGraphicFramePr>
        <p:xfrm>
          <a:off x="7157338" y="3928141"/>
          <a:ext cx="1514713" cy="1278039"/>
        </p:xfrm>
        <a:graphic>
          <a:graphicData uri="http://schemas.openxmlformats.org/presentationml/2006/ole">
            <p:oleObj spid="_x0000_s69636" name="Packager Shell Object" showAsIcon="1" r:id="rId5" imgW="914400" imgH="771480" progId="Package">
              <p:embed/>
            </p:oleObj>
          </a:graphicData>
        </a:graphic>
      </p:graphicFrame>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 Hibernate Integration</a:t>
            </a:r>
            <a:endParaRPr lang="en-PH" dirty="0"/>
          </a:p>
        </p:txBody>
      </p:sp>
      <p:sp>
        <p:nvSpPr>
          <p:cNvPr id="3" name="Content Placeholder 2"/>
          <p:cNvSpPr>
            <a:spLocks noGrp="1"/>
          </p:cNvSpPr>
          <p:nvPr>
            <p:ph idx="1"/>
          </p:nvPr>
        </p:nvSpPr>
        <p:spPr/>
        <p:txBody>
          <a:bodyPr/>
          <a:lstStyle/>
          <a:p>
            <a:r>
              <a:rPr lang="en-PH" dirty="0" err="1" smtClean="0"/>
              <a:t>hibernate.cfg.xml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52</a:t>
            </a:fld>
            <a:endParaRPr lang="en-US"/>
          </a:p>
        </p:txBody>
      </p:sp>
      <p:pic>
        <p:nvPicPr>
          <p:cNvPr id="6" name="Picture 3"/>
          <p:cNvPicPr>
            <a:picLocks noChangeAspect="1" noChangeArrowheads="1"/>
          </p:cNvPicPr>
          <p:nvPr/>
        </p:nvPicPr>
        <p:blipFill>
          <a:blip r:embed="rId2" cstate="print"/>
          <a:srcRect/>
          <a:stretch>
            <a:fillRect/>
          </a:stretch>
        </p:blipFill>
        <p:spPr bwMode="auto">
          <a:xfrm>
            <a:off x="500546" y="1884262"/>
            <a:ext cx="8204681" cy="3557894"/>
          </a:xfrm>
          <a:prstGeom prst="rect">
            <a:avLst/>
          </a:prstGeom>
          <a:noFill/>
          <a:ln w="9525">
            <a:noFill/>
            <a:miter lim="800000"/>
            <a:headEnd/>
            <a:tailEnd/>
          </a:ln>
          <a:effectLst/>
        </p:spPr>
      </p:pic>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 Hibernate Integration</a:t>
            </a:r>
            <a:endParaRPr lang="en-PH" dirty="0"/>
          </a:p>
        </p:txBody>
      </p:sp>
      <p:sp>
        <p:nvSpPr>
          <p:cNvPr id="3" name="Content Placeholder 2"/>
          <p:cNvSpPr>
            <a:spLocks noGrp="1"/>
          </p:cNvSpPr>
          <p:nvPr>
            <p:ph idx="1"/>
          </p:nvPr>
        </p:nvSpPr>
        <p:spPr/>
        <p:txBody>
          <a:bodyPr/>
          <a:lstStyle/>
          <a:p>
            <a:r>
              <a:rPr lang="en-PH" dirty="0" smtClean="0"/>
              <a:t>Session/Transaction </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53</a:t>
            </a:fld>
            <a:endParaRPr lang="en-US"/>
          </a:p>
        </p:txBody>
      </p:sp>
      <p:pic>
        <p:nvPicPr>
          <p:cNvPr id="70658" name="Picture 2"/>
          <p:cNvPicPr>
            <a:picLocks noChangeAspect="1" noChangeArrowheads="1"/>
          </p:cNvPicPr>
          <p:nvPr/>
        </p:nvPicPr>
        <p:blipFill>
          <a:blip r:embed="rId2" cstate="print"/>
          <a:srcRect/>
          <a:stretch>
            <a:fillRect/>
          </a:stretch>
        </p:blipFill>
        <p:spPr bwMode="auto">
          <a:xfrm>
            <a:off x="1674711" y="1661959"/>
            <a:ext cx="5475389" cy="4483048"/>
          </a:xfrm>
          <a:prstGeom prst="rect">
            <a:avLst/>
          </a:prstGeom>
          <a:noFill/>
          <a:ln w="9525">
            <a:noFill/>
            <a:miter lim="800000"/>
            <a:headEnd/>
            <a:tailEnd/>
          </a:ln>
          <a:effectLst/>
        </p:spPr>
      </p:pic>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 Hibernate Integration</a:t>
            </a:r>
            <a:endParaRPr lang="en-PH" dirty="0"/>
          </a:p>
        </p:txBody>
      </p:sp>
      <p:sp>
        <p:nvSpPr>
          <p:cNvPr id="3" name="Content Placeholder 2"/>
          <p:cNvSpPr>
            <a:spLocks noGrp="1"/>
          </p:cNvSpPr>
          <p:nvPr>
            <p:ph idx="1"/>
          </p:nvPr>
        </p:nvSpPr>
        <p:spPr/>
        <p:txBody>
          <a:bodyPr/>
          <a:lstStyle/>
          <a:p>
            <a:r>
              <a:rPr lang="en-PH" dirty="0" smtClean="0"/>
              <a:t>Action Class / JSP View</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54</a:t>
            </a:fld>
            <a:endParaRPr lang="en-US"/>
          </a:p>
        </p:txBody>
      </p:sp>
      <p:pic>
        <p:nvPicPr>
          <p:cNvPr id="71683" name="Picture 3"/>
          <p:cNvPicPr>
            <a:picLocks noChangeAspect="1" noChangeArrowheads="1"/>
          </p:cNvPicPr>
          <p:nvPr/>
        </p:nvPicPr>
        <p:blipFill>
          <a:blip r:embed="rId3" cstate="print"/>
          <a:srcRect/>
          <a:stretch>
            <a:fillRect/>
          </a:stretch>
        </p:blipFill>
        <p:spPr bwMode="auto">
          <a:xfrm>
            <a:off x="4631920" y="1887260"/>
            <a:ext cx="4335104" cy="3982598"/>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cstate="print"/>
          <a:srcRect r="4487"/>
          <a:stretch>
            <a:fillRect/>
          </a:stretch>
        </p:blipFill>
        <p:spPr bwMode="auto">
          <a:xfrm>
            <a:off x="44244" y="1752600"/>
            <a:ext cx="4468762" cy="4117258"/>
          </a:xfrm>
          <a:prstGeom prst="rect">
            <a:avLst/>
          </a:prstGeom>
          <a:noFill/>
          <a:ln w="9525">
            <a:noFill/>
            <a:miter lim="800000"/>
            <a:headEnd/>
            <a:tailEnd/>
          </a:ln>
          <a:effectLst/>
        </p:spPr>
      </p:pic>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Struts-Tiles Integration</a:t>
            </a:r>
            <a:endParaRPr lang="en-PH" dirty="0"/>
          </a:p>
        </p:txBody>
      </p:sp>
      <p:sp>
        <p:nvSpPr>
          <p:cNvPr id="3" name="Content Placeholder 2"/>
          <p:cNvSpPr>
            <a:spLocks noGrp="1"/>
          </p:cNvSpPr>
          <p:nvPr>
            <p:ph idx="1"/>
          </p:nvPr>
        </p:nvSpPr>
        <p:spPr/>
        <p:txBody>
          <a:bodyPr/>
          <a:lstStyle/>
          <a:p>
            <a:r>
              <a:rPr lang="en-PH" dirty="0" smtClean="0"/>
              <a:t>Apache Tiles is a </a:t>
            </a:r>
            <a:r>
              <a:rPr lang="en-PH" dirty="0" err="1" smtClean="0"/>
              <a:t>templating</a:t>
            </a:r>
            <a:r>
              <a:rPr lang="en-PH" dirty="0" smtClean="0"/>
              <a:t> framework built to simplify the development of web application user interfaces</a:t>
            </a:r>
          </a:p>
          <a:p>
            <a:endParaRPr lang="en-PH" dirty="0" smtClean="0"/>
          </a:p>
          <a:p>
            <a:r>
              <a:rPr lang="en-PH" dirty="0" smtClean="0"/>
              <a:t>Tiles allows authors to define page fragments which can be assembled into a complete page at runtime</a:t>
            </a:r>
          </a:p>
          <a:p>
            <a:endParaRPr lang="en-PH" dirty="0" smtClean="0"/>
          </a:p>
          <a:p>
            <a:r>
              <a:rPr lang="en-PH" dirty="0" smtClean="0"/>
              <a:t>JARs</a:t>
            </a:r>
          </a:p>
          <a:p>
            <a:pPr lvl="1"/>
            <a:r>
              <a:rPr lang="en-PH" dirty="0" smtClean="0"/>
              <a:t>Apache Tiles: tiles-</a:t>
            </a:r>
            <a:r>
              <a:rPr lang="en-PH" dirty="0" err="1" smtClean="0"/>
              <a:t>api</a:t>
            </a:r>
            <a:r>
              <a:rPr lang="en-PH" dirty="0" smtClean="0"/>
              <a:t>-</a:t>
            </a:r>
            <a:r>
              <a:rPr lang="en-PH" dirty="0" err="1" smtClean="0"/>
              <a:t>x.y.z.jar</a:t>
            </a:r>
            <a:r>
              <a:rPr lang="en-PH" dirty="0" smtClean="0"/>
              <a:t>, tiles-</a:t>
            </a:r>
            <a:r>
              <a:rPr lang="en-PH" dirty="0" err="1" smtClean="0"/>
              <a:t>compat</a:t>
            </a:r>
            <a:r>
              <a:rPr lang="en-PH" dirty="0" smtClean="0"/>
              <a:t>-</a:t>
            </a:r>
            <a:r>
              <a:rPr lang="en-PH" dirty="0" err="1" smtClean="0"/>
              <a:t>x.y.z.jar</a:t>
            </a:r>
            <a:r>
              <a:rPr lang="en-PH" dirty="0" smtClean="0"/>
              <a:t>, tiles-core-</a:t>
            </a:r>
            <a:r>
              <a:rPr lang="en-PH" dirty="0" err="1" smtClean="0"/>
              <a:t>x.y.z.jar</a:t>
            </a:r>
            <a:r>
              <a:rPr lang="en-PH" dirty="0" smtClean="0"/>
              <a:t>, tiles-</a:t>
            </a:r>
            <a:r>
              <a:rPr lang="en-PH" dirty="0" err="1" smtClean="0"/>
              <a:t>jsp</a:t>
            </a:r>
            <a:r>
              <a:rPr lang="en-PH" dirty="0" smtClean="0"/>
              <a:t>-</a:t>
            </a:r>
            <a:r>
              <a:rPr lang="en-PH" dirty="0" err="1" smtClean="0"/>
              <a:t>x.y.z.jar</a:t>
            </a:r>
            <a:r>
              <a:rPr lang="en-PH" dirty="0" smtClean="0"/>
              <a:t>, tiles-</a:t>
            </a:r>
            <a:r>
              <a:rPr lang="en-PH" dirty="0" err="1" smtClean="0"/>
              <a:t>servlet</a:t>
            </a:r>
            <a:r>
              <a:rPr lang="en-PH" dirty="0" smtClean="0"/>
              <a:t>-</a:t>
            </a:r>
            <a:r>
              <a:rPr lang="en-PH" dirty="0" err="1" smtClean="0"/>
              <a:t>x.y.z.jar</a:t>
            </a:r>
            <a:endParaRPr lang="en-PH" dirty="0" smtClean="0"/>
          </a:p>
          <a:p>
            <a:pPr lvl="1"/>
            <a:r>
              <a:rPr lang="en-PH" dirty="0" smtClean="0"/>
              <a:t>Struts: commons-</a:t>
            </a:r>
            <a:r>
              <a:rPr lang="en-PH" dirty="0" err="1" smtClean="0"/>
              <a:t>beanutils</a:t>
            </a:r>
            <a:r>
              <a:rPr lang="en-PH" dirty="0" smtClean="0"/>
              <a:t>-</a:t>
            </a:r>
            <a:r>
              <a:rPr lang="en-PH" dirty="0" err="1" smtClean="0"/>
              <a:t>x.y.z.jar</a:t>
            </a:r>
            <a:r>
              <a:rPr lang="en-PH" dirty="0" smtClean="0"/>
              <a:t>,  commons-digester-</a:t>
            </a:r>
            <a:r>
              <a:rPr lang="en-PH" dirty="0" err="1" smtClean="0"/>
              <a:t>x.y.z.jar</a:t>
            </a:r>
            <a:r>
              <a:rPr lang="en-PH" dirty="0" smtClean="0"/>
              <a:t>, struts2-tiles-plugin-x.y.z.jar</a:t>
            </a:r>
          </a:p>
          <a:p>
            <a:endParaRPr lang="en-PH" dirty="0" smtClean="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55</a:t>
            </a:fld>
            <a:endParaRPr lang="en-US"/>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Struts-Tiles Integration</a:t>
            </a:r>
            <a:endParaRPr lang="en-PH" dirty="0"/>
          </a:p>
        </p:txBody>
      </p:sp>
      <p:sp>
        <p:nvSpPr>
          <p:cNvPr id="3" name="Content Placeholder 2"/>
          <p:cNvSpPr>
            <a:spLocks noGrp="1"/>
          </p:cNvSpPr>
          <p:nvPr>
            <p:ph idx="1"/>
          </p:nvPr>
        </p:nvSpPr>
        <p:spPr>
          <a:xfrm>
            <a:off x="306388" y="944042"/>
            <a:ext cx="8637587" cy="5156721"/>
          </a:xfrm>
        </p:spPr>
        <p:txBody>
          <a:bodyPr/>
          <a:lstStyle/>
          <a:p>
            <a:r>
              <a:rPr lang="en-PH" dirty="0" smtClean="0"/>
              <a:t>tiles.xml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56</a:t>
            </a:fld>
            <a:endParaRPr lang="en-US"/>
          </a:p>
        </p:txBody>
      </p:sp>
      <p:pic>
        <p:nvPicPr>
          <p:cNvPr id="158724" name="Picture 4"/>
          <p:cNvPicPr>
            <a:picLocks noChangeAspect="1" noChangeArrowheads="1"/>
          </p:cNvPicPr>
          <p:nvPr/>
        </p:nvPicPr>
        <p:blipFill>
          <a:blip r:embed="rId2" cstate="print"/>
          <a:srcRect/>
          <a:stretch>
            <a:fillRect/>
          </a:stretch>
        </p:blipFill>
        <p:spPr bwMode="auto">
          <a:xfrm>
            <a:off x="306387" y="1312532"/>
            <a:ext cx="8318998" cy="5388709"/>
          </a:xfrm>
          <a:prstGeom prst="rect">
            <a:avLst/>
          </a:prstGeom>
          <a:noFill/>
          <a:ln w="9525">
            <a:noFill/>
            <a:miter lim="800000"/>
            <a:headEnd/>
            <a:tailEnd/>
          </a:ln>
          <a:effectLst/>
        </p:spPr>
      </p:pic>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Struts-Tiles Integration</a:t>
            </a:r>
            <a:endParaRPr lang="en-PH" dirty="0"/>
          </a:p>
        </p:txBody>
      </p:sp>
      <p:sp>
        <p:nvSpPr>
          <p:cNvPr id="3" name="Content Placeholder 2"/>
          <p:cNvSpPr>
            <a:spLocks noGrp="1"/>
          </p:cNvSpPr>
          <p:nvPr>
            <p:ph idx="1"/>
          </p:nvPr>
        </p:nvSpPr>
        <p:spPr>
          <a:xfrm>
            <a:off x="306388" y="914400"/>
            <a:ext cx="8637587" cy="5186363"/>
          </a:xfrm>
        </p:spPr>
        <p:txBody>
          <a:bodyPr/>
          <a:lstStyle/>
          <a:p>
            <a:r>
              <a:rPr lang="en-PH" dirty="0" smtClean="0"/>
              <a:t>web.xml</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57</a:t>
            </a:fld>
            <a:endParaRPr lang="en-US"/>
          </a:p>
        </p:txBody>
      </p:sp>
      <p:pic>
        <p:nvPicPr>
          <p:cNvPr id="159746" name="Picture 2"/>
          <p:cNvPicPr>
            <a:picLocks noChangeAspect="1" noChangeArrowheads="1"/>
          </p:cNvPicPr>
          <p:nvPr/>
        </p:nvPicPr>
        <p:blipFill>
          <a:blip r:embed="rId2" cstate="print"/>
          <a:srcRect/>
          <a:stretch>
            <a:fillRect/>
          </a:stretch>
        </p:blipFill>
        <p:spPr bwMode="auto">
          <a:xfrm>
            <a:off x="622110" y="1434719"/>
            <a:ext cx="7730319" cy="3644293"/>
          </a:xfrm>
          <a:prstGeom prst="rect">
            <a:avLst/>
          </a:prstGeom>
          <a:noFill/>
          <a:ln w="9525">
            <a:noFill/>
            <a:miter lim="800000"/>
            <a:headEnd/>
            <a:tailEnd/>
          </a:ln>
          <a:effectLst/>
        </p:spPr>
      </p:pic>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Struts-Tiles Integration</a:t>
            </a:r>
            <a:endParaRPr lang="en-PH" dirty="0"/>
          </a:p>
        </p:txBody>
      </p:sp>
      <p:sp>
        <p:nvSpPr>
          <p:cNvPr id="3" name="Content Placeholder 2"/>
          <p:cNvSpPr>
            <a:spLocks noGrp="1"/>
          </p:cNvSpPr>
          <p:nvPr>
            <p:ph idx="1"/>
          </p:nvPr>
        </p:nvSpPr>
        <p:spPr>
          <a:xfrm>
            <a:off x="306388" y="941696"/>
            <a:ext cx="8637587" cy="5159067"/>
          </a:xfrm>
        </p:spPr>
        <p:txBody>
          <a:bodyPr/>
          <a:lstStyle/>
          <a:p>
            <a:r>
              <a:rPr lang="en-PH" dirty="0" smtClean="0"/>
              <a:t>struts.xml - Result/Result Type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58</a:t>
            </a:fld>
            <a:endParaRPr lang="en-US"/>
          </a:p>
        </p:txBody>
      </p:sp>
      <p:pic>
        <p:nvPicPr>
          <p:cNvPr id="160770" name="Picture 2"/>
          <p:cNvPicPr>
            <a:picLocks noChangeAspect="1" noChangeArrowheads="1"/>
          </p:cNvPicPr>
          <p:nvPr/>
        </p:nvPicPr>
        <p:blipFill>
          <a:blip r:embed="rId2" cstate="print"/>
          <a:srcRect/>
          <a:stretch>
            <a:fillRect/>
          </a:stretch>
        </p:blipFill>
        <p:spPr bwMode="auto">
          <a:xfrm>
            <a:off x="547830" y="1371599"/>
            <a:ext cx="6835609" cy="5208083"/>
          </a:xfrm>
          <a:prstGeom prst="rect">
            <a:avLst/>
          </a:prstGeom>
          <a:noFill/>
          <a:ln w="9525">
            <a:noFill/>
            <a:miter lim="800000"/>
            <a:headEnd/>
            <a:tailEnd/>
          </a:ln>
          <a:effec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Advantages and Disadvantages </a:t>
            </a:r>
            <a:endParaRPr lang="en-PH" dirty="0"/>
          </a:p>
        </p:txBody>
      </p:sp>
      <p:sp>
        <p:nvSpPr>
          <p:cNvPr id="3" name="Content Placeholder 2"/>
          <p:cNvSpPr>
            <a:spLocks noGrp="1"/>
          </p:cNvSpPr>
          <p:nvPr>
            <p:ph sz="half" idx="1"/>
          </p:nvPr>
        </p:nvSpPr>
        <p:spPr/>
        <p:txBody>
          <a:bodyPr/>
          <a:lstStyle/>
          <a:p>
            <a:r>
              <a:rPr lang="en-PH" dirty="0" smtClean="0"/>
              <a:t>Advantages:</a:t>
            </a:r>
          </a:p>
          <a:p>
            <a:pPr lvl="1"/>
            <a:r>
              <a:rPr lang="en-PH" sz="2000" dirty="0" smtClean="0"/>
              <a:t>POJO Forms and Actions</a:t>
            </a:r>
          </a:p>
          <a:p>
            <a:pPr lvl="1"/>
            <a:r>
              <a:rPr lang="en-PH" sz="2000" dirty="0" smtClean="0"/>
              <a:t>Tag Support</a:t>
            </a:r>
          </a:p>
          <a:p>
            <a:pPr lvl="1"/>
            <a:r>
              <a:rPr lang="en-PH" sz="2000" dirty="0" smtClean="0"/>
              <a:t>AJAX Support</a:t>
            </a:r>
          </a:p>
          <a:p>
            <a:pPr lvl="1"/>
            <a:r>
              <a:rPr lang="en-PH" sz="2000" dirty="0" smtClean="0"/>
              <a:t>Easy Integration</a:t>
            </a:r>
          </a:p>
          <a:p>
            <a:pPr lvl="1"/>
            <a:r>
              <a:rPr lang="en-PH" sz="2000" dirty="0" smtClean="0"/>
              <a:t>Template Support</a:t>
            </a:r>
          </a:p>
          <a:p>
            <a:pPr lvl="1"/>
            <a:r>
              <a:rPr lang="en-PH" sz="2000" dirty="0" err="1" smtClean="0"/>
              <a:t>Plugin</a:t>
            </a:r>
            <a:r>
              <a:rPr lang="en-PH" sz="2000" dirty="0" smtClean="0"/>
              <a:t> Support</a:t>
            </a:r>
          </a:p>
          <a:p>
            <a:pPr lvl="1"/>
            <a:r>
              <a:rPr lang="en-PH" sz="2000" dirty="0" smtClean="0"/>
              <a:t>Profiling</a:t>
            </a:r>
          </a:p>
          <a:p>
            <a:pPr lvl="1"/>
            <a:r>
              <a:rPr lang="en-PH" sz="2000" dirty="0" smtClean="0"/>
              <a:t>Easy to modify tags</a:t>
            </a:r>
          </a:p>
          <a:p>
            <a:pPr lvl="1"/>
            <a:r>
              <a:rPr lang="en-PH" sz="2000" dirty="0" smtClean="0"/>
              <a:t>Promote less configuration</a:t>
            </a:r>
          </a:p>
          <a:p>
            <a:pPr lvl="1"/>
            <a:r>
              <a:rPr lang="en-PH" sz="2000" dirty="0" smtClean="0"/>
              <a:t>Supports multiple View Technologies</a:t>
            </a:r>
            <a:endParaRPr lang="en-PH" sz="2000" dirty="0"/>
          </a:p>
        </p:txBody>
      </p:sp>
      <p:sp>
        <p:nvSpPr>
          <p:cNvPr id="4" name="Content Placeholder 3"/>
          <p:cNvSpPr>
            <a:spLocks noGrp="1"/>
          </p:cNvSpPr>
          <p:nvPr>
            <p:ph sz="half" idx="2"/>
          </p:nvPr>
        </p:nvSpPr>
        <p:spPr/>
        <p:txBody>
          <a:bodyPr/>
          <a:lstStyle/>
          <a:p>
            <a:r>
              <a:rPr lang="en-PH" dirty="0" smtClean="0"/>
              <a:t>Disadvantages:</a:t>
            </a:r>
          </a:p>
          <a:p>
            <a:pPr lvl="1"/>
            <a:r>
              <a:rPr lang="en-PH" sz="2000" dirty="0" smtClean="0"/>
              <a:t>Bigger learning curve</a:t>
            </a:r>
          </a:p>
          <a:p>
            <a:pPr lvl="1"/>
            <a:r>
              <a:rPr lang="en-PH" sz="2000" dirty="0" smtClean="0"/>
              <a:t>Poor documentation</a:t>
            </a:r>
          </a:p>
          <a:p>
            <a:pPr lvl="1"/>
            <a:r>
              <a:rPr lang="en-PH" sz="2000" dirty="0" smtClean="0"/>
              <a:t>Less transparent</a:t>
            </a:r>
            <a:endParaRPr lang="en-PH" sz="2000" dirty="0"/>
          </a:p>
        </p:txBody>
      </p:sp>
      <p:sp>
        <p:nvSpPr>
          <p:cNvPr id="5" name="Date Placeholder 4"/>
          <p:cNvSpPr>
            <a:spLocks noGrp="1"/>
          </p:cNvSpPr>
          <p:nvPr>
            <p:ph type="dt" sz="half" idx="10"/>
          </p:nvPr>
        </p:nvSpPr>
        <p:spPr/>
        <p:txBody>
          <a:bodyPr/>
          <a:lstStyle/>
          <a:p>
            <a:pPr>
              <a:defRPr/>
            </a:pPr>
            <a:r>
              <a:rPr lang="fr-FR" smtClean="0"/>
              <a:t>© 2007 Capgemini - All rights reserved</a:t>
            </a:r>
            <a:endParaRPr lang="en-US"/>
          </a:p>
        </p:txBody>
      </p:sp>
      <p:sp>
        <p:nvSpPr>
          <p:cNvPr id="6" name="Slide Number Placeholder 5"/>
          <p:cNvSpPr>
            <a:spLocks noGrp="1"/>
          </p:cNvSpPr>
          <p:nvPr>
            <p:ph type="sldNum" sz="quarter" idx="12"/>
          </p:nvPr>
        </p:nvSpPr>
        <p:spPr/>
        <p:txBody>
          <a:bodyPr/>
          <a:lstStyle/>
          <a:p>
            <a:pPr>
              <a:defRPr/>
            </a:pPr>
            <a:fld id="{562E284D-8C3D-49BF-A272-D33D50233672}" type="slidenum">
              <a:rPr lang="en-US" smtClean="0"/>
              <a:pPr>
                <a:defRPr/>
              </a:pPr>
              <a:t>5</a:t>
            </a:fld>
            <a:endParaRPr lang="en-US"/>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Struts-Tiles Integration</a:t>
            </a:r>
            <a:endParaRPr lang="en-PH" dirty="0"/>
          </a:p>
        </p:txBody>
      </p:sp>
      <p:sp>
        <p:nvSpPr>
          <p:cNvPr id="3" name="Content Placeholder 2"/>
          <p:cNvSpPr>
            <a:spLocks noGrp="1"/>
          </p:cNvSpPr>
          <p:nvPr>
            <p:ph idx="1"/>
          </p:nvPr>
        </p:nvSpPr>
        <p:spPr/>
        <p:txBody>
          <a:bodyPr/>
          <a:lstStyle/>
          <a:p>
            <a:r>
              <a:rPr lang="en-PH" dirty="0" smtClean="0"/>
              <a:t>JSP</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59</a:t>
            </a:fld>
            <a:endParaRPr lang="en-US"/>
          </a:p>
        </p:txBody>
      </p:sp>
      <p:pic>
        <p:nvPicPr>
          <p:cNvPr id="161794" name="Picture 2"/>
          <p:cNvPicPr>
            <a:picLocks noChangeAspect="1" noChangeArrowheads="1"/>
          </p:cNvPicPr>
          <p:nvPr/>
        </p:nvPicPr>
        <p:blipFill>
          <a:blip r:embed="rId2" cstate="print"/>
          <a:srcRect/>
          <a:stretch>
            <a:fillRect/>
          </a:stretch>
        </p:blipFill>
        <p:spPr bwMode="auto">
          <a:xfrm>
            <a:off x="1675120" y="867347"/>
            <a:ext cx="6868377" cy="5598867"/>
          </a:xfrm>
          <a:prstGeom prst="rect">
            <a:avLst/>
          </a:prstGeom>
          <a:noFill/>
          <a:ln w="9525">
            <a:noFill/>
            <a:miter lim="800000"/>
            <a:headEnd/>
            <a:tailEnd/>
          </a:ln>
          <a:effectLst/>
        </p:spPr>
      </p:pic>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Exercise</a:t>
            </a:r>
            <a:endParaRPr lang="en-PH" dirty="0"/>
          </a:p>
        </p:txBody>
      </p:sp>
      <p:sp>
        <p:nvSpPr>
          <p:cNvPr id="3" name="Content Placeholder 2"/>
          <p:cNvSpPr>
            <a:spLocks noGrp="1"/>
          </p:cNvSpPr>
          <p:nvPr>
            <p:ph idx="1"/>
          </p:nvPr>
        </p:nvSpPr>
        <p:spPr/>
        <p:txBody>
          <a:bodyPr/>
          <a:lstStyle/>
          <a:p>
            <a:r>
              <a:rPr lang="en-PH" dirty="0" smtClean="0"/>
              <a:t>Day 2</a:t>
            </a:r>
          </a:p>
          <a:p>
            <a:endParaRPr lang="en-PH" dirty="0" smtClean="0"/>
          </a:p>
          <a:p>
            <a:endParaRPr lang="en-PH" dirty="0" smtClean="0"/>
          </a:p>
          <a:p>
            <a:endParaRPr lang="en-PH" dirty="0" smtClean="0"/>
          </a:p>
          <a:p>
            <a:endParaRPr lang="en-PH" dirty="0" smtClean="0"/>
          </a:p>
          <a:p>
            <a:r>
              <a:rPr lang="en-PH" dirty="0" smtClean="0"/>
              <a:t>Day 3</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60</a:t>
            </a:fld>
            <a:endParaRPr lang="en-US"/>
          </a:p>
        </p:txBody>
      </p:sp>
      <p:graphicFrame>
        <p:nvGraphicFramePr>
          <p:cNvPr id="6" name="Object 5"/>
          <p:cNvGraphicFramePr>
            <a:graphicFrameLocks noChangeAspect="1"/>
          </p:cNvGraphicFramePr>
          <p:nvPr/>
        </p:nvGraphicFramePr>
        <p:xfrm>
          <a:off x="2253343" y="1458686"/>
          <a:ext cx="1839686" cy="1552235"/>
        </p:xfrm>
        <a:graphic>
          <a:graphicData uri="http://schemas.openxmlformats.org/presentationml/2006/ole">
            <p:oleObj spid="_x0000_s158722" name="Document" showAsIcon="1" r:id="rId3" imgW="914400" imgH="771480" progId="Word.Document.12">
              <p:embed/>
            </p:oleObj>
          </a:graphicData>
        </a:graphic>
      </p:graphicFrame>
      <p:graphicFrame>
        <p:nvGraphicFramePr>
          <p:cNvPr id="7" name="Object 6"/>
          <p:cNvGraphicFramePr>
            <a:graphicFrameLocks noChangeAspect="1"/>
          </p:cNvGraphicFramePr>
          <p:nvPr/>
        </p:nvGraphicFramePr>
        <p:xfrm>
          <a:off x="2514601" y="4016488"/>
          <a:ext cx="1839686" cy="1552235"/>
        </p:xfrm>
        <a:graphic>
          <a:graphicData uri="http://schemas.openxmlformats.org/presentationml/2006/ole">
            <p:oleObj spid="_x0000_s158723" name="Document" showAsIcon="1" r:id="rId4" imgW="914400" imgH="771480" progId="Word.Document.12">
              <p:embed/>
            </p:oleObj>
          </a:graphicData>
        </a:graphic>
      </p:graphicFrame>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subTitle" idx="4294967295"/>
          </p:nvPr>
        </p:nvSpPr>
        <p:spPr>
          <a:xfrm>
            <a:off x="568325" y="1930400"/>
            <a:ext cx="6310313" cy="996950"/>
          </a:xfrm>
          <a:noFill/>
        </p:spPr>
        <p:txBody>
          <a:bodyPr lIns="45720" rIns="360000"/>
          <a:lstStyle/>
          <a:p>
            <a:pPr>
              <a:buFont typeface="Wingdings" pitchFamily="2" charset="2"/>
              <a:buNone/>
            </a:pPr>
            <a:r>
              <a:rPr lang="en-US" sz="2800" smtClean="0"/>
              <a:t>Thank You For Your Time</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1 </a:t>
            </a:r>
            <a:r>
              <a:rPr lang="en-PH" dirty="0" err="1" smtClean="0"/>
              <a:t>vs</a:t>
            </a:r>
            <a:r>
              <a:rPr lang="en-PH" dirty="0" smtClean="0"/>
              <a:t> Struts 2</a:t>
            </a:r>
            <a:endParaRPr lang="en-PH" dirty="0"/>
          </a:p>
        </p:txBody>
      </p:sp>
      <p:sp>
        <p:nvSpPr>
          <p:cNvPr id="3" name="Content Placeholder 2"/>
          <p:cNvSpPr>
            <a:spLocks noGrp="1"/>
          </p:cNvSpPr>
          <p:nvPr>
            <p:ph idx="1"/>
          </p:nvPr>
        </p:nvSpPr>
        <p:spPr>
          <a:xfrm>
            <a:off x="306388" y="4766871"/>
            <a:ext cx="8637587" cy="1333891"/>
          </a:xfrm>
        </p:spPr>
        <p:txBody>
          <a:bodyPr/>
          <a:lstStyle/>
          <a:p>
            <a:r>
              <a:rPr lang="en-PH" sz="1600" dirty="0" smtClean="0"/>
              <a:t>Can refer to Struts </a:t>
            </a:r>
            <a:r>
              <a:rPr lang="en-PH" sz="1600" dirty="0" err="1" smtClean="0"/>
              <a:t>Docu</a:t>
            </a:r>
            <a:r>
              <a:rPr lang="en-PH" sz="1600" dirty="0" smtClean="0"/>
              <a:t> (</a:t>
            </a:r>
            <a:r>
              <a:rPr lang="en-PH" sz="1600" dirty="0" err="1" smtClean="0"/>
              <a:t>mentation</a:t>
            </a:r>
            <a:r>
              <a:rPr lang="en-PH" sz="1600" dirty="0" smtClean="0"/>
              <a:t> for complete list of comparison between Struts 1 and 2 (http://struts.apache.org/release/2.1.x/docs/comparing-struts-1-and-2.html)</a:t>
            </a:r>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6</a:t>
            </a:fld>
            <a:endParaRPr lang="en-US"/>
          </a:p>
        </p:txBody>
      </p:sp>
      <p:pic>
        <p:nvPicPr>
          <p:cNvPr id="13314" name="Picture 2"/>
          <p:cNvPicPr>
            <a:picLocks noChangeAspect="1" noChangeArrowheads="1"/>
          </p:cNvPicPr>
          <p:nvPr/>
        </p:nvPicPr>
        <p:blipFill>
          <a:blip r:embed="rId3" cstate="print"/>
          <a:srcRect/>
          <a:stretch>
            <a:fillRect/>
          </a:stretch>
        </p:blipFill>
        <p:spPr bwMode="auto">
          <a:xfrm>
            <a:off x="246679" y="1262063"/>
            <a:ext cx="8711584" cy="3288077"/>
          </a:xfrm>
          <a:prstGeom prst="rect">
            <a:avLst/>
          </a:prstGeom>
          <a:noFill/>
          <a:ln w="9525">
            <a:noFill/>
            <a:miter lim="800000"/>
            <a:headEnd/>
            <a:tailEnd/>
          </a:ln>
          <a:effectLst/>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1.x Architecture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7</a:t>
            </a:fld>
            <a:endParaRPr lang="en-US"/>
          </a:p>
        </p:txBody>
      </p:sp>
      <p:grpSp>
        <p:nvGrpSpPr>
          <p:cNvPr id="66" name="Group 65"/>
          <p:cNvGrpSpPr/>
          <p:nvPr/>
        </p:nvGrpSpPr>
        <p:grpSpPr>
          <a:xfrm>
            <a:off x="426307" y="1469041"/>
            <a:ext cx="8457706" cy="4017131"/>
            <a:chOff x="426307" y="1693891"/>
            <a:chExt cx="8457706" cy="4017131"/>
          </a:xfrm>
        </p:grpSpPr>
        <p:sp>
          <p:nvSpPr>
            <p:cNvPr id="9" name="Rounded Rectangle 8"/>
            <p:cNvSpPr/>
            <p:nvPr/>
          </p:nvSpPr>
          <p:spPr bwMode="auto">
            <a:xfrm>
              <a:off x="884425" y="1693891"/>
              <a:ext cx="1978702" cy="47968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sz="1800" dirty="0" smtClean="0">
                  <a:solidFill>
                    <a:schemeClr val="tx1"/>
                  </a:solidFill>
                  <a:latin typeface="Arial" charset="0"/>
                </a:rPr>
                <a:t>s</a:t>
              </a:r>
              <a:r>
                <a:rPr kumimoji="0" lang="en-PH" sz="1800" b="1" i="0" u="none" strike="noStrike" cap="none" normalizeH="0" dirty="0" smtClean="0">
                  <a:ln>
                    <a:noFill/>
                  </a:ln>
                  <a:solidFill>
                    <a:schemeClr val="tx1"/>
                  </a:solidFill>
                  <a:effectLst/>
                  <a:latin typeface="Arial" charset="0"/>
                </a:rPr>
                <a:t>truts-</a:t>
              </a:r>
              <a:r>
                <a:rPr kumimoji="0" lang="en-PH" sz="1800" b="1" i="0" u="none" strike="noStrike" cap="none" normalizeH="0" dirty="0" err="1" smtClean="0">
                  <a:ln>
                    <a:noFill/>
                  </a:ln>
                  <a:solidFill>
                    <a:schemeClr val="tx1"/>
                  </a:solidFill>
                  <a:effectLst/>
                  <a:latin typeface="Arial" charset="0"/>
                </a:rPr>
                <a:t>config</a:t>
              </a:r>
              <a:endParaRPr kumimoji="0" lang="en-PH" sz="1800" b="1" i="0" u="none" strike="noStrike" cap="none" normalizeH="0" dirty="0" smtClean="0">
                <a:ln>
                  <a:noFill/>
                </a:ln>
                <a:solidFill>
                  <a:schemeClr val="tx1"/>
                </a:solidFill>
                <a:effectLst/>
                <a:latin typeface="Arial" charset="0"/>
              </a:endParaRPr>
            </a:p>
          </p:txBody>
        </p:sp>
        <p:sp>
          <p:nvSpPr>
            <p:cNvPr id="12" name="Rounded Rectangle 11"/>
            <p:cNvSpPr/>
            <p:nvPr/>
          </p:nvSpPr>
          <p:spPr bwMode="auto">
            <a:xfrm>
              <a:off x="3030495" y="1696391"/>
              <a:ext cx="1978702" cy="47968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sz="1800" dirty="0" smtClean="0">
                  <a:solidFill>
                    <a:schemeClr val="tx1"/>
                  </a:solidFill>
                  <a:latin typeface="Arial" charset="0"/>
                </a:rPr>
                <a:t>Action</a:t>
              </a:r>
              <a:endParaRPr kumimoji="0" lang="en-PH" sz="1800" b="1" i="0" u="none" strike="noStrike" cap="none" normalizeH="0" dirty="0" smtClean="0">
                <a:ln>
                  <a:noFill/>
                </a:ln>
                <a:solidFill>
                  <a:schemeClr val="tx1"/>
                </a:solidFill>
                <a:effectLst/>
                <a:latin typeface="Arial" charset="0"/>
              </a:endParaRPr>
            </a:p>
          </p:txBody>
        </p:sp>
        <p:sp>
          <p:nvSpPr>
            <p:cNvPr id="13" name="Rounded Rectangle 12"/>
            <p:cNvSpPr/>
            <p:nvPr/>
          </p:nvSpPr>
          <p:spPr bwMode="auto">
            <a:xfrm>
              <a:off x="5206545" y="1698891"/>
              <a:ext cx="1978702" cy="47968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sz="1800" dirty="0" smtClean="0">
                  <a:solidFill>
                    <a:schemeClr val="tx1"/>
                  </a:solidFill>
                  <a:latin typeface="Arial" charset="0"/>
                </a:rPr>
                <a:t>Form</a:t>
              </a:r>
              <a:endParaRPr kumimoji="0" lang="en-PH" sz="1800" b="1" i="0" u="none" strike="noStrike" cap="none" normalizeH="0" dirty="0" smtClean="0">
                <a:ln>
                  <a:noFill/>
                </a:ln>
                <a:solidFill>
                  <a:schemeClr val="tx1"/>
                </a:solidFill>
                <a:effectLst/>
                <a:latin typeface="Arial" charset="0"/>
              </a:endParaRPr>
            </a:p>
          </p:txBody>
        </p:sp>
        <p:sp>
          <p:nvSpPr>
            <p:cNvPr id="14" name="Rectangle 13"/>
            <p:cNvSpPr/>
            <p:nvPr/>
          </p:nvSpPr>
          <p:spPr bwMode="auto">
            <a:xfrm>
              <a:off x="2855571" y="2878112"/>
              <a:ext cx="2350974" cy="92939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err="1" smtClean="0">
                  <a:ln>
                    <a:noFill/>
                  </a:ln>
                  <a:solidFill>
                    <a:schemeClr val="tx1"/>
                  </a:solidFill>
                  <a:effectLst/>
                  <a:latin typeface="Arial" charset="0"/>
                </a:rPr>
                <a:t>ActionServlet</a:t>
              </a:r>
              <a:endParaRPr kumimoji="0" lang="en-PH" sz="24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4774316" y="4481826"/>
              <a:ext cx="1731413" cy="92939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baseline="0" dirty="0" smtClean="0">
                  <a:ln>
                    <a:noFill/>
                  </a:ln>
                  <a:solidFill>
                    <a:schemeClr val="tx1"/>
                  </a:solidFill>
                  <a:effectLst/>
                  <a:latin typeface="Arial" charset="0"/>
                </a:rPr>
                <a:t>Model</a:t>
              </a:r>
            </a:p>
            <a:p>
              <a:pPr marL="0" marR="0" indent="0" algn="ctr" defTabSz="914400" rtl="0" eaLnBrk="0" fontAlgn="base" latinLnBrk="0" hangingPunct="0">
                <a:lnSpc>
                  <a:spcPct val="85000"/>
                </a:lnSpc>
                <a:spcBef>
                  <a:spcPct val="0"/>
                </a:spcBef>
                <a:spcAft>
                  <a:spcPct val="0"/>
                </a:spcAft>
                <a:buClrTx/>
                <a:buSzTx/>
                <a:buFontTx/>
                <a:buNone/>
                <a:tabLst/>
              </a:pPr>
              <a:r>
                <a:rPr lang="en-PH" sz="2000" dirty="0" smtClean="0">
                  <a:solidFill>
                    <a:schemeClr val="tx1"/>
                  </a:solidFill>
                  <a:latin typeface="Arial" charset="0"/>
                </a:rPr>
                <a:t>Beans</a:t>
              </a:r>
              <a:endParaRPr kumimoji="0" lang="en-PH" sz="2000" b="1" i="0" u="none" strike="noStrike" cap="none" normalizeH="0" baseline="0" dirty="0" smtClean="0">
                <a:ln>
                  <a:noFill/>
                </a:ln>
                <a:solidFill>
                  <a:schemeClr val="tx1"/>
                </a:solidFill>
                <a:effectLst/>
                <a:latin typeface="Arial" charset="0"/>
              </a:endParaRPr>
            </a:p>
          </p:txBody>
        </p:sp>
        <p:sp>
          <p:nvSpPr>
            <p:cNvPr id="16" name="Flowchart: Magnetic Disk 15"/>
            <p:cNvSpPr/>
            <p:nvPr/>
          </p:nvSpPr>
          <p:spPr bwMode="auto">
            <a:xfrm>
              <a:off x="6715592" y="3072761"/>
              <a:ext cx="2168421" cy="1888761"/>
            </a:xfrm>
            <a:prstGeom prst="flowChartMagneticDisk">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PH" sz="2400" b="1" i="0" u="none" strike="noStrike" cap="none" normalizeH="0" baseline="0" dirty="0" smtClean="0">
                  <a:ln>
                    <a:noFill/>
                  </a:ln>
                  <a:solidFill>
                    <a:schemeClr val="tx1"/>
                  </a:solidFill>
                  <a:effectLst/>
                  <a:latin typeface="Arial" charset="0"/>
                </a:rPr>
                <a:t>Database</a:t>
              </a:r>
            </a:p>
          </p:txBody>
        </p:sp>
        <p:sp>
          <p:nvSpPr>
            <p:cNvPr id="17" name="Flowchart: Process 16"/>
            <p:cNvSpPr/>
            <p:nvPr/>
          </p:nvSpPr>
          <p:spPr bwMode="auto">
            <a:xfrm>
              <a:off x="1989918" y="4377131"/>
              <a:ext cx="2061098" cy="1333891"/>
            </a:xfrm>
            <a:prstGeom prst="flowChartProces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dirty="0" smtClean="0">
                  <a:solidFill>
                    <a:schemeClr val="tx1"/>
                  </a:solidFill>
                  <a:latin typeface="Arial" charset="0"/>
                </a:rPr>
                <a:t>JSP</a:t>
              </a:r>
            </a:p>
            <a:p>
              <a:pPr marL="0" marR="0" indent="0" algn="ctr" defTabSz="914400" rtl="0" eaLnBrk="0" fontAlgn="base" latinLnBrk="0" hangingPunct="0">
                <a:lnSpc>
                  <a:spcPct val="85000"/>
                </a:lnSpc>
                <a:spcBef>
                  <a:spcPct val="0"/>
                </a:spcBef>
                <a:spcAft>
                  <a:spcPct val="0"/>
                </a:spcAft>
                <a:buClrTx/>
                <a:buSzTx/>
                <a:buFontTx/>
                <a:buNone/>
                <a:tabLst/>
              </a:pPr>
              <a:r>
                <a:rPr kumimoji="0" lang="en-PH" sz="2000" b="1" i="0" u="none" strike="noStrike" cap="none" normalizeH="0" baseline="0" dirty="0" smtClean="0">
                  <a:ln>
                    <a:noFill/>
                  </a:ln>
                  <a:solidFill>
                    <a:schemeClr val="tx1"/>
                  </a:solidFill>
                  <a:effectLst/>
                  <a:latin typeface="Arial" charset="0"/>
                </a:rPr>
                <a:t>(View)</a:t>
              </a:r>
            </a:p>
          </p:txBody>
        </p:sp>
        <p:sp>
          <p:nvSpPr>
            <p:cNvPr id="18" name="Oval 17"/>
            <p:cNvSpPr/>
            <p:nvPr/>
          </p:nvSpPr>
          <p:spPr bwMode="auto">
            <a:xfrm>
              <a:off x="426307" y="2878113"/>
              <a:ext cx="1942137" cy="92939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PH" dirty="0" smtClean="0">
                  <a:solidFill>
                    <a:schemeClr val="tx1"/>
                  </a:solidFill>
                  <a:latin typeface="Arial" charset="0"/>
                </a:rPr>
                <a:t>User</a:t>
              </a:r>
              <a:endParaRPr kumimoji="0" lang="en-PH" sz="2400" b="1" i="0" u="none" strike="noStrike" cap="none" normalizeH="0" baseline="0" dirty="0" smtClean="0">
                <a:ln>
                  <a:noFill/>
                </a:ln>
                <a:solidFill>
                  <a:schemeClr val="tx1"/>
                </a:solidFill>
                <a:effectLst/>
                <a:latin typeface="Arial" charset="0"/>
              </a:endParaRPr>
            </a:p>
          </p:txBody>
        </p:sp>
        <p:cxnSp>
          <p:nvCxnSpPr>
            <p:cNvPr id="20" name="Straight Arrow Connector 19"/>
            <p:cNvCxnSpPr>
              <a:stCxn id="18" idx="6"/>
              <a:endCxn id="14" idx="1"/>
            </p:cNvCxnSpPr>
            <p:nvPr/>
          </p:nvCxnSpPr>
          <p:spPr bwMode="auto">
            <a:xfrm flipV="1">
              <a:off x="2368444" y="3342807"/>
              <a:ext cx="487127" cy="1"/>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8" name="Shape 27"/>
            <p:cNvCxnSpPr>
              <a:stCxn id="14" idx="3"/>
              <a:endCxn id="15" idx="0"/>
            </p:cNvCxnSpPr>
            <p:nvPr/>
          </p:nvCxnSpPr>
          <p:spPr bwMode="auto">
            <a:xfrm>
              <a:off x="5206545" y="3342807"/>
              <a:ext cx="433478" cy="1139019"/>
            </a:xfrm>
            <a:prstGeom prst="bentConnector2">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0" name="Elbow Connector 29"/>
            <p:cNvCxnSpPr>
              <a:stCxn id="15" idx="2"/>
              <a:endCxn id="16" idx="3"/>
            </p:cNvCxnSpPr>
            <p:nvPr/>
          </p:nvCxnSpPr>
          <p:spPr bwMode="auto">
            <a:xfrm rot="5400000" flipH="1" flipV="1">
              <a:off x="6495066" y="4106479"/>
              <a:ext cx="449694" cy="2159780"/>
            </a:xfrm>
            <a:prstGeom prst="bentConnector3">
              <a:avLst>
                <a:gd name="adj1" fmla="val -90836"/>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34" name="Elbow Connector 33"/>
            <p:cNvCxnSpPr>
              <a:stCxn id="17" idx="1"/>
            </p:cNvCxnSpPr>
            <p:nvPr/>
          </p:nvCxnSpPr>
          <p:spPr bwMode="auto">
            <a:xfrm rot="10800000">
              <a:off x="1289154" y="3807503"/>
              <a:ext cx="700764" cy="1236574"/>
            </a:xfrm>
            <a:prstGeom prst="bentConnector2">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7" name="Elbow Connector 36"/>
            <p:cNvCxnSpPr>
              <a:stCxn id="14" idx="2"/>
              <a:endCxn id="17" idx="0"/>
            </p:cNvCxnSpPr>
            <p:nvPr/>
          </p:nvCxnSpPr>
          <p:spPr bwMode="auto">
            <a:xfrm rot="5400000">
              <a:off x="3240949" y="3587021"/>
              <a:ext cx="569629" cy="1010591"/>
            </a:xfrm>
            <a:prstGeom prst="bentConnector3">
              <a:avLst>
                <a:gd name="adj1" fmla="val 50000"/>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p:nvPr/>
          </p:nvCxnSpPr>
          <p:spPr bwMode="auto">
            <a:xfrm rot="5400000">
              <a:off x="3702990" y="2520850"/>
              <a:ext cx="700326" cy="15787"/>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bwMode="auto">
            <a:xfrm>
              <a:off x="1974928" y="2178578"/>
              <a:ext cx="2086116" cy="229845"/>
            </a:xfrm>
            <a:prstGeom prst="bentConnector3">
              <a:avLst>
                <a:gd name="adj1" fmla="val 1137"/>
              </a:avLst>
            </a:prstGeom>
            <a:ln>
              <a:headEnd type="none" w="med" len="med"/>
              <a:tailEnd type="none"/>
            </a:ln>
          </p:spPr>
          <p:style>
            <a:lnRef idx="3">
              <a:schemeClr val="accent4"/>
            </a:lnRef>
            <a:fillRef idx="0">
              <a:schemeClr val="accent4"/>
            </a:fillRef>
            <a:effectRef idx="2">
              <a:schemeClr val="accent4"/>
            </a:effectRef>
            <a:fontRef idx="minor">
              <a:schemeClr val="tx1"/>
            </a:fontRef>
          </p:style>
        </p:cxnSp>
        <p:cxnSp>
          <p:nvCxnSpPr>
            <p:cNvPr id="63" name="Elbow Connector 62"/>
            <p:cNvCxnSpPr/>
            <p:nvPr/>
          </p:nvCxnSpPr>
          <p:spPr bwMode="auto">
            <a:xfrm rot="10800000" flipV="1">
              <a:off x="4061048" y="2178579"/>
              <a:ext cx="2144881" cy="229843"/>
            </a:xfrm>
            <a:prstGeom prst="bentConnector3">
              <a:avLst>
                <a:gd name="adj1" fmla="val 379"/>
              </a:avLst>
            </a:prstGeom>
            <a:ln>
              <a:headEnd type="none" w="med" len="med"/>
              <a:tailEnd type="none"/>
            </a:ln>
          </p:spPr>
          <p:style>
            <a:lnRef idx="3">
              <a:schemeClr val="accent4"/>
            </a:lnRef>
            <a:fillRef idx="0">
              <a:schemeClr val="accent4"/>
            </a:fillRef>
            <a:effectRef idx="2">
              <a:schemeClr val="accent4"/>
            </a:effectRef>
            <a:fontRef idx="minor">
              <a:schemeClr val="tx1"/>
            </a:fontRef>
          </p:style>
        </p:cxnSp>
      </p:gr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Struts 2 Architecture</a:t>
            </a:r>
            <a:endParaRPr lang="en-PH"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82E95685-EEE9-4449-99B8-C7048CF63CA1}" type="slidenum">
              <a:rPr lang="en-US" smtClean="0"/>
              <a:pPr>
                <a:defRPr/>
              </a:pPr>
              <a:t>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893589" y="824460"/>
            <a:ext cx="4670702" cy="5465242"/>
          </a:xfrm>
          <a:prstGeom prst="rect">
            <a:avLst/>
          </a:prstGeom>
          <a:noFill/>
          <a:ln w="9525">
            <a:noFill/>
            <a:miter lim="800000"/>
            <a:headEnd/>
            <a:tailEnd/>
          </a:ln>
          <a:effectLst/>
        </p:spPr>
      </p:pic>
    </p:spTree>
  </p:cSld>
  <p:clrMapOvr>
    <a:masterClrMapping/>
  </p:clrMapOvr>
  <p:transition>
    <p:wipe dir="r"/>
  </p:transition>
</p:sld>
</file>

<file path=ppt/theme/theme1.xml><?xml version="1.0" encoding="utf-8"?>
<a:theme xmlns:a="http://schemas.openxmlformats.org/drawingml/2006/main" name="Capgemini_FS SBU Print">
  <a:themeElements>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fontScheme name="Capgemini_FS SBU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_FS SBU Print 1">
        <a:dk1>
          <a:srgbClr val="000000"/>
        </a:dk1>
        <a:lt1>
          <a:srgbClr val="FFFFFF"/>
        </a:lt1>
        <a:dk2>
          <a:srgbClr val="9E9E9E"/>
        </a:dk2>
        <a:lt2>
          <a:srgbClr val="F8F8F8"/>
        </a:lt2>
        <a:accent1>
          <a:srgbClr val="BCBCBC"/>
        </a:accent1>
        <a:accent2>
          <a:srgbClr val="E9E9E9"/>
        </a:accent2>
        <a:accent3>
          <a:srgbClr val="FFFFFF"/>
        </a:accent3>
        <a:accent4>
          <a:srgbClr val="000000"/>
        </a:accent4>
        <a:accent5>
          <a:srgbClr val="DADADA"/>
        </a:accent5>
        <a:accent6>
          <a:srgbClr val="D3D3D3"/>
        </a:accent6>
        <a:hlink>
          <a:srgbClr val="BCBCBC"/>
        </a:hlink>
        <a:folHlink>
          <a:srgbClr val="535353"/>
        </a:folHlink>
      </a:clrScheme>
      <a:clrMap bg1="lt1" tx1="dk1" bg2="lt2" tx2="dk2" accent1="accent1" accent2="accent2" accent3="accent3" accent4="accent4" accent5="accent5" accent6="accent6" hlink="hlink" folHlink="folHlink"/>
    </a:extraClrScheme>
    <a:extraClrScheme>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C445323A9A1D4DA7D696137AE1AD21" ma:contentTypeVersion="0" ma:contentTypeDescription="Create a new document." ma:contentTypeScope="" ma:versionID="93ce0b8e69d60d3d52c5ab4c9f014ca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BDE7D0C-AF40-4412-B7F1-BF9CC7DE6989}"/>
</file>

<file path=customXml/itemProps2.xml><?xml version="1.0" encoding="utf-8"?>
<ds:datastoreItem xmlns:ds="http://schemas.openxmlformats.org/officeDocument/2006/customXml" ds:itemID="{9D488528-70F9-4030-8C54-F2F0CACC7E3C}"/>
</file>

<file path=customXml/itemProps3.xml><?xml version="1.0" encoding="utf-8"?>
<ds:datastoreItem xmlns:ds="http://schemas.openxmlformats.org/officeDocument/2006/customXml" ds:itemID="{BC4E9C94-FAB1-4BB8-B4D0-178EF31339E7}"/>
</file>

<file path=docProps/app.xml><?xml version="1.0" encoding="utf-8"?>
<Properties xmlns="http://schemas.openxmlformats.org/officeDocument/2006/extended-properties" xmlns:vt="http://schemas.openxmlformats.org/officeDocument/2006/docPropsVTypes">
  <Template>Capgemini_FS SBU Print</Template>
  <TotalTime>19636</TotalTime>
  <Words>4113</Words>
  <Application>Microsoft Office PowerPoint</Application>
  <PresentationFormat>On-screen Show (4:3)</PresentationFormat>
  <Paragraphs>737</Paragraphs>
  <Slides>62</Slides>
  <Notes>36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66" baseType="lpstr">
      <vt:lpstr>Capgemini_FS SBU Print</vt:lpstr>
      <vt:lpstr>Packager Shell Object</vt:lpstr>
      <vt:lpstr>Document</vt:lpstr>
      <vt:lpstr>Microsoft Office Word Document</vt:lpstr>
      <vt:lpstr>Struts 2</vt:lpstr>
      <vt:lpstr>Objectives of Struts 2</vt:lpstr>
      <vt:lpstr>Topics of Struts 2</vt:lpstr>
      <vt:lpstr>MVC Architecture</vt:lpstr>
      <vt:lpstr>Struts 2 Overview</vt:lpstr>
      <vt:lpstr>Advantages and Disadvantages </vt:lpstr>
      <vt:lpstr>Struts 1 vs Struts 2</vt:lpstr>
      <vt:lpstr>Struts 1.x Architecture</vt:lpstr>
      <vt:lpstr>Struts 2 Architecture</vt:lpstr>
      <vt:lpstr>Request Lifecycle</vt:lpstr>
      <vt:lpstr>Struts 2 Configuration Files</vt:lpstr>
      <vt:lpstr>Struts 2 Configuration Files</vt:lpstr>
      <vt:lpstr>Struts 2 Configuration Files</vt:lpstr>
      <vt:lpstr>Struts 2 Configuration Files</vt:lpstr>
      <vt:lpstr>Struts 2 Action</vt:lpstr>
      <vt:lpstr>Struts 2 Action</vt:lpstr>
      <vt:lpstr>Environment Setup</vt:lpstr>
      <vt:lpstr>Struts 2 Interceptors</vt:lpstr>
      <vt:lpstr>Struts 2 Interceptors</vt:lpstr>
      <vt:lpstr>Struts 2 Interceptors</vt:lpstr>
      <vt:lpstr>Struts 2 Interceptors</vt:lpstr>
      <vt:lpstr>Struts 2 Interceptors</vt:lpstr>
      <vt:lpstr>Struts 2 Interceptors</vt:lpstr>
      <vt:lpstr>Struts 2 Interceptors</vt:lpstr>
      <vt:lpstr>Struts 2 Results and Result Type</vt:lpstr>
      <vt:lpstr>Struts 2 Results and Result Type</vt:lpstr>
      <vt:lpstr>Struts 2 Results and Result Type</vt:lpstr>
      <vt:lpstr>Struts 2 Example and Exercise</vt:lpstr>
      <vt:lpstr>Struts 2 Value Stack/OGNL</vt:lpstr>
      <vt:lpstr>Struts 2 Value Stack/OGNL</vt:lpstr>
      <vt:lpstr>Struts 2 Value Stack/OGNL</vt:lpstr>
      <vt:lpstr>Struts 2 Value Stack/OGNL</vt:lpstr>
      <vt:lpstr>Struts 2 Validations Framework</vt:lpstr>
      <vt:lpstr>Struts 2 Validations Framework</vt:lpstr>
      <vt:lpstr>Struts 2 Validations Framework</vt:lpstr>
      <vt:lpstr>Struts 2 Type Conversion</vt:lpstr>
      <vt:lpstr>Struts 2 Type Conversion</vt:lpstr>
      <vt:lpstr>Struts 2 Exception Handling</vt:lpstr>
      <vt:lpstr>Struts 2 Annotations</vt:lpstr>
      <vt:lpstr>Struts 2 Annotations</vt:lpstr>
      <vt:lpstr>Struts 2 Annotations</vt:lpstr>
      <vt:lpstr>Struts 2 Annotations</vt:lpstr>
      <vt:lpstr>Struts 2 Annotations</vt:lpstr>
      <vt:lpstr>Struts 2 Annotations</vt:lpstr>
      <vt:lpstr>Struts 2 Tags</vt:lpstr>
      <vt:lpstr>Struts 2 Tags</vt:lpstr>
      <vt:lpstr>Struts 2 Tags</vt:lpstr>
      <vt:lpstr>Struts 2 Tags</vt:lpstr>
      <vt:lpstr>Struts 2 Tags</vt:lpstr>
      <vt:lpstr>Struts 2 Tags</vt:lpstr>
      <vt:lpstr>Struts 2 – Hibernate Integration</vt:lpstr>
      <vt:lpstr>Struts 2 – Hibernate Integration</vt:lpstr>
      <vt:lpstr>Struts 2 – Hibernate Integration</vt:lpstr>
      <vt:lpstr>Struts 2 – Hibernate Integration</vt:lpstr>
      <vt:lpstr>Struts 2 – Hibernate Integration</vt:lpstr>
      <vt:lpstr>Struts-Tiles Integration</vt:lpstr>
      <vt:lpstr>Struts-Tiles Integration</vt:lpstr>
      <vt:lpstr>Struts-Tiles Integration</vt:lpstr>
      <vt:lpstr>Struts-Tiles Integration</vt:lpstr>
      <vt:lpstr>Struts-Tiles Integration</vt:lpstr>
      <vt:lpstr>Exercise</vt:lpstr>
      <vt:lpstr>Slide 61</vt:lpstr>
    </vt:vector>
  </TitlesOfParts>
  <Company>Kanbay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Financial Services Overview Deck - Print</dc:title>
  <dc:subject>White background</dc:subject>
  <dc:creator>Stacy Prassas</dc:creator>
  <cp:lastModifiedBy>User</cp:lastModifiedBy>
  <cp:revision>643</cp:revision>
  <cp:lastPrinted>2001-10-18T16:19:51Z</cp:lastPrinted>
  <dcterms:created xsi:type="dcterms:W3CDTF">2007-07-25T19:19:09Z</dcterms:created>
  <dcterms:modified xsi:type="dcterms:W3CDTF">2013-09-02T01:18:38Z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actice2">
    <vt:lpwstr>Global Financial Services</vt:lpwstr>
  </property>
  <property fmtid="{D5CDD505-2E9C-101B-9397-08002B2CF9AE}" pid="3" name="Solutions">
    <vt:lpwstr>Other</vt:lpwstr>
  </property>
  <property fmtid="{D5CDD505-2E9C-101B-9397-08002B2CF9AE}" pid="4" name="Collateral Type">
    <vt:lpwstr>Sales deck or kit</vt:lpwstr>
  </property>
  <property fmtid="{D5CDD505-2E9C-101B-9397-08002B2CF9AE}" pid="5" name="Industry">
    <vt:lpwstr>Financial Services</vt:lpwstr>
  </property>
  <property fmtid="{D5CDD505-2E9C-101B-9397-08002B2CF9AE}" pid="6" name="Practice">
    <vt:lpwstr>Financial Services</vt:lpwstr>
  </property>
  <property fmtid="{D5CDD505-2E9C-101B-9397-08002B2CF9AE}" pid="7" name="Author0">
    <vt:lpwstr>Larry Gordon and Karen Cohen</vt:lpwstr>
  </property>
  <property fmtid="{D5CDD505-2E9C-101B-9397-08002B2CF9AE}" pid="8" name="ContentTypeId">
    <vt:lpwstr>0x010100F2C445323A9A1D4DA7D696137AE1AD21</vt:lpwstr>
  </property>
</Properties>
</file>