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vit\Desktop\Lambez\anova_temple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Relation between word validity and reaction time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AnovaRT!$K$4</c:f>
              <c:strCache>
                <c:ptCount val="1"/>
                <c:pt idx="0">
                  <c:v>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5"/>
                  <c:y val="9.25925925925917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E1-49C8-8F56-D4BAD2A75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AnovaRT!$M$4</c:f>
                <c:numCache>
                  <c:formatCode>General</c:formatCode>
                  <c:ptCount val="1"/>
                  <c:pt idx="0">
                    <c:v>5.3720322405158366E-2</c:v>
                  </c:pt>
                </c:numCache>
              </c:numRef>
            </c:plus>
            <c:minus>
              <c:numRef>
                <c:f>AnovaRT!$M$4</c:f>
                <c:numCache>
                  <c:formatCode>General</c:formatCode>
                  <c:ptCount val="1"/>
                  <c:pt idx="0">
                    <c:v>5.3720322405158366E-2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AnovaRT!$L$3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AnovaRT!$L$4</c:f>
              <c:numCache>
                <c:formatCode>0.0000</c:formatCode>
                <c:ptCount val="1"/>
                <c:pt idx="0">
                  <c:v>0.54615430981046509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1-49C8-8F56-D4BAD2A75AA3}"/>
            </c:ext>
          </c:extLst>
        </c:ser>
        <c:ser>
          <c:idx val="1"/>
          <c:order val="1"/>
          <c:tx>
            <c:strRef>
              <c:f>AnovaRT!$K$5</c:f>
              <c:strCache>
                <c:ptCount val="1"/>
                <c:pt idx="0">
                  <c:v>Pseudo Word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44444444444444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E1-49C8-8F56-D4BAD2A75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AnovaRT!$M$5</c:f>
                <c:numCache>
                  <c:formatCode>General</c:formatCode>
                  <c:ptCount val="1"/>
                  <c:pt idx="0">
                    <c:v>0.11379328423478731</c:v>
                  </c:pt>
                </c:numCache>
              </c:numRef>
            </c:plus>
            <c:minus>
              <c:numRef>
                <c:f>AnovaRT!$M$5</c:f>
                <c:numCache>
                  <c:formatCode>General</c:formatCode>
                  <c:ptCount val="1"/>
                  <c:pt idx="0">
                    <c:v>0.11379328423478731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AnovaRT!$L$3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AnovaRT!$L$5</c:f>
              <c:numCache>
                <c:formatCode>0.0000</c:formatCode>
                <c:ptCount val="1"/>
                <c:pt idx="0">
                  <c:v>0.58583880016532164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E1-49C8-8F56-D4BAD2A75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0.75000000000000011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AVG RT (sec)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Relation between word appearence in learning time and reaction time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AnovaRT!$P$4</c:f>
              <c:strCache>
                <c:ptCount val="1"/>
                <c:pt idx="0">
                  <c:v>Appeared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000000000000051E-2"/>
                  <c:y val="-8.487556272013328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C2-4E5E-8728-D7FC401CFC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AnovaRT!$R$4</c:f>
                <c:numCache>
                  <c:formatCode>General</c:formatCode>
                  <c:ptCount val="1"/>
                  <c:pt idx="0">
                    <c:v>6.4583891998543794E-2</c:v>
                  </c:pt>
                </c:numCache>
              </c:numRef>
            </c:plus>
            <c:minus>
              <c:numRef>
                <c:f>AnovaRT!$R$4</c:f>
                <c:numCache>
                  <c:formatCode>General</c:formatCode>
                  <c:ptCount val="1"/>
                  <c:pt idx="0">
                    <c:v>6.4583891998543794E-2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AnovaRT!$Q$3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AnovaRT!$Q$4</c:f>
              <c:numCache>
                <c:formatCode>0.0000</c:formatCode>
                <c:ptCount val="1"/>
                <c:pt idx="0">
                  <c:v>0.55887809962375301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2-4E5E-8728-D7FC401CFC36}"/>
            </c:ext>
          </c:extLst>
        </c:ser>
        <c:ser>
          <c:idx val="1"/>
          <c:order val="1"/>
          <c:tx>
            <c:strRef>
              <c:f>AnovaRT!$P$5</c:f>
              <c:strCache>
                <c:ptCount val="1"/>
                <c:pt idx="0">
                  <c:v>Didn't Appear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0000000000001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C2-4E5E-8728-D7FC401CFC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AnovaRT!$R$5</c:f>
                <c:numCache>
                  <c:formatCode>General</c:formatCode>
                  <c:ptCount val="1"/>
                  <c:pt idx="0">
                    <c:v>0.11129195729613725</c:v>
                  </c:pt>
                </c:numCache>
              </c:numRef>
            </c:plus>
            <c:minus>
              <c:numRef>
                <c:f>AnovaRT!$R$5</c:f>
                <c:numCache>
                  <c:formatCode>General</c:formatCode>
                  <c:ptCount val="1"/>
                  <c:pt idx="0">
                    <c:v>0.11129195729613725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AnovaRT!$Q$3</c:f>
              <c:strCache>
                <c:ptCount val="1"/>
                <c:pt idx="0">
                  <c:v>RT AVG (sec)</c:v>
                </c:pt>
              </c:strCache>
            </c:strRef>
          </c:cat>
          <c:val>
            <c:numRef>
              <c:f>AnovaRT!$Q$5</c:f>
              <c:numCache>
                <c:formatCode>0.0000</c:formatCode>
                <c:ptCount val="1"/>
                <c:pt idx="0">
                  <c:v>0.57311501035203349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C2-4E5E-8728-D7FC401CF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0.75000000000000011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AVG RT (sec)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Interaction between word validity and appearence in learning time according to reaction time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12325"/>
          <c:y val="4.5751633986928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AnovaRT!$L$25</c:f>
              <c:strCache>
                <c:ptCount val="1"/>
                <c:pt idx="0">
                  <c:v>Word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1071276939410664E-2"/>
                  <c:y val="2.10862823656503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2F-40BF-A5EA-7B35E38EC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AnovaRT!$M$24:$N$24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AnovaRT!$M$25:$N$25</c:f>
              <c:numCache>
                <c:formatCode>0.0000</c:formatCode>
                <c:ptCount val="2"/>
                <c:pt idx="0">
                  <c:v>0.54978938363869556</c:v>
                </c:pt>
                <c:pt idx="1">
                  <c:v>0.54251923598223428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F-40BF-A5EA-7B35E38EC57D}"/>
            </c:ext>
          </c:extLst>
        </c:ser>
        <c:ser>
          <c:idx val="1"/>
          <c:order val="1"/>
          <c:tx>
            <c:strRef>
              <c:f>AnovaRT!$L$26</c:f>
              <c:strCache>
                <c:ptCount val="1"/>
                <c:pt idx="0">
                  <c:v>Pseudo Word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8623206901741096E-3"/>
                  <c:y val="-1.0139412800719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2F-40BF-A5EA-7B35E38EC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AnovaRT!$M$24:$N$24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AnovaRT!$M$26:$N$26</c:f>
              <c:numCache>
                <c:formatCode>0.0000</c:formatCode>
                <c:ptCount val="2"/>
                <c:pt idx="0">
                  <c:v>0.56796681560881046</c:v>
                </c:pt>
                <c:pt idx="1">
                  <c:v>0.60371078472183282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2F-40BF-A5EA-7B35E38EC57D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6344351"/>
        <c:axId val="654482015"/>
      </c:lineChart>
      <c:catAx>
        <c:axId val="95634435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82015"/>
        <c:crosses val="autoZero"/>
        <c:auto val="1"/>
        <c:lblAlgn val="ctr"/>
        <c:lblOffset val="100"/>
        <c:noMultiLvlLbl val="0"/>
      </c:catAx>
      <c:valAx>
        <c:axId val="654482015"/>
        <c:scaling>
          <c:orientation val="minMax"/>
          <c:max val="0.75000000000000011"/>
          <c:min val="0.45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AVG RT(sec)</a:t>
                </a:r>
                <a:endParaRPr lang="he-IL" sz="1000" b="1">
                  <a:effectLst/>
                </a:endParaRPr>
              </a:p>
            </c:rich>
          </c:tx>
          <c:layout>
            <c:manualLayout>
              <c:xMode val="edge"/>
              <c:yMode val="edge"/>
              <c:x val="0.16369859536862136"/>
              <c:y val="0.41229211746919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4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5068362529746324"/>
          <c:y val="0.26695870052998061"/>
          <c:w val="0.17463526327716408"/>
          <c:h val="0.217956156350698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Relation between word validity and</a:t>
            </a:r>
            <a:r>
              <a:rPr lang="en-US" b="1" baseline="0"/>
              <a:t> hit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AnovaHR!$K$4</c:f>
              <c:strCache>
                <c:ptCount val="1"/>
                <c:pt idx="0">
                  <c:v>Word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7777777777778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57-41ED-A132-1CA94A6F6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AnovaHR!$M$4</c:f>
                <c:numCache>
                  <c:formatCode>General</c:formatCode>
                  <c:ptCount val="1"/>
                  <c:pt idx="0">
                    <c:v>5.1670911253380067E-2</c:v>
                  </c:pt>
                </c:numCache>
              </c:numRef>
            </c:plus>
            <c:minus>
              <c:numRef>
                <c:f>AnovaHR!$M$4</c:f>
                <c:numCache>
                  <c:formatCode>General</c:formatCode>
                  <c:ptCount val="1"/>
                  <c:pt idx="0">
                    <c:v>5.1670911253380067E-2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AnovaHR!$L$3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AnovaHR!$L$4</c:f>
              <c:numCache>
                <c:formatCode>0.0000</c:formatCode>
                <c:ptCount val="1"/>
                <c:pt idx="0">
                  <c:v>0.95415050891137854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7-41ED-A132-1CA94A6F6F63}"/>
            </c:ext>
          </c:extLst>
        </c:ser>
        <c:ser>
          <c:idx val="1"/>
          <c:order val="1"/>
          <c:tx>
            <c:strRef>
              <c:f>AnovaHR!$K$5</c:f>
              <c:strCache>
                <c:ptCount val="1"/>
                <c:pt idx="0">
                  <c:v>Pseudo Word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221E-2"/>
                  <c:y val="-8.487556272013328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57-41ED-A132-1CA94A6F6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AnovaHR!$M$5</c:f>
                <c:numCache>
                  <c:formatCode>General</c:formatCode>
                  <c:ptCount val="1"/>
                  <c:pt idx="0">
                    <c:v>8.1621495056785676E-2</c:v>
                  </c:pt>
                </c:numCache>
              </c:numRef>
            </c:plus>
            <c:minus>
              <c:numRef>
                <c:f>AnovaHR!$M$5</c:f>
                <c:numCache>
                  <c:formatCode>General</c:formatCode>
                  <c:ptCount val="1"/>
                  <c:pt idx="0">
                    <c:v>8.1621495056785676E-2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AnovaHR!$L$3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AnovaHR!$L$5</c:f>
              <c:numCache>
                <c:formatCode>0.0000</c:formatCode>
                <c:ptCount val="1"/>
                <c:pt idx="0">
                  <c:v>0.92908780671824176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57-41ED-A132-1CA94A6F6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AVG HR (%)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7113407699037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Relation between word appearence in learning time and hit rate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AnovaHR!$P$4</c:f>
              <c:strCache>
                <c:ptCount val="1"/>
                <c:pt idx="0">
                  <c:v>Appeared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22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23-49F8-853B-A6F30EB97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AnovaHR!$R$4</c:f>
                <c:numCache>
                  <c:formatCode>General</c:formatCode>
                  <c:ptCount val="1"/>
                  <c:pt idx="0">
                    <c:v>7.2858952369162344E-2</c:v>
                  </c:pt>
                </c:numCache>
              </c:numRef>
            </c:plus>
            <c:minus>
              <c:numRef>
                <c:f>AnovaHR!$R$4</c:f>
                <c:numCache>
                  <c:formatCode>General</c:formatCode>
                  <c:ptCount val="1"/>
                  <c:pt idx="0">
                    <c:v>7.2858952369162344E-2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AnovaHR!$Q$3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AnovaHR!$Q$4</c:f>
              <c:numCache>
                <c:formatCode>0.0000</c:formatCode>
                <c:ptCount val="1"/>
                <c:pt idx="0">
                  <c:v>0.94532533770577243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3-49F8-853B-A6F30EB97690}"/>
            </c:ext>
          </c:extLst>
        </c:ser>
        <c:ser>
          <c:idx val="1"/>
          <c:order val="1"/>
          <c:tx>
            <c:strRef>
              <c:f>AnovaHR!$P$5</c:f>
              <c:strCache>
                <c:ptCount val="1"/>
                <c:pt idx="0">
                  <c:v>Didn't Appear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222222222222325E-2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23-49F8-853B-A6F30EB97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AnovaHR!$R$5</c:f>
                <c:numCache>
                  <c:formatCode>General</c:formatCode>
                  <c:ptCount val="1"/>
                  <c:pt idx="0">
                    <c:v>6.5766303460646117E-2</c:v>
                  </c:pt>
                </c:numCache>
              </c:numRef>
            </c:plus>
            <c:minus>
              <c:numRef>
                <c:f>AnovaHR!$R$5</c:f>
                <c:numCache>
                  <c:formatCode>General</c:formatCode>
                  <c:ptCount val="1"/>
                  <c:pt idx="0">
                    <c:v>6.5766303460646117E-2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AnovaHR!$Q$3</c:f>
              <c:strCache>
                <c:ptCount val="1"/>
                <c:pt idx="0">
                  <c:v>HR AVG (sec)</c:v>
                </c:pt>
              </c:strCache>
            </c:strRef>
          </c:cat>
          <c:val>
            <c:numRef>
              <c:f>AnovaHR!$Q$5</c:f>
              <c:numCache>
                <c:formatCode>0.0000</c:formatCode>
                <c:ptCount val="1"/>
                <c:pt idx="0">
                  <c:v>0.93791297792384754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23-49F8-853B-A6F30EB97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291903"/>
        <c:axId val="216686927"/>
      </c:barChart>
      <c:catAx>
        <c:axId val="276291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6686927"/>
        <c:crosses val="autoZero"/>
        <c:auto val="1"/>
        <c:lblAlgn val="ctr"/>
        <c:lblOffset val="100"/>
        <c:noMultiLvlLbl val="0"/>
      </c:catAx>
      <c:valAx>
        <c:axId val="216686927"/>
        <c:scaling>
          <c:orientation val="minMax"/>
          <c:max val="1.05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AVG HR</a:t>
                </a:r>
                <a:r>
                  <a:rPr lang="en-US" b="1" baseline="0"/>
                  <a:t> (%)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29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Interaction between word validity and appearence in learning time according to hit rate</a:t>
            </a:r>
            <a:endParaRPr lang="he-IL" sz="1400" b="1">
              <a:effectLst/>
            </a:endParaRPr>
          </a:p>
        </c:rich>
      </c:tx>
      <c:layout>
        <c:manualLayout>
          <c:xMode val="edge"/>
          <c:yMode val="edge"/>
          <c:x val="0.24170622829506497"/>
          <c:y val="4.5751482995921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AnovaHR!$L$25</c:f>
              <c:strCache>
                <c:ptCount val="1"/>
                <c:pt idx="0">
                  <c:v>Word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1071276939410749E-2"/>
                  <c:y val="3.5057264525696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E3-4340-84B4-4A8D2F76E7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AnovaHR!$M$24:$N$24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AnovaHR!$M$25:$N$25</c:f>
              <c:numCache>
                <c:formatCode>0.0000</c:formatCode>
                <c:ptCount val="2"/>
                <c:pt idx="0">
                  <c:v>0.94419612995699942</c:v>
                </c:pt>
                <c:pt idx="1">
                  <c:v>0.96410488786575743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E3-4340-84B4-4A8D2F76E717}"/>
            </c:ext>
          </c:extLst>
        </c:ser>
        <c:ser>
          <c:idx val="1"/>
          <c:order val="1"/>
          <c:tx>
            <c:strRef>
              <c:f>AnovaHR!$L$26</c:f>
              <c:strCache>
                <c:ptCount val="1"/>
                <c:pt idx="0">
                  <c:v>Pseudo Word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8623206901740264E-3"/>
                  <c:y val="-2.8767389014114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E3-4340-84B4-4A8D2F76E7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AnovaHR!$M$24:$N$24</c:f>
              <c:strCache>
                <c:ptCount val="2"/>
                <c:pt idx="0">
                  <c:v>Didn't Appear</c:v>
                </c:pt>
                <c:pt idx="1">
                  <c:v>Appeared</c:v>
                </c:pt>
              </c:strCache>
            </c:strRef>
          </c:cat>
          <c:val>
            <c:numRef>
              <c:f>AnovaHR!$M$26:$N$26</c:f>
              <c:numCache>
                <c:formatCode>0.0000</c:formatCode>
                <c:ptCount val="2"/>
                <c:pt idx="0">
                  <c:v>0.94645454545454544</c:v>
                </c:pt>
                <c:pt idx="1">
                  <c:v>0.91172106798193764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3-4340-84B4-4A8D2F76E717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6344351"/>
        <c:axId val="654482015"/>
      </c:lineChart>
      <c:catAx>
        <c:axId val="95634435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82015"/>
        <c:crosses val="autoZero"/>
        <c:auto val="1"/>
        <c:lblAlgn val="ctr"/>
        <c:lblOffset val="100"/>
        <c:noMultiLvlLbl val="0"/>
      </c:catAx>
      <c:valAx>
        <c:axId val="654482015"/>
        <c:scaling>
          <c:orientation val="minMax"/>
          <c:max val="1.05"/>
          <c:min val="0.75000000000000011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AVG HR (%)</a:t>
                </a:r>
                <a:endParaRPr lang="he-IL" sz="1000" b="1">
                  <a:effectLst/>
                </a:endParaRPr>
              </a:p>
            </c:rich>
          </c:tx>
          <c:layout>
            <c:manualLayout>
              <c:xMode val="edge"/>
              <c:yMode val="edge"/>
              <c:x val="0.16597659898365164"/>
              <c:y val="0.44954806989598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4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4157161083734202"/>
          <c:y val="0.63020423669117276"/>
          <c:w val="0.23158543491124844"/>
          <c:h val="0.176043175835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Correlation</a:t>
            </a:r>
            <a:r>
              <a:rPr lang="en-US" b="1" baseline="0"/>
              <a:t> between hit rate and reaction time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correlation!$C$1</c:f>
              <c:strCache>
                <c:ptCount val="1"/>
                <c:pt idx="0">
                  <c:v>hr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0.51183553595331976</c:v>
                </c:pt>
                <c:pt idx="1">
                  <c:v>0.5578270649840199</c:v>
                </c:pt>
                <c:pt idx="2">
                  <c:v>0.58543983848531</c:v>
                </c:pt>
                <c:pt idx="3">
                  <c:v>0.51932010170299991</c:v>
                </c:pt>
                <c:pt idx="4">
                  <c:v>0.67746476889817997</c:v>
                </c:pt>
                <c:pt idx="5">
                  <c:v>0.48373832662828981</c:v>
                </c:pt>
                <c:pt idx="6">
                  <c:v>0.56482413859802993</c:v>
                </c:pt>
                <c:pt idx="7">
                  <c:v>0.53666097886394004</c:v>
                </c:pt>
                <c:pt idx="8">
                  <c:v>0.68991616727313021</c:v>
                </c:pt>
                <c:pt idx="9">
                  <c:v>0.52533315999061003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0.83</c:v>
                </c:pt>
                <c:pt idx="1">
                  <c:v>0.97</c:v>
                </c:pt>
                <c:pt idx="2">
                  <c:v>0.97</c:v>
                </c:pt>
                <c:pt idx="3">
                  <c:v>0.93</c:v>
                </c:pt>
                <c:pt idx="4">
                  <c:v>0.98</c:v>
                </c:pt>
                <c:pt idx="5">
                  <c:v>0.95</c:v>
                </c:pt>
                <c:pt idx="6">
                  <c:v>0.98</c:v>
                </c:pt>
                <c:pt idx="7">
                  <c:v>0.86</c:v>
                </c:pt>
                <c:pt idx="8">
                  <c:v>0.99</c:v>
                </c:pt>
                <c:pt idx="9">
                  <c:v>0.96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C6-4CF9-8AF6-5B1306821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326576"/>
        <c:axId val="654401024"/>
      </c:scatterChart>
      <c:valAx>
        <c:axId val="780326576"/>
        <c:scaling>
          <c:orientation val="minMax"/>
          <c:min val="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effectLst/>
                  </a:rPr>
                  <a:t>RT(sec)</a:t>
                </a:r>
                <a:endParaRPr 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01024"/>
        <c:crosses val="autoZero"/>
        <c:crossBetween val="midCat"/>
      </c:valAx>
      <c:valAx>
        <c:axId val="6544010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HR(%)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26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2F3-9DE4-431E-B380-172D0281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F64C-1A7F-4849-8476-3BA849DE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BE20-0658-43CF-8CCA-0EE4C6EF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8C3E-D20A-4099-9C7C-9576D99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1A2A-CD36-4873-8D52-A79935B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157C-E969-4451-A5D1-DA9AF759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5B3C-97C2-4774-AA0D-BC8D16C7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993-0E00-4F0E-A4E7-FEB15C2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93AC-0164-44EB-B061-8295D8D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4145-A9FB-466D-8110-D7AC8FD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DA470-4A2F-4C69-BFE1-17ED64E9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2D7B-030D-410F-9F26-ACF537C6C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3597-32C1-4DB4-88F4-9C675528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6F61-813A-4B7B-A973-4CBD68E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C68-01CA-446C-BDAD-8C7AC03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926-3C56-4F1B-BEE2-46FA648A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FC7D-15CC-4836-B5C9-4C79625F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24C4-9C64-4E06-8A54-D8E6ADE3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EEDF-6339-4F46-9B20-EEC07573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1608-7846-4C9E-81EA-7F0817A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967F-FA9C-4A88-95A1-CA3E30DD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4AAD-0599-4F9A-9BE9-EEC7E012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2DC6-6A50-4789-A97F-2A133A6F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9A51-AAFC-4852-9139-75C3969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CC09-9A19-4C52-B00E-9C1561E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BBCC-B718-42EE-B238-343FB1A4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EFC1-DB9F-43F2-BB71-AE5AC6384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492AD-1933-4B0F-857E-FBF92319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977D-A4C5-46D3-8048-F3F87EC1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A340-50F8-4268-9C49-BD568E8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A3A1-45F3-4E2F-8D2E-9D36C6D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099-751B-49C7-9D9B-C6F73FB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4B36-5AB7-4E57-A5A7-C4352412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22A5-74C0-471D-BB5A-E63275B9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23A4C-F099-4AAB-A57A-DF23D2CE0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5FD1B-7E67-4C5C-9960-A8BA32FEE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27AE6-CD9F-4894-AB97-5FAD71E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07D05-FA9F-4B71-AB27-F0620EF4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E4D5-3F2B-4820-BA51-1E21A26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A83-FCEA-4A9F-A236-C3F35467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135E0-DED0-426A-B940-FB184E71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C2EC4-BFCB-4D64-B8C4-BA3D89DA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41A4C-CF2A-4E54-BAAD-0904C66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3F4F7-F9CB-46EC-B17A-F38ED11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C993-DF56-4496-9119-252E8E02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A3F3-98AC-4B60-B9FE-0AD1F231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9A01-7F89-4346-8862-31CEFCD2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6378-3334-40B0-BB68-1816E74B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059D-5946-4665-BFA9-94CDCB31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A74C-B4BE-43A1-9B90-8486B23D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0C54F-BA4F-4463-99BA-172A1F8F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94EE-6DA3-4B34-9B25-7491B3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23E-5E53-4A12-928B-1287D77D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90C38-AAE1-4CAF-BF85-3ADCB8AFA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6E01-03F9-442E-9D48-0DAFCBCC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7931-B7F5-47AA-B0C9-A8543387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D31E-31C5-42B9-8376-2B8B5307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64CE-82BC-43E3-87CA-53A45022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9A5A-C46C-4BE8-B8F7-B3B85087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5AE9-AEF0-419C-9171-6C5543A1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1885-0443-47C5-8CF7-62C86899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7229-5614-4105-80FE-496E8024FB03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5D11-44BA-4486-B8D9-FB7C0B31E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6C7D-38C6-442E-9548-8B2D8380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3963-D785-4057-B53C-516A641B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2926081" y="2473233"/>
            <a:ext cx="50528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800" b="1" dirty="0"/>
              <a:t>Lexical priming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42C5A-99A8-4459-80C1-42D8533A583D}"/>
              </a:ext>
            </a:extLst>
          </p:cNvPr>
          <p:cNvSpPr txBox="1"/>
          <p:nvPr/>
        </p:nvSpPr>
        <p:spPr>
          <a:xfrm>
            <a:off x="7180216" y="6291942"/>
            <a:ext cx="46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/>
              <a:t>Roey</a:t>
            </a:r>
            <a:r>
              <a:rPr lang="en-US" sz="2000" b="1" dirty="0"/>
              <a:t> Fuchs, Yuval </a:t>
            </a:r>
            <a:r>
              <a:rPr lang="en-US" sz="2000" b="1" dirty="0" err="1"/>
              <a:t>Mor</a:t>
            </a:r>
            <a:r>
              <a:rPr lang="en-US" sz="2000" b="1" dirty="0"/>
              <a:t>, Noam </a:t>
            </a:r>
            <a:r>
              <a:rPr lang="en-US" sz="2000" b="1" dirty="0" err="1"/>
              <a:t>Sabala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130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 hit rate</a:t>
            </a:r>
            <a:r>
              <a:rPr lang="he-IL" sz="2400" dirty="0"/>
              <a:t>, אפקט אינטרקציה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E0F69C58-709E-4A80-8223-E0071B16E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678496"/>
              </p:ext>
            </p:extLst>
          </p:nvPr>
        </p:nvGraphicFramePr>
        <p:xfrm>
          <a:off x="5764288" y="2594206"/>
          <a:ext cx="5575057" cy="272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88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קורלציה בין המשתנים התלויים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6" name="תרשים 1">
            <a:extLst>
              <a:ext uri="{FF2B5EF4-FFF2-40B4-BE49-F238E27FC236}">
                <a16:creationId xmlns:a16="http://schemas.microsoft.com/office/drawing/2014/main" id="{A717610E-56B9-484C-9AA3-A83C705E6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645934"/>
              </p:ext>
            </p:extLst>
          </p:nvPr>
        </p:nvGraphicFramePr>
        <p:xfrm>
          <a:off x="5795841" y="1972493"/>
          <a:ext cx="5171041" cy="355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81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48594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מסקנות מהניסוי ומחשבות להמשך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לקשקש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86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מהלך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בחלק הראשון, לנבדק הוצג רצף של מילים ופסודו מילים (מחרוזות שאינן מילים אמיתיות. הנבדק נדרש לקרוא כל מחרוזת בקול ואז ללחוץ רווח.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בחלק השני, הוצג לנבדק רצף נוסף של מחרוזות, והוא נדרש להכריע לכל מחרוזת האם מדובר במילה (לחיצה על 'כ') או שמדובר בפסודו מילה (לחיצה על 'ל').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3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השערת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עבור מילים שהנבדק ראה בחלק הראשון, זמן התגובה יהיה שונה מאשר עבור מילים שלא הופיעו בחלק הראשון.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עבור מילים אמיתיות, זמן התגובה יהיה שונה מאשר עבור פסודו מילים.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בחישוב </a:t>
            </a:r>
            <a:r>
              <a:rPr lang="en-US" sz="2400" dirty="0"/>
              <a:t>hit rate</a:t>
            </a:r>
            <a:r>
              <a:rPr lang="he-IL" sz="2400" dirty="0"/>
              <a:t> ציפינו לאחוז פגיעה שונה בין מילים אמיתיות לפסודו מילים (למשל, שהנבדק יצליח באחוזים גבוהים יותר להכריע 'כ' עבור מילה אמיתית מאשר אחוז ההצלחה בהכרעת 'ל' עבור פסודו מילה).</a:t>
            </a:r>
            <a:br>
              <a:rPr lang="en-US" sz="2400" dirty="0"/>
            </a:b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בחישוב </a:t>
            </a:r>
            <a:r>
              <a:rPr lang="en-US" sz="2400" dirty="0"/>
              <a:t>hit rate</a:t>
            </a:r>
            <a:r>
              <a:rPr lang="he-IL" sz="2400" dirty="0"/>
              <a:t> ציפינו לאחוז פגיעה שונה בין מילים שהופיעו בחלק הראשון למילים שלא הופיעו בחלק הראשון.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3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48594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אופן ניתוח תוצאות הניסוי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בחרנו בשני משתנים בלתי תלויים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מילה / פסודו מילה.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מחרוזת הופיעה בחלק </a:t>
            </a:r>
            <a:r>
              <a:rPr lang="en-US" sz="2400" dirty="0"/>
              <a:t>I</a:t>
            </a:r>
            <a:r>
              <a:rPr lang="he-IL" sz="2400" dirty="0"/>
              <a:t> או לא הופיעה.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בחרנו בשני משתנים תלויים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זמן התגובה</a:t>
            </a:r>
          </a:p>
          <a:p>
            <a:pPr marL="800100" lvl="1" indent="-342900" algn="r" rtl="1">
              <a:buFontTx/>
              <a:buChar char="-"/>
            </a:pPr>
            <a:r>
              <a:rPr lang="en-US" sz="2400" dirty="0"/>
              <a:t>Hit rate</a:t>
            </a:r>
            <a:endParaRPr lang="he-IL" sz="2400" dirty="0"/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בחרנו לבצע ניתוח </a:t>
            </a:r>
            <a:r>
              <a:rPr lang="en-US" sz="2400" dirty="0"/>
              <a:t>2way ANOVA</a:t>
            </a:r>
            <a:r>
              <a:rPr lang="he-IL" sz="2400" dirty="0"/>
              <a:t>.</a:t>
            </a:r>
          </a:p>
          <a:p>
            <a:pPr marL="800100" lvl="1" indent="-342900" algn="r" rtl="1">
              <a:buFontTx/>
              <a:buChar char="-"/>
            </a:pPr>
            <a:r>
              <a:rPr lang="he-IL" sz="2400" dirty="0"/>
              <a:t>לכל משתנה תלוי ביצענו 3 ניתוחים: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עיקרי למילה/פסודו מילה.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עיקרי להופעה/אי הופעה.</a:t>
            </a:r>
          </a:p>
          <a:p>
            <a:pPr marL="1257300" lvl="2" indent="-342900" algn="r" rtl="1">
              <a:buFontTx/>
              <a:buChar char="-"/>
            </a:pPr>
            <a:r>
              <a:rPr lang="he-IL" sz="2400" dirty="0"/>
              <a:t>אפקט אינטרקציה.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בנוסף , ביצענו ניתוח קורלציה בין המשתנים התלויים.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8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עיקרי למילה/פסודו מילה</a:t>
            </a: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E85302-7F88-4D8B-8309-D166B7635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626308"/>
              </p:ext>
            </p:extLst>
          </p:nvPr>
        </p:nvGraphicFramePr>
        <p:xfrm>
          <a:off x="6206707" y="2325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3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עיקרי להופעה/אי הופעה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FBD1E2-B21F-44D7-A7DA-62C965EC0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355962"/>
              </p:ext>
            </p:extLst>
          </p:nvPr>
        </p:nvGraphicFramePr>
        <p:xfrm>
          <a:off x="6096000" y="23633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2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לזמן התגובה, אפקט אינטרקציה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8" name="תרשים 6">
            <a:extLst>
              <a:ext uri="{FF2B5EF4-FFF2-40B4-BE49-F238E27FC236}">
                <a16:creationId xmlns:a16="http://schemas.microsoft.com/office/drawing/2014/main" id="{E17A54EF-73C9-4A6D-BAE9-B8CA5C8FB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962641"/>
              </p:ext>
            </p:extLst>
          </p:nvPr>
        </p:nvGraphicFramePr>
        <p:xfrm>
          <a:off x="5203650" y="2363374"/>
          <a:ext cx="5575057" cy="272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hit rate</a:t>
            </a:r>
            <a:r>
              <a:rPr lang="he-IL" sz="2400" dirty="0"/>
              <a:t>, אפקט עיקרי למילה/פסודו מילה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D6935E-2367-45C9-AFAE-4C66B411E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648075"/>
              </p:ext>
            </p:extLst>
          </p:nvPr>
        </p:nvGraphicFramePr>
        <p:xfrm>
          <a:off x="6394882" y="24754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42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06422-AD68-4291-82BF-0D4C20EEC48F}"/>
              </a:ext>
            </a:extLst>
          </p:cNvPr>
          <p:cNvSpPr txBox="1"/>
          <p:nvPr/>
        </p:nvSpPr>
        <p:spPr>
          <a:xfrm>
            <a:off x="3474720" y="618308"/>
            <a:ext cx="759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000" dirty="0"/>
              <a:t>תוצאות הניסוי 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1EEDF-24B2-4EAB-B707-1175B69B2306}"/>
              </a:ext>
            </a:extLst>
          </p:cNvPr>
          <p:cNvSpPr txBox="1"/>
          <p:nvPr/>
        </p:nvSpPr>
        <p:spPr>
          <a:xfrm>
            <a:off x="3182982" y="1328056"/>
            <a:ext cx="75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ניתוח </a:t>
            </a:r>
            <a:r>
              <a:rPr lang="en-US" sz="2400" dirty="0"/>
              <a:t>AVONA</a:t>
            </a:r>
            <a:r>
              <a:rPr lang="he-IL" sz="2400" dirty="0"/>
              <a:t> ל</a:t>
            </a:r>
            <a:r>
              <a:rPr lang="en-US" sz="2400" dirty="0"/>
              <a:t> hit rate</a:t>
            </a:r>
            <a:r>
              <a:rPr lang="he-IL" sz="2400" dirty="0"/>
              <a:t>, אפקט עיקרי להופעה/אי הופעה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A58A-B4F5-4509-9236-867DB7732E16}"/>
              </a:ext>
            </a:extLst>
          </p:cNvPr>
          <p:cNvSpPr txBox="1"/>
          <p:nvPr/>
        </p:nvSpPr>
        <p:spPr>
          <a:xfrm>
            <a:off x="1225118" y="2363374"/>
            <a:ext cx="412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he-IL" sz="2400" dirty="0"/>
              <a:t>לכתוב מה יצא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913F8-2A01-4196-B51A-0BBEDEC18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292594"/>
              </p:ext>
            </p:extLst>
          </p:nvPr>
        </p:nvGraphicFramePr>
        <p:xfrm>
          <a:off x="6193645" y="2325080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8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SABALA NOAM</dc:creator>
  <cp:lastModifiedBy>SABALA NOAM</cp:lastModifiedBy>
  <cp:revision>5</cp:revision>
  <dcterms:created xsi:type="dcterms:W3CDTF">2020-05-28T08:24:23Z</dcterms:created>
  <dcterms:modified xsi:type="dcterms:W3CDTF">2020-05-28T08:52:24Z</dcterms:modified>
</cp:coreProperties>
</file>