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Relation between word validity and reaction time</a:t>
            </a:r>
            <a:endParaRPr lang="en-US" sz="1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AnovaRT!$K$4</c:f>
              <c:strCache>
                <c:ptCount val="1"/>
                <c:pt idx="0">
                  <c:v>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5"/>
                  <c:y val="9.25925925925917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E1-49C8-8F56-D4BAD2A75A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AnovaRT!$M$4</c:f>
                <c:numCache>
                  <c:formatCode>General</c:formatCode>
                  <c:ptCount val="1"/>
                  <c:pt idx="0">
                    <c:v>5.3720322405158366E-2</c:v>
                  </c:pt>
                </c:numCache>
              </c:numRef>
            </c:plus>
            <c:minus>
              <c:numRef>
                <c:f>AnovaRT!$M$4</c:f>
                <c:numCache>
                  <c:formatCode>General</c:formatCode>
                  <c:ptCount val="1"/>
                  <c:pt idx="0">
                    <c:v>5.3720322405158366E-2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AnovaRT!$L$3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AnovaRT!$L$4</c:f>
              <c:numCache>
                <c:formatCode>0.0000</c:formatCode>
                <c:ptCount val="1"/>
                <c:pt idx="0">
                  <c:v>0.54615430981046509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1-49C8-8F56-D4BAD2A75AA3}"/>
            </c:ext>
          </c:extLst>
        </c:ser>
        <c:ser>
          <c:idx val="1"/>
          <c:order val="1"/>
          <c:tx>
            <c:strRef>
              <c:f>AnovaRT!$K$5</c:f>
              <c:strCache>
                <c:ptCount val="1"/>
                <c:pt idx="0">
                  <c:v>Pseudo Word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444444444444444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E1-49C8-8F56-D4BAD2A75A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AnovaRT!$M$5</c:f>
                <c:numCache>
                  <c:formatCode>General</c:formatCode>
                  <c:ptCount val="1"/>
                  <c:pt idx="0">
                    <c:v>0.11379328423478731</c:v>
                  </c:pt>
                </c:numCache>
              </c:numRef>
            </c:plus>
            <c:minus>
              <c:numRef>
                <c:f>AnovaRT!$M$5</c:f>
                <c:numCache>
                  <c:formatCode>General</c:formatCode>
                  <c:ptCount val="1"/>
                  <c:pt idx="0">
                    <c:v>0.11379328423478731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AnovaRT!$L$3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AnovaRT!$L$5</c:f>
              <c:numCache>
                <c:formatCode>0.0000</c:formatCode>
                <c:ptCount val="1"/>
                <c:pt idx="0">
                  <c:v>0.58583880016532164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E1-49C8-8F56-D4BAD2A75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  <c:max val="0.75000000000000011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effectLst/>
                  </a:rPr>
                  <a:t>AVG RT (sec)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Relation between word appearence in learning time and reaction time</a:t>
            </a:r>
            <a:endParaRPr lang="en-US" sz="1800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AnovaRT!$P$4</c:f>
              <c:strCache>
                <c:ptCount val="1"/>
                <c:pt idx="0">
                  <c:v>Appeared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000000000000051E-2"/>
                  <c:y val="-8.4875562720133283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C2-4E5E-8728-D7FC401CFC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AnovaRT!$R$4</c:f>
                <c:numCache>
                  <c:formatCode>General</c:formatCode>
                  <c:ptCount val="1"/>
                  <c:pt idx="0">
                    <c:v>6.4583891998543794E-2</c:v>
                  </c:pt>
                </c:numCache>
              </c:numRef>
            </c:plus>
            <c:minus>
              <c:numRef>
                <c:f>AnovaRT!$R$4</c:f>
                <c:numCache>
                  <c:formatCode>General</c:formatCode>
                  <c:ptCount val="1"/>
                  <c:pt idx="0">
                    <c:v>6.4583891998543794E-2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AnovaRT!$Q$3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AnovaRT!$Q$4</c:f>
              <c:numCache>
                <c:formatCode>0.0000</c:formatCode>
                <c:ptCount val="1"/>
                <c:pt idx="0">
                  <c:v>0.55887809962375301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2-4E5E-8728-D7FC401CFC36}"/>
            </c:ext>
          </c:extLst>
        </c:ser>
        <c:ser>
          <c:idx val="1"/>
          <c:order val="1"/>
          <c:tx>
            <c:strRef>
              <c:f>AnovaRT!$P$5</c:f>
              <c:strCache>
                <c:ptCount val="1"/>
                <c:pt idx="0">
                  <c:v>Didn't Appear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0000000000001E-2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C2-4E5E-8728-D7FC401CFC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AnovaRT!$R$5</c:f>
                <c:numCache>
                  <c:formatCode>General</c:formatCode>
                  <c:ptCount val="1"/>
                  <c:pt idx="0">
                    <c:v>0.11129195729613725</c:v>
                  </c:pt>
                </c:numCache>
              </c:numRef>
            </c:plus>
            <c:minus>
              <c:numRef>
                <c:f>AnovaRT!$R$5</c:f>
                <c:numCache>
                  <c:formatCode>General</c:formatCode>
                  <c:ptCount val="1"/>
                  <c:pt idx="0">
                    <c:v>0.11129195729613725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AnovaRT!$Q$3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AnovaRT!$Q$5</c:f>
              <c:numCache>
                <c:formatCode>0.0000</c:formatCode>
                <c:ptCount val="1"/>
                <c:pt idx="0">
                  <c:v>0.57311501035203349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C2-4E5E-8728-D7FC401CF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  <c:max val="0.75000000000000011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effectLst/>
                  </a:rPr>
                  <a:t>AVG RT (sec)</a:t>
                </a:r>
                <a:endParaRPr lang="en-US" sz="1400" b="1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Interaction between word validity and appearance in learning time according to reaction time</a:t>
            </a:r>
            <a:endParaRPr lang="en-US" sz="1800" b="1" dirty="0">
              <a:effectLst/>
            </a:endParaRPr>
          </a:p>
        </c:rich>
      </c:tx>
      <c:layout>
        <c:manualLayout>
          <c:xMode val="edge"/>
          <c:yMode val="edge"/>
          <c:x val="0.22583775135415768"/>
          <c:y val="2.68161863776268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1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AnovaRT!$L$25</c:f>
              <c:strCache>
                <c:ptCount val="1"/>
                <c:pt idx="0">
                  <c:v>Word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1071276939410664E-2"/>
                  <c:y val="2.10862823656503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2F-40BF-A5EA-7B35E38EC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AnovaRT!$M$24:$N$24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AnovaRT!$M$25:$N$25</c:f>
              <c:numCache>
                <c:formatCode>0.0000</c:formatCode>
                <c:ptCount val="2"/>
                <c:pt idx="0">
                  <c:v>0.54978938363869556</c:v>
                </c:pt>
                <c:pt idx="1">
                  <c:v>0.54251923598223428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F-40BF-A5EA-7B35E38EC57D}"/>
            </c:ext>
          </c:extLst>
        </c:ser>
        <c:ser>
          <c:idx val="1"/>
          <c:order val="1"/>
          <c:tx>
            <c:strRef>
              <c:f>AnovaRT!$L$26</c:f>
              <c:strCache>
                <c:ptCount val="1"/>
                <c:pt idx="0">
                  <c:v>Pseudo Word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8623206901741096E-3"/>
                  <c:y val="-1.0139412800719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2F-40BF-A5EA-7B35E38EC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AnovaRT!$M$24:$N$24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AnovaRT!$M$26:$N$26</c:f>
              <c:numCache>
                <c:formatCode>0.0000</c:formatCode>
                <c:ptCount val="2"/>
                <c:pt idx="0">
                  <c:v>0.56796681560881046</c:v>
                </c:pt>
                <c:pt idx="1">
                  <c:v>0.60371078472183282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2F-40BF-A5EA-7B35E38EC57D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56344351"/>
        <c:axId val="654482015"/>
      </c:lineChart>
      <c:catAx>
        <c:axId val="95634435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82015"/>
        <c:crosses val="autoZero"/>
        <c:auto val="1"/>
        <c:lblAlgn val="ctr"/>
        <c:lblOffset val="100"/>
        <c:noMultiLvlLbl val="0"/>
      </c:catAx>
      <c:valAx>
        <c:axId val="654482015"/>
        <c:scaling>
          <c:orientation val="minMax"/>
          <c:max val="0.75000000000000011"/>
          <c:min val="0.45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effectLst/>
                  </a:rPr>
                  <a:t>AVG RT(sec)</a:t>
                </a:r>
                <a:endParaRPr lang="he-IL" sz="1400" b="1">
                  <a:effectLst/>
                </a:endParaRPr>
              </a:p>
            </c:rich>
          </c:tx>
          <c:layout>
            <c:manualLayout>
              <c:xMode val="edge"/>
              <c:yMode val="edge"/>
              <c:x val="0.14283322245781654"/>
              <c:y val="0.44069540730594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34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70373660303612251"/>
          <c:y val="0.26695870052998061"/>
          <c:w val="0.22158226732878905"/>
          <c:h val="0.217956156350698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Relation between word validity and</a:t>
            </a:r>
            <a:r>
              <a:rPr lang="en-US" sz="1800" b="1" baseline="0"/>
              <a:t> hit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AnovaHR!$K$4</c:f>
              <c:strCache>
                <c:ptCount val="1"/>
                <c:pt idx="0">
                  <c:v>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7777777777778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57-41ED-A132-1CA94A6F6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AnovaHR!$M$4</c:f>
                <c:numCache>
                  <c:formatCode>General</c:formatCode>
                  <c:ptCount val="1"/>
                  <c:pt idx="0">
                    <c:v>5.1670911253380067E-2</c:v>
                  </c:pt>
                </c:numCache>
              </c:numRef>
            </c:plus>
            <c:minus>
              <c:numRef>
                <c:f>AnovaHR!$M$4</c:f>
                <c:numCache>
                  <c:formatCode>General</c:formatCode>
                  <c:ptCount val="1"/>
                  <c:pt idx="0">
                    <c:v>5.1670911253380067E-2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AnovaHR!$L$3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AnovaHR!$L$4</c:f>
              <c:numCache>
                <c:formatCode>0.0000</c:formatCode>
                <c:ptCount val="1"/>
                <c:pt idx="0">
                  <c:v>0.95415050891137854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57-41ED-A132-1CA94A6F6F63}"/>
            </c:ext>
          </c:extLst>
        </c:ser>
        <c:ser>
          <c:idx val="1"/>
          <c:order val="1"/>
          <c:tx>
            <c:strRef>
              <c:f>AnovaHR!$K$5</c:f>
              <c:strCache>
                <c:ptCount val="1"/>
                <c:pt idx="0">
                  <c:v>Pseudo Word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222222222222221E-2"/>
                  <c:y val="-8.4875562720133283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57-41ED-A132-1CA94A6F6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AnovaHR!$M$5</c:f>
                <c:numCache>
                  <c:formatCode>General</c:formatCode>
                  <c:ptCount val="1"/>
                  <c:pt idx="0">
                    <c:v>8.1621495056785676E-2</c:v>
                  </c:pt>
                </c:numCache>
              </c:numRef>
            </c:plus>
            <c:minus>
              <c:numRef>
                <c:f>AnovaHR!$M$5</c:f>
                <c:numCache>
                  <c:formatCode>General</c:formatCode>
                  <c:ptCount val="1"/>
                  <c:pt idx="0">
                    <c:v>8.1621495056785676E-2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AnovaHR!$L$3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AnovaHR!$L$5</c:f>
              <c:numCache>
                <c:formatCode>0.0000</c:formatCode>
                <c:ptCount val="1"/>
                <c:pt idx="0">
                  <c:v>0.92908780671824176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57-41ED-A132-1CA94A6F6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AVG HR (%)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7113407699037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Relation between word appearence in learning time and hit rate</a:t>
            </a:r>
            <a:endParaRPr lang="en-US" sz="1800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AnovaHR!$P$4</c:f>
              <c:strCache>
                <c:ptCount val="1"/>
                <c:pt idx="0">
                  <c:v>Appeared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22222222222222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23-49F8-853B-A6F30EB97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AnovaHR!$R$4</c:f>
                <c:numCache>
                  <c:formatCode>General</c:formatCode>
                  <c:ptCount val="1"/>
                  <c:pt idx="0">
                    <c:v>7.2858952369162344E-2</c:v>
                  </c:pt>
                </c:numCache>
              </c:numRef>
            </c:plus>
            <c:minus>
              <c:numRef>
                <c:f>AnovaHR!$R$4</c:f>
                <c:numCache>
                  <c:formatCode>General</c:formatCode>
                  <c:ptCount val="1"/>
                  <c:pt idx="0">
                    <c:v>7.2858952369162344E-2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AnovaHR!$Q$3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AnovaHR!$Q$4</c:f>
              <c:numCache>
                <c:formatCode>0.0000</c:formatCode>
                <c:ptCount val="1"/>
                <c:pt idx="0">
                  <c:v>0.94532533770577243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23-49F8-853B-A6F30EB97690}"/>
            </c:ext>
          </c:extLst>
        </c:ser>
        <c:ser>
          <c:idx val="1"/>
          <c:order val="1"/>
          <c:tx>
            <c:strRef>
              <c:f>AnovaHR!$P$5</c:f>
              <c:strCache>
                <c:ptCount val="1"/>
                <c:pt idx="0">
                  <c:v>Didn't Appear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222222222222325E-2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23-49F8-853B-A6F30EB97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AnovaHR!$R$5</c:f>
                <c:numCache>
                  <c:formatCode>General</c:formatCode>
                  <c:ptCount val="1"/>
                  <c:pt idx="0">
                    <c:v>6.5766303460646117E-2</c:v>
                  </c:pt>
                </c:numCache>
              </c:numRef>
            </c:plus>
            <c:minus>
              <c:numRef>
                <c:f>AnovaHR!$R$5</c:f>
                <c:numCache>
                  <c:formatCode>General</c:formatCode>
                  <c:ptCount val="1"/>
                  <c:pt idx="0">
                    <c:v>6.5766303460646117E-2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AnovaHR!$Q$3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AnovaHR!$Q$5</c:f>
              <c:numCache>
                <c:formatCode>0.0000</c:formatCode>
                <c:ptCount val="1"/>
                <c:pt idx="0">
                  <c:v>0.93791297792384754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23-49F8-853B-A6F30EB97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  <c:max val="1.05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AVG HR</a:t>
                </a:r>
                <a:r>
                  <a:rPr lang="en-US" sz="1400" b="1" baseline="0"/>
                  <a:t> (%)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Interaction between word validity and appearance in learning time according to hit rate</a:t>
            </a:r>
            <a:endParaRPr lang="he-IL" sz="1800" b="1" dirty="0">
              <a:effectLst/>
            </a:endParaRPr>
          </a:p>
        </c:rich>
      </c:tx>
      <c:layout>
        <c:manualLayout>
          <c:xMode val="edge"/>
          <c:yMode val="edge"/>
          <c:x val="0.24170622829506497"/>
          <c:y val="4.57514829959212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1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AnovaHR!$L$25</c:f>
              <c:strCache>
                <c:ptCount val="1"/>
                <c:pt idx="0">
                  <c:v>Word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1071276939410749E-2"/>
                  <c:y val="3.50572645256961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E3-4340-84B4-4A8D2F76E7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AnovaHR!$M$24:$N$24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AnovaHR!$M$25:$N$25</c:f>
              <c:numCache>
                <c:formatCode>0.0000</c:formatCode>
                <c:ptCount val="2"/>
                <c:pt idx="0">
                  <c:v>0.94419612995699942</c:v>
                </c:pt>
                <c:pt idx="1">
                  <c:v>0.96410488786575743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E3-4340-84B4-4A8D2F76E717}"/>
            </c:ext>
          </c:extLst>
        </c:ser>
        <c:ser>
          <c:idx val="1"/>
          <c:order val="1"/>
          <c:tx>
            <c:strRef>
              <c:f>AnovaHR!$L$26</c:f>
              <c:strCache>
                <c:ptCount val="1"/>
                <c:pt idx="0">
                  <c:v>Pseudo Word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8623206901740264E-3"/>
                  <c:y val="-2.8767389014114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E3-4340-84B4-4A8D2F76E7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AnovaHR!$M$24:$N$24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AnovaHR!$M$26:$N$26</c:f>
              <c:numCache>
                <c:formatCode>0.0000</c:formatCode>
                <c:ptCount val="2"/>
                <c:pt idx="0">
                  <c:v>0.94645454545454544</c:v>
                </c:pt>
                <c:pt idx="1">
                  <c:v>0.91172106798193764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E3-4340-84B4-4A8D2F76E717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56344351"/>
        <c:axId val="654482015"/>
      </c:lineChart>
      <c:catAx>
        <c:axId val="95634435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82015"/>
        <c:crosses val="autoZero"/>
        <c:auto val="1"/>
        <c:lblAlgn val="ctr"/>
        <c:lblOffset val="100"/>
        <c:noMultiLvlLbl val="0"/>
      </c:catAx>
      <c:valAx>
        <c:axId val="654482015"/>
        <c:scaling>
          <c:orientation val="minMax"/>
          <c:max val="1.05"/>
          <c:min val="0.75000000000000011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effectLst/>
                  </a:rPr>
                  <a:t>AVG HR (%)</a:t>
                </a:r>
                <a:endParaRPr lang="he-IL" sz="1400" b="1">
                  <a:effectLst/>
                </a:endParaRPr>
              </a:p>
            </c:rich>
          </c:tx>
          <c:layout>
            <c:manualLayout>
              <c:xMode val="edge"/>
              <c:yMode val="edge"/>
              <c:x val="0.16597659898365164"/>
              <c:y val="0.449548069895980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34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74157161083734202"/>
          <c:y val="0.63020423669117276"/>
          <c:w val="0.23158543491124844"/>
          <c:h val="0.176043175835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Correlation</a:t>
            </a:r>
            <a:r>
              <a:rPr lang="en-US" sz="1800" b="1" baseline="0"/>
              <a:t> between hit rate and reaction time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correlation!$C$1</c:f>
              <c:strCache>
                <c:ptCount val="1"/>
                <c:pt idx="0">
                  <c:v>hr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0.51183553595331976</c:v>
                </c:pt>
                <c:pt idx="1">
                  <c:v>0.5578270649840199</c:v>
                </c:pt>
                <c:pt idx="2">
                  <c:v>0.58543983848531</c:v>
                </c:pt>
                <c:pt idx="3">
                  <c:v>0.51932010170299991</c:v>
                </c:pt>
                <c:pt idx="4">
                  <c:v>0.67746476889817997</c:v>
                </c:pt>
                <c:pt idx="5">
                  <c:v>0.48373832662828981</c:v>
                </c:pt>
                <c:pt idx="6">
                  <c:v>0.56482413859802993</c:v>
                </c:pt>
                <c:pt idx="7">
                  <c:v>0.53666097886394004</c:v>
                </c:pt>
                <c:pt idx="8">
                  <c:v>0.68991616727313021</c:v>
                </c:pt>
                <c:pt idx="9">
                  <c:v>0.52533315999061003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0.83</c:v>
                </c:pt>
                <c:pt idx="1">
                  <c:v>0.97</c:v>
                </c:pt>
                <c:pt idx="2">
                  <c:v>0.97</c:v>
                </c:pt>
                <c:pt idx="3">
                  <c:v>0.93</c:v>
                </c:pt>
                <c:pt idx="4">
                  <c:v>0.98</c:v>
                </c:pt>
                <c:pt idx="5">
                  <c:v>0.95</c:v>
                </c:pt>
                <c:pt idx="6">
                  <c:v>0.98</c:v>
                </c:pt>
                <c:pt idx="7">
                  <c:v>0.86</c:v>
                </c:pt>
                <c:pt idx="8">
                  <c:v>0.99</c:v>
                </c:pt>
                <c:pt idx="9">
                  <c:v>0.96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C6-4CF9-8AF6-5B1306821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326576"/>
        <c:axId val="654401024"/>
      </c:scatterChart>
      <c:valAx>
        <c:axId val="780326576"/>
        <c:scaling>
          <c:orientation val="minMax"/>
          <c:min val="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effectLst/>
                  </a:rPr>
                  <a:t>RT(sec)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01024"/>
        <c:crosses val="autoZero"/>
        <c:crossBetween val="midCat"/>
      </c:valAx>
      <c:valAx>
        <c:axId val="6544010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HR(%)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32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82F3-9DE4-431E-B380-172D0281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F64C-1A7F-4849-8476-3BA849DEC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BE20-0658-43CF-8CCA-0EE4C6EF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8C3E-D20A-4099-9C7C-9576D993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1A2A-CD36-4873-8D52-A79935B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157C-E969-4451-A5D1-DA9AF759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5B3C-97C2-4774-AA0D-BC8D16C7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993-0E00-4F0E-A4E7-FEB15C2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93AC-0164-44EB-B061-8295D8DE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4145-A9FB-466D-8110-D7AC8FD6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DA470-4A2F-4C69-BFE1-17ED64E9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42D7B-030D-410F-9F26-ACF537C6C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3597-32C1-4DB4-88F4-9C675528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6F61-813A-4B7B-A973-4CBD68E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8C68-01CA-446C-BDAD-8C7AC03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926-3C56-4F1B-BEE2-46FA648A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FC7D-15CC-4836-B5C9-4C79625F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24C4-9C64-4E06-8A54-D8E6ADE3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EEDF-6339-4F46-9B20-EEC07573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1608-7846-4C9E-81EA-7F0817A2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967F-FA9C-4A88-95A1-CA3E30DD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4AAD-0599-4F9A-9BE9-EEC7E012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2DC6-6A50-4789-A97F-2A133A6F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9A51-AAFC-4852-9139-75C39691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CC09-9A19-4C52-B00E-9C1561E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BBCC-B718-42EE-B238-343FB1A4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EFC1-DB9F-43F2-BB71-AE5AC6384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492AD-1933-4B0F-857E-FBF92319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A977D-A4C5-46D3-8048-F3F87EC1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2A340-50F8-4268-9C49-BD568E88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A3A1-45F3-4E2F-8D2E-9D36C6D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099-751B-49C7-9D9B-C6F73FBD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4B36-5AB7-4E57-A5A7-C4352412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22A5-74C0-471D-BB5A-E63275B9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23A4C-F099-4AAB-A57A-DF23D2CE0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5FD1B-7E67-4C5C-9960-A8BA32FEE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27AE6-CD9F-4894-AB97-5FAD71E0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07D05-FA9F-4B71-AB27-F0620EF4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FE4D5-3F2B-4820-BA51-1E21A264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A83-FCEA-4A9F-A236-C3F35467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135E0-DED0-426A-B940-FB184E71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C2EC4-BFCB-4D64-B8C4-BA3D89DA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41A4C-CF2A-4E54-BAAD-0904C66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3F4F7-F9CB-46EC-B17A-F38ED112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DC993-DF56-4496-9119-252E8E02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4A3F3-98AC-4B60-B9FE-0AD1F231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9A01-7F89-4346-8862-31CEFCD2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6378-3334-40B0-BB68-1816E74B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059D-5946-4665-BFA9-94CDCB31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A74C-B4BE-43A1-9B90-8486B23D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0C54F-BA4F-4463-99BA-172A1F8F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94EE-6DA3-4B34-9B25-7491B3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923E-5E53-4A12-928B-1287D77D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90C38-AAE1-4CAF-BF85-3ADCB8AFA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6E01-03F9-442E-9D48-0DAFCBCC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7931-B7F5-47AA-B0C9-A8543387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D31E-31C5-42B9-8376-2B8B5307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64CE-82BC-43E3-87CA-53A45022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99A5A-C46C-4BE8-B8F7-B3B85087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5AE9-AEF0-419C-9171-6C5543A1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1885-0443-47C5-8CF7-62C86899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7229-5614-4105-80FE-496E8024FB0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5D11-44BA-4486-B8D9-FB7C0B31E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6C7D-38C6-442E-9548-8B2D8380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2926081" y="2473233"/>
            <a:ext cx="50528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800" b="1" dirty="0"/>
              <a:t>Lexical priming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42C5A-99A8-4459-80C1-42D8533A583D}"/>
              </a:ext>
            </a:extLst>
          </p:cNvPr>
          <p:cNvSpPr txBox="1"/>
          <p:nvPr/>
        </p:nvSpPr>
        <p:spPr>
          <a:xfrm>
            <a:off x="7180216" y="6291942"/>
            <a:ext cx="46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/>
              <a:t>Roey</a:t>
            </a:r>
            <a:r>
              <a:rPr lang="en-US" sz="2000" b="1" dirty="0"/>
              <a:t> Fuchs, Yuval </a:t>
            </a:r>
            <a:r>
              <a:rPr lang="en-US" sz="2000" b="1" dirty="0" err="1"/>
              <a:t>Mor</a:t>
            </a:r>
            <a:r>
              <a:rPr lang="en-US" sz="2000" b="1" dirty="0"/>
              <a:t>, Noam </a:t>
            </a:r>
            <a:r>
              <a:rPr lang="en-US" sz="2000" b="1" dirty="0" err="1"/>
              <a:t>Sabala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130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</a:t>
            </a:r>
            <a:r>
              <a:rPr lang="en-US" sz="2400" dirty="0"/>
              <a:t> hit rate</a:t>
            </a:r>
            <a:r>
              <a:rPr lang="he-IL" sz="2400" dirty="0"/>
              <a:t>, אפקט אינטרקציה</a:t>
            </a:r>
            <a:endParaRPr lang="en-US" sz="2400" dirty="0"/>
          </a:p>
        </p:txBody>
      </p:sp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E0F69C58-709E-4A80-8223-E0071B16E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017435"/>
              </p:ext>
            </p:extLst>
          </p:nvPr>
        </p:nvGraphicFramePr>
        <p:xfrm>
          <a:off x="4572001" y="1945471"/>
          <a:ext cx="6687832" cy="4084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DFFE486-EB42-4063-BDC6-C0CAF9C0BCAB}"/>
                  </a:ext>
                </a:extLst>
              </p:cNvPr>
              <p:cNvSpPr txBox="1"/>
              <p:nvPr/>
            </p:nvSpPr>
            <p:spPr>
              <a:xfrm>
                <a:off x="702364" y="2244521"/>
                <a:ext cx="4044586" cy="193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dirty="0"/>
                  <a:t>לא נמצאה אינטראקציה מובהקת ב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𝐻𝑖𝑡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𝑅𝑎𝑡𝑒</m:t>
                    </m:r>
                  </m:oMath>
                </a14:m>
                <a:r>
                  <a:rPr lang="he-IL" sz="2400" dirty="0"/>
                  <a:t> בין הופעת המילה בזמן הלימוד לתקינותה: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2400" b="0" i="0" smtClean="0">
                          <a:latin typeface="Cambria Math" panose="02040503050406030204" pitchFamily="18" charset="0"/>
                        </a:rPr>
                        <m:t>587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DFFE486-EB42-4063-BDC6-C0CAF9C0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4" y="2244521"/>
                <a:ext cx="4044586" cy="1930465"/>
              </a:xfrm>
              <a:prstGeom prst="rect">
                <a:avLst/>
              </a:prstGeom>
              <a:blipFill>
                <a:blip r:embed="rId3"/>
                <a:stretch>
                  <a:fillRect l="-1958" t="-2208" r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קורלציה בין המשתנים התלויים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F0A58A-B4F5-4509-9236-867DB7732E16}"/>
                  </a:ext>
                </a:extLst>
              </p:cNvPr>
              <p:cNvSpPr txBox="1"/>
              <p:nvPr/>
            </p:nvSpPr>
            <p:spPr>
              <a:xfrm>
                <a:off x="76445" y="3139274"/>
                <a:ext cx="42040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dirty="0"/>
                  <a:t>התקבלה קורלציה חיובית בעוצמה בינונית שערכה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5379</m:t>
                    </m:r>
                  </m:oMath>
                </a14:m>
                <a:r>
                  <a:rPr lang="he-IL" sz="2400" dirty="0"/>
                  <a:t> ואינה מובהקת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F0A58A-B4F5-4509-9236-867DB773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" y="3139274"/>
                <a:ext cx="4204008" cy="830997"/>
              </a:xfrm>
              <a:prstGeom prst="rect">
                <a:avLst/>
              </a:prstGeom>
              <a:blipFill>
                <a:blip r:embed="rId2"/>
                <a:stretch>
                  <a:fillRect l="-1887" t="-5147" r="-2177" b="-6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תרשים 1">
            <a:extLst>
              <a:ext uri="{FF2B5EF4-FFF2-40B4-BE49-F238E27FC236}">
                <a16:creationId xmlns:a16="http://schemas.microsoft.com/office/drawing/2014/main" id="{A717610E-56B9-484C-9AA3-A83C705E6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24963"/>
              </p:ext>
            </p:extLst>
          </p:nvPr>
        </p:nvGraphicFramePr>
        <p:xfrm>
          <a:off x="4731027" y="1945471"/>
          <a:ext cx="6686430" cy="449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AFD077-23D6-4B9C-8145-0163913BE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75133"/>
              </p:ext>
            </p:extLst>
          </p:nvPr>
        </p:nvGraphicFramePr>
        <p:xfrm>
          <a:off x="175603" y="4706448"/>
          <a:ext cx="4330137" cy="164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79">
                  <a:extLst>
                    <a:ext uri="{9D8B030D-6E8A-4147-A177-3AD203B41FA5}">
                      <a16:colId xmlns:a16="http://schemas.microsoft.com/office/drawing/2014/main" val="802315800"/>
                    </a:ext>
                  </a:extLst>
                </a:gridCol>
                <a:gridCol w="1443379">
                  <a:extLst>
                    <a:ext uri="{9D8B030D-6E8A-4147-A177-3AD203B41FA5}">
                      <a16:colId xmlns:a16="http://schemas.microsoft.com/office/drawing/2014/main" val="4086876287"/>
                    </a:ext>
                  </a:extLst>
                </a:gridCol>
                <a:gridCol w="1443379">
                  <a:extLst>
                    <a:ext uri="{9D8B030D-6E8A-4147-A177-3AD203B41FA5}">
                      <a16:colId xmlns:a16="http://schemas.microsoft.com/office/drawing/2014/main" val="1800265388"/>
                    </a:ext>
                  </a:extLst>
                </a:gridCol>
              </a:tblGrid>
              <a:tr h="543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ממוצע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ס"ת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77360"/>
                  </a:ext>
                </a:extLst>
              </a:tr>
              <a:tr h="551515">
                <a:tc>
                  <a:txBody>
                    <a:bodyPr/>
                    <a:lstStyle/>
                    <a:p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0.0565</a:t>
                      </a:r>
                      <a:r>
                        <a:rPr lang="en-US" dirty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9321"/>
                  </a:ext>
                </a:extLst>
              </a:tr>
              <a:tr h="551515"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0.942</a:t>
                      </a:r>
                      <a:r>
                        <a:rPr lang="en-US" dirty="0"/>
                        <a:t>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5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81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מהלך הניסוי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בחלק הראשון, לנבדק הוצג רצף של מילים ופסודו מילים (פסודו מילים הן מחרוזות שאינן מילים אמיתיות. הנבדק נדרש לקרוא כל מחרוזת בקול ואז ללחוץ רווח).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בחלק השני, הוצג לנבדק רצף נוסף של מחרוזות, והוא נדרש להכריע לכל מחרוזת האם מדובר במילה (ע"י לחיצה על 'כ') או שמדובר בפסודו מילה (ע"י לחיצה על 'ל').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3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השערת הניסוי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2186610" y="1328056"/>
            <a:ext cx="8592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עבור מילים שהנבדק ראה בחלק הראשון, זמן התגובה יהיה שונה מאשר עבור מילים שלא הופיעו בחלק הראשון.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עבור מילים אמיתיות, זמן התגובה יהיה שונה מאשר עבור פסודו מילים.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בחישוב </a:t>
            </a:r>
            <a:r>
              <a:rPr lang="en-US" sz="2400" dirty="0"/>
              <a:t>hit rate</a:t>
            </a:r>
            <a:r>
              <a:rPr lang="he-IL" sz="2400" dirty="0"/>
              <a:t> ציפינו לאחוז פגיעה שונה בין מילים אמיתיות לפסודו מילים (למשל, שהנבדק יצליח באחוזים גבוהים יותר להכריע 'כ' עבור מילה אמיתית מאשר אחוז ההצלחה בהכרעת 'ל' עבור פסודו מילה).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בחישוב </a:t>
            </a:r>
            <a:r>
              <a:rPr lang="en-US" sz="2400" dirty="0"/>
              <a:t>hit rate</a:t>
            </a:r>
            <a:r>
              <a:rPr lang="he-IL" sz="2400" dirty="0"/>
              <a:t> ציפינו לאחוז פגיעה שונה בין מילים שהופיעו בחלק הראשון למילים שלא הופיעו בחלק הראשון.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3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48594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אופן ניתוח תוצאות הניסוי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בחרנו בשני משתנים בלתי תלויים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מילה / פסודו מילה.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מחרוזת הופיעה בחלק </a:t>
            </a:r>
            <a:r>
              <a:rPr lang="en-US" sz="2400" dirty="0"/>
              <a:t>I</a:t>
            </a:r>
            <a:r>
              <a:rPr lang="he-IL" sz="2400" dirty="0"/>
              <a:t> או לא הופיעה.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בחרנו בשני משתנים תלויים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זמן התגובה</a:t>
            </a:r>
          </a:p>
          <a:p>
            <a:pPr marL="800100" lvl="1" indent="-342900" algn="r" rtl="1">
              <a:buFontTx/>
              <a:buChar char="-"/>
            </a:pPr>
            <a:r>
              <a:rPr lang="en-US" sz="2400" dirty="0"/>
              <a:t>Hit rate</a:t>
            </a: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בחרנו לבצע ניתוח </a:t>
            </a:r>
            <a:r>
              <a:rPr lang="en-US" sz="2400" dirty="0"/>
              <a:t>2way ANOVA</a:t>
            </a:r>
            <a:r>
              <a:rPr lang="he-IL" sz="2400" dirty="0"/>
              <a:t>.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לכל משתנה תלוי ביצענו 3 ניתוחים:</a:t>
            </a:r>
          </a:p>
          <a:p>
            <a:pPr marL="1257300" lvl="2" indent="-342900" algn="r" rtl="1">
              <a:buFontTx/>
              <a:buChar char="-"/>
            </a:pPr>
            <a:r>
              <a:rPr lang="he-IL" sz="2400" dirty="0"/>
              <a:t>אפקט עיקרי למילה/פסודו מילה.</a:t>
            </a:r>
          </a:p>
          <a:p>
            <a:pPr marL="1257300" lvl="2" indent="-342900" algn="r" rtl="1">
              <a:buFontTx/>
              <a:buChar char="-"/>
            </a:pPr>
            <a:r>
              <a:rPr lang="he-IL" sz="2400" dirty="0"/>
              <a:t>אפקט עיקרי להופעה/אי הופעה.</a:t>
            </a:r>
          </a:p>
          <a:p>
            <a:pPr marL="1257300" lvl="2" indent="-342900" algn="r" rtl="1">
              <a:buFontTx/>
              <a:buChar char="-"/>
            </a:pPr>
            <a:r>
              <a:rPr lang="he-IL" sz="2400" dirty="0"/>
              <a:t>אפקט אינטרקציה.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בנוסף , ביצענו ניתוח קורלציה בין המשתנים התלויים.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84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2372140" y="1328056"/>
            <a:ext cx="840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לזמן התגובה, אפקט עיקרי למילה / פסודו מילה</a:t>
            </a:r>
            <a:endParaRPr lang="en-U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E85302-7F88-4D8B-8309-D166B7635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716326"/>
              </p:ext>
            </p:extLst>
          </p:nvPr>
        </p:nvGraphicFramePr>
        <p:xfrm>
          <a:off x="4728567" y="1945471"/>
          <a:ext cx="7107854" cy="3939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33791BF6-E440-4D08-A958-C543F9D144DC}"/>
                  </a:ext>
                </a:extLst>
              </p:cNvPr>
              <p:cNvSpPr txBox="1"/>
              <p:nvPr/>
            </p:nvSpPr>
            <p:spPr>
              <a:xfrm>
                <a:off x="201128" y="2828835"/>
                <a:ext cx="43420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dirty="0"/>
                  <a:t>לא נמצא הבדל מובהק בזמן התגובה בין מילה לבין פסודו מילה: </a:t>
                </a:r>
                <a:r>
                  <a:rPr lang="en-US" sz="2400" dirty="0"/>
                  <a:t>Pvalue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/>
                      <m:t>1.927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33791BF6-E440-4D08-A958-C543F9D1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8" y="2828835"/>
                <a:ext cx="4342024" cy="1200329"/>
              </a:xfrm>
              <a:prstGeom prst="rect">
                <a:avLst/>
              </a:prstGeom>
              <a:blipFill>
                <a:blip r:embed="rId3"/>
                <a:stretch>
                  <a:fillRect l="-843" t="-3553" r="-210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3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לזמן התגובה, אפקט עיקרי להופעה/אי הופעה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F0A58A-B4F5-4509-9236-867DB7732E16}"/>
                  </a:ext>
                </a:extLst>
              </p:cNvPr>
              <p:cNvSpPr txBox="1"/>
              <p:nvPr/>
            </p:nvSpPr>
            <p:spPr>
              <a:xfrm>
                <a:off x="304800" y="3067374"/>
                <a:ext cx="4580287" cy="157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dirty="0"/>
                  <a:t>לא נמצא הבדל מובהק בזמן התגובה בין אם המילה הופיעה בזמן הלימוד לבין אם לא הופיעה:</a:t>
                </a:r>
                <a:br>
                  <a:rPr lang="en-US" sz="2400" dirty="0"/>
                </a:br>
                <a:r>
                  <a:rPr lang="he-IL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248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F0A58A-B4F5-4509-9236-867DB773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67374"/>
                <a:ext cx="4580287" cy="1570887"/>
              </a:xfrm>
              <a:prstGeom prst="rect">
                <a:avLst/>
              </a:prstGeom>
              <a:blipFill>
                <a:blip r:embed="rId2"/>
                <a:stretch>
                  <a:fillRect l="-133" t="-2713" r="-1997" b="-7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FBD1E2-B21F-44D7-A7DA-62C965EC0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52208"/>
              </p:ext>
            </p:extLst>
          </p:nvPr>
        </p:nvGraphicFramePr>
        <p:xfrm>
          <a:off x="5393635" y="1945470"/>
          <a:ext cx="6493565" cy="4018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23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לזמן התגובה, אפקט אינטרקציה</a:t>
            </a:r>
            <a:endParaRPr lang="en-US" sz="2400" dirty="0"/>
          </a:p>
        </p:txBody>
      </p:sp>
      <p:graphicFrame>
        <p:nvGraphicFramePr>
          <p:cNvPr id="8" name="תרשים 6">
            <a:extLst>
              <a:ext uri="{FF2B5EF4-FFF2-40B4-BE49-F238E27FC236}">
                <a16:creationId xmlns:a16="http://schemas.microsoft.com/office/drawing/2014/main" id="{E17A54EF-73C9-4A6D-BAE9-B8CA5C8FB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864159"/>
              </p:ext>
            </p:extLst>
          </p:nvPr>
        </p:nvGraphicFramePr>
        <p:xfrm>
          <a:off x="4437350" y="2133923"/>
          <a:ext cx="7303987" cy="4024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7550570F-E515-4699-B3A7-7DF75208F3C1}"/>
                  </a:ext>
                </a:extLst>
              </p:cNvPr>
              <p:cNvSpPr txBox="1"/>
              <p:nvPr/>
            </p:nvSpPr>
            <p:spPr>
              <a:xfrm>
                <a:off x="331304" y="2644170"/>
                <a:ext cx="46146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dirty="0"/>
                  <a:t>לא נמצאה אינטראקציה מובהקת בזמן התגובה, בין הופעת המילה בזמן הלימוד לתקינותה:</a:t>
                </a:r>
                <a:br>
                  <a:rPr lang="en-US" sz="2400" dirty="0"/>
                </a:br>
                <a:r>
                  <a:rPr lang="he-IL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565</m:t>
                    </m:r>
                  </m:oMath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7550570F-E515-4699-B3A7-7DF75208F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2644170"/>
                <a:ext cx="4614624" cy="1569660"/>
              </a:xfrm>
              <a:prstGeom prst="rect">
                <a:avLst/>
              </a:prstGeom>
              <a:blipFill>
                <a:blip r:embed="rId3"/>
                <a:stretch>
                  <a:fillRect l="-2774" t="-2724" r="-211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</a:t>
            </a:r>
            <a:r>
              <a:rPr lang="en-US" sz="2400" dirty="0"/>
              <a:t>hit rate</a:t>
            </a:r>
            <a:r>
              <a:rPr lang="he-IL" sz="2400" dirty="0"/>
              <a:t>, אפקט עיקרי למילה/פסודו מילה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D6935E-2367-45C9-AFAE-4C66B411E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199496"/>
              </p:ext>
            </p:extLst>
          </p:nvPr>
        </p:nvGraphicFramePr>
        <p:xfrm>
          <a:off x="5592417" y="2082854"/>
          <a:ext cx="6116586" cy="415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F73362BA-A9D7-4119-B48B-2D1C5A4514CE}"/>
                  </a:ext>
                </a:extLst>
              </p:cNvPr>
              <p:cNvSpPr txBox="1"/>
              <p:nvPr/>
            </p:nvSpPr>
            <p:spPr>
              <a:xfrm>
                <a:off x="742122" y="2960944"/>
                <a:ext cx="4352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dirty="0"/>
                  <a:t>לא נמצא הבדל מובהק ב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𝐻𝑖𝑡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𝑅𝑎𝑡𝑒</m:t>
                    </m:r>
                  </m:oMath>
                </a14:m>
                <a:r>
                  <a:rPr lang="he-IL" sz="2400" dirty="0"/>
                  <a:t> בין מילה לבין פסודו מילה:</a:t>
                </a:r>
                <a:br>
                  <a:rPr lang="en-US" sz="2400" dirty="0"/>
                </a:br>
                <a:r>
                  <a:rPr lang="he-IL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/>
                      <m:t>1.335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F73362BA-A9D7-4119-B48B-2D1C5A451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2" y="2960944"/>
                <a:ext cx="4352631" cy="1200329"/>
              </a:xfrm>
              <a:prstGeom prst="rect">
                <a:avLst/>
              </a:prstGeom>
              <a:blipFill>
                <a:blip r:embed="rId3"/>
                <a:stretch>
                  <a:fillRect l="-1821" t="-4569" r="-2101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42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</a:t>
            </a:r>
            <a:r>
              <a:rPr lang="en-US" sz="2400" dirty="0"/>
              <a:t> hit rate</a:t>
            </a:r>
            <a:r>
              <a:rPr lang="he-IL" sz="2400" dirty="0"/>
              <a:t>, אפקט עיקרי להופעה/אי הופעה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6913F8-2A01-4196-B51A-0BBEDEC18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962668"/>
              </p:ext>
            </p:extLst>
          </p:nvPr>
        </p:nvGraphicFramePr>
        <p:xfrm>
          <a:off x="5353879" y="2417844"/>
          <a:ext cx="6418932" cy="3704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7D9B0C8F-95A2-4F34-B112-44B8F97CEDF7}"/>
                  </a:ext>
                </a:extLst>
              </p:cNvPr>
              <p:cNvSpPr txBox="1"/>
              <p:nvPr/>
            </p:nvSpPr>
            <p:spPr>
              <a:xfrm>
                <a:off x="556591" y="3001113"/>
                <a:ext cx="423294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dirty="0"/>
                  <a:t>לא נמצא הבדל מובהק ב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𝐻𝑖𝑡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𝑅𝑎𝑡𝑒</m:t>
                    </m:r>
                  </m:oMath>
                </a14:m>
                <a:r>
                  <a:rPr lang="he-IL" sz="2400" dirty="0"/>
                  <a:t> בין אם המילה הופיעה בזמן הלימוד לבין אם לא הופיעה: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/>
                      <m:t>0.116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7D9B0C8F-95A2-4F34-B112-44B8F97CE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001113"/>
                <a:ext cx="4232941" cy="1569660"/>
              </a:xfrm>
              <a:prstGeom prst="rect">
                <a:avLst/>
              </a:prstGeom>
              <a:blipFill>
                <a:blip r:embed="rId3"/>
                <a:stretch>
                  <a:fillRect t="-271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8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593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SABALA NOAM</dc:creator>
  <cp:lastModifiedBy>SABALA NOAM</cp:lastModifiedBy>
  <cp:revision>15</cp:revision>
  <dcterms:created xsi:type="dcterms:W3CDTF">2020-05-28T08:24:23Z</dcterms:created>
  <dcterms:modified xsi:type="dcterms:W3CDTF">2020-06-01T18:01:07Z</dcterms:modified>
</cp:coreProperties>
</file>