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4" r:id="rId1"/>
  </p:sldMasterIdLst>
  <p:notesMasterIdLst>
    <p:notesMasterId r:id="rId20"/>
  </p:notesMasterIdLst>
  <p:sldIdLst>
    <p:sldId id="256" r:id="rId2"/>
    <p:sldId id="270" r:id="rId3"/>
    <p:sldId id="289" r:id="rId4"/>
    <p:sldId id="297" r:id="rId5"/>
    <p:sldId id="290" r:id="rId6"/>
    <p:sldId id="291" r:id="rId7"/>
    <p:sldId id="295" r:id="rId8"/>
    <p:sldId id="276" r:id="rId9"/>
    <p:sldId id="293" r:id="rId10"/>
    <p:sldId id="292" r:id="rId11"/>
    <p:sldId id="275" r:id="rId12"/>
    <p:sldId id="288" r:id="rId13"/>
    <p:sldId id="286" r:id="rId14"/>
    <p:sldId id="287" r:id="rId15"/>
    <p:sldId id="282" r:id="rId16"/>
    <p:sldId id="296" r:id="rId17"/>
    <p:sldId id="29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70522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D80A-7A94-482F-8963-28FF228EAD8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38F4-02AB-48DE-9EE8-484DF8225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6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2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eviction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1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38F4-02AB-48DE-9EE8-484DF8225D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5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7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675A70-B118-4753-9A4F-80552FFE1FD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45A5FE-8137-4071-A56E-7A369AC11C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nprofittech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views-dev.gbls.org/?i=docassemble.MAEvictionDefense:data/questions/eviction.y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emo1@demo.com" TargetMode="External"/><Relationship Id="rId2" Type="http://schemas.openxmlformats.org/officeDocument/2006/relationships/hyperlink" Target="https://interviews-dev.gb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mo8@demo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hub.com/GBLSMA/docassemble-MAEvictionDefense" TargetMode="External"/><Relationship Id="rId7" Type="http://schemas.openxmlformats.org/officeDocument/2006/relationships/hyperlink" Target="https://twitter.com/QSteenhui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nprofittechy.com/" TargetMode="External"/><Relationship Id="rId5" Type="http://schemas.openxmlformats.org/officeDocument/2006/relationships/hyperlink" Target="http://bit.ly/2DKyZby" TargetMode="External"/><Relationship Id="rId4" Type="http://schemas.openxmlformats.org/officeDocument/2006/relationships/hyperlink" Target="https://gblsma.github.io/docassemble-Motion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views-dev.gbls.org/?i=docassemble.MAEvictionDefense:data/questions/eviction.yml&amp;reset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813-533F-4F17-80DD-4292BCF0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User-Friendly Document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8A10-00B8-44FA-99D6-DF9DBA86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Quinten Steenhuis, Greater Boston Legal Services</a:t>
            </a:r>
          </a:p>
          <a:p>
            <a:r>
              <a:rPr lang="en-US" dirty="0"/>
              <a:t>Twitter: @QSteenhuis / </a:t>
            </a:r>
            <a:r>
              <a:rPr lang="en-US" dirty="0">
                <a:hlinkClick r:id="rId3"/>
              </a:rPr>
              <a:t>nonprofittechy.com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5F3C67-D629-4FAC-AD40-74E7286433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6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AA16C-7576-444A-AC2F-867646FB50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13"/>
            <a:ext cx="3751080" cy="2324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91691-2E0F-4550-8BF8-7449D5BA8E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6" y="3429000"/>
            <a:ext cx="4183688" cy="3236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05AE0-A708-4B76-9E44-D1FF824680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5" y="125364"/>
            <a:ext cx="3200175" cy="30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4A182-60FB-460F-9B51-94349F4D60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42" y="114014"/>
            <a:ext cx="3200175" cy="3042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0BD64-07E4-4794-B0D2-ED1879B989F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" y="3304519"/>
            <a:ext cx="3500895" cy="33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0F7-1212-44FF-84FE-B18C5E7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“10 Impossible Questions”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DAB7DF0-13C2-431B-861C-71BA8EDA17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4A32-47EE-4AF4-A9A7-89B5D735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FC49B-8F0E-4956-91E9-C51B12F913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078" y="42076"/>
            <a:ext cx="4993708" cy="374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E0E27-4022-46B3-BB56-0BB54C274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92" y="745950"/>
            <a:ext cx="3337664" cy="2336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0EFE83-7784-43DE-B613-C65B918A4845}"/>
              </a:ext>
            </a:extLst>
          </p:cNvPr>
          <p:cNvSpPr/>
          <p:nvPr/>
        </p:nvSpPr>
        <p:spPr>
          <a:xfrm>
            <a:off x="98561" y="2909025"/>
            <a:ext cx="418896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Notice to Quit: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Ends tenancy.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3, 14, or 30 days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Lease/law may require special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6709E-E343-4F12-8142-0BF971F9E637}"/>
              </a:ext>
            </a:extLst>
          </p:cNvPr>
          <p:cNvSpPr/>
          <p:nvPr/>
        </p:nvSpPr>
        <p:spPr>
          <a:xfrm>
            <a:off x="3972539" y="2816692"/>
            <a:ext cx="392286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Summons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Complaint: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Begins eviction.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Filed after Notice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expires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3A2A3-2DD9-4544-8229-C5D1C8EBA706}"/>
              </a:ext>
            </a:extLst>
          </p:cNvPr>
          <p:cNvSpPr/>
          <p:nvPr/>
        </p:nvSpPr>
        <p:spPr>
          <a:xfrm>
            <a:off x="8020012" y="3216801"/>
            <a:ext cx="355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Hearing in Court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65342-5AF2-404A-847A-36040CEC901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32" y="1003087"/>
            <a:ext cx="2682634" cy="2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10960-6C6B-4AA2-8381-33C8CE14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Question 11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195D5-29BD-4EB5-9D36-7D74B253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Tenancy was not properly terminated if: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Notice to quit is defective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Wrong type of notice given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Wrong amount of time provided on notice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 notice to quit was required, but not given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Notice to Quit is Defective if: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Does not include the name of all tenants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Has the wrong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Doesn’t include any special language (e.g., required by subsidy rules)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7F3DF2-C87C-4DF7-BA9B-5723F917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1009" y="-156646"/>
            <a:ext cx="15293009" cy="82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D24-7EFF-4AB1-BBE2-CFAACAA0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9451-B8F3-4E47-875F-0B8B4AE6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3C0BDE6A-D7C9-4BF6-84E9-F2D4277EC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90" y="268224"/>
            <a:ext cx="7963590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3546-62A1-41F3-9553-40912658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World: Try out some Docassemble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7500-1D57-415A-A6BA-6A2584B5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GBLS’s development server: </a:t>
            </a:r>
            <a:r>
              <a:rPr lang="en-US" dirty="0">
                <a:hlinkClick r:id="rId2"/>
              </a:rPr>
              <a:t>https://interviews-dev.gbls.org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Sign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Username: </a:t>
            </a:r>
            <a:r>
              <a:rPr lang="en-US" dirty="0">
                <a:hlinkClick r:id="rId3"/>
              </a:rPr>
              <a:t>demo1@demo.com</a:t>
            </a:r>
            <a:r>
              <a:rPr lang="en-US" dirty="0"/>
              <a:t> … </a:t>
            </a:r>
            <a:r>
              <a:rPr lang="en-US" dirty="0">
                <a:hlinkClick r:id="rId4"/>
              </a:rPr>
              <a:t>demo8@demo.com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Password: </a:t>
            </a:r>
            <a:r>
              <a:rPr lang="en-US" b="1" dirty="0" smtClean="0"/>
              <a:t>check the Slack channel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Menu | Playground</a:t>
            </a:r>
          </a:p>
        </p:txBody>
      </p:sp>
    </p:spTree>
    <p:extLst>
      <p:ext uri="{BB962C8B-B14F-4D97-AF65-F5344CB8AC3E}">
        <p14:creationId xmlns:p14="http://schemas.microsoft.com/office/powerpoint/2010/main" val="15979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Unofficial 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letter to Santa on Docassemble</a:t>
            </a:r>
          </a:p>
          <a:p>
            <a:r>
              <a:rPr lang="en-US" dirty="0" smtClean="0"/>
              <a:t>Add a kind of field we didn’t review: dropdown, date, etc.</a:t>
            </a:r>
          </a:p>
          <a:p>
            <a:r>
              <a:rPr lang="en-US" dirty="0" smtClean="0"/>
              <a:t>Add an image</a:t>
            </a:r>
          </a:p>
          <a:p>
            <a:r>
              <a:rPr lang="en-US" dirty="0" smtClean="0"/>
              <a:t>Use Markdown syntax to add some formatting to the letter (bold, headlines,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Learn how to format a </a:t>
            </a:r>
            <a:r>
              <a:rPr lang="en-US" dirty="0" err="1" smtClean="0"/>
              <a:t>Docx</a:t>
            </a:r>
            <a:r>
              <a:rPr lang="en-US" dirty="0" smtClean="0"/>
              <a:t> template file (keep in mind it uses </a:t>
            </a:r>
            <a:r>
              <a:rPr lang="en-US" dirty="0" err="1" smtClean="0"/>
              <a:t>Jinja</a:t>
            </a:r>
            <a:r>
              <a:rPr lang="en-US" dirty="0" smtClean="0"/>
              <a:t> tags instead of </a:t>
            </a:r>
            <a:r>
              <a:rPr lang="en-US" dirty="0" err="1" smtClean="0"/>
              <a:t>Mako</a:t>
            </a:r>
            <a:r>
              <a:rPr lang="en-US" dirty="0" smtClean="0"/>
              <a:t> tags)</a:t>
            </a:r>
          </a:p>
        </p:txBody>
      </p:sp>
    </p:spTree>
    <p:extLst>
      <p:ext uri="{BB962C8B-B14F-4D97-AF65-F5344CB8AC3E}">
        <p14:creationId xmlns:p14="http://schemas.microsoft.com/office/powerpoint/2010/main" val="122296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60073"/>
          </a:xfrm>
        </p:spPr>
        <p:txBody>
          <a:bodyPr/>
          <a:lstStyle/>
          <a:p>
            <a:r>
              <a:rPr lang="en-US" dirty="0"/>
              <a:t>Fork us on GitHub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Nonprofittechy</a:t>
            </a:r>
            <a:r>
              <a:rPr lang="en-US" dirty="0"/>
              <a:t> @GBLSMA </a:t>
            </a:r>
            <a:r>
              <a:rPr lang="en-US" dirty="0">
                <a:hlinkClick r:id="rId3"/>
              </a:rPr>
              <a:t>https://github.com/GBLSMA/docassemble-MAEvictionDefense</a:t>
            </a:r>
            <a:r>
              <a:rPr lang="en-US" dirty="0"/>
              <a:t> </a:t>
            </a:r>
          </a:p>
          <a:p>
            <a:r>
              <a:rPr lang="en-US" dirty="0"/>
              <a:t>Docassemble Tutorial at </a:t>
            </a:r>
          </a:p>
          <a:p>
            <a:pPr lvl="1"/>
            <a:r>
              <a:rPr lang="en-US" u="sng" dirty="0">
                <a:hlinkClick r:id="rId4"/>
              </a:rPr>
              <a:t>https://gblsma.github.io/docassemble-MotionTutorial/</a:t>
            </a:r>
            <a:r>
              <a:rPr lang="en-US" u="sng" dirty="0"/>
              <a:t> </a:t>
            </a:r>
          </a:p>
          <a:p>
            <a:pPr lvl="1"/>
            <a:r>
              <a:rPr lang="en-US" dirty="0"/>
              <a:t>or </a:t>
            </a:r>
            <a:r>
              <a:rPr lang="en-US" u="sng" dirty="0">
                <a:hlinkClick r:id="rId5"/>
              </a:rPr>
              <a:t>http://bit.ly/2DKyZby</a:t>
            </a:r>
            <a:r>
              <a:rPr lang="en-US" u="sng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2858" y="5641627"/>
            <a:ext cx="63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Web: </a:t>
            </a:r>
            <a:r>
              <a:rPr lang="en-US" dirty="0" smtClean="0">
                <a:hlinkClick r:id="rId6"/>
              </a:rPr>
              <a:t>Nonprofittechy.com</a:t>
            </a:r>
            <a:r>
              <a:rPr lang="en-US" dirty="0" smtClean="0"/>
              <a:t> Twitter: </a:t>
            </a:r>
            <a:r>
              <a:rPr lang="en-US" dirty="0" smtClean="0">
                <a:hlinkClick r:id="rId7"/>
              </a:rPr>
              <a:t>@QSteenhuis</a:t>
            </a:r>
            <a:endParaRPr lang="en-US" dirty="0"/>
          </a:p>
        </p:txBody>
      </p:sp>
      <p:pic>
        <p:nvPicPr>
          <p:cNvPr id="2050" name="Picture 2" descr="Fork me on GitHub">
            <a:extLst>
              <a:ext uri="{FF2B5EF4-FFF2-40B4-BE49-F238E27FC236}">
                <a16:creationId xmlns:a16="http://schemas.microsoft.com/office/drawing/2014/main" id="{A5FA0EC4-E436-45EC-B276-088DFBF9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ADDA-5283-4048-ABC2-5286902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CA1E-7BAB-4C30-A8E1-A5E119CEC1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2685985"/>
            <a:ext cx="7498730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5C68-EAC6-41F2-AA3B-A85E6FAF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Greater Boston </a:t>
            </a:r>
            <a:br>
              <a:rPr lang="en-US" dirty="0"/>
            </a:br>
            <a:r>
              <a:rPr lang="en-US" dirty="0"/>
              <a:t>Legal Services?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63E09B-BF60-4013-BC12-AAEE0E606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2" y="0"/>
            <a:ext cx="5143498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F43CA-A873-4FEA-A3C4-3C7795B4A3BB}"/>
              </a:ext>
            </a:extLst>
          </p:cNvPr>
          <p:cNvSpPr txBox="1"/>
          <p:nvPr/>
        </p:nvSpPr>
        <p:spPr>
          <a:xfrm>
            <a:off x="747252" y="2084832"/>
            <a:ext cx="5938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Founded in 1900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Offices: Boston and Cambridge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120 full-time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Civil legal aid (non-criminal)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serve indigent clients in 32 cities and towns (125% of Poverty level)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3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757E81-BCE9-4557-9907-AA32ED6DD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32" y="-690971"/>
            <a:ext cx="12271131" cy="818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BC2F7C-85C3-45A7-9838-24F648AAE04C}"/>
              </a:ext>
            </a:extLst>
          </p:cNvPr>
          <p:cNvSpPr txBox="1"/>
          <p:nvPr/>
        </p:nvSpPr>
        <p:spPr>
          <a:xfrm>
            <a:off x="1740877" y="1257300"/>
            <a:ext cx="86340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Document Assembly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Housing Unit’s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a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 for User-friendly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4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5984-06AB-40AA-B2BD-701C95FC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Documents?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E20B-952F-46EE-9700-736A11DF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time</a:t>
            </a:r>
          </a:p>
          <a:p>
            <a:r>
              <a:rPr lang="en-US" dirty="0"/>
              <a:t>Improve “correctness”</a:t>
            </a:r>
          </a:p>
          <a:p>
            <a:r>
              <a:rPr lang="en-US" dirty="0"/>
              <a:t>Empower non-experts</a:t>
            </a:r>
          </a:p>
          <a:p>
            <a:r>
              <a:rPr lang="en-US" dirty="0"/>
              <a:t>Solve problems at scale</a:t>
            </a:r>
          </a:p>
        </p:txBody>
      </p:sp>
    </p:spTree>
    <p:extLst>
      <p:ext uri="{BB962C8B-B14F-4D97-AF65-F5344CB8AC3E}">
        <p14:creationId xmlns:p14="http://schemas.microsoft.com/office/powerpoint/2010/main" val="28565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D666-F177-47C0-9B79-C07FCCA7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Anna’s 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FDC93-E451-42BB-8771-CA8FA49FE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4" y="1595488"/>
            <a:ext cx="7453312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D24-7EFF-4AB1-BBE2-CFAACAA0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9451-B8F3-4E47-875F-0B8B4AE6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3C0BDE6A-D7C9-4BF6-84E9-F2D4277EC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90" y="268224"/>
            <a:ext cx="7963590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A2E0-2E6A-40A1-AB84-C05D528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Principles for Smart Guided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229E-59C6-4A2A-81F6-43D341BB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forms are not worth the work</a:t>
            </a:r>
          </a:p>
          <a:p>
            <a:r>
              <a:rPr lang="en-US" dirty="0"/>
              <a:t>Ask users to state facts, not conclusions</a:t>
            </a:r>
          </a:p>
          <a:p>
            <a:r>
              <a:rPr lang="en-US" dirty="0"/>
              <a:t>Use visuals</a:t>
            </a:r>
          </a:p>
          <a:p>
            <a:r>
              <a:rPr lang="en-US" dirty="0"/>
              <a:t>Do the work for the user</a:t>
            </a:r>
          </a:p>
          <a:p>
            <a:r>
              <a:rPr lang="en-US" dirty="0"/>
              <a:t>Get it right or don’t automate</a:t>
            </a:r>
          </a:p>
          <a:p>
            <a:r>
              <a:rPr lang="en-US" dirty="0"/>
              <a:t>Give help in context</a:t>
            </a:r>
          </a:p>
          <a:p>
            <a:r>
              <a:rPr lang="en-US" dirty="0"/>
              <a:t>Test, test, test and iterate, iterate, iterate</a:t>
            </a:r>
          </a:p>
        </p:txBody>
      </p:sp>
    </p:spTree>
    <p:extLst>
      <p:ext uri="{BB962C8B-B14F-4D97-AF65-F5344CB8AC3E}">
        <p14:creationId xmlns:p14="http://schemas.microsoft.com/office/powerpoint/2010/main" val="38574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09302-37FB-4922-BDEB-77755F5F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Additions, Deletions, </a:t>
            </a:r>
            <a:r>
              <a:rPr lang="en-US" dirty="0" err="1"/>
              <a:t>REvisions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033B81-9546-4E52-9F22-4B516A0D43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11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9DE4D2-6015-474C-ADBA-E45307EE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404</Words>
  <Application>Microsoft Office PowerPoint</Application>
  <PresentationFormat>Widescreen</PresentationFormat>
  <Paragraphs>83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Building User-Friendly Document Automation</vt:lpstr>
      <vt:lpstr>Who am I?</vt:lpstr>
      <vt:lpstr>Who is Greater Boston  Legal Services?</vt:lpstr>
      <vt:lpstr>PowerPoint Presentation</vt:lpstr>
      <vt:lpstr>Why Automate Documents?</vt:lpstr>
      <vt:lpstr>Anna’s Story</vt:lpstr>
      <vt:lpstr>Demo</vt:lpstr>
      <vt:lpstr>7 Principles for Smart Guided Interviews</vt:lpstr>
      <vt:lpstr>Additions, Deletions, REvisions</vt:lpstr>
      <vt:lpstr>PowerPoint Presentation</vt:lpstr>
      <vt:lpstr>“10 Impossible Questions”</vt:lpstr>
      <vt:lpstr>PowerPoint Presentation</vt:lpstr>
      <vt:lpstr>Breaking Down Question 11</vt:lpstr>
      <vt:lpstr>PowerPoint Presentation</vt:lpstr>
      <vt:lpstr>Demo</vt:lpstr>
      <vt:lpstr>Hello, World: Try out some Docassemble</vt:lpstr>
      <vt:lpstr>Unofficial Stretch Goals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2018-06-24T01:29:29Z</dcterms:created>
  <dcterms:modified xsi:type="dcterms:W3CDTF">2018-09-18T20:44:24Z</dcterms:modified>
</cp:coreProperties>
</file>