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m4v" ContentType="video/mp4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469" r:id="rId3"/>
    <p:sldId id="474" r:id="rId4"/>
    <p:sldId id="502" r:id="rId5"/>
    <p:sldId id="476" r:id="rId6"/>
    <p:sldId id="472" r:id="rId7"/>
    <p:sldId id="491" r:id="rId8"/>
    <p:sldId id="523" r:id="rId9"/>
    <p:sldId id="524" r:id="rId10"/>
    <p:sldId id="497" r:id="rId11"/>
    <p:sldId id="516" r:id="rId12"/>
    <p:sldId id="517" r:id="rId13"/>
    <p:sldId id="481" r:id="rId14"/>
    <p:sldId id="518" r:id="rId15"/>
    <p:sldId id="519" r:id="rId16"/>
    <p:sldId id="529" r:id="rId17"/>
    <p:sldId id="525" r:id="rId18"/>
    <p:sldId id="526" r:id="rId19"/>
    <p:sldId id="528" r:id="rId20"/>
    <p:sldId id="527" r:id="rId21"/>
    <p:sldId id="494" r:id="rId22"/>
    <p:sldId id="468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70B5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92704" autoAdjust="0"/>
  </p:normalViewPr>
  <p:slideViewPr>
    <p:cSldViewPr>
      <p:cViewPr>
        <p:scale>
          <a:sx n="100" d="100"/>
          <a:sy n="100" d="100"/>
        </p:scale>
        <p:origin x="2088" y="6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43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2901BC-D98E-47C4-86BB-6995C3AA7138}" type="datetimeFigureOut">
              <a:rPr lang="zh-CN" altLang="en-US" smtClean="0"/>
              <a:pPr/>
              <a:t>2021/7/9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1BFA3-2BA7-4151-93BB-2A2861EE79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277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1BFA3-2BA7-4151-93BB-2A2861EE79C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551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1BFA3-2BA7-4151-93BB-2A2861EE79C5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574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1BFA3-2BA7-4151-93BB-2A2861EE79C5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448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203DE-0B01-42B8-8933-CBF3BCEFFA0A}" type="datetime1">
              <a:rPr lang="zh-CN" altLang="en-US" smtClean="0"/>
              <a:pPr/>
              <a:t>2021/7/9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9BCCD-A83C-4836-9E32-26C26DCCF28B}" type="datetime1">
              <a:rPr lang="zh-CN" altLang="en-US" smtClean="0"/>
              <a:pPr/>
              <a:t>2021/7/9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02879-31B7-4B9E-98E8-6FE2D84F5883}" type="datetime1">
              <a:rPr lang="zh-CN" altLang="en-US" smtClean="0"/>
              <a:pPr/>
              <a:t>2021/7/9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A1E2-D6DB-44C4-944A-9667B4A04A52}" type="datetime1">
              <a:rPr lang="zh-CN" altLang="en-US" smtClean="0"/>
              <a:pPr/>
              <a:t>2021/7/9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85127-A5BF-4828-9020-D0CD78FCB136}" type="datetime1">
              <a:rPr lang="zh-CN" altLang="en-US" smtClean="0"/>
              <a:pPr/>
              <a:t>2021/7/9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AC72B-C25F-4539-BE1E-3731E6247D91}" type="datetime1">
              <a:rPr lang="zh-CN" altLang="en-US" smtClean="0"/>
              <a:pPr/>
              <a:t>2021/7/9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C76CD-6E12-4D42-93FD-0FC26CA3776D}" type="datetime1">
              <a:rPr lang="zh-CN" altLang="en-US" smtClean="0"/>
              <a:pPr/>
              <a:t>2021/7/9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48276-9F34-4772-9F92-2964CC3F973D}" type="datetime1">
              <a:rPr lang="zh-CN" altLang="en-US" smtClean="0"/>
              <a:pPr/>
              <a:t>2021/7/9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439F9-E23D-4303-9777-C67134193F6A}" type="datetime1">
              <a:rPr lang="zh-CN" altLang="en-US" smtClean="0"/>
              <a:pPr/>
              <a:t>2021/7/9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7B1FF-1871-46DF-92B9-4D37784C8E7C}" type="datetime1">
              <a:rPr lang="zh-CN" altLang="en-US" smtClean="0"/>
              <a:pPr/>
              <a:t>2021/7/9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44E8B-EB90-42B8-A8E0-2D8F91A135E1}" type="datetime1">
              <a:rPr lang="zh-CN" altLang="en-US" smtClean="0"/>
              <a:pPr/>
              <a:t>2021/7/9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B3408-3CFD-4C77-A70D-46A6714D747B}" type="datetime1">
              <a:rPr lang="zh-CN" altLang="en-US" smtClean="0"/>
              <a:pPr/>
              <a:t>2021/7/9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 rot="8100000">
            <a:off x="8784000" y="6498001"/>
            <a:ext cx="720000" cy="720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81870" y="65008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jpeg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6.wmf"/><Relationship Id="rId3" Type="http://schemas.openxmlformats.org/officeDocument/2006/relationships/image" Target="../media/image7.png"/><Relationship Id="rId7" Type="http://schemas.openxmlformats.org/officeDocument/2006/relationships/image" Target="../media/image3.wmf"/><Relationship Id="rId12" Type="http://schemas.openxmlformats.org/officeDocument/2006/relationships/oleObject" Target="../embeddings/oleObject5.bin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5" Type="http://schemas.openxmlformats.org/officeDocument/2006/relationships/image" Target="../media/image7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4v"/><Relationship Id="rId1" Type="http://schemas.microsoft.com/office/2007/relationships/media" Target="../media/media1.m4v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403616" y="2444695"/>
            <a:ext cx="6261520" cy="132343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3670B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3200" b="1" dirty="0">
                <a:solidFill>
                  <a:srgbClr val="3670B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GR(1)</a:t>
            </a:r>
            <a:r>
              <a:rPr lang="zh-CN" altLang="en-US" sz="3200" b="1" dirty="0">
                <a:solidFill>
                  <a:srgbClr val="3670B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规约的控制程序综合</a:t>
            </a:r>
            <a:endParaRPr lang="en-US" altLang="zh-CN" sz="3200" b="1" dirty="0">
              <a:solidFill>
                <a:srgbClr val="3670B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r"/>
            <a:endParaRPr lang="en-US" altLang="zh-CN" sz="2400" b="1" dirty="0">
              <a:solidFill>
                <a:srgbClr val="3670B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r"/>
            <a:r>
              <a:rPr lang="en-US" altLang="zh-CN" sz="2400" b="1" dirty="0">
                <a:solidFill>
                  <a:srgbClr val="3670B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>
                <a:solidFill>
                  <a:srgbClr val="3670B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sz="2400" b="1" dirty="0">
              <a:solidFill>
                <a:srgbClr val="3670B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7010432" y="6500834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-64" y="2786482"/>
            <a:ext cx="1403680" cy="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-64" y="2892838"/>
            <a:ext cx="1403680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-64" y="3035714"/>
            <a:ext cx="140368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7668312" y="2734196"/>
            <a:ext cx="1475688" cy="1597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7668312" y="2877072"/>
            <a:ext cx="1475688" cy="1597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7668312" y="3019948"/>
            <a:ext cx="1475688" cy="1597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-32" y="490312"/>
            <a:ext cx="10477246" cy="324000"/>
            <a:chOff x="-32" y="490312"/>
            <a:chExt cx="10477246" cy="324000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8262636" y="671436"/>
              <a:ext cx="2214578" cy="1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组合 27"/>
            <p:cNvGrpSpPr/>
            <p:nvPr/>
          </p:nvGrpSpPr>
          <p:grpSpPr>
            <a:xfrm>
              <a:off x="-32" y="490312"/>
              <a:ext cx="8262667" cy="324000"/>
              <a:chOff x="-32" y="490312"/>
              <a:chExt cx="8262667" cy="324000"/>
            </a:xfrm>
          </p:grpSpPr>
          <p:cxnSp>
            <p:nvCxnSpPr>
              <p:cNvPr id="6" name="直接连接符 5"/>
              <p:cNvCxnSpPr/>
              <p:nvPr/>
            </p:nvCxnSpPr>
            <p:spPr>
              <a:xfrm flipV="1">
                <a:off x="-32" y="657177"/>
                <a:ext cx="4786346" cy="1426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 rot="5400000">
                <a:off x="4625108" y="651518"/>
                <a:ext cx="324000" cy="1588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 rot="5400000">
                <a:off x="8099841" y="651518"/>
                <a:ext cx="324000" cy="1588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>
              <a:xfrm rot="5400000">
                <a:off x="4679192" y="651518"/>
                <a:ext cx="324000" cy="1588"/>
              </a:xfrm>
              <a:prstGeom prst="line">
                <a:avLst/>
              </a:prstGeom>
              <a:ln w="571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 rot="5400000">
                <a:off x="8044170" y="651518"/>
                <a:ext cx="324000" cy="1588"/>
              </a:xfrm>
              <a:prstGeom prst="line">
                <a:avLst/>
              </a:prstGeom>
              <a:ln w="571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" name="TextBox 29"/>
          <p:cNvSpPr txBox="1"/>
          <p:nvPr/>
        </p:nvSpPr>
        <p:spPr>
          <a:xfrm>
            <a:off x="4860032" y="457122"/>
            <a:ext cx="335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课题研讨</a:t>
            </a:r>
          </a:p>
        </p:txBody>
      </p:sp>
      <p:pic>
        <p:nvPicPr>
          <p:cNvPr id="28673" name="Picture 1" descr="E:\文档\16-5-7\图片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31840" y="5517232"/>
            <a:ext cx="3084515" cy="582593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7010432" y="6500834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  <p:grpSp>
        <p:nvGrpSpPr>
          <p:cNvPr id="2" name="组合 28" hidden="1"/>
          <p:cNvGrpSpPr/>
          <p:nvPr/>
        </p:nvGrpSpPr>
        <p:grpSpPr>
          <a:xfrm>
            <a:off x="-32" y="1879624"/>
            <a:ext cx="1692000" cy="429752"/>
            <a:chOff x="-32" y="1879624"/>
            <a:chExt cx="1692000" cy="429752"/>
          </a:xfrm>
        </p:grpSpPr>
        <p:sp>
          <p:nvSpPr>
            <p:cNvPr id="18" name="矩形 17"/>
            <p:cNvSpPr/>
            <p:nvPr/>
          </p:nvSpPr>
          <p:spPr>
            <a:xfrm>
              <a:off x="-32" y="1879624"/>
              <a:ext cx="1692000" cy="14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-32" y="2022500"/>
              <a:ext cx="1692000" cy="144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-32" y="2165376"/>
              <a:ext cx="1692000" cy="14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38"/>
          <p:cNvGrpSpPr/>
          <p:nvPr/>
        </p:nvGrpSpPr>
        <p:grpSpPr>
          <a:xfrm>
            <a:off x="500034" y="857232"/>
            <a:ext cx="7759424" cy="501037"/>
            <a:chOff x="928662" y="1610013"/>
            <a:chExt cx="6944628" cy="501037"/>
          </a:xfrm>
        </p:grpSpPr>
        <p:grpSp>
          <p:nvGrpSpPr>
            <p:cNvPr id="26" name="组合 36"/>
            <p:cNvGrpSpPr/>
            <p:nvPr/>
          </p:nvGrpSpPr>
          <p:grpSpPr>
            <a:xfrm>
              <a:off x="928662" y="1643050"/>
              <a:ext cx="6944628" cy="468000"/>
              <a:chOff x="928662" y="1643050"/>
              <a:chExt cx="6944628" cy="468000"/>
            </a:xfrm>
          </p:grpSpPr>
          <p:cxnSp>
            <p:nvCxnSpPr>
              <p:cNvPr id="39" name="直接连接符 38"/>
              <p:cNvCxnSpPr/>
              <p:nvPr/>
            </p:nvCxnSpPr>
            <p:spPr>
              <a:xfrm flipV="1">
                <a:off x="1357290" y="2057418"/>
                <a:ext cx="6516000" cy="14260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矩形 39"/>
              <p:cNvSpPr/>
              <p:nvPr/>
            </p:nvSpPr>
            <p:spPr>
              <a:xfrm>
                <a:off x="928662" y="1643050"/>
                <a:ext cx="571504" cy="468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2000" i="1" dirty="0">
                  <a:solidFill>
                    <a:schemeClr val="accent1"/>
                  </a:solidFill>
                  <a:latin typeface="Bernard MT Condensed" pitchFamily="18" charset="0"/>
                </a:endParaRPr>
              </a:p>
            </p:txBody>
          </p:sp>
        </p:grpSp>
        <p:sp>
          <p:nvSpPr>
            <p:cNvPr id="27" name="TextBox 37"/>
            <p:cNvSpPr txBox="1"/>
            <p:nvPr/>
          </p:nvSpPr>
          <p:spPr>
            <a:xfrm>
              <a:off x="1500166" y="1610013"/>
              <a:ext cx="62865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多系统情况下的</a:t>
              </a:r>
              <a:r>
                <a:rPr lang="zh-CN" altLang="en-US" sz="2400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规约不可综合</a:t>
              </a:r>
              <a:r>
                <a:rPr lang="zh-CN" altLang="en-US" sz="2400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问题</a:t>
              </a:r>
            </a:p>
          </p:txBody>
        </p:sp>
      </p:grpSp>
      <p:sp>
        <p:nvSpPr>
          <p:cNvPr id="22" name="TextBox 49">
            <a:extLst>
              <a:ext uri="{FF2B5EF4-FFF2-40B4-BE49-F238E27FC236}">
                <a16:creationId xmlns:a16="http://schemas.microsoft.com/office/drawing/2014/main" id="{4BD7AA47-B5D6-4965-A260-BEE8206470F0}"/>
              </a:ext>
            </a:extLst>
          </p:cNvPr>
          <p:cNvSpPr txBox="1"/>
          <p:nvPr/>
        </p:nvSpPr>
        <p:spPr>
          <a:xfrm>
            <a:off x="108944" y="1403388"/>
            <a:ext cx="7919440" cy="1472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536575">
              <a:lnSpc>
                <a:spcPct val="150000"/>
              </a:lnSpc>
              <a:buClr>
                <a:schemeClr val="accent1"/>
              </a:buClr>
            </a:pPr>
            <a:r>
              <a:rPr lang="en-US" altLang="zh-CN" sz="2000" dirty="0">
                <a:solidFill>
                  <a:srgbClr val="4F81BD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000" dirty="0">
                <a:solidFill>
                  <a:srgbClr val="4F81BD"/>
                </a:solidFill>
                <a:latin typeface="微软雅黑" pitchFamily="34" charset="-122"/>
                <a:ea typeface="微软雅黑" pitchFamily="34" charset="-122"/>
              </a:rPr>
              <a:t>系统间的依赖性</a:t>
            </a:r>
            <a:r>
              <a:rPr lang="en-US" altLang="zh-CN" sz="2000" dirty="0">
                <a:solidFill>
                  <a:srgbClr val="4F81BD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57300" lvl="2" indent="-3429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Cambria Math" panose="02040503050406030204" pitchFamily="18" charset="0"/>
              </a:rPr>
              <a:t>如果系统</a:t>
            </a:r>
            <a:r>
              <a:rPr lang="en-US" altLang="zh-CN" sz="2000" dirty="0">
                <a:latin typeface="Cambria Math" panose="02040503050406030204" pitchFamily="18" charset="0"/>
              </a:rPr>
              <a:t>A</a:t>
            </a:r>
            <a:r>
              <a:rPr lang="zh-CN" altLang="en-US" sz="2000" dirty="0">
                <a:latin typeface="Cambria Math" panose="02040503050406030204" pitchFamily="18" charset="0"/>
              </a:rPr>
              <a:t>的环境命题与系统</a:t>
            </a:r>
            <a:r>
              <a:rPr lang="en-US" altLang="zh-CN" sz="2000" dirty="0">
                <a:latin typeface="Cambria Math" panose="02040503050406030204" pitchFamily="18" charset="0"/>
              </a:rPr>
              <a:t>B</a:t>
            </a:r>
            <a:r>
              <a:rPr lang="zh-CN" altLang="en-US" sz="2000" dirty="0">
                <a:latin typeface="Cambria Math" panose="02040503050406030204" pitchFamily="18" charset="0"/>
              </a:rPr>
              <a:t>的系统命题存在交集，则称</a:t>
            </a:r>
            <a:r>
              <a:rPr lang="en-US" altLang="zh-CN" sz="2000" dirty="0">
                <a:solidFill>
                  <a:srgbClr val="FF0000"/>
                </a:solidFill>
                <a:latin typeface="Cambria Math" panose="02040503050406030204" pitchFamily="18" charset="0"/>
              </a:rPr>
              <a:t>A</a:t>
            </a:r>
            <a:r>
              <a:rPr lang="zh-CN" altLang="en-US" sz="2000" dirty="0">
                <a:solidFill>
                  <a:srgbClr val="FF0000"/>
                </a:solidFill>
                <a:latin typeface="Cambria Math" panose="02040503050406030204" pitchFamily="18" charset="0"/>
              </a:rPr>
              <a:t>依赖</a:t>
            </a:r>
            <a:r>
              <a:rPr lang="en-US" altLang="zh-CN" sz="2000" dirty="0">
                <a:solidFill>
                  <a:srgbClr val="FF0000"/>
                </a:solidFill>
                <a:latin typeface="Cambria Math" panose="02040503050406030204" pitchFamily="18" charset="0"/>
              </a:rPr>
              <a:t>B</a:t>
            </a:r>
            <a:r>
              <a:rPr lang="zh-CN" altLang="en-US" sz="2000" dirty="0">
                <a:latin typeface="Cambria Math" panose="02040503050406030204" pitchFamily="18" charset="0"/>
              </a:rPr>
              <a:t>。</a:t>
            </a:r>
            <a:endParaRPr lang="en-US" altLang="zh-CN" sz="2000" dirty="0">
              <a:latin typeface="Cambria Math" panose="02040503050406030204" pitchFamily="18" charset="0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68B91FDC-E758-4BC5-822D-0A484208D554}"/>
              </a:ext>
            </a:extLst>
          </p:cNvPr>
          <p:cNvGrpSpPr/>
          <p:nvPr/>
        </p:nvGrpSpPr>
        <p:grpSpPr>
          <a:xfrm>
            <a:off x="-32" y="490312"/>
            <a:ext cx="10477246" cy="324000"/>
            <a:chOff x="-32" y="490312"/>
            <a:chExt cx="10477246" cy="324000"/>
          </a:xfrm>
        </p:grpSpPr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D84BA5BF-C105-4DFE-94B9-6C0E020B84A4}"/>
                </a:ext>
              </a:extLst>
            </p:cNvPr>
            <p:cNvCxnSpPr/>
            <p:nvPr/>
          </p:nvCxnSpPr>
          <p:spPr>
            <a:xfrm>
              <a:off x="8262636" y="671436"/>
              <a:ext cx="2214578" cy="1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ACF47354-62CF-4821-BDF8-C166BA837B1B}"/>
                </a:ext>
              </a:extLst>
            </p:cNvPr>
            <p:cNvGrpSpPr/>
            <p:nvPr/>
          </p:nvGrpSpPr>
          <p:grpSpPr>
            <a:xfrm>
              <a:off x="-32" y="490312"/>
              <a:ext cx="8262667" cy="324000"/>
              <a:chOff x="-32" y="490312"/>
              <a:chExt cx="8262667" cy="324000"/>
            </a:xfrm>
          </p:grpSpPr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22691DC0-C568-4105-A368-C82A13A9A2C7}"/>
                  </a:ext>
                </a:extLst>
              </p:cNvPr>
              <p:cNvCxnSpPr/>
              <p:nvPr/>
            </p:nvCxnSpPr>
            <p:spPr>
              <a:xfrm flipV="1">
                <a:off x="-32" y="657177"/>
                <a:ext cx="4786346" cy="1426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508CCCBF-B2C3-41BC-AC16-588214C7E587}"/>
                  </a:ext>
                </a:extLst>
              </p:cNvPr>
              <p:cNvCxnSpPr/>
              <p:nvPr/>
            </p:nvCxnSpPr>
            <p:spPr>
              <a:xfrm rot="5400000">
                <a:off x="4625108" y="651518"/>
                <a:ext cx="324000" cy="1588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BD1D867C-1ECB-4184-ABDF-D5B8B1799A69}"/>
                  </a:ext>
                </a:extLst>
              </p:cNvPr>
              <p:cNvCxnSpPr/>
              <p:nvPr/>
            </p:nvCxnSpPr>
            <p:spPr>
              <a:xfrm rot="5400000">
                <a:off x="8099841" y="651518"/>
                <a:ext cx="324000" cy="1588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57797198-66F7-4004-9168-1BC7C9A786A1}"/>
                  </a:ext>
                </a:extLst>
              </p:cNvPr>
              <p:cNvCxnSpPr/>
              <p:nvPr/>
            </p:nvCxnSpPr>
            <p:spPr>
              <a:xfrm rot="5400000">
                <a:off x="4679192" y="651518"/>
                <a:ext cx="324000" cy="1588"/>
              </a:xfrm>
              <a:prstGeom prst="line">
                <a:avLst/>
              </a:prstGeom>
              <a:ln w="571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81C66418-2CBE-44A4-9A88-15B6CE7BACE3}"/>
                  </a:ext>
                </a:extLst>
              </p:cNvPr>
              <p:cNvCxnSpPr/>
              <p:nvPr/>
            </p:nvCxnSpPr>
            <p:spPr>
              <a:xfrm rot="5400000">
                <a:off x="8044170" y="651518"/>
                <a:ext cx="324000" cy="1588"/>
              </a:xfrm>
              <a:prstGeom prst="line">
                <a:avLst/>
              </a:prstGeom>
              <a:ln w="571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TextBox 29">
            <a:extLst>
              <a:ext uri="{FF2B5EF4-FFF2-40B4-BE49-F238E27FC236}">
                <a16:creationId xmlns:a16="http://schemas.microsoft.com/office/drawing/2014/main" id="{BF62957B-B838-41FF-BF8B-74107164AEC3}"/>
              </a:ext>
            </a:extLst>
          </p:cNvPr>
          <p:cNvSpPr txBox="1"/>
          <p:nvPr/>
        </p:nvSpPr>
        <p:spPr>
          <a:xfrm>
            <a:off x="4786314" y="457122"/>
            <a:ext cx="335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课题研讨</a:t>
            </a:r>
          </a:p>
        </p:txBody>
      </p:sp>
      <p:sp>
        <p:nvSpPr>
          <p:cNvPr id="25" name="TextBox 49">
            <a:extLst>
              <a:ext uri="{FF2B5EF4-FFF2-40B4-BE49-F238E27FC236}">
                <a16:creationId xmlns:a16="http://schemas.microsoft.com/office/drawing/2014/main" id="{3960DEE5-D764-463B-A48D-F7DD75BF9106}"/>
              </a:ext>
            </a:extLst>
          </p:cNvPr>
          <p:cNvSpPr txBox="1"/>
          <p:nvPr/>
        </p:nvSpPr>
        <p:spPr>
          <a:xfrm>
            <a:off x="163026" y="2997780"/>
            <a:ext cx="8096432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536575">
              <a:lnSpc>
                <a:spcPct val="150000"/>
              </a:lnSpc>
              <a:buClr>
                <a:schemeClr val="accent1"/>
              </a:buClr>
            </a:pPr>
            <a:r>
              <a:rPr lang="en-US" altLang="zh-CN" sz="2000" dirty="0">
                <a:solidFill>
                  <a:srgbClr val="4F81BD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000" dirty="0">
                <a:solidFill>
                  <a:srgbClr val="4F81BD"/>
                </a:solidFill>
                <a:latin typeface="微软雅黑" pitchFamily="34" charset="-122"/>
                <a:ea typeface="微软雅黑" pitchFamily="34" charset="-122"/>
              </a:rPr>
              <a:t>信息不完全导致的规约不可综合</a:t>
            </a:r>
            <a:r>
              <a:rPr lang="en-US" altLang="zh-CN" sz="2000" dirty="0">
                <a:solidFill>
                  <a:srgbClr val="4F81BD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49">
                <a:extLst>
                  <a:ext uri="{FF2B5EF4-FFF2-40B4-BE49-F238E27FC236}">
                    <a16:creationId xmlns:a16="http://schemas.microsoft.com/office/drawing/2014/main" id="{B834E18B-38D9-409A-B0BE-B608ADCF7A9C}"/>
                  </a:ext>
                </a:extLst>
              </p:cNvPr>
              <p:cNvSpPr txBox="1"/>
              <p:nvPr/>
            </p:nvSpPr>
            <p:spPr>
              <a:xfrm>
                <a:off x="819312" y="3702507"/>
                <a:ext cx="8469077" cy="2624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  <a:buClr>
                    <a:schemeClr val="accent1"/>
                  </a:buClr>
                </a:pPr>
                <a:r>
                  <a:rPr lang="en-US" altLang="zh-CN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Spec_</a:t>
                </a:r>
                <a:r>
                  <a:rPr lang="zh-CN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:</a:t>
                </a:r>
              </a:p>
              <a:p>
                <a:pPr>
                  <a:lnSpc>
                    <a:spcPct val="150000"/>
                  </a:lnSpc>
                  <a:buClr>
                    <a:schemeClr val="accent1"/>
                  </a:buClr>
                </a:pPr>
                <a:r>
                  <a:rPr lang="en-US" altLang="zh-CN" dirty="0">
                    <a:solidFill>
                      <a:schemeClr val="tx1"/>
                    </a:solidFill>
                    <a:latin typeface="Consolas" panose="020B0609020204030204" pitchFamily="49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m:rPr>
                        <m:nor/>
                      </m:rPr>
                      <a:rPr lang="zh-CN" alt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rPr>
                      <m:t>□</m:t>
                    </m:r>
                    <m:r>
                      <m:rPr>
                        <m:nor/>
                      </m:rPr>
                      <a:rPr lang="en-US" altLang="zh-CN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rPr>
                      <m:t>(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⚪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m:rPr>
                        <m:nor/>
                      </m:rPr>
                      <a:rPr lang="en-US" altLang="zh-CN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rPr>
                      <m:t>)</m:t>
                    </m:r>
                  </m:oMath>
                </a14:m>
                <a:endParaRPr lang="en-US" altLang="zh-CN" i="1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  <a:p>
                <a:pPr>
                  <a:lnSpc>
                    <a:spcPct val="150000"/>
                  </a:lnSpc>
                  <a:buClr>
                    <a:schemeClr val="accent1"/>
                  </a:buClr>
                </a:pPr>
                <a:r>
                  <a:rPr lang="en-US" altLang="zh-CN" dirty="0">
                    <a:solidFill>
                      <a:schemeClr val="tx1"/>
                    </a:solidFill>
                    <a:latin typeface="Consolas" panose="020B0609020204030204" pitchFamily="49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∧¬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endParaRPr lang="en-US" altLang="zh-CN" i="1" dirty="0">
                  <a:solidFill>
                    <a:schemeClr val="tx1"/>
                  </a:solidFill>
                  <a:latin typeface="Consolas" panose="020B0609020204030204" pitchFamily="49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buClr>
                    <a:schemeClr val="accent1"/>
                  </a:buClr>
                </a:pPr>
                <a:r>
                  <a:rPr lang="en-US" altLang="zh-CN" dirty="0">
                    <a:solidFill>
                      <a:srgbClr val="FF0000"/>
                    </a:solidFill>
                    <a:latin typeface="Consolas" panose="020B0609020204030204" pitchFamily="49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rPr>
                      <m:t>□</m:t>
                    </m:r>
                    <m:r>
                      <m:rPr>
                        <m:nor/>
                      </m:rPr>
                      <a:rPr lang="en-US" altLang="zh-CN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rPr>
                      <m:t>(</m:t>
                    </m:r>
                    <m:r>
                      <a:rPr lang="zh-CN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⚪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zh-CN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⚪</m:t>
                    </m:r>
                    <m:r>
                      <m:rPr>
                        <m:nor/>
                      </m:rPr>
                      <a:rPr lang="en-US" altLang="zh-CN">
                        <a:solidFill>
                          <a:srgbClr val="FF0000"/>
                        </a:solidFill>
                        <a:latin typeface="Consolas" panose="020B0609020204030204" pitchFamily="49" charset="0"/>
                      </a:rPr>
                      <m:t>c</m:t>
                    </m:r>
                    <m:r>
                      <m:rPr>
                        <m:nor/>
                      </m:rPr>
                      <a:rPr lang="en-US" altLang="zh-CN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rPr>
                      <m:t>)</m:t>
                    </m:r>
                  </m:oMath>
                </a14:m>
                <a:endParaRPr lang="en-US" altLang="zh-CN" i="1" dirty="0">
                  <a:solidFill>
                    <a:srgbClr val="FF0000"/>
                  </a:solidFill>
                  <a:latin typeface="Consolas" panose="020B0609020204030204" pitchFamily="49" charset="0"/>
                </a:endParaRPr>
              </a:p>
              <a:p>
                <a:pPr>
                  <a:lnSpc>
                    <a:spcPct val="150000"/>
                  </a:lnSpc>
                  <a:buClr>
                    <a:schemeClr val="accent1"/>
                  </a:buClr>
                </a:pPr>
                <a:r>
                  <a:rPr lang="zh-CN" alt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rPr>
                      <m:t>□</m:t>
                    </m:r>
                    <m:r>
                      <m:rPr>
                        <m:nor/>
                      </m:rPr>
                      <a:rPr lang="en-US" altLang="zh-CN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rPr>
                      <m:t>(</m:t>
                    </m:r>
                    <m:r>
                      <a:rPr lang="zh-CN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⚪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↔¬</m:t>
                    </m:r>
                    <m:r>
                      <a:rPr lang="zh-CN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⚪</m:t>
                    </m:r>
                    <m:r>
                      <m:rPr>
                        <m:nor/>
                      </m:rPr>
                      <a:rPr lang="en-US" altLang="zh-CN">
                        <a:solidFill>
                          <a:srgbClr val="FF0000"/>
                        </a:solidFill>
                        <a:latin typeface="Consolas" panose="020B0609020204030204" pitchFamily="49" charset="0"/>
                      </a:rPr>
                      <m:t>c</m:t>
                    </m:r>
                    <m:r>
                      <m:rPr>
                        <m:nor/>
                      </m:rPr>
                      <a:rPr lang="en-US" altLang="zh-CN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rPr>
                      <m:t>)</m:t>
                    </m:r>
                  </m:oMath>
                </a14:m>
                <a:r>
                  <a:rPr lang="en-US" altLang="zh-CN" i="1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CN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//contradiction (lack of the information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)</a:t>
                </a:r>
              </a:p>
              <a:p>
                <a:pPr>
                  <a:lnSpc>
                    <a:spcPct val="150000"/>
                  </a:lnSpc>
                  <a:buClr>
                    <a:schemeClr val="accent1"/>
                  </a:buClr>
                </a:pPr>
                <a:r>
                  <a:rPr lang="zh-CN" altLang="en-US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rPr>
                      <m:t>□◇</m:t>
                    </m:r>
                    <m:r>
                      <m:rPr>
                        <m:nor/>
                      </m:rPr>
                      <a:rPr lang="en-US" altLang="zh-CN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rPr>
                      <m:t>(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m:rPr>
                        <m:nor/>
                      </m:rPr>
                      <a:rPr lang="en-US" altLang="zh-CN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rPr>
                      <m:t>)</m:t>
                    </m:r>
                  </m:oMath>
                </a14:m>
                <a:endParaRPr lang="en-US" altLang="zh-CN" i="1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8" name="TextBox 49">
                <a:extLst>
                  <a:ext uri="{FF2B5EF4-FFF2-40B4-BE49-F238E27FC236}">
                    <a16:creationId xmlns:a16="http://schemas.microsoft.com/office/drawing/2014/main" id="{B834E18B-38D9-409A-B0BE-B608ADCF7A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312" y="3702507"/>
                <a:ext cx="8469077" cy="2624693"/>
              </a:xfrm>
              <a:prstGeom prst="rect">
                <a:avLst/>
              </a:prstGeom>
              <a:blipFill>
                <a:blip r:embed="rId2"/>
                <a:stretch>
                  <a:fillRect l="-576" b="-11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414170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7010432" y="6500834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  <p:grpSp>
        <p:nvGrpSpPr>
          <p:cNvPr id="2" name="组合 28" hidden="1"/>
          <p:cNvGrpSpPr/>
          <p:nvPr/>
        </p:nvGrpSpPr>
        <p:grpSpPr>
          <a:xfrm>
            <a:off x="-32" y="1879624"/>
            <a:ext cx="1692000" cy="429752"/>
            <a:chOff x="-32" y="1879624"/>
            <a:chExt cx="1692000" cy="429752"/>
          </a:xfrm>
        </p:grpSpPr>
        <p:sp>
          <p:nvSpPr>
            <p:cNvPr id="18" name="矩形 17"/>
            <p:cNvSpPr/>
            <p:nvPr/>
          </p:nvSpPr>
          <p:spPr>
            <a:xfrm>
              <a:off x="-32" y="1879624"/>
              <a:ext cx="1692000" cy="14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-32" y="2022500"/>
              <a:ext cx="1692000" cy="144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-32" y="2165376"/>
              <a:ext cx="1692000" cy="14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38"/>
          <p:cNvGrpSpPr/>
          <p:nvPr/>
        </p:nvGrpSpPr>
        <p:grpSpPr>
          <a:xfrm>
            <a:off x="500034" y="857232"/>
            <a:ext cx="7759424" cy="501037"/>
            <a:chOff x="928662" y="1610013"/>
            <a:chExt cx="6944628" cy="501037"/>
          </a:xfrm>
        </p:grpSpPr>
        <p:grpSp>
          <p:nvGrpSpPr>
            <p:cNvPr id="26" name="组合 36"/>
            <p:cNvGrpSpPr/>
            <p:nvPr/>
          </p:nvGrpSpPr>
          <p:grpSpPr>
            <a:xfrm>
              <a:off x="928662" y="1643050"/>
              <a:ext cx="6944628" cy="468000"/>
              <a:chOff x="928662" y="1643050"/>
              <a:chExt cx="6944628" cy="468000"/>
            </a:xfrm>
          </p:grpSpPr>
          <p:cxnSp>
            <p:nvCxnSpPr>
              <p:cNvPr id="39" name="直接连接符 38"/>
              <p:cNvCxnSpPr/>
              <p:nvPr/>
            </p:nvCxnSpPr>
            <p:spPr>
              <a:xfrm flipV="1">
                <a:off x="1357290" y="2057418"/>
                <a:ext cx="6516000" cy="14260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矩形 39"/>
              <p:cNvSpPr/>
              <p:nvPr/>
            </p:nvSpPr>
            <p:spPr>
              <a:xfrm>
                <a:off x="928662" y="1643050"/>
                <a:ext cx="571504" cy="468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2000" i="1" dirty="0">
                  <a:solidFill>
                    <a:schemeClr val="accent1"/>
                  </a:solidFill>
                  <a:latin typeface="Bernard MT Condensed" pitchFamily="18" charset="0"/>
                </a:endParaRPr>
              </a:p>
            </p:txBody>
          </p:sp>
        </p:grpSp>
        <p:sp>
          <p:nvSpPr>
            <p:cNvPr id="27" name="TextBox 37"/>
            <p:cNvSpPr txBox="1"/>
            <p:nvPr/>
          </p:nvSpPr>
          <p:spPr>
            <a:xfrm>
              <a:off x="1500166" y="1610013"/>
              <a:ext cx="62865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多系统情况下的</a:t>
              </a:r>
              <a:r>
                <a:rPr lang="zh-CN" altLang="en-US" sz="2400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规约不可综合</a:t>
              </a:r>
              <a:r>
                <a:rPr lang="zh-CN" altLang="en-US" sz="2400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问题</a:t>
              </a:r>
            </a:p>
          </p:txBody>
        </p:sp>
      </p:grpSp>
      <p:sp>
        <p:nvSpPr>
          <p:cNvPr id="22" name="TextBox 49">
            <a:extLst>
              <a:ext uri="{FF2B5EF4-FFF2-40B4-BE49-F238E27FC236}">
                <a16:creationId xmlns:a16="http://schemas.microsoft.com/office/drawing/2014/main" id="{4BD7AA47-B5D6-4965-A260-BEE8206470F0}"/>
              </a:ext>
            </a:extLst>
          </p:cNvPr>
          <p:cNvSpPr txBox="1"/>
          <p:nvPr/>
        </p:nvSpPr>
        <p:spPr>
          <a:xfrm>
            <a:off x="108944" y="1403388"/>
            <a:ext cx="8096432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536575">
              <a:lnSpc>
                <a:spcPct val="150000"/>
              </a:lnSpc>
              <a:buClr>
                <a:schemeClr val="accent1"/>
              </a:buClr>
            </a:pPr>
            <a:r>
              <a:rPr lang="en-US" altLang="zh-CN" sz="2000" dirty="0">
                <a:solidFill>
                  <a:srgbClr val="4F81BD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000" dirty="0">
                <a:solidFill>
                  <a:srgbClr val="4F81BD"/>
                </a:solidFill>
                <a:latin typeface="微软雅黑" pitchFamily="34" charset="-122"/>
                <a:ea typeface="微软雅黑" pitchFamily="34" charset="-122"/>
              </a:rPr>
              <a:t>信息抽取与规约生成</a:t>
            </a:r>
            <a:r>
              <a:rPr lang="en-US" altLang="zh-CN" sz="2000" dirty="0">
                <a:solidFill>
                  <a:srgbClr val="4F81BD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68B91FDC-E758-4BC5-822D-0A484208D554}"/>
              </a:ext>
            </a:extLst>
          </p:cNvPr>
          <p:cNvGrpSpPr/>
          <p:nvPr/>
        </p:nvGrpSpPr>
        <p:grpSpPr>
          <a:xfrm>
            <a:off x="-32" y="490312"/>
            <a:ext cx="10477246" cy="324000"/>
            <a:chOff x="-32" y="490312"/>
            <a:chExt cx="10477246" cy="324000"/>
          </a:xfrm>
        </p:grpSpPr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D84BA5BF-C105-4DFE-94B9-6C0E020B84A4}"/>
                </a:ext>
              </a:extLst>
            </p:cNvPr>
            <p:cNvCxnSpPr/>
            <p:nvPr/>
          </p:nvCxnSpPr>
          <p:spPr>
            <a:xfrm>
              <a:off x="8262636" y="671436"/>
              <a:ext cx="2214578" cy="1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ACF47354-62CF-4821-BDF8-C166BA837B1B}"/>
                </a:ext>
              </a:extLst>
            </p:cNvPr>
            <p:cNvGrpSpPr/>
            <p:nvPr/>
          </p:nvGrpSpPr>
          <p:grpSpPr>
            <a:xfrm>
              <a:off x="-32" y="490312"/>
              <a:ext cx="8262667" cy="324000"/>
              <a:chOff x="-32" y="490312"/>
              <a:chExt cx="8262667" cy="324000"/>
            </a:xfrm>
          </p:grpSpPr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22691DC0-C568-4105-A368-C82A13A9A2C7}"/>
                  </a:ext>
                </a:extLst>
              </p:cNvPr>
              <p:cNvCxnSpPr/>
              <p:nvPr/>
            </p:nvCxnSpPr>
            <p:spPr>
              <a:xfrm flipV="1">
                <a:off x="-32" y="657177"/>
                <a:ext cx="4786346" cy="1426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508CCCBF-B2C3-41BC-AC16-588214C7E587}"/>
                  </a:ext>
                </a:extLst>
              </p:cNvPr>
              <p:cNvCxnSpPr/>
              <p:nvPr/>
            </p:nvCxnSpPr>
            <p:spPr>
              <a:xfrm rot="5400000">
                <a:off x="4625108" y="651518"/>
                <a:ext cx="324000" cy="1588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BD1D867C-1ECB-4184-ABDF-D5B8B1799A69}"/>
                  </a:ext>
                </a:extLst>
              </p:cNvPr>
              <p:cNvCxnSpPr/>
              <p:nvPr/>
            </p:nvCxnSpPr>
            <p:spPr>
              <a:xfrm rot="5400000">
                <a:off x="8099841" y="651518"/>
                <a:ext cx="324000" cy="1588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57797198-66F7-4004-9168-1BC7C9A786A1}"/>
                  </a:ext>
                </a:extLst>
              </p:cNvPr>
              <p:cNvCxnSpPr/>
              <p:nvPr/>
            </p:nvCxnSpPr>
            <p:spPr>
              <a:xfrm rot="5400000">
                <a:off x="4679192" y="651518"/>
                <a:ext cx="324000" cy="1588"/>
              </a:xfrm>
              <a:prstGeom prst="line">
                <a:avLst/>
              </a:prstGeom>
              <a:ln w="571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81C66418-2CBE-44A4-9A88-15B6CE7BACE3}"/>
                  </a:ext>
                </a:extLst>
              </p:cNvPr>
              <p:cNvCxnSpPr/>
              <p:nvPr/>
            </p:nvCxnSpPr>
            <p:spPr>
              <a:xfrm rot="5400000">
                <a:off x="8044170" y="651518"/>
                <a:ext cx="324000" cy="1588"/>
              </a:xfrm>
              <a:prstGeom prst="line">
                <a:avLst/>
              </a:prstGeom>
              <a:ln w="571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TextBox 29">
            <a:extLst>
              <a:ext uri="{FF2B5EF4-FFF2-40B4-BE49-F238E27FC236}">
                <a16:creationId xmlns:a16="http://schemas.microsoft.com/office/drawing/2014/main" id="{BF62957B-B838-41FF-BF8B-74107164AEC3}"/>
              </a:ext>
            </a:extLst>
          </p:cNvPr>
          <p:cNvSpPr txBox="1"/>
          <p:nvPr/>
        </p:nvSpPr>
        <p:spPr>
          <a:xfrm>
            <a:off x="4786314" y="457122"/>
            <a:ext cx="335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课题研讨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672E4899-52B3-4D86-9337-88943102D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683" y="3893283"/>
            <a:ext cx="5402375" cy="2871039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728B1A4D-8422-43EA-9242-CC09DCF0D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310" y="2027532"/>
            <a:ext cx="5457962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48492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7010432" y="6500834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  <p:grpSp>
        <p:nvGrpSpPr>
          <p:cNvPr id="2" name="组合 28" hidden="1"/>
          <p:cNvGrpSpPr/>
          <p:nvPr/>
        </p:nvGrpSpPr>
        <p:grpSpPr>
          <a:xfrm>
            <a:off x="-32" y="1879624"/>
            <a:ext cx="1692000" cy="429752"/>
            <a:chOff x="-32" y="1879624"/>
            <a:chExt cx="1692000" cy="429752"/>
          </a:xfrm>
        </p:grpSpPr>
        <p:sp>
          <p:nvSpPr>
            <p:cNvPr id="18" name="矩形 17"/>
            <p:cNvSpPr/>
            <p:nvPr/>
          </p:nvSpPr>
          <p:spPr>
            <a:xfrm>
              <a:off x="-32" y="1879624"/>
              <a:ext cx="1692000" cy="14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-32" y="2022500"/>
              <a:ext cx="1692000" cy="144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-32" y="2165376"/>
              <a:ext cx="1692000" cy="14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38"/>
          <p:cNvGrpSpPr/>
          <p:nvPr/>
        </p:nvGrpSpPr>
        <p:grpSpPr>
          <a:xfrm>
            <a:off x="500034" y="857232"/>
            <a:ext cx="7759424" cy="501037"/>
            <a:chOff x="928662" y="1610013"/>
            <a:chExt cx="6944628" cy="501037"/>
          </a:xfrm>
        </p:grpSpPr>
        <p:grpSp>
          <p:nvGrpSpPr>
            <p:cNvPr id="26" name="组合 36"/>
            <p:cNvGrpSpPr/>
            <p:nvPr/>
          </p:nvGrpSpPr>
          <p:grpSpPr>
            <a:xfrm>
              <a:off x="928662" y="1643050"/>
              <a:ext cx="6944628" cy="468000"/>
              <a:chOff x="928662" y="1643050"/>
              <a:chExt cx="6944628" cy="468000"/>
            </a:xfrm>
          </p:grpSpPr>
          <p:cxnSp>
            <p:nvCxnSpPr>
              <p:cNvPr id="39" name="直接连接符 38"/>
              <p:cNvCxnSpPr/>
              <p:nvPr/>
            </p:nvCxnSpPr>
            <p:spPr>
              <a:xfrm flipV="1">
                <a:off x="1357290" y="2057418"/>
                <a:ext cx="6516000" cy="14260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矩形 39"/>
              <p:cNvSpPr/>
              <p:nvPr/>
            </p:nvSpPr>
            <p:spPr>
              <a:xfrm>
                <a:off x="928662" y="1643050"/>
                <a:ext cx="571504" cy="468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2000" i="1" dirty="0">
                  <a:solidFill>
                    <a:schemeClr val="accent1"/>
                  </a:solidFill>
                  <a:latin typeface="Bernard MT Condensed" pitchFamily="18" charset="0"/>
                </a:endParaRPr>
              </a:p>
            </p:txBody>
          </p:sp>
        </p:grpSp>
        <p:sp>
          <p:nvSpPr>
            <p:cNvPr id="27" name="TextBox 37"/>
            <p:cNvSpPr txBox="1"/>
            <p:nvPr/>
          </p:nvSpPr>
          <p:spPr>
            <a:xfrm>
              <a:off x="1500166" y="1610013"/>
              <a:ext cx="62865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多系统情况下的</a:t>
              </a:r>
              <a:r>
                <a:rPr lang="zh-CN" altLang="en-US" sz="2400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规约不可综合</a:t>
              </a:r>
              <a:r>
                <a:rPr lang="zh-CN" altLang="en-US" sz="2400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问题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68B91FDC-E758-4BC5-822D-0A484208D554}"/>
              </a:ext>
            </a:extLst>
          </p:cNvPr>
          <p:cNvGrpSpPr/>
          <p:nvPr/>
        </p:nvGrpSpPr>
        <p:grpSpPr>
          <a:xfrm>
            <a:off x="-32" y="490312"/>
            <a:ext cx="10477246" cy="324000"/>
            <a:chOff x="-32" y="490312"/>
            <a:chExt cx="10477246" cy="324000"/>
          </a:xfrm>
        </p:grpSpPr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D84BA5BF-C105-4DFE-94B9-6C0E020B84A4}"/>
                </a:ext>
              </a:extLst>
            </p:cNvPr>
            <p:cNvCxnSpPr/>
            <p:nvPr/>
          </p:nvCxnSpPr>
          <p:spPr>
            <a:xfrm>
              <a:off x="8262636" y="671436"/>
              <a:ext cx="2214578" cy="1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ACF47354-62CF-4821-BDF8-C166BA837B1B}"/>
                </a:ext>
              </a:extLst>
            </p:cNvPr>
            <p:cNvGrpSpPr/>
            <p:nvPr/>
          </p:nvGrpSpPr>
          <p:grpSpPr>
            <a:xfrm>
              <a:off x="-32" y="490312"/>
              <a:ext cx="8262667" cy="324000"/>
              <a:chOff x="-32" y="490312"/>
              <a:chExt cx="8262667" cy="324000"/>
            </a:xfrm>
          </p:grpSpPr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22691DC0-C568-4105-A368-C82A13A9A2C7}"/>
                  </a:ext>
                </a:extLst>
              </p:cNvPr>
              <p:cNvCxnSpPr/>
              <p:nvPr/>
            </p:nvCxnSpPr>
            <p:spPr>
              <a:xfrm flipV="1">
                <a:off x="-32" y="657177"/>
                <a:ext cx="4786346" cy="1426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508CCCBF-B2C3-41BC-AC16-588214C7E587}"/>
                  </a:ext>
                </a:extLst>
              </p:cNvPr>
              <p:cNvCxnSpPr/>
              <p:nvPr/>
            </p:nvCxnSpPr>
            <p:spPr>
              <a:xfrm rot="5400000">
                <a:off x="4625108" y="651518"/>
                <a:ext cx="324000" cy="1588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BD1D867C-1ECB-4184-ABDF-D5B8B1799A69}"/>
                  </a:ext>
                </a:extLst>
              </p:cNvPr>
              <p:cNvCxnSpPr/>
              <p:nvPr/>
            </p:nvCxnSpPr>
            <p:spPr>
              <a:xfrm rot="5400000">
                <a:off x="8099841" y="651518"/>
                <a:ext cx="324000" cy="1588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57797198-66F7-4004-9168-1BC7C9A786A1}"/>
                  </a:ext>
                </a:extLst>
              </p:cNvPr>
              <p:cNvCxnSpPr/>
              <p:nvPr/>
            </p:nvCxnSpPr>
            <p:spPr>
              <a:xfrm rot="5400000">
                <a:off x="4679192" y="651518"/>
                <a:ext cx="324000" cy="1588"/>
              </a:xfrm>
              <a:prstGeom prst="line">
                <a:avLst/>
              </a:prstGeom>
              <a:ln w="571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81C66418-2CBE-44A4-9A88-15B6CE7BACE3}"/>
                  </a:ext>
                </a:extLst>
              </p:cNvPr>
              <p:cNvCxnSpPr/>
              <p:nvPr/>
            </p:nvCxnSpPr>
            <p:spPr>
              <a:xfrm rot="5400000">
                <a:off x="8044170" y="651518"/>
                <a:ext cx="324000" cy="1588"/>
              </a:xfrm>
              <a:prstGeom prst="line">
                <a:avLst/>
              </a:prstGeom>
              <a:ln w="571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TextBox 29">
            <a:extLst>
              <a:ext uri="{FF2B5EF4-FFF2-40B4-BE49-F238E27FC236}">
                <a16:creationId xmlns:a16="http://schemas.microsoft.com/office/drawing/2014/main" id="{BF62957B-B838-41FF-BF8B-74107164AEC3}"/>
              </a:ext>
            </a:extLst>
          </p:cNvPr>
          <p:cNvSpPr txBox="1"/>
          <p:nvPr/>
        </p:nvSpPr>
        <p:spPr>
          <a:xfrm>
            <a:off x="4786314" y="457122"/>
            <a:ext cx="335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课题研讨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49">
                <a:extLst>
                  <a:ext uri="{FF2B5EF4-FFF2-40B4-BE49-F238E27FC236}">
                    <a16:creationId xmlns:a16="http://schemas.microsoft.com/office/drawing/2014/main" id="{F30E7D56-AFAF-4507-BC4B-A78C85CFE30B}"/>
                  </a:ext>
                </a:extLst>
              </p:cNvPr>
              <p:cNvSpPr txBox="1"/>
              <p:nvPr/>
            </p:nvSpPr>
            <p:spPr>
              <a:xfrm>
                <a:off x="6911203" y="2060848"/>
                <a:ext cx="2483744" cy="2624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  <a:buClr>
                    <a:schemeClr val="accent1"/>
                  </a:buClr>
                </a:pPr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  <a:latin typeface="Consolas" panose="020B0609020204030204" pitchFamily="49" charset="0"/>
                  </a:rPr>
                  <a:t>Spec_</a:t>
                </a:r>
                <a:r>
                  <a:rPr lang="zh-CN" altLang="zh-CN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  <a:latin typeface="Consolas" panose="020B0609020204030204" pitchFamily="49" charset="0"/>
                  </a:rPr>
                  <a:t>:</a:t>
                </a:r>
              </a:p>
              <a:p>
                <a:pPr>
                  <a:lnSpc>
                    <a:spcPct val="150000"/>
                  </a:lnSpc>
                  <a:buClr>
                    <a:schemeClr val="accent1"/>
                  </a:buClr>
                </a:pPr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  <a:latin typeface="Consolas" panose="020B0609020204030204" pitchFamily="49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m:rPr>
                        <m:nor/>
                      </m:rPr>
                      <a: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rPr>
                      <m:t>□</m:t>
                    </m:r>
                    <m:r>
                      <m:rPr>
                        <m:nor/>
                      </m:rPr>
                      <a:rPr lang="en-US" altLang="zh-CN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rPr>
                      <m:t>(</m:t>
                    </m:r>
                    <m:r>
                      <a:rPr lang="zh-CN" altLang="en-US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⚪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m:rPr>
                        <m:nor/>
                      </m:rPr>
                      <a:rPr lang="en-US" altLang="zh-CN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rPr>
                      <m:t>)</m:t>
                    </m:r>
                  </m:oMath>
                </a14:m>
                <a:endParaRPr lang="en-US" altLang="zh-CN" i="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endParaRPr>
              </a:p>
              <a:p>
                <a:pPr>
                  <a:lnSpc>
                    <a:spcPct val="150000"/>
                  </a:lnSpc>
                  <a:buClr>
                    <a:schemeClr val="accent1"/>
                  </a:buClr>
                </a:pPr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  <a:latin typeface="Consolas" panose="020B0609020204030204" pitchFamily="49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∧¬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endParaRPr lang="en-US" altLang="zh-CN" i="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buClr>
                    <a:schemeClr val="accent1"/>
                  </a:buClr>
                </a:pPr>
                <a:r>
                  <a:rPr lang="en-US" altLang="zh-CN" dirty="0">
                    <a:solidFill>
                      <a:srgbClr val="FF0000"/>
                    </a:solidFill>
                    <a:latin typeface="Consolas" panose="020B0609020204030204" pitchFamily="49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rPr>
                      <m:t>□</m:t>
                    </m:r>
                    <m:r>
                      <m:rPr>
                        <m:nor/>
                      </m:rPr>
                      <a:rPr lang="en-US" altLang="zh-CN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rPr>
                      <m:t>(</m:t>
                    </m:r>
                    <m:r>
                      <a:rPr lang="zh-CN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⚪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zh-CN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⚪</m:t>
                    </m:r>
                    <m:r>
                      <m:rPr>
                        <m:nor/>
                      </m:rPr>
                      <a:rPr lang="en-US" altLang="zh-CN">
                        <a:solidFill>
                          <a:srgbClr val="FF0000"/>
                        </a:solidFill>
                        <a:latin typeface="Consolas" panose="020B0609020204030204" pitchFamily="49" charset="0"/>
                      </a:rPr>
                      <m:t>c</m:t>
                    </m:r>
                    <m:r>
                      <m:rPr>
                        <m:nor/>
                      </m:rPr>
                      <a:rPr lang="en-US" altLang="zh-CN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rPr>
                      <m:t>)</m:t>
                    </m:r>
                  </m:oMath>
                </a14:m>
                <a:endParaRPr lang="en-US" altLang="zh-CN" i="1" dirty="0">
                  <a:solidFill>
                    <a:srgbClr val="FF0000"/>
                  </a:solidFill>
                  <a:latin typeface="Consolas" panose="020B0609020204030204" pitchFamily="49" charset="0"/>
                </a:endParaRPr>
              </a:p>
              <a:p>
                <a:pPr>
                  <a:lnSpc>
                    <a:spcPct val="150000"/>
                  </a:lnSpc>
                  <a:buClr>
                    <a:schemeClr val="accent1"/>
                  </a:buClr>
                </a:pPr>
                <a:r>
                  <a:rPr lang="zh-CN" alt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rPr>
                      <m:t>□</m:t>
                    </m:r>
                    <m:r>
                      <m:rPr>
                        <m:nor/>
                      </m:rPr>
                      <a:rPr lang="en-US" altLang="zh-CN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rPr>
                      <m:t>(</m:t>
                    </m:r>
                    <m:r>
                      <a:rPr lang="zh-CN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⚪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↔¬</m:t>
                    </m:r>
                    <m:r>
                      <a:rPr lang="zh-CN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⚪</m:t>
                    </m:r>
                    <m:r>
                      <m:rPr>
                        <m:nor/>
                      </m:rPr>
                      <a:rPr lang="en-US" altLang="zh-CN">
                        <a:solidFill>
                          <a:srgbClr val="FF0000"/>
                        </a:solidFill>
                        <a:latin typeface="Consolas" panose="020B0609020204030204" pitchFamily="49" charset="0"/>
                      </a:rPr>
                      <m:t>c</m:t>
                    </m:r>
                    <m:r>
                      <m:rPr>
                        <m:nor/>
                      </m:rPr>
                      <a:rPr lang="en-US" altLang="zh-CN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rPr>
                      <m:t>)</m:t>
                    </m:r>
                  </m:oMath>
                </a14:m>
                <a:endPara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endParaRPr>
              </a:p>
              <a:p>
                <a:pPr>
                  <a:lnSpc>
                    <a:spcPct val="150000"/>
                  </a:lnSpc>
                  <a:buClr>
                    <a:schemeClr val="accent1"/>
                  </a:buClr>
                </a:pPr>
                <a:r>
                  <a:rPr lang="zh-CN" altLang="en-US" dirty="0">
                    <a:solidFill>
                      <a:schemeClr val="bg1">
                        <a:lumMod val="50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rPr>
                      <m:t>□◇</m:t>
                    </m:r>
                    <m:r>
                      <m:rPr>
                        <m:nor/>
                      </m:rPr>
                      <a:rPr lang="en-US" altLang="zh-CN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rPr>
                      <m:t>(</m:t>
                    </m:r>
                    <m:r>
                      <a:rPr lang="en-US" altLang="zh-CN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m:rPr>
                        <m:nor/>
                      </m:rPr>
                      <a:rPr lang="en-US" altLang="zh-CN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rPr>
                      <m:t>)</m:t>
                    </m:r>
                  </m:oMath>
                </a14:m>
                <a:endParaRPr lang="en-US" altLang="zh-CN" i="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8" name="TextBox 49">
                <a:extLst>
                  <a:ext uri="{FF2B5EF4-FFF2-40B4-BE49-F238E27FC236}">
                    <a16:creationId xmlns:a16="http://schemas.microsoft.com/office/drawing/2014/main" id="{F30E7D56-AFAF-4507-BC4B-A78C85CFE3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1203" y="2060848"/>
                <a:ext cx="2483744" cy="2624693"/>
              </a:xfrm>
              <a:prstGeom prst="rect">
                <a:avLst/>
              </a:prstGeom>
              <a:blipFill>
                <a:blip r:embed="rId3"/>
                <a:stretch>
                  <a:fillRect l="-2211" b="-11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图片 32">
            <a:extLst>
              <a:ext uri="{FF2B5EF4-FFF2-40B4-BE49-F238E27FC236}">
                <a16:creationId xmlns:a16="http://schemas.microsoft.com/office/drawing/2014/main" id="{2E92E4E0-859D-4965-848F-CFEACB26AE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728" y="2354243"/>
            <a:ext cx="3650607" cy="16346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49">
                <a:extLst>
                  <a:ext uri="{FF2B5EF4-FFF2-40B4-BE49-F238E27FC236}">
                    <a16:creationId xmlns:a16="http://schemas.microsoft.com/office/drawing/2014/main" id="{AD9FB973-31F9-4C55-9370-67CF2FE8DFDB}"/>
                  </a:ext>
                </a:extLst>
              </p:cNvPr>
              <p:cNvSpPr txBox="1"/>
              <p:nvPr/>
            </p:nvSpPr>
            <p:spPr>
              <a:xfrm>
                <a:off x="241693" y="4106666"/>
                <a:ext cx="3067997" cy="1293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  <a:buClr>
                    <a:schemeClr val="accent1"/>
                  </a:buClr>
                </a:pPr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  <a:latin typeface="Consolas" panose="020B0609020204030204" pitchFamily="49" charset="0"/>
                  </a:rPr>
                  <a:t>Generated Spec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  <a:latin typeface="Consolas" panose="020B0609020204030204" pitchFamily="49" charset="0"/>
                  </a:rPr>
                  <a:t>:</a:t>
                </a:r>
                <a:endParaRPr lang="en-US" altLang="zh-CN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buClr>
                    <a:schemeClr val="accent1"/>
                  </a:buClr>
                </a:pPr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  <a:latin typeface="Consolas" panose="020B0609020204030204" pitchFamily="49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endParaRPr lang="en-US" altLang="zh-CN" i="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buClr>
                    <a:schemeClr val="accent1"/>
                  </a:buClr>
                </a:pPr>
                <a:r>
                  <a:rPr lang="zh-CN" altLang="en-US" dirty="0">
                    <a:solidFill>
                      <a:schemeClr val="bg1">
                        <a:lumMod val="50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rPr>
                      <m:t>□</m:t>
                    </m:r>
                    <m:r>
                      <m:rPr>
                        <m:nor/>
                      </m:rPr>
                      <a:rPr lang="en-US" altLang="zh-CN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rPr>
                      <m:t>(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zh-CN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zh-CN" altLang="en-US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⚪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m:rPr>
                        <m:nor/>
                      </m:rPr>
                      <a:rPr lang="en-US" altLang="zh-CN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rPr>
                      <m:t>)</m:t>
                    </m:r>
                  </m:oMath>
                </a14:m>
                <a:endParaRPr lang="en-US" altLang="zh-CN" i="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4" name="TextBox 49">
                <a:extLst>
                  <a:ext uri="{FF2B5EF4-FFF2-40B4-BE49-F238E27FC236}">
                    <a16:creationId xmlns:a16="http://schemas.microsoft.com/office/drawing/2014/main" id="{AD9FB973-31F9-4C55-9370-67CF2FE8D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693" y="4106666"/>
                <a:ext cx="3067997" cy="1293816"/>
              </a:xfrm>
              <a:prstGeom prst="rect">
                <a:avLst/>
              </a:prstGeom>
              <a:blipFill>
                <a:blip r:embed="rId5"/>
                <a:stretch>
                  <a:fillRect l="-1789" b="-3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49">
                <a:extLst>
                  <a:ext uri="{FF2B5EF4-FFF2-40B4-BE49-F238E27FC236}">
                    <a16:creationId xmlns:a16="http://schemas.microsoft.com/office/drawing/2014/main" id="{4B915074-2680-4BC0-8E67-7B5823C09923}"/>
                  </a:ext>
                </a:extLst>
              </p:cNvPr>
              <p:cNvSpPr txBox="1"/>
              <p:nvPr/>
            </p:nvSpPr>
            <p:spPr>
              <a:xfrm>
                <a:off x="241694" y="2102283"/>
                <a:ext cx="2700298" cy="462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  <a:buClr>
                    <a:schemeClr val="accent1"/>
                  </a:buClr>
                </a:pPr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  <a:latin typeface="Consolas" panose="020B0609020204030204" pitchFamily="49" charset="0"/>
                  </a:rPr>
                  <a:t>Controller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  <a:latin typeface="Consolas" panose="020B0609020204030204" pitchFamily="49" charset="0"/>
                  </a:rPr>
                  <a:t>:</a:t>
                </a:r>
                <a:endParaRPr lang="en-US" altLang="zh-CN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5" name="TextBox 49">
                <a:extLst>
                  <a:ext uri="{FF2B5EF4-FFF2-40B4-BE49-F238E27FC236}">
                    <a16:creationId xmlns:a16="http://schemas.microsoft.com/office/drawing/2014/main" id="{4B915074-2680-4BC0-8E67-7B5823C09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694" y="2102283"/>
                <a:ext cx="2700298" cy="462947"/>
              </a:xfrm>
              <a:prstGeom prst="rect">
                <a:avLst/>
              </a:prstGeom>
              <a:blipFill>
                <a:blip r:embed="rId6"/>
                <a:stretch>
                  <a:fillRect l="-2032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箭头: 右 36">
            <a:extLst>
              <a:ext uri="{FF2B5EF4-FFF2-40B4-BE49-F238E27FC236}">
                <a16:creationId xmlns:a16="http://schemas.microsoft.com/office/drawing/2014/main" id="{9D7328DD-C170-4B9D-A146-28ACECA1C1C2}"/>
              </a:ext>
            </a:extLst>
          </p:cNvPr>
          <p:cNvSpPr/>
          <p:nvPr/>
        </p:nvSpPr>
        <p:spPr>
          <a:xfrm rot="5400000">
            <a:off x="1120426" y="3538692"/>
            <a:ext cx="491802" cy="499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箭头: 右 43">
            <a:extLst>
              <a:ext uri="{FF2B5EF4-FFF2-40B4-BE49-F238E27FC236}">
                <a16:creationId xmlns:a16="http://schemas.microsoft.com/office/drawing/2014/main" id="{AE52FFD8-8CF4-447F-A735-C3DE55CBECFA}"/>
              </a:ext>
            </a:extLst>
          </p:cNvPr>
          <p:cNvSpPr/>
          <p:nvPr/>
        </p:nvSpPr>
        <p:spPr>
          <a:xfrm>
            <a:off x="3203848" y="4775744"/>
            <a:ext cx="491802" cy="499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箭头: 右 44">
            <a:extLst>
              <a:ext uri="{FF2B5EF4-FFF2-40B4-BE49-F238E27FC236}">
                <a16:creationId xmlns:a16="http://schemas.microsoft.com/office/drawing/2014/main" id="{6C348B24-FB8F-4112-B91A-2B54A0845DE4}"/>
              </a:ext>
            </a:extLst>
          </p:cNvPr>
          <p:cNvSpPr/>
          <p:nvPr/>
        </p:nvSpPr>
        <p:spPr>
          <a:xfrm rot="7200000">
            <a:off x="6283840" y="3828656"/>
            <a:ext cx="491802" cy="499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80AD81FC-DBB9-42B8-B8DD-25B37411CDA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19568"/>
          <a:stretch/>
        </p:blipFill>
        <p:spPr>
          <a:xfrm>
            <a:off x="3914388" y="4417467"/>
            <a:ext cx="2809390" cy="121586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5256500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7010432" y="6500834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  <p:grpSp>
        <p:nvGrpSpPr>
          <p:cNvPr id="2" name="组合 28" hidden="1"/>
          <p:cNvGrpSpPr/>
          <p:nvPr/>
        </p:nvGrpSpPr>
        <p:grpSpPr>
          <a:xfrm>
            <a:off x="-32" y="1879624"/>
            <a:ext cx="1692000" cy="429752"/>
            <a:chOff x="-32" y="1879624"/>
            <a:chExt cx="1692000" cy="429752"/>
          </a:xfrm>
        </p:grpSpPr>
        <p:sp>
          <p:nvSpPr>
            <p:cNvPr id="18" name="矩形 17"/>
            <p:cNvSpPr/>
            <p:nvPr/>
          </p:nvSpPr>
          <p:spPr>
            <a:xfrm>
              <a:off x="-32" y="1879624"/>
              <a:ext cx="1692000" cy="14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-32" y="2022500"/>
              <a:ext cx="1692000" cy="144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-32" y="2165376"/>
              <a:ext cx="1692000" cy="14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38"/>
          <p:cNvGrpSpPr/>
          <p:nvPr/>
        </p:nvGrpSpPr>
        <p:grpSpPr>
          <a:xfrm>
            <a:off x="500034" y="857232"/>
            <a:ext cx="6944628" cy="501037"/>
            <a:chOff x="928662" y="1610013"/>
            <a:chExt cx="6944628" cy="501037"/>
          </a:xfrm>
        </p:grpSpPr>
        <p:grpSp>
          <p:nvGrpSpPr>
            <p:cNvPr id="26" name="组合 36"/>
            <p:cNvGrpSpPr/>
            <p:nvPr/>
          </p:nvGrpSpPr>
          <p:grpSpPr>
            <a:xfrm>
              <a:off x="928662" y="1643050"/>
              <a:ext cx="6944628" cy="468000"/>
              <a:chOff x="928662" y="1643050"/>
              <a:chExt cx="6944628" cy="468000"/>
            </a:xfrm>
          </p:grpSpPr>
          <p:cxnSp>
            <p:nvCxnSpPr>
              <p:cNvPr id="39" name="直接连接符 38"/>
              <p:cNvCxnSpPr/>
              <p:nvPr/>
            </p:nvCxnSpPr>
            <p:spPr>
              <a:xfrm flipV="1">
                <a:off x="1357290" y="2057418"/>
                <a:ext cx="6516000" cy="14260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矩形 39"/>
              <p:cNvSpPr/>
              <p:nvPr/>
            </p:nvSpPr>
            <p:spPr>
              <a:xfrm>
                <a:off x="928662" y="1643050"/>
                <a:ext cx="571504" cy="468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2000" i="1" dirty="0">
                  <a:solidFill>
                    <a:schemeClr val="accent1"/>
                  </a:solidFill>
                  <a:latin typeface="Bernard MT Condensed" pitchFamily="18" charset="0"/>
                </a:endParaRPr>
              </a:p>
            </p:txBody>
          </p:sp>
        </p:grpSp>
        <p:sp>
          <p:nvSpPr>
            <p:cNvPr id="27" name="TextBox 37"/>
            <p:cNvSpPr txBox="1"/>
            <p:nvPr/>
          </p:nvSpPr>
          <p:spPr>
            <a:xfrm>
              <a:off x="1500166" y="1610013"/>
              <a:ext cx="62865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迭代综合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68B91FDC-E758-4BC5-822D-0A484208D554}"/>
              </a:ext>
            </a:extLst>
          </p:cNvPr>
          <p:cNvGrpSpPr/>
          <p:nvPr/>
        </p:nvGrpSpPr>
        <p:grpSpPr>
          <a:xfrm>
            <a:off x="-32" y="490312"/>
            <a:ext cx="10477246" cy="324000"/>
            <a:chOff x="-32" y="490312"/>
            <a:chExt cx="10477246" cy="324000"/>
          </a:xfrm>
        </p:grpSpPr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D84BA5BF-C105-4DFE-94B9-6C0E020B84A4}"/>
                </a:ext>
              </a:extLst>
            </p:cNvPr>
            <p:cNvCxnSpPr/>
            <p:nvPr/>
          </p:nvCxnSpPr>
          <p:spPr>
            <a:xfrm>
              <a:off x="8262636" y="671436"/>
              <a:ext cx="2214578" cy="1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ACF47354-62CF-4821-BDF8-C166BA837B1B}"/>
                </a:ext>
              </a:extLst>
            </p:cNvPr>
            <p:cNvGrpSpPr/>
            <p:nvPr/>
          </p:nvGrpSpPr>
          <p:grpSpPr>
            <a:xfrm>
              <a:off x="-32" y="490312"/>
              <a:ext cx="8262667" cy="324000"/>
              <a:chOff x="-32" y="490312"/>
              <a:chExt cx="8262667" cy="324000"/>
            </a:xfrm>
          </p:grpSpPr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22691DC0-C568-4105-A368-C82A13A9A2C7}"/>
                  </a:ext>
                </a:extLst>
              </p:cNvPr>
              <p:cNvCxnSpPr/>
              <p:nvPr/>
            </p:nvCxnSpPr>
            <p:spPr>
              <a:xfrm flipV="1">
                <a:off x="-32" y="657177"/>
                <a:ext cx="4786346" cy="1426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508CCCBF-B2C3-41BC-AC16-588214C7E587}"/>
                  </a:ext>
                </a:extLst>
              </p:cNvPr>
              <p:cNvCxnSpPr/>
              <p:nvPr/>
            </p:nvCxnSpPr>
            <p:spPr>
              <a:xfrm rot="5400000">
                <a:off x="4625108" y="651518"/>
                <a:ext cx="324000" cy="1588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BD1D867C-1ECB-4184-ABDF-D5B8B1799A69}"/>
                  </a:ext>
                </a:extLst>
              </p:cNvPr>
              <p:cNvCxnSpPr/>
              <p:nvPr/>
            </p:nvCxnSpPr>
            <p:spPr>
              <a:xfrm rot="5400000">
                <a:off x="8099841" y="651518"/>
                <a:ext cx="324000" cy="1588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57797198-66F7-4004-9168-1BC7C9A786A1}"/>
                  </a:ext>
                </a:extLst>
              </p:cNvPr>
              <p:cNvCxnSpPr/>
              <p:nvPr/>
            </p:nvCxnSpPr>
            <p:spPr>
              <a:xfrm rot="5400000">
                <a:off x="4679192" y="651518"/>
                <a:ext cx="324000" cy="1588"/>
              </a:xfrm>
              <a:prstGeom prst="line">
                <a:avLst/>
              </a:prstGeom>
              <a:ln w="571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81C66418-2CBE-44A4-9A88-15B6CE7BACE3}"/>
                  </a:ext>
                </a:extLst>
              </p:cNvPr>
              <p:cNvCxnSpPr/>
              <p:nvPr/>
            </p:nvCxnSpPr>
            <p:spPr>
              <a:xfrm rot="5400000">
                <a:off x="8044170" y="651518"/>
                <a:ext cx="324000" cy="1588"/>
              </a:xfrm>
              <a:prstGeom prst="line">
                <a:avLst/>
              </a:prstGeom>
              <a:ln w="571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TextBox 29">
            <a:extLst>
              <a:ext uri="{FF2B5EF4-FFF2-40B4-BE49-F238E27FC236}">
                <a16:creationId xmlns:a16="http://schemas.microsoft.com/office/drawing/2014/main" id="{BF62957B-B838-41FF-BF8B-74107164AEC3}"/>
              </a:ext>
            </a:extLst>
          </p:cNvPr>
          <p:cNvSpPr txBox="1"/>
          <p:nvPr/>
        </p:nvSpPr>
        <p:spPr>
          <a:xfrm>
            <a:off x="4786314" y="457122"/>
            <a:ext cx="335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课题研讨</a:t>
            </a:r>
          </a:p>
        </p:txBody>
      </p:sp>
      <p:sp>
        <p:nvSpPr>
          <p:cNvPr id="25" name="内容占位符 2">
            <a:extLst>
              <a:ext uri="{FF2B5EF4-FFF2-40B4-BE49-F238E27FC236}">
                <a16:creationId xmlns:a16="http://schemas.microsoft.com/office/drawing/2014/main" id="{45ECEE29-E4DE-49E0-A780-3548FC96E905}"/>
              </a:ext>
            </a:extLst>
          </p:cNvPr>
          <p:cNvSpPr txBox="1">
            <a:spLocks/>
          </p:cNvSpPr>
          <p:nvPr/>
        </p:nvSpPr>
        <p:spPr bwMode="auto">
          <a:xfrm>
            <a:off x="395536" y="1504692"/>
            <a:ext cx="8352928" cy="256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ts val="600"/>
              </a:spcBef>
              <a:spcAft>
                <a:spcPct val="0"/>
              </a:spcAft>
              <a:buSzPct val="70000"/>
              <a:buFont typeface="Wingdings" pitchFamily="2" charset="2"/>
              <a:buChar char="n"/>
              <a:defRPr sz="3200" kern="120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4000"/>
              </a:lnSpc>
            </a:pPr>
            <a:r>
              <a:rPr lang="zh-CN" altLang="en-US" sz="2000" dirty="0">
                <a:solidFill>
                  <a:srgbClr val="4F81BD"/>
                </a:solidFill>
                <a:latin typeface="微软雅黑" pitchFamily="34" charset="-122"/>
                <a:cs typeface="+mn-cs"/>
              </a:rPr>
              <a:t>为了系统地优化控制器迭代综合过程</a:t>
            </a:r>
            <a:r>
              <a:rPr lang="en-US" altLang="zh-CN" sz="2000" dirty="0">
                <a:solidFill>
                  <a:srgbClr val="4F81BD"/>
                </a:solidFill>
                <a:latin typeface="微软雅黑" pitchFamily="34" charset="-122"/>
                <a:cs typeface="+mn-cs"/>
              </a:rPr>
              <a:t>:</a:t>
            </a:r>
          </a:p>
          <a:p>
            <a:pPr lvl="1">
              <a:lnSpc>
                <a:spcPct val="120000"/>
              </a:lnSpc>
            </a:pPr>
            <a:r>
              <a:rPr lang="zh-CN" altLang="en-US" sz="2000" dirty="0">
                <a:latin typeface="Cambria Math" panose="02040503050406030204" pitchFamily="18" charset="0"/>
                <a:ea typeface="+mn-ea"/>
                <a:cs typeface="+mn-cs"/>
              </a:rPr>
              <a:t>根据依赖关系，构建系统间的依赖图</a:t>
            </a:r>
            <a:r>
              <a:rPr lang="en-US" altLang="zh-CN" sz="2000" dirty="0">
                <a:latin typeface="Cambria Math" panose="02040503050406030204" pitchFamily="18" charset="0"/>
                <a:ea typeface="+mn-ea"/>
                <a:cs typeface="+mn-cs"/>
              </a:rPr>
              <a:t>;</a:t>
            </a:r>
          </a:p>
          <a:p>
            <a:pPr lvl="1">
              <a:lnSpc>
                <a:spcPct val="120000"/>
              </a:lnSpc>
            </a:pPr>
            <a:r>
              <a:rPr lang="zh-CN" altLang="en-US" sz="2000" dirty="0">
                <a:latin typeface="Cambria Math" panose="02040503050406030204" pitchFamily="18" charset="0"/>
                <a:ea typeface="+mn-ea"/>
                <a:cs typeface="+mn-cs"/>
              </a:rPr>
              <a:t>指导规约生成及控制器综合的迭代过程</a:t>
            </a:r>
            <a:r>
              <a:rPr lang="en-US" altLang="zh-CN" sz="2000" dirty="0">
                <a:latin typeface="Cambria Math" panose="02040503050406030204" pitchFamily="18" charset="0"/>
                <a:ea typeface="+mn-ea"/>
                <a:cs typeface="+mn-cs"/>
              </a:rPr>
              <a:t>.</a:t>
            </a:r>
          </a:p>
        </p:txBody>
      </p:sp>
      <p:pic>
        <p:nvPicPr>
          <p:cNvPr id="28" name="内容占位符 4">
            <a:extLst>
              <a:ext uri="{FF2B5EF4-FFF2-40B4-BE49-F238E27FC236}">
                <a16:creationId xmlns:a16="http://schemas.microsoft.com/office/drawing/2014/main" id="{AA979646-73F3-47DD-87BD-60C859042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3278553"/>
            <a:ext cx="4038600" cy="2286000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0867C266-D7D3-4641-A106-C50FD791FCD0}"/>
              </a:ext>
            </a:extLst>
          </p:cNvPr>
          <p:cNvSpPr txBox="1"/>
          <p:nvPr/>
        </p:nvSpPr>
        <p:spPr>
          <a:xfrm>
            <a:off x="274612" y="5645525"/>
            <a:ext cx="423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Dependency graph between robots.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308DAC0-0C2C-417C-98A1-704757243C21}"/>
              </a:ext>
            </a:extLst>
          </p:cNvPr>
          <p:cNvSpPr txBox="1"/>
          <p:nvPr/>
        </p:nvSpPr>
        <p:spPr>
          <a:xfrm>
            <a:off x="4738601" y="5645525"/>
            <a:ext cx="385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Iterative Synthesis in a  SCC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6B6ECCCA-3AB9-4BCB-A51C-D311C06E0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496" y="3212976"/>
            <a:ext cx="4283968" cy="243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01350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7010432" y="6500834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/>
          </a:p>
        </p:txBody>
      </p:sp>
      <p:grpSp>
        <p:nvGrpSpPr>
          <p:cNvPr id="2" name="组合 28" hidden="1"/>
          <p:cNvGrpSpPr/>
          <p:nvPr/>
        </p:nvGrpSpPr>
        <p:grpSpPr>
          <a:xfrm>
            <a:off x="-32" y="1879624"/>
            <a:ext cx="1692000" cy="429752"/>
            <a:chOff x="-32" y="1879624"/>
            <a:chExt cx="1692000" cy="429752"/>
          </a:xfrm>
        </p:grpSpPr>
        <p:sp>
          <p:nvSpPr>
            <p:cNvPr id="18" name="矩形 17"/>
            <p:cNvSpPr/>
            <p:nvPr/>
          </p:nvSpPr>
          <p:spPr>
            <a:xfrm>
              <a:off x="-32" y="1879624"/>
              <a:ext cx="1692000" cy="14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-32" y="2022500"/>
              <a:ext cx="1692000" cy="144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-32" y="2165376"/>
              <a:ext cx="1692000" cy="14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38"/>
          <p:cNvGrpSpPr/>
          <p:nvPr/>
        </p:nvGrpSpPr>
        <p:grpSpPr>
          <a:xfrm>
            <a:off x="500033" y="857232"/>
            <a:ext cx="7762601" cy="501037"/>
            <a:chOff x="928662" y="1610013"/>
            <a:chExt cx="7526762" cy="501037"/>
          </a:xfrm>
        </p:grpSpPr>
        <p:grpSp>
          <p:nvGrpSpPr>
            <p:cNvPr id="26" name="组合 36"/>
            <p:cNvGrpSpPr/>
            <p:nvPr/>
          </p:nvGrpSpPr>
          <p:grpSpPr>
            <a:xfrm>
              <a:off x="928662" y="1643050"/>
              <a:ext cx="6944628" cy="468000"/>
              <a:chOff x="928662" y="1643050"/>
              <a:chExt cx="6944628" cy="468000"/>
            </a:xfrm>
          </p:grpSpPr>
          <p:cxnSp>
            <p:nvCxnSpPr>
              <p:cNvPr id="39" name="直接连接符 38"/>
              <p:cNvCxnSpPr/>
              <p:nvPr/>
            </p:nvCxnSpPr>
            <p:spPr>
              <a:xfrm flipV="1">
                <a:off x="1357290" y="2057418"/>
                <a:ext cx="6516000" cy="14260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矩形 39"/>
              <p:cNvSpPr/>
              <p:nvPr/>
            </p:nvSpPr>
            <p:spPr>
              <a:xfrm>
                <a:off x="928662" y="1643050"/>
                <a:ext cx="571504" cy="468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2000" i="1" dirty="0">
                  <a:solidFill>
                    <a:schemeClr val="accent1"/>
                  </a:solidFill>
                  <a:latin typeface="Bernard MT Condensed" pitchFamily="18" charset="0"/>
                </a:endParaRPr>
              </a:p>
            </p:txBody>
          </p:sp>
        </p:grpSp>
        <p:sp>
          <p:nvSpPr>
            <p:cNvPr id="27" name="TextBox 37"/>
            <p:cNvSpPr txBox="1"/>
            <p:nvPr/>
          </p:nvSpPr>
          <p:spPr>
            <a:xfrm>
              <a:off x="1500166" y="1610013"/>
              <a:ext cx="6955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预期外变化下的控制器综合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68B91FDC-E758-4BC5-822D-0A484208D554}"/>
              </a:ext>
            </a:extLst>
          </p:cNvPr>
          <p:cNvGrpSpPr/>
          <p:nvPr/>
        </p:nvGrpSpPr>
        <p:grpSpPr>
          <a:xfrm>
            <a:off x="-32" y="490312"/>
            <a:ext cx="10477246" cy="324000"/>
            <a:chOff x="-32" y="490312"/>
            <a:chExt cx="10477246" cy="324000"/>
          </a:xfrm>
        </p:grpSpPr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D84BA5BF-C105-4DFE-94B9-6C0E020B84A4}"/>
                </a:ext>
              </a:extLst>
            </p:cNvPr>
            <p:cNvCxnSpPr/>
            <p:nvPr/>
          </p:nvCxnSpPr>
          <p:spPr>
            <a:xfrm>
              <a:off x="8262636" y="671436"/>
              <a:ext cx="2214578" cy="1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ACF47354-62CF-4821-BDF8-C166BA837B1B}"/>
                </a:ext>
              </a:extLst>
            </p:cNvPr>
            <p:cNvGrpSpPr/>
            <p:nvPr/>
          </p:nvGrpSpPr>
          <p:grpSpPr>
            <a:xfrm>
              <a:off x="-32" y="490312"/>
              <a:ext cx="8262667" cy="324000"/>
              <a:chOff x="-32" y="490312"/>
              <a:chExt cx="8262667" cy="324000"/>
            </a:xfrm>
          </p:grpSpPr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22691DC0-C568-4105-A368-C82A13A9A2C7}"/>
                  </a:ext>
                </a:extLst>
              </p:cNvPr>
              <p:cNvCxnSpPr/>
              <p:nvPr/>
            </p:nvCxnSpPr>
            <p:spPr>
              <a:xfrm flipV="1">
                <a:off x="-32" y="657177"/>
                <a:ext cx="4786346" cy="1426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508CCCBF-B2C3-41BC-AC16-588214C7E587}"/>
                  </a:ext>
                </a:extLst>
              </p:cNvPr>
              <p:cNvCxnSpPr/>
              <p:nvPr/>
            </p:nvCxnSpPr>
            <p:spPr>
              <a:xfrm rot="5400000">
                <a:off x="4625108" y="651518"/>
                <a:ext cx="324000" cy="1588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BD1D867C-1ECB-4184-ABDF-D5B8B1799A69}"/>
                  </a:ext>
                </a:extLst>
              </p:cNvPr>
              <p:cNvCxnSpPr/>
              <p:nvPr/>
            </p:nvCxnSpPr>
            <p:spPr>
              <a:xfrm rot="5400000">
                <a:off x="8099841" y="651518"/>
                <a:ext cx="324000" cy="1588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57797198-66F7-4004-9168-1BC7C9A786A1}"/>
                  </a:ext>
                </a:extLst>
              </p:cNvPr>
              <p:cNvCxnSpPr/>
              <p:nvPr/>
            </p:nvCxnSpPr>
            <p:spPr>
              <a:xfrm rot="5400000">
                <a:off x="4679192" y="651518"/>
                <a:ext cx="324000" cy="1588"/>
              </a:xfrm>
              <a:prstGeom prst="line">
                <a:avLst/>
              </a:prstGeom>
              <a:ln w="571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81C66418-2CBE-44A4-9A88-15B6CE7BACE3}"/>
                  </a:ext>
                </a:extLst>
              </p:cNvPr>
              <p:cNvCxnSpPr/>
              <p:nvPr/>
            </p:nvCxnSpPr>
            <p:spPr>
              <a:xfrm rot="5400000">
                <a:off x="8044170" y="651518"/>
                <a:ext cx="324000" cy="1588"/>
              </a:xfrm>
              <a:prstGeom prst="line">
                <a:avLst/>
              </a:prstGeom>
              <a:ln w="571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TextBox 29">
            <a:extLst>
              <a:ext uri="{FF2B5EF4-FFF2-40B4-BE49-F238E27FC236}">
                <a16:creationId xmlns:a16="http://schemas.microsoft.com/office/drawing/2014/main" id="{BF62957B-B838-41FF-BF8B-74107164AEC3}"/>
              </a:ext>
            </a:extLst>
          </p:cNvPr>
          <p:cNvSpPr txBox="1"/>
          <p:nvPr/>
        </p:nvSpPr>
        <p:spPr>
          <a:xfrm>
            <a:off x="4786314" y="457122"/>
            <a:ext cx="335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课题研讨</a:t>
            </a: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A3092E40-2068-4816-9BFC-095169F30016}"/>
              </a:ext>
            </a:extLst>
          </p:cNvPr>
          <p:cNvSpPr/>
          <p:nvPr/>
        </p:nvSpPr>
        <p:spPr>
          <a:xfrm>
            <a:off x="3380581" y="3996928"/>
            <a:ext cx="2271496" cy="1010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Controller</a:t>
            </a:r>
          </a:p>
          <a:p>
            <a:pPr algn="ctr">
              <a:defRPr/>
            </a:pP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Synthesis</a:t>
            </a:r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FA8B6636-B2CB-4194-9138-ED5D5E69F294}"/>
              </a:ext>
            </a:extLst>
          </p:cNvPr>
          <p:cNvSpPr/>
          <p:nvPr/>
        </p:nvSpPr>
        <p:spPr>
          <a:xfrm>
            <a:off x="3607509" y="2518325"/>
            <a:ext cx="1817641" cy="8203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System Requirements</a:t>
            </a:r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7AF6336-0AE7-4D47-A865-89AD6D115E62}"/>
              </a:ext>
            </a:extLst>
          </p:cNvPr>
          <p:cNvCxnSpPr>
            <a:stCxn id="45" idx="0"/>
            <a:endCxn id="34" idx="2"/>
          </p:cNvCxnSpPr>
          <p:nvPr/>
        </p:nvCxnSpPr>
        <p:spPr>
          <a:xfrm flipV="1">
            <a:off x="2737229" y="4501952"/>
            <a:ext cx="643352" cy="5951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1DE49F2F-084A-4D15-BD99-35A3E321932E}"/>
              </a:ext>
            </a:extLst>
          </p:cNvPr>
          <p:cNvGrpSpPr>
            <a:grpSpLocks/>
          </p:cNvGrpSpPr>
          <p:nvPr/>
        </p:nvGrpSpPr>
        <p:grpSpPr bwMode="auto">
          <a:xfrm>
            <a:off x="507591" y="4390714"/>
            <a:ext cx="2231449" cy="1412733"/>
            <a:chOff x="1513861" y="3717032"/>
            <a:chExt cx="1293943" cy="1440160"/>
          </a:xfrm>
        </p:grpSpPr>
        <p:sp>
          <p:nvSpPr>
            <p:cNvPr id="45" name="云形 44">
              <a:extLst>
                <a:ext uri="{FF2B5EF4-FFF2-40B4-BE49-F238E27FC236}">
                  <a16:creationId xmlns:a16="http://schemas.microsoft.com/office/drawing/2014/main" id="{89D253AA-24F1-4017-849C-9F2B5C2C9D16}"/>
                </a:ext>
              </a:extLst>
            </p:cNvPr>
            <p:cNvSpPr/>
            <p:nvPr/>
          </p:nvSpPr>
          <p:spPr>
            <a:xfrm>
              <a:off x="1547403" y="3717032"/>
              <a:ext cx="1260401" cy="1440160"/>
            </a:xfrm>
            <a:prstGeom prst="clou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6" name="矩形 14">
              <a:extLst>
                <a:ext uri="{FF2B5EF4-FFF2-40B4-BE49-F238E27FC236}">
                  <a16:creationId xmlns:a16="http://schemas.microsoft.com/office/drawing/2014/main" id="{89A16E0F-0647-476B-B0DF-7CE04319AB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3861" y="4144724"/>
              <a:ext cx="1261190" cy="6588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latin typeface="Consolas" panose="020B0609020204030204" pitchFamily="49" charset="0"/>
                  <a:ea typeface="微软雅黑" pitchFamily="34" charset="-122"/>
                </a:rPr>
                <a:t>Environment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latin typeface="Consolas" panose="020B0609020204030204" pitchFamily="49" charset="0"/>
                  <a:ea typeface="微软雅黑" pitchFamily="34" charset="-122"/>
                </a:rPr>
                <a:t>(Sensors)</a:t>
              </a:r>
              <a:endParaRPr lang="zh-CN" altLang="en-US" sz="1800" dirty="0">
                <a:latin typeface="Consolas" panose="020B0609020204030204" pitchFamily="49" charset="0"/>
                <a:ea typeface="微软雅黑" pitchFamily="34" charset="-122"/>
              </a:endParaRPr>
            </a:p>
          </p:txBody>
        </p:sp>
      </p:grp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702346B9-678F-4699-8F20-3AD1978006A4}"/>
              </a:ext>
            </a:extLst>
          </p:cNvPr>
          <p:cNvCxnSpPr>
            <a:cxnSpLocks/>
            <a:stCxn id="35" idx="2"/>
            <a:endCxn id="34" idx="0"/>
          </p:cNvCxnSpPr>
          <p:nvPr/>
        </p:nvCxnSpPr>
        <p:spPr>
          <a:xfrm flipH="1">
            <a:off x="4516329" y="3338627"/>
            <a:ext cx="1" cy="6583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B540530C-2FB7-474D-8AB1-FA15EC2F6A35}"/>
              </a:ext>
            </a:extLst>
          </p:cNvPr>
          <p:cNvGrpSpPr>
            <a:grpSpLocks/>
          </p:cNvGrpSpPr>
          <p:nvPr/>
        </p:nvGrpSpPr>
        <p:grpSpPr bwMode="auto">
          <a:xfrm>
            <a:off x="507591" y="2193556"/>
            <a:ext cx="2089065" cy="1575141"/>
            <a:chOff x="1187623" y="2450302"/>
            <a:chExt cx="1491151" cy="1122713"/>
          </a:xfrm>
        </p:grpSpPr>
        <p:pic>
          <p:nvPicPr>
            <p:cNvPr id="49" name="Picture 2">
              <a:extLst>
                <a:ext uri="{FF2B5EF4-FFF2-40B4-BE49-F238E27FC236}">
                  <a16:creationId xmlns:a16="http://schemas.microsoft.com/office/drawing/2014/main" id="{D44208E5-A798-42B1-9790-3B2F0F3A5E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7623" y="2658805"/>
              <a:ext cx="1491151" cy="914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" name="矩形 34">
              <a:extLst>
                <a:ext uri="{FF2B5EF4-FFF2-40B4-BE49-F238E27FC236}">
                  <a16:creationId xmlns:a16="http://schemas.microsoft.com/office/drawing/2014/main" id="{6720DC97-94B4-4D7C-9B43-4581A9403A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9468" y="2450302"/>
              <a:ext cx="1261190" cy="263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latin typeface="Consolas" panose="020B0609020204030204" pitchFamily="49" charset="0"/>
                  <a:ea typeface="微软雅黑" pitchFamily="34" charset="-122"/>
                </a:rPr>
                <a:t>MAP</a:t>
              </a:r>
              <a:endParaRPr lang="zh-CN" altLang="en-US" sz="1800" dirty="0">
                <a:latin typeface="Consolas" panose="020B0609020204030204" pitchFamily="49" charset="0"/>
                <a:ea typeface="微软雅黑" pitchFamily="34" charset="-122"/>
              </a:endParaRPr>
            </a:p>
          </p:txBody>
        </p:sp>
      </p:grp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A6936A62-2BEF-4583-91D3-62C78C9D6878}"/>
              </a:ext>
            </a:extLst>
          </p:cNvPr>
          <p:cNvCxnSpPr>
            <a:stCxn id="49" idx="3"/>
            <a:endCxn id="34" idx="2"/>
          </p:cNvCxnSpPr>
          <p:nvPr/>
        </p:nvCxnSpPr>
        <p:spPr>
          <a:xfrm>
            <a:off x="2596656" y="3127389"/>
            <a:ext cx="783925" cy="13745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2" name="流程图: 汇总连接 51">
            <a:extLst>
              <a:ext uri="{FF2B5EF4-FFF2-40B4-BE49-F238E27FC236}">
                <a16:creationId xmlns:a16="http://schemas.microsoft.com/office/drawing/2014/main" id="{F1C35AE3-1695-49AE-B7A2-07F93F402BDC}"/>
              </a:ext>
            </a:extLst>
          </p:cNvPr>
          <p:cNvSpPr/>
          <p:nvPr/>
        </p:nvSpPr>
        <p:spPr>
          <a:xfrm>
            <a:off x="7336223" y="4910406"/>
            <a:ext cx="605139" cy="616262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Consolas" panose="020B0609020204030204" pitchFamily="49" charset="0"/>
            </a:endParaRPr>
          </a:p>
        </p:txBody>
      </p:sp>
      <p:pic>
        <p:nvPicPr>
          <p:cNvPr id="53" name="Picture 3">
            <a:extLst>
              <a:ext uri="{FF2B5EF4-FFF2-40B4-BE49-F238E27FC236}">
                <a16:creationId xmlns:a16="http://schemas.microsoft.com/office/drawing/2014/main" id="{CA587E0C-18FB-4335-9CAF-A3805E476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613" y="2645208"/>
            <a:ext cx="1461676" cy="818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4">
            <a:extLst>
              <a:ext uri="{FF2B5EF4-FFF2-40B4-BE49-F238E27FC236}">
                <a16:creationId xmlns:a16="http://schemas.microsoft.com/office/drawing/2014/main" id="{B1AA15EE-FA90-4E51-97C8-38E858270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0074" y="1876496"/>
            <a:ext cx="638511" cy="1786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BB844F9E-533C-4D02-86CD-1CBAAC1C8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2084" y="3576524"/>
            <a:ext cx="291502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  <a:ea typeface="微软雅黑" pitchFamily="34" charset="-122"/>
              </a:rPr>
              <a:t>Controller program to ensure the goals can be achieved</a:t>
            </a:r>
            <a:endParaRPr lang="zh-CN" altLang="en-US" sz="1800" dirty="0">
              <a:latin typeface="Consolas" panose="020B0609020204030204" pitchFamily="49" charset="0"/>
              <a:ea typeface="微软雅黑" pitchFamily="34" charset="-122"/>
            </a:endParaRPr>
          </a:p>
        </p:txBody>
      </p:sp>
      <p:cxnSp>
        <p:nvCxnSpPr>
          <p:cNvPr id="56" name="肘形连接符 23564">
            <a:extLst>
              <a:ext uri="{FF2B5EF4-FFF2-40B4-BE49-F238E27FC236}">
                <a16:creationId xmlns:a16="http://schemas.microsoft.com/office/drawing/2014/main" id="{7ABE9EAA-C12F-4489-9EF0-F0203FED686A}"/>
              </a:ext>
            </a:extLst>
          </p:cNvPr>
          <p:cNvCxnSpPr>
            <a:stCxn id="34" idx="6"/>
            <a:endCxn id="53" idx="1"/>
          </p:cNvCxnSpPr>
          <p:nvPr/>
        </p:nvCxnSpPr>
        <p:spPr>
          <a:xfrm flipV="1">
            <a:off x="5652077" y="3054567"/>
            <a:ext cx="1153536" cy="144738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肘形连接符 23566">
            <a:extLst>
              <a:ext uri="{FF2B5EF4-FFF2-40B4-BE49-F238E27FC236}">
                <a16:creationId xmlns:a16="http://schemas.microsoft.com/office/drawing/2014/main" id="{95D203F6-7C07-4C77-8A16-F97054378643}"/>
              </a:ext>
            </a:extLst>
          </p:cNvPr>
          <p:cNvCxnSpPr>
            <a:stCxn id="34" idx="6"/>
            <a:endCxn id="52" idx="2"/>
          </p:cNvCxnSpPr>
          <p:nvPr/>
        </p:nvCxnSpPr>
        <p:spPr>
          <a:xfrm>
            <a:off x="5652077" y="4501952"/>
            <a:ext cx="1684146" cy="716585"/>
          </a:xfrm>
          <a:prstGeom prst="bentConnector3">
            <a:avLst>
              <a:gd name="adj1" fmla="val 34466"/>
            </a:avLst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肘形连接符 23573">
            <a:extLst>
              <a:ext uri="{FF2B5EF4-FFF2-40B4-BE49-F238E27FC236}">
                <a16:creationId xmlns:a16="http://schemas.microsoft.com/office/drawing/2014/main" id="{94F562C8-A3BE-462E-B270-B631D696220B}"/>
              </a:ext>
            </a:extLst>
          </p:cNvPr>
          <p:cNvCxnSpPr>
            <a:cxnSpLocks/>
            <a:stCxn id="53" idx="0"/>
            <a:endCxn id="50" idx="0"/>
          </p:cNvCxnSpPr>
          <p:nvPr/>
        </p:nvCxnSpPr>
        <p:spPr>
          <a:xfrm rot="16200000" flipV="1">
            <a:off x="4344285" y="-546959"/>
            <a:ext cx="451652" cy="5932681"/>
          </a:xfrm>
          <a:prstGeom prst="bentConnector3">
            <a:avLst>
              <a:gd name="adj1" fmla="val 150614"/>
            </a:avLst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肘形连接符 65">
            <a:extLst>
              <a:ext uri="{FF2B5EF4-FFF2-40B4-BE49-F238E27FC236}">
                <a16:creationId xmlns:a16="http://schemas.microsoft.com/office/drawing/2014/main" id="{CE2FE4A7-E597-4EF1-A436-EB48B5D8A75C}"/>
              </a:ext>
            </a:extLst>
          </p:cNvPr>
          <p:cNvCxnSpPr>
            <a:cxnSpLocks/>
            <a:endCxn id="45" idx="2"/>
          </p:cNvCxnSpPr>
          <p:nvPr/>
        </p:nvCxnSpPr>
        <p:spPr>
          <a:xfrm rot="5400000">
            <a:off x="-437841" y="3057758"/>
            <a:ext cx="3049342" cy="1029305"/>
          </a:xfrm>
          <a:prstGeom prst="bentConnector4">
            <a:avLst>
              <a:gd name="adj1" fmla="val -2897"/>
              <a:gd name="adj2" fmla="val 122209"/>
            </a:avLst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48CE6083-CACB-4314-9D92-057B3F5D8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245" y="1360188"/>
            <a:ext cx="66110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  <a:ea typeface="微软雅黑" pitchFamily="34" charset="-122"/>
              </a:rPr>
              <a:t>Changes in environment, requirements and structure</a:t>
            </a:r>
            <a:endParaRPr lang="zh-CN" altLang="en-US" sz="1800" dirty="0">
              <a:solidFill>
                <a:srgbClr val="FF0000"/>
              </a:solidFill>
              <a:latin typeface="Consolas" panose="020B0609020204030204" pitchFamily="49" charset="0"/>
              <a:ea typeface="微软雅黑" pitchFamily="34" charset="-122"/>
            </a:endParaRP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0D37BE9B-279A-4BF1-8AF3-F7925A215EF2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4516330" y="1981994"/>
            <a:ext cx="0" cy="536331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波形 61">
            <a:extLst>
              <a:ext uri="{FF2B5EF4-FFF2-40B4-BE49-F238E27FC236}">
                <a16:creationId xmlns:a16="http://schemas.microsoft.com/office/drawing/2014/main" id="{E985871D-8092-40A0-A2B5-A91E369C6D89}"/>
              </a:ext>
            </a:extLst>
          </p:cNvPr>
          <p:cNvSpPr/>
          <p:nvPr/>
        </p:nvSpPr>
        <p:spPr>
          <a:xfrm>
            <a:off x="3547540" y="5277258"/>
            <a:ext cx="1937577" cy="1081438"/>
          </a:xfrm>
          <a:prstGeom prst="wav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Behavior Constraints</a:t>
            </a:r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E0CF58EA-D341-4443-9837-8FA8FFDD5C11}"/>
              </a:ext>
            </a:extLst>
          </p:cNvPr>
          <p:cNvCxnSpPr>
            <a:cxnSpLocks/>
            <a:stCxn id="62" idx="0"/>
            <a:endCxn id="34" idx="4"/>
          </p:cNvCxnSpPr>
          <p:nvPr/>
        </p:nvCxnSpPr>
        <p:spPr>
          <a:xfrm flipV="1">
            <a:off x="4516329" y="5006976"/>
            <a:ext cx="0" cy="4054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91FF7B9A-2290-4026-ADB9-D7D38F2DA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6136" y="5656077"/>
            <a:ext cx="334057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  <a:ea typeface="微软雅黑" pitchFamily="34" charset="-122"/>
              </a:rPr>
              <a:t>No strategy can ensure the goals be achieved</a:t>
            </a:r>
            <a:endParaRPr lang="zh-CN" altLang="en-US" sz="1800" dirty="0">
              <a:latin typeface="Consolas" panose="020B0609020204030204" pitchFamily="49" charset="0"/>
              <a:ea typeface="微软雅黑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0363095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7010432" y="6500834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  <p:grpSp>
        <p:nvGrpSpPr>
          <p:cNvPr id="2" name="组合 28" hidden="1"/>
          <p:cNvGrpSpPr/>
          <p:nvPr/>
        </p:nvGrpSpPr>
        <p:grpSpPr>
          <a:xfrm>
            <a:off x="-32" y="1879624"/>
            <a:ext cx="1692000" cy="429752"/>
            <a:chOff x="-32" y="1879624"/>
            <a:chExt cx="1692000" cy="429752"/>
          </a:xfrm>
        </p:grpSpPr>
        <p:sp>
          <p:nvSpPr>
            <p:cNvPr id="18" name="矩形 17"/>
            <p:cNvSpPr/>
            <p:nvPr/>
          </p:nvSpPr>
          <p:spPr>
            <a:xfrm>
              <a:off x="-32" y="1879624"/>
              <a:ext cx="1692000" cy="14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-32" y="2022500"/>
              <a:ext cx="1692000" cy="144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-32" y="2165376"/>
              <a:ext cx="1692000" cy="14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38"/>
          <p:cNvGrpSpPr/>
          <p:nvPr/>
        </p:nvGrpSpPr>
        <p:grpSpPr>
          <a:xfrm>
            <a:off x="500033" y="857232"/>
            <a:ext cx="7762601" cy="501037"/>
            <a:chOff x="928662" y="1610013"/>
            <a:chExt cx="7526762" cy="501037"/>
          </a:xfrm>
        </p:grpSpPr>
        <p:grpSp>
          <p:nvGrpSpPr>
            <p:cNvPr id="26" name="组合 36"/>
            <p:cNvGrpSpPr/>
            <p:nvPr/>
          </p:nvGrpSpPr>
          <p:grpSpPr>
            <a:xfrm>
              <a:off x="928662" y="1643050"/>
              <a:ext cx="6944628" cy="468000"/>
              <a:chOff x="928662" y="1643050"/>
              <a:chExt cx="6944628" cy="468000"/>
            </a:xfrm>
          </p:grpSpPr>
          <p:cxnSp>
            <p:nvCxnSpPr>
              <p:cNvPr id="39" name="直接连接符 38"/>
              <p:cNvCxnSpPr/>
              <p:nvPr/>
            </p:nvCxnSpPr>
            <p:spPr>
              <a:xfrm flipV="1">
                <a:off x="1357290" y="2057418"/>
                <a:ext cx="6516000" cy="14260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矩形 39"/>
              <p:cNvSpPr/>
              <p:nvPr/>
            </p:nvSpPr>
            <p:spPr>
              <a:xfrm>
                <a:off x="928662" y="1643050"/>
                <a:ext cx="571504" cy="468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2000" i="1" dirty="0">
                  <a:solidFill>
                    <a:schemeClr val="accent1"/>
                  </a:solidFill>
                  <a:latin typeface="Bernard MT Condensed" pitchFamily="18" charset="0"/>
                </a:endParaRPr>
              </a:p>
            </p:txBody>
          </p:sp>
        </p:grpSp>
        <p:sp>
          <p:nvSpPr>
            <p:cNvPr id="27" name="TextBox 37"/>
            <p:cNvSpPr txBox="1"/>
            <p:nvPr/>
          </p:nvSpPr>
          <p:spPr>
            <a:xfrm>
              <a:off x="1500166" y="1610013"/>
              <a:ext cx="6955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变化分类及处理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68B91FDC-E758-4BC5-822D-0A484208D554}"/>
              </a:ext>
            </a:extLst>
          </p:cNvPr>
          <p:cNvGrpSpPr/>
          <p:nvPr/>
        </p:nvGrpSpPr>
        <p:grpSpPr>
          <a:xfrm>
            <a:off x="-32" y="490312"/>
            <a:ext cx="10477246" cy="324000"/>
            <a:chOff x="-32" y="490312"/>
            <a:chExt cx="10477246" cy="324000"/>
          </a:xfrm>
        </p:grpSpPr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D84BA5BF-C105-4DFE-94B9-6C0E020B84A4}"/>
                </a:ext>
              </a:extLst>
            </p:cNvPr>
            <p:cNvCxnSpPr/>
            <p:nvPr/>
          </p:nvCxnSpPr>
          <p:spPr>
            <a:xfrm>
              <a:off x="8262636" y="671436"/>
              <a:ext cx="2214578" cy="1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ACF47354-62CF-4821-BDF8-C166BA837B1B}"/>
                </a:ext>
              </a:extLst>
            </p:cNvPr>
            <p:cNvGrpSpPr/>
            <p:nvPr/>
          </p:nvGrpSpPr>
          <p:grpSpPr>
            <a:xfrm>
              <a:off x="-32" y="490312"/>
              <a:ext cx="8262667" cy="324000"/>
              <a:chOff x="-32" y="490312"/>
              <a:chExt cx="8262667" cy="324000"/>
            </a:xfrm>
          </p:grpSpPr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22691DC0-C568-4105-A368-C82A13A9A2C7}"/>
                  </a:ext>
                </a:extLst>
              </p:cNvPr>
              <p:cNvCxnSpPr/>
              <p:nvPr/>
            </p:nvCxnSpPr>
            <p:spPr>
              <a:xfrm flipV="1">
                <a:off x="-32" y="657177"/>
                <a:ext cx="4786346" cy="1426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508CCCBF-B2C3-41BC-AC16-588214C7E587}"/>
                  </a:ext>
                </a:extLst>
              </p:cNvPr>
              <p:cNvCxnSpPr/>
              <p:nvPr/>
            </p:nvCxnSpPr>
            <p:spPr>
              <a:xfrm rot="5400000">
                <a:off x="4625108" y="651518"/>
                <a:ext cx="324000" cy="1588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BD1D867C-1ECB-4184-ABDF-D5B8B1799A69}"/>
                  </a:ext>
                </a:extLst>
              </p:cNvPr>
              <p:cNvCxnSpPr/>
              <p:nvPr/>
            </p:nvCxnSpPr>
            <p:spPr>
              <a:xfrm rot="5400000">
                <a:off x="8099841" y="651518"/>
                <a:ext cx="324000" cy="1588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57797198-66F7-4004-9168-1BC7C9A786A1}"/>
                  </a:ext>
                </a:extLst>
              </p:cNvPr>
              <p:cNvCxnSpPr/>
              <p:nvPr/>
            </p:nvCxnSpPr>
            <p:spPr>
              <a:xfrm rot="5400000">
                <a:off x="4679192" y="651518"/>
                <a:ext cx="324000" cy="1588"/>
              </a:xfrm>
              <a:prstGeom prst="line">
                <a:avLst/>
              </a:prstGeom>
              <a:ln w="571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81C66418-2CBE-44A4-9A88-15B6CE7BACE3}"/>
                  </a:ext>
                </a:extLst>
              </p:cNvPr>
              <p:cNvCxnSpPr/>
              <p:nvPr/>
            </p:nvCxnSpPr>
            <p:spPr>
              <a:xfrm rot="5400000">
                <a:off x="8044170" y="651518"/>
                <a:ext cx="324000" cy="1588"/>
              </a:xfrm>
              <a:prstGeom prst="line">
                <a:avLst/>
              </a:prstGeom>
              <a:ln w="571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TextBox 29">
            <a:extLst>
              <a:ext uri="{FF2B5EF4-FFF2-40B4-BE49-F238E27FC236}">
                <a16:creationId xmlns:a16="http://schemas.microsoft.com/office/drawing/2014/main" id="{BF62957B-B838-41FF-BF8B-74107164AEC3}"/>
              </a:ext>
            </a:extLst>
          </p:cNvPr>
          <p:cNvSpPr txBox="1"/>
          <p:nvPr/>
        </p:nvSpPr>
        <p:spPr>
          <a:xfrm>
            <a:off x="4786314" y="457122"/>
            <a:ext cx="335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课题研讨</a:t>
            </a:r>
          </a:p>
        </p:txBody>
      </p:sp>
      <p:pic>
        <p:nvPicPr>
          <p:cNvPr id="65" name="图片 64">
            <a:extLst>
              <a:ext uri="{FF2B5EF4-FFF2-40B4-BE49-F238E27FC236}">
                <a16:creationId xmlns:a16="http://schemas.microsoft.com/office/drawing/2014/main" id="{917B8D78-07A2-4567-A6E2-44E4A232A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824" y="1700808"/>
            <a:ext cx="7952352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05057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7010432" y="6500834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/>
          </a:p>
        </p:txBody>
      </p:sp>
      <p:grpSp>
        <p:nvGrpSpPr>
          <p:cNvPr id="2" name="组合 28" hidden="1"/>
          <p:cNvGrpSpPr/>
          <p:nvPr/>
        </p:nvGrpSpPr>
        <p:grpSpPr>
          <a:xfrm>
            <a:off x="-32" y="1879624"/>
            <a:ext cx="1692000" cy="429752"/>
            <a:chOff x="-32" y="1879624"/>
            <a:chExt cx="1692000" cy="429752"/>
          </a:xfrm>
        </p:grpSpPr>
        <p:sp>
          <p:nvSpPr>
            <p:cNvPr id="18" name="矩形 17"/>
            <p:cNvSpPr/>
            <p:nvPr/>
          </p:nvSpPr>
          <p:spPr>
            <a:xfrm>
              <a:off x="-32" y="1879624"/>
              <a:ext cx="1692000" cy="14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-32" y="2022500"/>
              <a:ext cx="1692000" cy="144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-32" y="2165376"/>
              <a:ext cx="1692000" cy="14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38"/>
          <p:cNvGrpSpPr/>
          <p:nvPr/>
        </p:nvGrpSpPr>
        <p:grpSpPr>
          <a:xfrm>
            <a:off x="500033" y="857232"/>
            <a:ext cx="7762601" cy="501037"/>
            <a:chOff x="928662" y="1610013"/>
            <a:chExt cx="7526762" cy="501037"/>
          </a:xfrm>
        </p:grpSpPr>
        <p:grpSp>
          <p:nvGrpSpPr>
            <p:cNvPr id="26" name="组合 36"/>
            <p:cNvGrpSpPr/>
            <p:nvPr/>
          </p:nvGrpSpPr>
          <p:grpSpPr>
            <a:xfrm>
              <a:off x="928662" y="1643050"/>
              <a:ext cx="6944628" cy="468000"/>
              <a:chOff x="928662" y="1643050"/>
              <a:chExt cx="6944628" cy="468000"/>
            </a:xfrm>
          </p:grpSpPr>
          <p:cxnSp>
            <p:nvCxnSpPr>
              <p:cNvPr id="39" name="直接连接符 38"/>
              <p:cNvCxnSpPr/>
              <p:nvPr/>
            </p:nvCxnSpPr>
            <p:spPr>
              <a:xfrm flipV="1">
                <a:off x="1357290" y="2057418"/>
                <a:ext cx="6516000" cy="14260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矩形 39"/>
              <p:cNvSpPr/>
              <p:nvPr/>
            </p:nvSpPr>
            <p:spPr>
              <a:xfrm>
                <a:off x="928662" y="1643050"/>
                <a:ext cx="571504" cy="468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2000" i="1" dirty="0">
                  <a:solidFill>
                    <a:schemeClr val="accent1"/>
                  </a:solidFill>
                  <a:latin typeface="Bernard MT Condensed" pitchFamily="18" charset="0"/>
                </a:endParaRPr>
              </a:p>
            </p:txBody>
          </p:sp>
        </p:grpSp>
        <p:sp>
          <p:nvSpPr>
            <p:cNvPr id="27" name="TextBox 37"/>
            <p:cNvSpPr txBox="1"/>
            <p:nvPr/>
          </p:nvSpPr>
          <p:spPr>
            <a:xfrm>
              <a:off x="1500166" y="1610013"/>
              <a:ext cx="6955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控制程序演化综合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68B91FDC-E758-4BC5-822D-0A484208D554}"/>
              </a:ext>
            </a:extLst>
          </p:cNvPr>
          <p:cNvGrpSpPr/>
          <p:nvPr/>
        </p:nvGrpSpPr>
        <p:grpSpPr>
          <a:xfrm>
            <a:off x="-32" y="490312"/>
            <a:ext cx="10477246" cy="324000"/>
            <a:chOff x="-32" y="490312"/>
            <a:chExt cx="10477246" cy="324000"/>
          </a:xfrm>
        </p:grpSpPr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D84BA5BF-C105-4DFE-94B9-6C0E020B84A4}"/>
                </a:ext>
              </a:extLst>
            </p:cNvPr>
            <p:cNvCxnSpPr/>
            <p:nvPr/>
          </p:nvCxnSpPr>
          <p:spPr>
            <a:xfrm>
              <a:off x="8262636" y="671436"/>
              <a:ext cx="2214578" cy="1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ACF47354-62CF-4821-BDF8-C166BA837B1B}"/>
                </a:ext>
              </a:extLst>
            </p:cNvPr>
            <p:cNvGrpSpPr/>
            <p:nvPr/>
          </p:nvGrpSpPr>
          <p:grpSpPr>
            <a:xfrm>
              <a:off x="-32" y="490312"/>
              <a:ext cx="8262667" cy="324000"/>
              <a:chOff x="-32" y="490312"/>
              <a:chExt cx="8262667" cy="324000"/>
            </a:xfrm>
          </p:grpSpPr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22691DC0-C568-4105-A368-C82A13A9A2C7}"/>
                  </a:ext>
                </a:extLst>
              </p:cNvPr>
              <p:cNvCxnSpPr/>
              <p:nvPr/>
            </p:nvCxnSpPr>
            <p:spPr>
              <a:xfrm flipV="1">
                <a:off x="-32" y="657177"/>
                <a:ext cx="4786346" cy="1426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508CCCBF-B2C3-41BC-AC16-588214C7E587}"/>
                  </a:ext>
                </a:extLst>
              </p:cNvPr>
              <p:cNvCxnSpPr/>
              <p:nvPr/>
            </p:nvCxnSpPr>
            <p:spPr>
              <a:xfrm rot="5400000">
                <a:off x="4625108" y="651518"/>
                <a:ext cx="324000" cy="1588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BD1D867C-1ECB-4184-ABDF-D5B8B1799A69}"/>
                  </a:ext>
                </a:extLst>
              </p:cNvPr>
              <p:cNvCxnSpPr/>
              <p:nvPr/>
            </p:nvCxnSpPr>
            <p:spPr>
              <a:xfrm rot="5400000">
                <a:off x="8099841" y="651518"/>
                <a:ext cx="324000" cy="1588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57797198-66F7-4004-9168-1BC7C9A786A1}"/>
                  </a:ext>
                </a:extLst>
              </p:cNvPr>
              <p:cNvCxnSpPr/>
              <p:nvPr/>
            </p:nvCxnSpPr>
            <p:spPr>
              <a:xfrm rot="5400000">
                <a:off x="4679192" y="651518"/>
                <a:ext cx="324000" cy="1588"/>
              </a:xfrm>
              <a:prstGeom prst="line">
                <a:avLst/>
              </a:prstGeom>
              <a:ln w="571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81C66418-2CBE-44A4-9A88-15B6CE7BACE3}"/>
                  </a:ext>
                </a:extLst>
              </p:cNvPr>
              <p:cNvCxnSpPr/>
              <p:nvPr/>
            </p:nvCxnSpPr>
            <p:spPr>
              <a:xfrm rot="5400000">
                <a:off x="8044170" y="651518"/>
                <a:ext cx="324000" cy="1588"/>
              </a:xfrm>
              <a:prstGeom prst="line">
                <a:avLst/>
              </a:prstGeom>
              <a:ln w="571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TextBox 29">
            <a:extLst>
              <a:ext uri="{FF2B5EF4-FFF2-40B4-BE49-F238E27FC236}">
                <a16:creationId xmlns:a16="http://schemas.microsoft.com/office/drawing/2014/main" id="{BF62957B-B838-41FF-BF8B-74107164AEC3}"/>
              </a:ext>
            </a:extLst>
          </p:cNvPr>
          <p:cNvSpPr txBox="1"/>
          <p:nvPr/>
        </p:nvSpPr>
        <p:spPr>
          <a:xfrm>
            <a:off x="4786314" y="457122"/>
            <a:ext cx="335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课题研讨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576CB60A-6AC8-4032-8CA3-F6CBC60A0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92" y="2348880"/>
            <a:ext cx="8191447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694689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7010432" y="6500834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/>
          </a:p>
        </p:txBody>
      </p:sp>
      <p:grpSp>
        <p:nvGrpSpPr>
          <p:cNvPr id="2" name="组合 28" hidden="1"/>
          <p:cNvGrpSpPr/>
          <p:nvPr/>
        </p:nvGrpSpPr>
        <p:grpSpPr>
          <a:xfrm>
            <a:off x="-32" y="1879624"/>
            <a:ext cx="1692000" cy="429752"/>
            <a:chOff x="-32" y="1879624"/>
            <a:chExt cx="1692000" cy="429752"/>
          </a:xfrm>
        </p:grpSpPr>
        <p:sp>
          <p:nvSpPr>
            <p:cNvPr id="18" name="矩形 17"/>
            <p:cNvSpPr/>
            <p:nvPr/>
          </p:nvSpPr>
          <p:spPr>
            <a:xfrm>
              <a:off x="-32" y="1879624"/>
              <a:ext cx="1692000" cy="14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-32" y="2022500"/>
              <a:ext cx="1692000" cy="144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-32" y="2165376"/>
              <a:ext cx="1692000" cy="14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38"/>
          <p:cNvGrpSpPr/>
          <p:nvPr/>
        </p:nvGrpSpPr>
        <p:grpSpPr>
          <a:xfrm>
            <a:off x="500033" y="857232"/>
            <a:ext cx="7762601" cy="501037"/>
            <a:chOff x="928662" y="1610013"/>
            <a:chExt cx="7526762" cy="501037"/>
          </a:xfrm>
        </p:grpSpPr>
        <p:grpSp>
          <p:nvGrpSpPr>
            <p:cNvPr id="26" name="组合 36"/>
            <p:cNvGrpSpPr/>
            <p:nvPr/>
          </p:nvGrpSpPr>
          <p:grpSpPr>
            <a:xfrm>
              <a:off x="928662" y="1643050"/>
              <a:ext cx="6944628" cy="468000"/>
              <a:chOff x="928662" y="1643050"/>
              <a:chExt cx="6944628" cy="468000"/>
            </a:xfrm>
          </p:grpSpPr>
          <p:cxnSp>
            <p:nvCxnSpPr>
              <p:cNvPr id="39" name="直接连接符 38"/>
              <p:cNvCxnSpPr/>
              <p:nvPr/>
            </p:nvCxnSpPr>
            <p:spPr>
              <a:xfrm flipV="1">
                <a:off x="1357290" y="2057418"/>
                <a:ext cx="6516000" cy="14260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矩形 39"/>
              <p:cNvSpPr/>
              <p:nvPr/>
            </p:nvSpPr>
            <p:spPr>
              <a:xfrm>
                <a:off x="928662" y="1643050"/>
                <a:ext cx="571504" cy="468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2000" i="1" dirty="0">
                  <a:solidFill>
                    <a:schemeClr val="accent1"/>
                  </a:solidFill>
                  <a:latin typeface="Bernard MT Condensed" pitchFamily="18" charset="0"/>
                </a:endParaRPr>
              </a:p>
            </p:txBody>
          </p:sp>
        </p:grpSp>
        <p:sp>
          <p:nvSpPr>
            <p:cNvPr id="27" name="TextBox 37"/>
            <p:cNvSpPr txBox="1"/>
            <p:nvPr/>
          </p:nvSpPr>
          <p:spPr>
            <a:xfrm>
              <a:off x="1500166" y="1610013"/>
              <a:ext cx="6955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无人系统的外部威胁分类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68B91FDC-E758-4BC5-822D-0A484208D554}"/>
              </a:ext>
            </a:extLst>
          </p:cNvPr>
          <p:cNvGrpSpPr/>
          <p:nvPr/>
        </p:nvGrpSpPr>
        <p:grpSpPr>
          <a:xfrm>
            <a:off x="-32" y="490312"/>
            <a:ext cx="10477246" cy="324000"/>
            <a:chOff x="-32" y="490312"/>
            <a:chExt cx="10477246" cy="324000"/>
          </a:xfrm>
        </p:grpSpPr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D84BA5BF-C105-4DFE-94B9-6C0E020B84A4}"/>
                </a:ext>
              </a:extLst>
            </p:cNvPr>
            <p:cNvCxnSpPr/>
            <p:nvPr/>
          </p:nvCxnSpPr>
          <p:spPr>
            <a:xfrm>
              <a:off x="8262636" y="671436"/>
              <a:ext cx="2214578" cy="1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ACF47354-62CF-4821-BDF8-C166BA837B1B}"/>
                </a:ext>
              </a:extLst>
            </p:cNvPr>
            <p:cNvGrpSpPr/>
            <p:nvPr/>
          </p:nvGrpSpPr>
          <p:grpSpPr>
            <a:xfrm>
              <a:off x="-32" y="490312"/>
              <a:ext cx="8262667" cy="324000"/>
              <a:chOff x="-32" y="490312"/>
              <a:chExt cx="8262667" cy="324000"/>
            </a:xfrm>
          </p:grpSpPr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22691DC0-C568-4105-A368-C82A13A9A2C7}"/>
                  </a:ext>
                </a:extLst>
              </p:cNvPr>
              <p:cNvCxnSpPr/>
              <p:nvPr/>
            </p:nvCxnSpPr>
            <p:spPr>
              <a:xfrm flipV="1">
                <a:off x="-32" y="657177"/>
                <a:ext cx="4786346" cy="1426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508CCCBF-B2C3-41BC-AC16-588214C7E587}"/>
                  </a:ext>
                </a:extLst>
              </p:cNvPr>
              <p:cNvCxnSpPr/>
              <p:nvPr/>
            </p:nvCxnSpPr>
            <p:spPr>
              <a:xfrm rot="5400000">
                <a:off x="4625108" y="651518"/>
                <a:ext cx="324000" cy="1588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BD1D867C-1ECB-4184-ABDF-D5B8B1799A69}"/>
                  </a:ext>
                </a:extLst>
              </p:cNvPr>
              <p:cNvCxnSpPr/>
              <p:nvPr/>
            </p:nvCxnSpPr>
            <p:spPr>
              <a:xfrm rot="5400000">
                <a:off x="8099841" y="651518"/>
                <a:ext cx="324000" cy="1588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57797198-66F7-4004-9168-1BC7C9A786A1}"/>
                  </a:ext>
                </a:extLst>
              </p:cNvPr>
              <p:cNvCxnSpPr/>
              <p:nvPr/>
            </p:nvCxnSpPr>
            <p:spPr>
              <a:xfrm rot="5400000">
                <a:off x="4679192" y="651518"/>
                <a:ext cx="324000" cy="1588"/>
              </a:xfrm>
              <a:prstGeom prst="line">
                <a:avLst/>
              </a:prstGeom>
              <a:ln w="571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81C66418-2CBE-44A4-9A88-15B6CE7BACE3}"/>
                  </a:ext>
                </a:extLst>
              </p:cNvPr>
              <p:cNvCxnSpPr/>
              <p:nvPr/>
            </p:nvCxnSpPr>
            <p:spPr>
              <a:xfrm rot="5400000">
                <a:off x="8044170" y="651518"/>
                <a:ext cx="324000" cy="1588"/>
              </a:xfrm>
              <a:prstGeom prst="line">
                <a:avLst/>
              </a:prstGeom>
              <a:ln w="571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TextBox 29">
            <a:extLst>
              <a:ext uri="{FF2B5EF4-FFF2-40B4-BE49-F238E27FC236}">
                <a16:creationId xmlns:a16="http://schemas.microsoft.com/office/drawing/2014/main" id="{BF62957B-B838-41FF-BF8B-74107164AEC3}"/>
              </a:ext>
            </a:extLst>
          </p:cNvPr>
          <p:cNvSpPr txBox="1"/>
          <p:nvPr/>
        </p:nvSpPr>
        <p:spPr>
          <a:xfrm>
            <a:off x="4786314" y="457122"/>
            <a:ext cx="335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课题研讨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F588543C-C849-4AD3-80AA-9EAA9E6FEE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878" y="1997841"/>
            <a:ext cx="3756578" cy="37354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8" name="Picture 2" descr="UAS安全威胁">
            <a:extLst>
              <a:ext uri="{FF2B5EF4-FFF2-40B4-BE49-F238E27FC236}">
                <a16:creationId xmlns:a16="http://schemas.microsoft.com/office/drawing/2014/main" id="{C51263D0-58D1-4AB2-B4E2-2D4A9572C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81" y="2447891"/>
            <a:ext cx="3787775" cy="27797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右箭头 10">
            <a:extLst>
              <a:ext uri="{FF2B5EF4-FFF2-40B4-BE49-F238E27FC236}">
                <a16:creationId xmlns:a16="http://schemas.microsoft.com/office/drawing/2014/main" id="{343D2B7C-FCAF-4579-B524-C1AE5F99949F}"/>
              </a:ext>
            </a:extLst>
          </p:cNvPr>
          <p:cNvSpPr/>
          <p:nvPr/>
        </p:nvSpPr>
        <p:spPr>
          <a:xfrm>
            <a:off x="4380091" y="3635224"/>
            <a:ext cx="380930" cy="342837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635281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7010432" y="6500834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/>
          </a:p>
        </p:txBody>
      </p:sp>
      <p:grpSp>
        <p:nvGrpSpPr>
          <p:cNvPr id="2" name="组合 28" hidden="1"/>
          <p:cNvGrpSpPr/>
          <p:nvPr/>
        </p:nvGrpSpPr>
        <p:grpSpPr>
          <a:xfrm>
            <a:off x="-32" y="1879624"/>
            <a:ext cx="1692000" cy="429752"/>
            <a:chOff x="-32" y="1879624"/>
            <a:chExt cx="1692000" cy="429752"/>
          </a:xfrm>
        </p:grpSpPr>
        <p:sp>
          <p:nvSpPr>
            <p:cNvPr id="18" name="矩形 17"/>
            <p:cNvSpPr/>
            <p:nvPr/>
          </p:nvSpPr>
          <p:spPr>
            <a:xfrm>
              <a:off x="-32" y="1879624"/>
              <a:ext cx="1692000" cy="14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-32" y="2022500"/>
              <a:ext cx="1692000" cy="144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-32" y="2165376"/>
              <a:ext cx="1692000" cy="14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38"/>
          <p:cNvGrpSpPr/>
          <p:nvPr/>
        </p:nvGrpSpPr>
        <p:grpSpPr>
          <a:xfrm>
            <a:off x="500033" y="857232"/>
            <a:ext cx="7762601" cy="501037"/>
            <a:chOff x="928662" y="1610013"/>
            <a:chExt cx="7526762" cy="501037"/>
          </a:xfrm>
        </p:grpSpPr>
        <p:grpSp>
          <p:nvGrpSpPr>
            <p:cNvPr id="26" name="组合 36"/>
            <p:cNvGrpSpPr/>
            <p:nvPr/>
          </p:nvGrpSpPr>
          <p:grpSpPr>
            <a:xfrm>
              <a:off x="928662" y="1643050"/>
              <a:ext cx="6944628" cy="468000"/>
              <a:chOff x="928662" y="1643050"/>
              <a:chExt cx="6944628" cy="468000"/>
            </a:xfrm>
          </p:grpSpPr>
          <p:cxnSp>
            <p:nvCxnSpPr>
              <p:cNvPr id="39" name="直接连接符 38"/>
              <p:cNvCxnSpPr/>
              <p:nvPr/>
            </p:nvCxnSpPr>
            <p:spPr>
              <a:xfrm flipV="1">
                <a:off x="1357290" y="2057418"/>
                <a:ext cx="6516000" cy="14260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矩形 39"/>
              <p:cNvSpPr/>
              <p:nvPr/>
            </p:nvSpPr>
            <p:spPr>
              <a:xfrm>
                <a:off x="928662" y="1643050"/>
                <a:ext cx="571504" cy="468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2000" i="1" dirty="0">
                  <a:solidFill>
                    <a:schemeClr val="accent1"/>
                  </a:solidFill>
                  <a:latin typeface="Bernard MT Condensed" pitchFamily="18" charset="0"/>
                </a:endParaRPr>
              </a:p>
            </p:txBody>
          </p:sp>
        </p:grpSp>
        <p:sp>
          <p:nvSpPr>
            <p:cNvPr id="27" name="TextBox 37"/>
            <p:cNvSpPr txBox="1"/>
            <p:nvPr/>
          </p:nvSpPr>
          <p:spPr>
            <a:xfrm>
              <a:off x="1500166" y="1610013"/>
              <a:ext cx="6955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飞控系统的安全控制程序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68B91FDC-E758-4BC5-822D-0A484208D554}"/>
              </a:ext>
            </a:extLst>
          </p:cNvPr>
          <p:cNvGrpSpPr/>
          <p:nvPr/>
        </p:nvGrpSpPr>
        <p:grpSpPr>
          <a:xfrm>
            <a:off x="-32" y="490312"/>
            <a:ext cx="10477246" cy="324000"/>
            <a:chOff x="-32" y="490312"/>
            <a:chExt cx="10477246" cy="324000"/>
          </a:xfrm>
        </p:grpSpPr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D84BA5BF-C105-4DFE-94B9-6C0E020B84A4}"/>
                </a:ext>
              </a:extLst>
            </p:cNvPr>
            <p:cNvCxnSpPr/>
            <p:nvPr/>
          </p:nvCxnSpPr>
          <p:spPr>
            <a:xfrm>
              <a:off x="8262636" y="671436"/>
              <a:ext cx="2214578" cy="1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ACF47354-62CF-4821-BDF8-C166BA837B1B}"/>
                </a:ext>
              </a:extLst>
            </p:cNvPr>
            <p:cNvGrpSpPr/>
            <p:nvPr/>
          </p:nvGrpSpPr>
          <p:grpSpPr>
            <a:xfrm>
              <a:off x="-32" y="490312"/>
              <a:ext cx="8262667" cy="324000"/>
              <a:chOff x="-32" y="490312"/>
              <a:chExt cx="8262667" cy="324000"/>
            </a:xfrm>
          </p:grpSpPr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22691DC0-C568-4105-A368-C82A13A9A2C7}"/>
                  </a:ext>
                </a:extLst>
              </p:cNvPr>
              <p:cNvCxnSpPr/>
              <p:nvPr/>
            </p:nvCxnSpPr>
            <p:spPr>
              <a:xfrm flipV="1">
                <a:off x="-32" y="657177"/>
                <a:ext cx="4786346" cy="1426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508CCCBF-B2C3-41BC-AC16-588214C7E587}"/>
                  </a:ext>
                </a:extLst>
              </p:cNvPr>
              <p:cNvCxnSpPr/>
              <p:nvPr/>
            </p:nvCxnSpPr>
            <p:spPr>
              <a:xfrm rot="5400000">
                <a:off x="4625108" y="651518"/>
                <a:ext cx="324000" cy="1588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BD1D867C-1ECB-4184-ABDF-D5B8B1799A69}"/>
                  </a:ext>
                </a:extLst>
              </p:cNvPr>
              <p:cNvCxnSpPr/>
              <p:nvPr/>
            </p:nvCxnSpPr>
            <p:spPr>
              <a:xfrm rot="5400000">
                <a:off x="8099841" y="651518"/>
                <a:ext cx="324000" cy="1588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57797198-66F7-4004-9168-1BC7C9A786A1}"/>
                  </a:ext>
                </a:extLst>
              </p:cNvPr>
              <p:cNvCxnSpPr/>
              <p:nvPr/>
            </p:nvCxnSpPr>
            <p:spPr>
              <a:xfrm rot="5400000">
                <a:off x="4679192" y="651518"/>
                <a:ext cx="324000" cy="1588"/>
              </a:xfrm>
              <a:prstGeom prst="line">
                <a:avLst/>
              </a:prstGeom>
              <a:ln w="571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81C66418-2CBE-44A4-9A88-15B6CE7BACE3}"/>
                  </a:ext>
                </a:extLst>
              </p:cNvPr>
              <p:cNvCxnSpPr/>
              <p:nvPr/>
            </p:nvCxnSpPr>
            <p:spPr>
              <a:xfrm rot="5400000">
                <a:off x="8044170" y="651518"/>
                <a:ext cx="324000" cy="1588"/>
              </a:xfrm>
              <a:prstGeom prst="line">
                <a:avLst/>
              </a:prstGeom>
              <a:ln w="571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TextBox 29">
            <a:extLst>
              <a:ext uri="{FF2B5EF4-FFF2-40B4-BE49-F238E27FC236}">
                <a16:creationId xmlns:a16="http://schemas.microsoft.com/office/drawing/2014/main" id="{BF62957B-B838-41FF-BF8B-74107164AEC3}"/>
              </a:ext>
            </a:extLst>
          </p:cNvPr>
          <p:cNvSpPr txBox="1"/>
          <p:nvPr/>
        </p:nvSpPr>
        <p:spPr>
          <a:xfrm>
            <a:off x="4786314" y="457122"/>
            <a:ext cx="335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课题研讨</a:t>
            </a:r>
          </a:p>
        </p:txBody>
      </p:sp>
      <p:pic>
        <p:nvPicPr>
          <p:cNvPr id="25" name="图片 24" descr="D:\硕士毕设\spoom-Finalpaper-master\Finalpaper\figures\ControllerWork.jpg">
            <a:extLst>
              <a:ext uri="{FF2B5EF4-FFF2-40B4-BE49-F238E27FC236}">
                <a16:creationId xmlns:a16="http://schemas.microsoft.com/office/drawing/2014/main" id="{9EE36010-483F-4483-BAF1-4F21CE0AC01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72816"/>
            <a:ext cx="8103918" cy="41044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1231319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7010432" y="6500834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/>
          </a:p>
        </p:txBody>
      </p:sp>
      <p:grpSp>
        <p:nvGrpSpPr>
          <p:cNvPr id="2" name="组合 28" hidden="1"/>
          <p:cNvGrpSpPr/>
          <p:nvPr/>
        </p:nvGrpSpPr>
        <p:grpSpPr>
          <a:xfrm>
            <a:off x="-32" y="1879624"/>
            <a:ext cx="1692000" cy="429752"/>
            <a:chOff x="-32" y="1879624"/>
            <a:chExt cx="1692000" cy="429752"/>
          </a:xfrm>
        </p:grpSpPr>
        <p:sp>
          <p:nvSpPr>
            <p:cNvPr id="18" name="矩形 17"/>
            <p:cNvSpPr/>
            <p:nvPr/>
          </p:nvSpPr>
          <p:spPr>
            <a:xfrm>
              <a:off x="-32" y="1879624"/>
              <a:ext cx="1692000" cy="14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-32" y="2022500"/>
              <a:ext cx="1692000" cy="144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-32" y="2165376"/>
              <a:ext cx="1692000" cy="14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38"/>
          <p:cNvGrpSpPr/>
          <p:nvPr/>
        </p:nvGrpSpPr>
        <p:grpSpPr>
          <a:xfrm>
            <a:off x="500033" y="857232"/>
            <a:ext cx="7762601" cy="501037"/>
            <a:chOff x="928662" y="1610013"/>
            <a:chExt cx="7526762" cy="501037"/>
          </a:xfrm>
        </p:grpSpPr>
        <p:grpSp>
          <p:nvGrpSpPr>
            <p:cNvPr id="26" name="组合 36"/>
            <p:cNvGrpSpPr/>
            <p:nvPr/>
          </p:nvGrpSpPr>
          <p:grpSpPr>
            <a:xfrm>
              <a:off x="928662" y="1643050"/>
              <a:ext cx="6944628" cy="468000"/>
              <a:chOff x="928662" y="1643050"/>
              <a:chExt cx="6944628" cy="468000"/>
            </a:xfrm>
          </p:grpSpPr>
          <p:cxnSp>
            <p:nvCxnSpPr>
              <p:cNvPr id="39" name="直接连接符 38"/>
              <p:cNvCxnSpPr/>
              <p:nvPr/>
            </p:nvCxnSpPr>
            <p:spPr>
              <a:xfrm flipV="1">
                <a:off x="1357290" y="2057418"/>
                <a:ext cx="6516000" cy="14260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矩形 39"/>
              <p:cNvSpPr/>
              <p:nvPr/>
            </p:nvSpPr>
            <p:spPr>
              <a:xfrm>
                <a:off x="928662" y="1643050"/>
                <a:ext cx="571504" cy="468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2000" i="1" dirty="0">
                  <a:solidFill>
                    <a:schemeClr val="accent1"/>
                  </a:solidFill>
                  <a:latin typeface="Bernard MT Condensed" pitchFamily="18" charset="0"/>
                </a:endParaRPr>
              </a:p>
            </p:txBody>
          </p:sp>
        </p:grpSp>
        <p:sp>
          <p:nvSpPr>
            <p:cNvPr id="27" name="TextBox 37"/>
            <p:cNvSpPr txBox="1"/>
            <p:nvPr/>
          </p:nvSpPr>
          <p:spPr>
            <a:xfrm>
              <a:off x="1500166" y="1610013"/>
              <a:ext cx="6955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面向</a:t>
              </a:r>
              <a:r>
                <a:rPr lang="en-US" altLang="zh-CN" sz="2400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ROS</a:t>
              </a:r>
              <a:r>
                <a:rPr lang="zh-CN" altLang="en-US" sz="2400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的控制程序综合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68B91FDC-E758-4BC5-822D-0A484208D554}"/>
              </a:ext>
            </a:extLst>
          </p:cNvPr>
          <p:cNvGrpSpPr/>
          <p:nvPr/>
        </p:nvGrpSpPr>
        <p:grpSpPr>
          <a:xfrm>
            <a:off x="-32" y="490312"/>
            <a:ext cx="10477246" cy="324000"/>
            <a:chOff x="-32" y="490312"/>
            <a:chExt cx="10477246" cy="324000"/>
          </a:xfrm>
        </p:grpSpPr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D84BA5BF-C105-4DFE-94B9-6C0E020B84A4}"/>
                </a:ext>
              </a:extLst>
            </p:cNvPr>
            <p:cNvCxnSpPr/>
            <p:nvPr/>
          </p:nvCxnSpPr>
          <p:spPr>
            <a:xfrm>
              <a:off x="8262636" y="671436"/>
              <a:ext cx="2214578" cy="1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ACF47354-62CF-4821-BDF8-C166BA837B1B}"/>
                </a:ext>
              </a:extLst>
            </p:cNvPr>
            <p:cNvGrpSpPr/>
            <p:nvPr/>
          </p:nvGrpSpPr>
          <p:grpSpPr>
            <a:xfrm>
              <a:off x="-32" y="490312"/>
              <a:ext cx="8262667" cy="324000"/>
              <a:chOff x="-32" y="490312"/>
              <a:chExt cx="8262667" cy="324000"/>
            </a:xfrm>
          </p:grpSpPr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22691DC0-C568-4105-A368-C82A13A9A2C7}"/>
                  </a:ext>
                </a:extLst>
              </p:cNvPr>
              <p:cNvCxnSpPr/>
              <p:nvPr/>
            </p:nvCxnSpPr>
            <p:spPr>
              <a:xfrm flipV="1">
                <a:off x="-32" y="657177"/>
                <a:ext cx="4786346" cy="1426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508CCCBF-B2C3-41BC-AC16-588214C7E587}"/>
                  </a:ext>
                </a:extLst>
              </p:cNvPr>
              <p:cNvCxnSpPr/>
              <p:nvPr/>
            </p:nvCxnSpPr>
            <p:spPr>
              <a:xfrm rot="5400000">
                <a:off x="4625108" y="651518"/>
                <a:ext cx="324000" cy="1588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BD1D867C-1ECB-4184-ABDF-D5B8B1799A69}"/>
                  </a:ext>
                </a:extLst>
              </p:cNvPr>
              <p:cNvCxnSpPr/>
              <p:nvPr/>
            </p:nvCxnSpPr>
            <p:spPr>
              <a:xfrm rot="5400000">
                <a:off x="8099841" y="651518"/>
                <a:ext cx="324000" cy="1588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57797198-66F7-4004-9168-1BC7C9A786A1}"/>
                  </a:ext>
                </a:extLst>
              </p:cNvPr>
              <p:cNvCxnSpPr/>
              <p:nvPr/>
            </p:nvCxnSpPr>
            <p:spPr>
              <a:xfrm rot="5400000">
                <a:off x="4679192" y="651518"/>
                <a:ext cx="324000" cy="1588"/>
              </a:xfrm>
              <a:prstGeom prst="line">
                <a:avLst/>
              </a:prstGeom>
              <a:ln w="571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81C66418-2CBE-44A4-9A88-15B6CE7BACE3}"/>
                  </a:ext>
                </a:extLst>
              </p:cNvPr>
              <p:cNvCxnSpPr/>
              <p:nvPr/>
            </p:nvCxnSpPr>
            <p:spPr>
              <a:xfrm rot="5400000">
                <a:off x="8044170" y="651518"/>
                <a:ext cx="324000" cy="1588"/>
              </a:xfrm>
              <a:prstGeom prst="line">
                <a:avLst/>
              </a:prstGeom>
              <a:ln w="571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TextBox 29">
            <a:extLst>
              <a:ext uri="{FF2B5EF4-FFF2-40B4-BE49-F238E27FC236}">
                <a16:creationId xmlns:a16="http://schemas.microsoft.com/office/drawing/2014/main" id="{BF62957B-B838-41FF-BF8B-74107164AEC3}"/>
              </a:ext>
            </a:extLst>
          </p:cNvPr>
          <p:cNvSpPr txBox="1"/>
          <p:nvPr/>
        </p:nvSpPr>
        <p:spPr>
          <a:xfrm>
            <a:off x="4786314" y="457122"/>
            <a:ext cx="335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课题研讨</a:t>
            </a: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F1CB5ABD-E593-4120-B99D-9283234E2A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95" y="1752593"/>
            <a:ext cx="1240426" cy="664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D704C9CF-02B2-4C54-93EC-4CD8516C9135}"/>
                  </a:ext>
                </a:extLst>
              </p:cNvPr>
              <p:cNvSpPr/>
              <p:nvPr/>
            </p:nvSpPr>
            <p:spPr>
              <a:xfrm>
                <a:off x="6359473" y="2824545"/>
                <a:ext cx="1765918" cy="50368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14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bSup>
                      <m:r>
                        <a:rPr lang="en-US" altLang="zh-CN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sSubSup>
                        <m:sSub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14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bSup>
                      <m:r>
                        <a:rPr lang="en-US" altLang="zh-CN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sSubSup>
                        <m:sSub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14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bSup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D704C9CF-02B2-4C54-93EC-4CD8516C91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9473" y="2824545"/>
                <a:ext cx="1765918" cy="5036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95EDD8AE-A687-40DE-80A2-C54764F03807}"/>
                  </a:ext>
                </a:extLst>
              </p:cNvPr>
              <p:cNvSpPr/>
              <p:nvPr/>
            </p:nvSpPr>
            <p:spPr>
              <a:xfrm>
                <a:off x="6935537" y="3449162"/>
                <a:ext cx="1765918" cy="50368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14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  <m:r>
                        <a:rPr lang="en-US" altLang="zh-CN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sSubSup>
                        <m:sSub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14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  <m:r>
                        <a:rPr lang="en-US" altLang="zh-CN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sSubSup>
                        <m:sSub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14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95EDD8AE-A687-40DE-80A2-C54764F038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5537" y="3449162"/>
                <a:ext cx="1765918" cy="5036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2CD329DC-67FC-4817-B606-B6901CC6EFDB}"/>
              </a:ext>
            </a:extLst>
          </p:cNvPr>
          <p:cNvCxnSpPr/>
          <p:nvPr/>
        </p:nvCxnSpPr>
        <p:spPr>
          <a:xfrm>
            <a:off x="4559273" y="2382924"/>
            <a:ext cx="0" cy="450246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EFE02C2B-9A3A-4E5E-A340-012F251A1CB2}"/>
              </a:ext>
            </a:extLst>
          </p:cNvPr>
          <p:cNvSpPr/>
          <p:nvPr/>
        </p:nvSpPr>
        <p:spPr>
          <a:xfrm>
            <a:off x="3767185" y="3284984"/>
            <a:ext cx="1800200" cy="503684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Swarm status</a:t>
            </a:r>
            <a:endParaRPr lang="zh-CN" altLang="en-US" sz="16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CFD74AE-FC78-4113-92B9-2C1C2747F79D}"/>
              </a:ext>
            </a:extLst>
          </p:cNvPr>
          <p:cNvSpPr/>
          <p:nvPr/>
        </p:nvSpPr>
        <p:spPr>
          <a:xfrm>
            <a:off x="3767185" y="4020469"/>
            <a:ext cx="1800200" cy="503684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Single robot status</a:t>
            </a:r>
            <a:endParaRPr lang="zh-CN" altLang="en-US" sz="16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85969E48-7F1B-4E5E-B52C-ABB43AE2F163}"/>
              </a:ext>
            </a:extLst>
          </p:cNvPr>
          <p:cNvSpPr/>
          <p:nvPr/>
        </p:nvSpPr>
        <p:spPr>
          <a:xfrm>
            <a:off x="3767185" y="4740549"/>
            <a:ext cx="1800200" cy="503684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Sensors</a:t>
            </a:r>
            <a:endParaRPr lang="zh-CN" altLang="en-US" sz="16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D731A98A-CEEE-4B57-9037-6EAD110ED42E}"/>
              </a:ext>
            </a:extLst>
          </p:cNvPr>
          <p:cNvSpPr/>
          <p:nvPr/>
        </p:nvSpPr>
        <p:spPr>
          <a:xfrm>
            <a:off x="3767185" y="5445596"/>
            <a:ext cx="1800200" cy="503684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Resource status</a:t>
            </a:r>
            <a:endParaRPr lang="zh-CN" altLang="en-US" sz="16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CA2686AC-5739-4164-9FB4-B7283A4EF9EF}"/>
              </a:ext>
            </a:extLst>
          </p:cNvPr>
          <p:cNvCxnSpPr>
            <a:cxnSpLocks/>
          </p:cNvCxnSpPr>
          <p:nvPr/>
        </p:nvCxnSpPr>
        <p:spPr>
          <a:xfrm>
            <a:off x="6613223" y="3328914"/>
            <a:ext cx="0" cy="103519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ED370288-A9F0-4890-A6C8-1943F6F2C622}"/>
              </a:ext>
            </a:extLst>
          </p:cNvPr>
          <p:cNvCxnSpPr>
            <a:cxnSpLocks/>
          </p:cNvCxnSpPr>
          <p:nvPr/>
        </p:nvCxnSpPr>
        <p:spPr>
          <a:xfrm>
            <a:off x="7778316" y="3952846"/>
            <a:ext cx="0" cy="4112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4EB40745-AA9C-49AA-BADA-AA0F168BFC93}"/>
              </a:ext>
            </a:extLst>
          </p:cNvPr>
          <p:cNvSpPr/>
          <p:nvPr/>
        </p:nvSpPr>
        <p:spPr>
          <a:xfrm>
            <a:off x="6503489" y="4379425"/>
            <a:ext cx="1440160" cy="5036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……</a:t>
            </a:r>
            <a:endParaRPr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1085FE9D-259B-494C-B510-E5B924A30D23}"/>
              </a:ext>
            </a:extLst>
          </p:cNvPr>
          <p:cNvSpPr/>
          <p:nvPr/>
        </p:nvSpPr>
        <p:spPr>
          <a:xfrm>
            <a:off x="6359473" y="5277753"/>
            <a:ext cx="1765918" cy="5036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Control Program</a:t>
            </a:r>
            <a:endParaRPr lang="zh-CN" altLang="en-US" sz="1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01C0AF0E-657F-4F02-8BC6-8B960A43C15D}"/>
              </a:ext>
            </a:extLst>
          </p:cNvPr>
          <p:cNvCxnSpPr>
            <a:cxnSpLocks/>
          </p:cNvCxnSpPr>
          <p:nvPr/>
        </p:nvCxnSpPr>
        <p:spPr>
          <a:xfrm>
            <a:off x="7204706" y="4883109"/>
            <a:ext cx="0" cy="3946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0A163442-05FF-41FC-A8AD-6411B45F3979}"/>
              </a:ext>
            </a:extLst>
          </p:cNvPr>
          <p:cNvSpPr/>
          <p:nvPr/>
        </p:nvSpPr>
        <p:spPr>
          <a:xfrm>
            <a:off x="3768927" y="6237684"/>
            <a:ext cx="1800200" cy="503684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Actions</a:t>
            </a:r>
            <a:endParaRPr lang="zh-CN" altLang="en-US" sz="16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F478BFBF-5A9D-4C77-A8A9-8641F72BAEA5}"/>
              </a:ext>
            </a:extLst>
          </p:cNvPr>
          <p:cNvSpPr/>
          <p:nvPr/>
        </p:nvSpPr>
        <p:spPr>
          <a:xfrm>
            <a:off x="6071441" y="2636912"/>
            <a:ext cx="2880320" cy="3540383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CAE52ABC-F574-4A5D-A203-AAEA1FA55BA5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5567385" y="3536826"/>
            <a:ext cx="50405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9047041A-CEF3-4188-B997-E84B89E570B1}"/>
              </a:ext>
            </a:extLst>
          </p:cNvPr>
          <p:cNvCxnSpPr>
            <a:cxnSpLocks/>
          </p:cNvCxnSpPr>
          <p:nvPr/>
        </p:nvCxnSpPr>
        <p:spPr>
          <a:xfrm>
            <a:off x="5567385" y="4272311"/>
            <a:ext cx="50405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3AAEB24D-CEC9-475E-A89A-0F3C387D5B8F}"/>
              </a:ext>
            </a:extLst>
          </p:cNvPr>
          <p:cNvCxnSpPr>
            <a:cxnSpLocks/>
          </p:cNvCxnSpPr>
          <p:nvPr/>
        </p:nvCxnSpPr>
        <p:spPr>
          <a:xfrm>
            <a:off x="5567385" y="4992391"/>
            <a:ext cx="50405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B8953F50-3BE1-4E3C-80C9-5837AC8191DA}"/>
              </a:ext>
            </a:extLst>
          </p:cNvPr>
          <p:cNvCxnSpPr>
            <a:cxnSpLocks/>
          </p:cNvCxnSpPr>
          <p:nvPr/>
        </p:nvCxnSpPr>
        <p:spPr>
          <a:xfrm>
            <a:off x="5569127" y="5682625"/>
            <a:ext cx="50405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肘形连接符 25">
            <a:extLst>
              <a:ext uri="{FF2B5EF4-FFF2-40B4-BE49-F238E27FC236}">
                <a16:creationId xmlns:a16="http://schemas.microsoft.com/office/drawing/2014/main" id="{4D928EDB-2D42-4556-80C4-93BC100E30D6}"/>
              </a:ext>
            </a:extLst>
          </p:cNvPr>
          <p:cNvCxnSpPr>
            <a:stCxn id="52" idx="2"/>
            <a:endCxn id="54" idx="3"/>
          </p:cNvCxnSpPr>
          <p:nvPr/>
        </p:nvCxnSpPr>
        <p:spPr>
          <a:xfrm rot="5400000">
            <a:off x="6051736" y="5298829"/>
            <a:ext cx="708089" cy="1673305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E04BA7E9-03BA-4231-A6A9-982E36ADE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8904" y="1849433"/>
            <a:ext cx="14954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7030A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Synthesis</a:t>
            </a:r>
            <a:endParaRPr lang="zh-CN" altLang="en-US" sz="2000" dirty="0">
              <a:solidFill>
                <a:srgbClr val="7030A0"/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D658AC83-457E-4AA1-91B9-A0F07DB06A65}"/>
              </a:ext>
            </a:extLst>
          </p:cNvPr>
          <p:cNvSpPr/>
          <p:nvPr/>
        </p:nvSpPr>
        <p:spPr>
          <a:xfrm>
            <a:off x="3768927" y="2637284"/>
            <a:ext cx="1800200" cy="50368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Mission Spec.</a:t>
            </a:r>
            <a:endParaRPr lang="zh-CN" altLang="en-US" sz="16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F3F76F69-3E4E-4E1A-B508-B52720FE4DE7}"/>
              </a:ext>
            </a:extLst>
          </p:cNvPr>
          <p:cNvCxnSpPr>
            <a:cxnSpLocks/>
          </p:cNvCxnSpPr>
          <p:nvPr/>
        </p:nvCxnSpPr>
        <p:spPr>
          <a:xfrm>
            <a:off x="5569128" y="2889126"/>
            <a:ext cx="50405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839ADEC7-42CC-4D4F-9974-D6457946D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1560" y="1835531"/>
            <a:ext cx="14954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7030A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Interface</a:t>
            </a:r>
            <a:endParaRPr lang="zh-CN" altLang="en-US" sz="2000" dirty="0">
              <a:solidFill>
                <a:srgbClr val="7030A0"/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65" name="肘形连接符 44">
            <a:extLst>
              <a:ext uri="{FF2B5EF4-FFF2-40B4-BE49-F238E27FC236}">
                <a16:creationId xmlns:a16="http://schemas.microsoft.com/office/drawing/2014/main" id="{13CE328B-FD1A-458B-B63A-C175E5B36289}"/>
              </a:ext>
            </a:extLst>
          </p:cNvPr>
          <p:cNvCxnSpPr>
            <a:endCxn id="62" idx="1"/>
          </p:cNvCxnSpPr>
          <p:nvPr/>
        </p:nvCxnSpPr>
        <p:spPr>
          <a:xfrm rot="16200000" flipH="1">
            <a:off x="3180546" y="2300745"/>
            <a:ext cx="449404" cy="727357"/>
          </a:xfrm>
          <a:prstGeom prst="bentConnector2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id="{DBD0FAEA-B57B-4886-8F2D-0D5A747CC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1640" y="1849433"/>
            <a:ext cx="14954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7030A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ROS</a:t>
            </a:r>
            <a:endParaRPr lang="zh-CN" altLang="en-US" sz="2000" dirty="0">
              <a:solidFill>
                <a:srgbClr val="7030A0"/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E4034A39-56BA-4C61-9303-611F6DAA68C0}"/>
              </a:ext>
            </a:extLst>
          </p:cNvPr>
          <p:cNvCxnSpPr>
            <a:cxnSpLocks/>
          </p:cNvCxnSpPr>
          <p:nvPr/>
        </p:nvCxnSpPr>
        <p:spPr>
          <a:xfrm>
            <a:off x="2926455" y="3557164"/>
            <a:ext cx="840730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9FE6A8C6-24B3-426F-8520-84BE869FEF90}"/>
              </a:ext>
            </a:extLst>
          </p:cNvPr>
          <p:cNvCxnSpPr>
            <a:cxnSpLocks/>
          </p:cNvCxnSpPr>
          <p:nvPr/>
        </p:nvCxnSpPr>
        <p:spPr>
          <a:xfrm>
            <a:off x="2926455" y="4272311"/>
            <a:ext cx="840730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65E43338-8288-4EF5-BF1D-193DA6324F7A}"/>
              </a:ext>
            </a:extLst>
          </p:cNvPr>
          <p:cNvCxnSpPr>
            <a:cxnSpLocks/>
          </p:cNvCxnSpPr>
          <p:nvPr/>
        </p:nvCxnSpPr>
        <p:spPr>
          <a:xfrm>
            <a:off x="2926455" y="4992391"/>
            <a:ext cx="840730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3A7AE82F-CC82-4A42-8AAD-126D14CE5FDF}"/>
              </a:ext>
            </a:extLst>
          </p:cNvPr>
          <p:cNvCxnSpPr>
            <a:cxnSpLocks/>
          </p:cNvCxnSpPr>
          <p:nvPr/>
        </p:nvCxnSpPr>
        <p:spPr>
          <a:xfrm>
            <a:off x="2926455" y="5697438"/>
            <a:ext cx="840730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A2D4D4A9-03D0-4367-AF5A-2777D24A9FB0}"/>
              </a:ext>
            </a:extLst>
          </p:cNvPr>
          <p:cNvCxnSpPr>
            <a:cxnSpLocks/>
          </p:cNvCxnSpPr>
          <p:nvPr/>
        </p:nvCxnSpPr>
        <p:spPr>
          <a:xfrm>
            <a:off x="2926455" y="6489526"/>
            <a:ext cx="840730" cy="0"/>
          </a:xfrm>
          <a:prstGeom prst="straightConnector1">
            <a:avLst/>
          </a:prstGeom>
          <a:ln w="1905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4">
            <a:extLst>
              <a:ext uri="{FF2B5EF4-FFF2-40B4-BE49-F238E27FC236}">
                <a16:creationId xmlns:a16="http://schemas.microsoft.com/office/drawing/2014/main" id="{40BC4793-7801-4B33-9C7C-5E973C27C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605" y="1501050"/>
            <a:ext cx="823928" cy="929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" name="图片 72">
            <a:extLst>
              <a:ext uri="{FF2B5EF4-FFF2-40B4-BE49-F238E27FC236}">
                <a16:creationId xmlns:a16="http://schemas.microsoft.com/office/drawing/2014/main" id="{72312296-C811-4B67-9745-21816FAE49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520" y="2851378"/>
            <a:ext cx="2452702" cy="3778342"/>
          </a:xfrm>
          <a:prstGeom prst="rect">
            <a:avLst/>
          </a:prstGeom>
        </p:spPr>
      </p:pic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87673E42-DBF5-4EA4-85DD-22AF084BFBD8}"/>
              </a:ext>
            </a:extLst>
          </p:cNvPr>
          <p:cNvCxnSpPr/>
          <p:nvPr/>
        </p:nvCxnSpPr>
        <p:spPr>
          <a:xfrm>
            <a:off x="2831081" y="2664423"/>
            <a:ext cx="0" cy="422096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11964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7010432" y="6500834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  <p:grpSp>
        <p:nvGrpSpPr>
          <p:cNvPr id="2" name="组合 28" hidden="1"/>
          <p:cNvGrpSpPr/>
          <p:nvPr/>
        </p:nvGrpSpPr>
        <p:grpSpPr>
          <a:xfrm>
            <a:off x="-32" y="1879624"/>
            <a:ext cx="1692000" cy="429752"/>
            <a:chOff x="-32" y="1879624"/>
            <a:chExt cx="1692000" cy="429752"/>
          </a:xfrm>
        </p:grpSpPr>
        <p:sp>
          <p:nvSpPr>
            <p:cNvPr id="18" name="矩形 17"/>
            <p:cNvSpPr/>
            <p:nvPr/>
          </p:nvSpPr>
          <p:spPr>
            <a:xfrm>
              <a:off x="-32" y="1879624"/>
              <a:ext cx="1692000" cy="14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-32" y="2022500"/>
              <a:ext cx="1692000" cy="144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-32" y="2165376"/>
              <a:ext cx="1692000" cy="14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38"/>
          <p:cNvGrpSpPr/>
          <p:nvPr/>
        </p:nvGrpSpPr>
        <p:grpSpPr>
          <a:xfrm>
            <a:off x="500034" y="857232"/>
            <a:ext cx="6944628" cy="501037"/>
            <a:chOff x="928662" y="1610013"/>
            <a:chExt cx="6944628" cy="501037"/>
          </a:xfrm>
        </p:grpSpPr>
        <p:grpSp>
          <p:nvGrpSpPr>
            <p:cNvPr id="26" name="组合 36"/>
            <p:cNvGrpSpPr/>
            <p:nvPr/>
          </p:nvGrpSpPr>
          <p:grpSpPr>
            <a:xfrm>
              <a:off x="928662" y="1643050"/>
              <a:ext cx="6944628" cy="468000"/>
              <a:chOff x="928662" y="1643050"/>
              <a:chExt cx="6944628" cy="468000"/>
            </a:xfrm>
          </p:grpSpPr>
          <p:cxnSp>
            <p:nvCxnSpPr>
              <p:cNvPr id="39" name="直接连接符 38"/>
              <p:cNvCxnSpPr/>
              <p:nvPr/>
            </p:nvCxnSpPr>
            <p:spPr>
              <a:xfrm flipV="1">
                <a:off x="1357290" y="2057418"/>
                <a:ext cx="6516000" cy="14260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矩形 39"/>
              <p:cNvSpPr/>
              <p:nvPr/>
            </p:nvSpPr>
            <p:spPr>
              <a:xfrm>
                <a:off x="928662" y="1643050"/>
                <a:ext cx="571504" cy="468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2000" i="1" dirty="0">
                  <a:solidFill>
                    <a:schemeClr val="accent1"/>
                  </a:solidFill>
                  <a:latin typeface="Bernard MT Condensed" pitchFamily="18" charset="0"/>
                </a:endParaRPr>
              </a:p>
            </p:txBody>
          </p:sp>
        </p:grpSp>
        <p:sp>
          <p:nvSpPr>
            <p:cNvPr id="27" name="TextBox 37"/>
            <p:cNvSpPr txBox="1"/>
            <p:nvPr/>
          </p:nvSpPr>
          <p:spPr>
            <a:xfrm>
              <a:off x="1500166" y="1610013"/>
              <a:ext cx="62865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目标</a:t>
              </a:r>
            </a:p>
          </p:txBody>
        </p:sp>
      </p:grp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CD1BEDB9-A45F-4F72-99DD-1EA7B85F80A8}"/>
              </a:ext>
            </a:extLst>
          </p:cNvPr>
          <p:cNvSpPr/>
          <p:nvPr/>
        </p:nvSpPr>
        <p:spPr>
          <a:xfrm>
            <a:off x="539552" y="2258444"/>
            <a:ext cx="4650311" cy="19443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建模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743DD1D9-2B33-40CD-B6BA-B56E7054A828}"/>
              </a:ext>
            </a:extLst>
          </p:cNvPr>
          <p:cNvSpPr/>
          <p:nvPr/>
        </p:nvSpPr>
        <p:spPr>
          <a:xfrm>
            <a:off x="5459939" y="2258444"/>
            <a:ext cx="3077494" cy="1941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规约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对环境约束和系统需求的形式化描述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4A22D7C1-0A2C-402E-92CB-C05949988750}"/>
              </a:ext>
            </a:extLst>
          </p:cNvPr>
          <p:cNvSpPr/>
          <p:nvPr/>
        </p:nvSpPr>
        <p:spPr>
          <a:xfrm rot="5400000">
            <a:off x="4727001" y="4099349"/>
            <a:ext cx="1130483" cy="1853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211B162A-A569-4552-A631-4D9E903565CF}"/>
              </a:ext>
            </a:extLst>
          </p:cNvPr>
          <p:cNvSpPr/>
          <p:nvPr/>
        </p:nvSpPr>
        <p:spPr>
          <a:xfrm>
            <a:off x="539553" y="5673892"/>
            <a:ext cx="7997880" cy="8253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控制程序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指导系统在符合约束的环境下，做出合适的行为，以满足给定的规约。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BAE783E-DFED-4FF1-A1E2-6173A6C8D9DD}"/>
              </a:ext>
            </a:extLst>
          </p:cNvPr>
          <p:cNvSpPr/>
          <p:nvPr/>
        </p:nvSpPr>
        <p:spPr>
          <a:xfrm>
            <a:off x="725367" y="2825205"/>
            <a:ext cx="1982797" cy="12518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环境：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传感器信息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33A0693-9D61-49A0-A57F-60C4588A4559}"/>
              </a:ext>
            </a:extLst>
          </p:cNvPr>
          <p:cNvSpPr/>
          <p:nvPr/>
        </p:nvSpPr>
        <p:spPr>
          <a:xfrm>
            <a:off x="2836255" y="2825205"/>
            <a:ext cx="2159308" cy="12518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系统：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位置、动作指令</a:t>
            </a: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4E586F6D-EAAF-491F-97AD-E5AFD8676D18}"/>
              </a:ext>
            </a:extLst>
          </p:cNvPr>
          <p:cNvGrpSpPr/>
          <p:nvPr/>
        </p:nvGrpSpPr>
        <p:grpSpPr>
          <a:xfrm>
            <a:off x="-32" y="490312"/>
            <a:ext cx="10477246" cy="324000"/>
            <a:chOff x="-32" y="490312"/>
            <a:chExt cx="10477246" cy="324000"/>
          </a:xfrm>
        </p:grpSpPr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CCA900CE-3FF3-4CB7-83EE-9E41C8FB3D26}"/>
                </a:ext>
              </a:extLst>
            </p:cNvPr>
            <p:cNvCxnSpPr/>
            <p:nvPr/>
          </p:nvCxnSpPr>
          <p:spPr>
            <a:xfrm>
              <a:off x="8262636" y="671436"/>
              <a:ext cx="2214578" cy="1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4F8A1E6D-CCA7-41AB-83C1-F636A88565D2}"/>
                </a:ext>
              </a:extLst>
            </p:cNvPr>
            <p:cNvGrpSpPr/>
            <p:nvPr/>
          </p:nvGrpSpPr>
          <p:grpSpPr>
            <a:xfrm>
              <a:off x="-32" y="490312"/>
              <a:ext cx="8262667" cy="324000"/>
              <a:chOff x="-32" y="490312"/>
              <a:chExt cx="8262667" cy="324000"/>
            </a:xfrm>
          </p:grpSpPr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21F512F4-0C81-4807-8831-84C1C24CC6E3}"/>
                  </a:ext>
                </a:extLst>
              </p:cNvPr>
              <p:cNvCxnSpPr/>
              <p:nvPr/>
            </p:nvCxnSpPr>
            <p:spPr>
              <a:xfrm flipV="1">
                <a:off x="-32" y="657177"/>
                <a:ext cx="4786346" cy="1426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FA56AD8A-5C61-4BDF-97FA-5379933A002F}"/>
                  </a:ext>
                </a:extLst>
              </p:cNvPr>
              <p:cNvCxnSpPr/>
              <p:nvPr/>
            </p:nvCxnSpPr>
            <p:spPr>
              <a:xfrm rot="5400000">
                <a:off x="4625108" y="651518"/>
                <a:ext cx="324000" cy="1588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id="{DDE9272A-EFA1-4B88-8E03-215189681669}"/>
                  </a:ext>
                </a:extLst>
              </p:cNvPr>
              <p:cNvCxnSpPr/>
              <p:nvPr/>
            </p:nvCxnSpPr>
            <p:spPr>
              <a:xfrm rot="5400000">
                <a:off x="8099841" y="651518"/>
                <a:ext cx="324000" cy="1588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>
                <a:extLst>
                  <a:ext uri="{FF2B5EF4-FFF2-40B4-BE49-F238E27FC236}">
                    <a16:creationId xmlns:a16="http://schemas.microsoft.com/office/drawing/2014/main" id="{8CA227CB-0EFA-449C-8A2E-D012BC612A42}"/>
                  </a:ext>
                </a:extLst>
              </p:cNvPr>
              <p:cNvCxnSpPr/>
              <p:nvPr/>
            </p:nvCxnSpPr>
            <p:spPr>
              <a:xfrm rot="5400000">
                <a:off x="4679192" y="651518"/>
                <a:ext cx="324000" cy="1588"/>
              </a:xfrm>
              <a:prstGeom prst="line">
                <a:avLst/>
              </a:prstGeom>
              <a:ln w="571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444551FA-56F4-4588-8FE9-4843E441A377}"/>
                  </a:ext>
                </a:extLst>
              </p:cNvPr>
              <p:cNvCxnSpPr/>
              <p:nvPr/>
            </p:nvCxnSpPr>
            <p:spPr>
              <a:xfrm rot="5400000">
                <a:off x="8044170" y="651518"/>
                <a:ext cx="324000" cy="1588"/>
              </a:xfrm>
              <a:prstGeom prst="line">
                <a:avLst/>
              </a:prstGeom>
              <a:ln w="571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8" name="TextBox 29">
            <a:extLst>
              <a:ext uri="{FF2B5EF4-FFF2-40B4-BE49-F238E27FC236}">
                <a16:creationId xmlns:a16="http://schemas.microsoft.com/office/drawing/2014/main" id="{E9B2D374-CB32-44A7-8091-CE7E82C55462}"/>
              </a:ext>
            </a:extLst>
          </p:cNvPr>
          <p:cNvSpPr txBox="1"/>
          <p:nvPr/>
        </p:nvSpPr>
        <p:spPr>
          <a:xfrm>
            <a:off x="4860032" y="457122"/>
            <a:ext cx="335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课题研讨</a:t>
            </a:r>
          </a:p>
        </p:txBody>
      </p:sp>
      <p:sp>
        <p:nvSpPr>
          <p:cNvPr id="33" name="TextBox 49">
            <a:extLst>
              <a:ext uri="{FF2B5EF4-FFF2-40B4-BE49-F238E27FC236}">
                <a16:creationId xmlns:a16="http://schemas.microsoft.com/office/drawing/2014/main" id="{7AA14DFD-331D-4F3B-87AE-7E16AFFDB38D}"/>
              </a:ext>
            </a:extLst>
          </p:cNvPr>
          <p:cNvSpPr txBox="1"/>
          <p:nvPr/>
        </p:nvSpPr>
        <p:spPr>
          <a:xfrm>
            <a:off x="500034" y="1504692"/>
            <a:ext cx="8390858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控制程序自动生成</a:t>
            </a: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4019138035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7010432" y="6500834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/>
          </a:p>
        </p:txBody>
      </p:sp>
      <p:grpSp>
        <p:nvGrpSpPr>
          <p:cNvPr id="2" name="组合 28" hidden="1"/>
          <p:cNvGrpSpPr/>
          <p:nvPr/>
        </p:nvGrpSpPr>
        <p:grpSpPr>
          <a:xfrm>
            <a:off x="-32" y="1879624"/>
            <a:ext cx="1692000" cy="429752"/>
            <a:chOff x="-32" y="1879624"/>
            <a:chExt cx="1692000" cy="429752"/>
          </a:xfrm>
        </p:grpSpPr>
        <p:sp>
          <p:nvSpPr>
            <p:cNvPr id="18" name="矩形 17"/>
            <p:cNvSpPr/>
            <p:nvPr/>
          </p:nvSpPr>
          <p:spPr>
            <a:xfrm>
              <a:off x="-32" y="1879624"/>
              <a:ext cx="1692000" cy="14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-32" y="2022500"/>
              <a:ext cx="1692000" cy="144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-32" y="2165376"/>
              <a:ext cx="1692000" cy="14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38"/>
          <p:cNvGrpSpPr/>
          <p:nvPr/>
        </p:nvGrpSpPr>
        <p:grpSpPr>
          <a:xfrm>
            <a:off x="500033" y="857232"/>
            <a:ext cx="7762601" cy="501037"/>
            <a:chOff x="928662" y="1610013"/>
            <a:chExt cx="7526762" cy="501037"/>
          </a:xfrm>
        </p:grpSpPr>
        <p:grpSp>
          <p:nvGrpSpPr>
            <p:cNvPr id="26" name="组合 36"/>
            <p:cNvGrpSpPr/>
            <p:nvPr/>
          </p:nvGrpSpPr>
          <p:grpSpPr>
            <a:xfrm>
              <a:off x="928662" y="1643050"/>
              <a:ext cx="6944628" cy="468000"/>
              <a:chOff x="928662" y="1643050"/>
              <a:chExt cx="6944628" cy="468000"/>
            </a:xfrm>
          </p:grpSpPr>
          <p:cxnSp>
            <p:nvCxnSpPr>
              <p:cNvPr id="39" name="直接连接符 38"/>
              <p:cNvCxnSpPr/>
              <p:nvPr/>
            </p:nvCxnSpPr>
            <p:spPr>
              <a:xfrm flipV="1">
                <a:off x="1357290" y="2057418"/>
                <a:ext cx="6516000" cy="14260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矩形 39"/>
              <p:cNvSpPr/>
              <p:nvPr/>
            </p:nvSpPr>
            <p:spPr>
              <a:xfrm>
                <a:off x="928662" y="1643050"/>
                <a:ext cx="571504" cy="468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2000" i="1" dirty="0">
                  <a:solidFill>
                    <a:schemeClr val="accent1"/>
                  </a:solidFill>
                  <a:latin typeface="Bernard MT Condensed" pitchFamily="18" charset="0"/>
                </a:endParaRPr>
              </a:p>
            </p:txBody>
          </p:sp>
        </p:grpSp>
        <p:sp>
          <p:nvSpPr>
            <p:cNvPr id="27" name="TextBox 37"/>
            <p:cNvSpPr txBox="1"/>
            <p:nvPr/>
          </p:nvSpPr>
          <p:spPr>
            <a:xfrm>
              <a:off x="1500166" y="1610013"/>
              <a:ext cx="6955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面向</a:t>
              </a:r>
              <a:r>
                <a:rPr lang="en-US" altLang="zh-CN" sz="2400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ROS</a:t>
              </a:r>
              <a:r>
                <a:rPr lang="zh-CN" altLang="en-US" sz="2400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的控制程序综合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68B91FDC-E758-4BC5-822D-0A484208D554}"/>
              </a:ext>
            </a:extLst>
          </p:cNvPr>
          <p:cNvGrpSpPr/>
          <p:nvPr/>
        </p:nvGrpSpPr>
        <p:grpSpPr>
          <a:xfrm>
            <a:off x="-32" y="490312"/>
            <a:ext cx="10477246" cy="324000"/>
            <a:chOff x="-32" y="490312"/>
            <a:chExt cx="10477246" cy="324000"/>
          </a:xfrm>
        </p:grpSpPr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D84BA5BF-C105-4DFE-94B9-6C0E020B84A4}"/>
                </a:ext>
              </a:extLst>
            </p:cNvPr>
            <p:cNvCxnSpPr/>
            <p:nvPr/>
          </p:nvCxnSpPr>
          <p:spPr>
            <a:xfrm>
              <a:off x="8262636" y="671436"/>
              <a:ext cx="2214578" cy="1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ACF47354-62CF-4821-BDF8-C166BA837B1B}"/>
                </a:ext>
              </a:extLst>
            </p:cNvPr>
            <p:cNvGrpSpPr/>
            <p:nvPr/>
          </p:nvGrpSpPr>
          <p:grpSpPr>
            <a:xfrm>
              <a:off x="-32" y="490312"/>
              <a:ext cx="8262667" cy="324000"/>
              <a:chOff x="-32" y="490312"/>
              <a:chExt cx="8262667" cy="324000"/>
            </a:xfrm>
          </p:grpSpPr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22691DC0-C568-4105-A368-C82A13A9A2C7}"/>
                  </a:ext>
                </a:extLst>
              </p:cNvPr>
              <p:cNvCxnSpPr/>
              <p:nvPr/>
            </p:nvCxnSpPr>
            <p:spPr>
              <a:xfrm flipV="1">
                <a:off x="-32" y="657177"/>
                <a:ext cx="4786346" cy="1426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508CCCBF-B2C3-41BC-AC16-588214C7E587}"/>
                  </a:ext>
                </a:extLst>
              </p:cNvPr>
              <p:cNvCxnSpPr/>
              <p:nvPr/>
            </p:nvCxnSpPr>
            <p:spPr>
              <a:xfrm rot="5400000">
                <a:off x="4625108" y="651518"/>
                <a:ext cx="324000" cy="1588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BD1D867C-1ECB-4184-ABDF-D5B8B1799A69}"/>
                  </a:ext>
                </a:extLst>
              </p:cNvPr>
              <p:cNvCxnSpPr/>
              <p:nvPr/>
            </p:nvCxnSpPr>
            <p:spPr>
              <a:xfrm rot="5400000">
                <a:off x="8099841" y="651518"/>
                <a:ext cx="324000" cy="1588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57797198-66F7-4004-9168-1BC7C9A786A1}"/>
                  </a:ext>
                </a:extLst>
              </p:cNvPr>
              <p:cNvCxnSpPr/>
              <p:nvPr/>
            </p:nvCxnSpPr>
            <p:spPr>
              <a:xfrm rot="5400000">
                <a:off x="4679192" y="651518"/>
                <a:ext cx="324000" cy="1588"/>
              </a:xfrm>
              <a:prstGeom prst="line">
                <a:avLst/>
              </a:prstGeom>
              <a:ln w="571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81C66418-2CBE-44A4-9A88-15B6CE7BACE3}"/>
                  </a:ext>
                </a:extLst>
              </p:cNvPr>
              <p:cNvCxnSpPr/>
              <p:nvPr/>
            </p:nvCxnSpPr>
            <p:spPr>
              <a:xfrm rot="5400000">
                <a:off x="8044170" y="651518"/>
                <a:ext cx="324000" cy="1588"/>
              </a:xfrm>
              <a:prstGeom prst="line">
                <a:avLst/>
              </a:prstGeom>
              <a:ln w="571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TextBox 29">
            <a:extLst>
              <a:ext uri="{FF2B5EF4-FFF2-40B4-BE49-F238E27FC236}">
                <a16:creationId xmlns:a16="http://schemas.microsoft.com/office/drawing/2014/main" id="{BF62957B-B838-41FF-BF8B-74107164AEC3}"/>
              </a:ext>
            </a:extLst>
          </p:cNvPr>
          <p:cNvSpPr txBox="1"/>
          <p:nvPr/>
        </p:nvSpPr>
        <p:spPr>
          <a:xfrm>
            <a:off x="4786314" y="457122"/>
            <a:ext cx="335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课题研讨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97DD23F9-2D56-42CA-BFF0-07BFB3A67D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437" y="4880432"/>
            <a:ext cx="3168352" cy="171692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B13F292D-252E-4631-A5B5-1223D7FC65A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7" r="31226"/>
          <a:stretch/>
        </p:blipFill>
        <p:spPr>
          <a:xfrm>
            <a:off x="251520" y="3384683"/>
            <a:ext cx="3581918" cy="3098384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BE357261-468C-445C-A51C-3503F7B6E79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760069"/>
            <a:ext cx="2788970" cy="1450111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9136E5FA-94FD-481A-9225-38A1A5A5244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694" y="1750941"/>
            <a:ext cx="3262606" cy="1777009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D0B2F2D5-091A-4D27-A126-FD896BC2BDE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78" t="23308" r="43287"/>
          <a:stretch/>
        </p:blipFill>
        <p:spPr>
          <a:xfrm>
            <a:off x="6084168" y="2669457"/>
            <a:ext cx="2376265" cy="276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525537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7010432" y="6500834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/>
          </a:p>
        </p:txBody>
      </p:sp>
      <p:grpSp>
        <p:nvGrpSpPr>
          <p:cNvPr id="2" name="组合 28" hidden="1"/>
          <p:cNvGrpSpPr/>
          <p:nvPr/>
        </p:nvGrpSpPr>
        <p:grpSpPr>
          <a:xfrm>
            <a:off x="-32" y="1879624"/>
            <a:ext cx="1692000" cy="429752"/>
            <a:chOff x="-32" y="1879624"/>
            <a:chExt cx="1692000" cy="429752"/>
          </a:xfrm>
        </p:grpSpPr>
        <p:sp>
          <p:nvSpPr>
            <p:cNvPr id="18" name="矩形 17"/>
            <p:cNvSpPr/>
            <p:nvPr/>
          </p:nvSpPr>
          <p:spPr>
            <a:xfrm>
              <a:off x="-32" y="1879624"/>
              <a:ext cx="1692000" cy="14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-32" y="2022500"/>
              <a:ext cx="1692000" cy="144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-32" y="2165376"/>
              <a:ext cx="1692000" cy="14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38"/>
          <p:cNvGrpSpPr/>
          <p:nvPr/>
        </p:nvGrpSpPr>
        <p:grpSpPr>
          <a:xfrm>
            <a:off x="500034" y="857232"/>
            <a:ext cx="6944628" cy="501037"/>
            <a:chOff x="928662" y="1610013"/>
            <a:chExt cx="6944628" cy="501037"/>
          </a:xfrm>
        </p:grpSpPr>
        <p:grpSp>
          <p:nvGrpSpPr>
            <p:cNvPr id="26" name="组合 36"/>
            <p:cNvGrpSpPr/>
            <p:nvPr/>
          </p:nvGrpSpPr>
          <p:grpSpPr>
            <a:xfrm>
              <a:off x="928662" y="1643050"/>
              <a:ext cx="6944628" cy="468000"/>
              <a:chOff x="928662" y="1643050"/>
              <a:chExt cx="6944628" cy="468000"/>
            </a:xfrm>
          </p:grpSpPr>
          <p:cxnSp>
            <p:nvCxnSpPr>
              <p:cNvPr id="39" name="直接连接符 38"/>
              <p:cNvCxnSpPr/>
              <p:nvPr/>
            </p:nvCxnSpPr>
            <p:spPr>
              <a:xfrm flipV="1">
                <a:off x="1357290" y="2057418"/>
                <a:ext cx="6516000" cy="14260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矩形 39"/>
              <p:cNvSpPr/>
              <p:nvPr/>
            </p:nvSpPr>
            <p:spPr>
              <a:xfrm>
                <a:off x="928662" y="1643050"/>
                <a:ext cx="571504" cy="468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2000" i="1" dirty="0">
                  <a:solidFill>
                    <a:schemeClr val="accent1"/>
                  </a:solidFill>
                  <a:latin typeface="Bernard MT Condensed" pitchFamily="18" charset="0"/>
                </a:endParaRPr>
              </a:p>
            </p:txBody>
          </p:sp>
        </p:grpSp>
        <p:sp>
          <p:nvSpPr>
            <p:cNvPr id="27" name="TextBox 37"/>
            <p:cNvSpPr txBox="1"/>
            <p:nvPr/>
          </p:nvSpPr>
          <p:spPr>
            <a:xfrm>
              <a:off x="1500166" y="1610013"/>
              <a:ext cx="62865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其他研究方向</a:t>
              </a:r>
            </a:p>
          </p:txBody>
        </p:sp>
      </p:grpSp>
      <p:sp>
        <p:nvSpPr>
          <p:cNvPr id="22" name="TextBox 49">
            <a:extLst>
              <a:ext uri="{FF2B5EF4-FFF2-40B4-BE49-F238E27FC236}">
                <a16:creationId xmlns:a16="http://schemas.microsoft.com/office/drawing/2014/main" id="{4BD7AA47-B5D6-4965-A260-BEE8206470F0}"/>
              </a:ext>
            </a:extLst>
          </p:cNvPr>
          <p:cNvSpPr txBox="1"/>
          <p:nvPr/>
        </p:nvSpPr>
        <p:spPr>
          <a:xfrm>
            <a:off x="108944" y="1681929"/>
            <a:ext cx="8274716" cy="1596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536575">
              <a:lnSpc>
                <a:spcPct val="150000"/>
              </a:lnSpc>
              <a:buClr>
                <a:schemeClr val="accent1"/>
              </a:buClr>
            </a:pPr>
            <a:r>
              <a:rPr lang="en-US" altLang="zh-CN" sz="2000" dirty="0">
                <a:solidFill>
                  <a:srgbClr val="4F81BD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000" dirty="0">
                <a:solidFill>
                  <a:srgbClr val="4F81BD"/>
                </a:solidFill>
                <a:latin typeface="微软雅黑" pitchFamily="34" charset="-122"/>
                <a:ea typeface="微软雅黑" pitchFamily="34" charset="-122"/>
              </a:rPr>
              <a:t>理论</a:t>
            </a:r>
            <a:r>
              <a:rPr lang="en-US" altLang="zh-CN" sz="2000" dirty="0">
                <a:solidFill>
                  <a:srgbClr val="4F81BD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371600" lvl="2" indent="-457200">
              <a:lnSpc>
                <a:spcPct val="150000"/>
              </a:lnSpc>
              <a:buClr>
                <a:schemeClr val="accent1"/>
              </a:buClr>
              <a:buAutoNum type="arabicPeriod"/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不可综合问题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371600" lvl="2" indent="-457200">
              <a:lnSpc>
                <a:spcPct val="150000"/>
              </a:lnSpc>
              <a:buClr>
                <a:schemeClr val="accent1"/>
              </a:buClr>
              <a:buAutoNum type="arabicPeriod"/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多系统下的全局规约综合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5C8D356A-3DE2-4C67-A8AA-661CEF0130EB}"/>
              </a:ext>
            </a:extLst>
          </p:cNvPr>
          <p:cNvGrpSpPr/>
          <p:nvPr/>
        </p:nvGrpSpPr>
        <p:grpSpPr>
          <a:xfrm>
            <a:off x="-32" y="490312"/>
            <a:ext cx="10477246" cy="324000"/>
            <a:chOff x="-32" y="490312"/>
            <a:chExt cx="10477246" cy="324000"/>
          </a:xfrm>
        </p:grpSpPr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4F480E92-A512-490F-AFCB-5BF7EC8F00F9}"/>
                </a:ext>
              </a:extLst>
            </p:cNvPr>
            <p:cNvCxnSpPr/>
            <p:nvPr/>
          </p:nvCxnSpPr>
          <p:spPr>
            <a:xfrm>
              <a:off x="8262636" y="671436"/>
              <a:ext cx="2214578" cy="1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FF42C65A-9C76-4BE5-88EE-AE7531FFF8E7}"/>
                </a:ext>
              </a:extLst>
            </p:cNvPr>
            <p:cNvGrpSpPr/>
            <p:nvPr/>
          </p:nvGrpSpPr>
          <p:grpSpPr>
            <a:xfrm>
              <a:off x="-32" y="490312"/>
              <a:ext cx="8262667" cy="324000"/>
              <a:chOff x="-32" y="490312"/>
              <a:chExt cx="8262667" cy="324000"/>
            </a:xfrm>
          </p:grpSpPr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8F103779-62A7-4507-B951-BA499785DC26}"/>
                  </a:ext>
                </a:extLst>
              </p:cNvPr>
              <p:cNvCxnSpPr/>
              <p:nvPr/>
            </p:nvCxnSpPr>
            <p:spPr>
              <a:xfrm flipV="1">
                <a:off x="-32" y="657177"/>
                <a:ext cx="4786346" cy="1426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E0BAF896-4B03-46C7-9620-D76740D3059F}"/>
                  </a:ext>
                </a:extLst>
              </p:cNvPr>
              <p:cNvCxnSpPr/>
              <p:nvPr/>
            </p:nvCxnSpPr>
            <p:spPr>
              <a:xfrm rot="5400000">
                <a:off x="4625108" y="651518"/>
                <a:ext cx="324000" cy="1588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AF29A7FC-CD19-4673-A1B5-0A59CD836632}"/>
                  </a:ext>
                </a:extLst>
              </p:cNvPr>
              <p:cNvCxnSpPr/>
              <p:nvPr/>
            </p:nvCxnSpPr>
            <p:spPr>
              <a:xfrm rot="5400000">
                <a:off x="8099841" y="651518"/>
                <a:ext cx="324000" cy="1588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931AC44F-A4EC-4B45-82CF-2CCD8620F187}"/>
                  </a:ext>
                </a:extLst>
              </p:cNvPr>
              <p:cNvCxnSpPr/>
              <p:nvPr/>
            </p:nvCxnSpPr>
            <p:spPr>
              <a:xfrm rot="5400000">
                <a:off x="4679192" y="651518"/>
                <a:ext cx="324000" cy="1588"/>
              </a:xfrm>
              <a:prstGeom prst="line">
                <a:avLst/>
              </a:prstGeom>
              <a:ln w="571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A0A137B7-1F20-47D7-9B98-2B7CF6DDF336}"/>
                  </a:ext>
                </a:extLst>
              </p:cNvPr>
              <p:cNvCxnSpPr/>
              <p:nvPr/>
            </p:nvCxnSpPr>
            <p:spPr>
              <a:xfrm rot="5400000">
                <a:off x="8044170" y="651518"/>
                <a:ext cx="324000" cy="1588"/>
              </a:xfrm>
              <a:prstGeom prst="line">
                <a:avLst/>
              </a:prstGeom>
              <a:ln w="571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TextBox 29">
            <a:extLst>
              <a:ext uri="{FF2B5EF4-FFF2-40B4-BE49-F238E27FC236}">
                <a16:creationId xmlns:a16="http://schemas.microsoft.com/office/drawing/2014/main" id="{C764B782-31C3-4A2E-B91E-1D81B1DF7CAF}"/>
              </a:ext>
            </a:extLst>
          </p:cNvPr>
          <p:cNvSpPr txBox="1"/>
          <p:nvPr/>
        </p:nvSpPr>
        <p:spPr>
          <a:xfrm>
            <a:off x="4786314" y="457122"/>
            <a:ext cx="335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课题研讨</a:t>
            </a:r>
          </a:p>
        </p:txBody>
      </p:sp>
      <p:sp>
        <p:nvSpPr>
          <p:cNvPr id="28" name="TextBox 49">
            <a:extLst>
              <a:ext uri="{FF2B5EF4-FFF2-40B4-BE49-F238E27FC236}">
                <a16:creationId xmlns:a16="http://schemas.microsoft.com/office/drawing/2014/main" id="{95FD6A98-93F2-46C5-9F8C-CED1793B385E}"/>
              </a:ext>
            </a:extLst>
          </p:cNvPr>
          <p:cNvSpPr txBox="1"/>
          <p:nvPr/>
        </p:nvSpPr>
        <p:spPr>
          <a:xfrm>
            <a:off x="108944" y="3798563"/>
            <a:ext cx="8423496" cy="1596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536575">
              <a:lnSpc>
                <a:spcPct val="150000"/>
              </a:lnSpc>
              <a:buClr>
                <a:schemeClr val="accent1"/>
              </a:buClr>
            </a:pPr>
            <a:r>
              <a:rPr lang="en-US" altLang="zh-CN" sz="2000" dirty="0">
                <a:solidFill>
                  <a:srgbClr val="4F81BD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000" dirty="0">
                <a:solidFill>
                  <a:srgbClr val="4F81BD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r>
              <a:rPr lang="en-US" altLang="zh-CN" sz="2000" dirty="0">
                <a:solidFill>
                  <a:srgbClr val="4F81BD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371600" lvl="2" indent="-457200">
              <a:lnSpc>
                <a:spcPct val="150000"/>
              </a:lnSpc>
              <a:buClr>
                <a:schemeClr val="accent1"/>
              </a:buClr>
              <a:buAutoNum type="arabicPeriod"/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统一安全防护平台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371600" lvl="2" indent="-457200">
              <a:lnSpc>
                <a:spcPct val="150000"/>
              </a:lnSpc>
              <a:buClr>
                <a:schemeClr val="accent1"/>
              </a:buClr>
              <a:buAutoNum type="arabicPeriod"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ROS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上更多协同案例的实现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0336445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841722" y="2792552"/>
            <a:ext cx="34605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58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谢谢</a:t>
            </a: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7010432" y="6500834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/>
          </a:p>
        </p:txBody>
      </p:sp>
      <p:grpSp>
        <p:nvGrpSpPr>
          <p:cNvPr id="2" name="组合 27"/>
          <p:cNvGrpSpPr/>
          <p:nvPr/>
        </p:nvGrpSpPr>
        <p:grpSpPr>
          <a:xfrm>
            <a:off x="-32" y="2927810"/>
            <a:ext cx="2808000" cy="429752"/>
            <a:chOff x="-32" y="2928934"/>
            <a:chExt cx="1692000" cy="429752"/>
          </a:xfrm>
        </p:grpSpPr>
        <p:sp>
          <p:nvSpPr>
            <p:cNvPr id="18" name="矩形 17"/>
            <p:cNvSpPr/>
            <p:nvPr/>
          </p:nvSpPr>
          <p:spPr>
            <a:xfrm>
              <a:off x="-32" y="2928934"/>
              <a:ext cx="1692000" cy="14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-32" y="3071810"/>
              <a:ext cx="1692000" cy="144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-32" y="3214686"/>
              <a:ext cx="1692000" cy="14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8"/>
          <p:cNvGrpSpPr/>
          <p:nvPr/>
        </p:nvGrpSpPr>
        <p:grpSpPr>
          <a:xfrm>
            <a:off x="6357950" y="2927810"/>
            <a:ext cx="2808000" cy="429752"/>
            <a:chOff x="7452032" y="1863858"/>
            <a:chExt cx="1692000" cy="429752"/>
          </a:xfrm>
        </p:grpSpPr>
        <p:sp>
          <p:nvSpPr>
            <p:cNvPr id="21" name="矩形 20"/>
            <p:cNvSpPr/>
            <p:nvPr/>
          </p:nvSpPr>
          <p:spPr>
            <a:xfrm>
              <a:off x="7452032" y="1863858"/>
              <a:ext cx="1692000" cy="14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7452032" y="2006734"/>
              <a:ext cx="1692000" cy="144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7452032" y="2149610"/>
              <a:ext cx="1692000" cy="14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EACA3FC-6545-4487-86D4-012E0222A8E9}"/>
              </a:ext>
            </a:extLst>
          </p:cNvPr>
          <p:cNvGrpSpPr/>
          <p:nvPr/>
        </p:nvGrpSpPr>
        <p:grpSpPr>
          <a:xfrm>
            <a:off x="-32" y="490312"/>
            <a:ext cx="10477246" cy="324000"/>
            <a:chOff x="-32" y="490312"/>
            <a:chExt cx="10477246" cy="324000"/>
          </a:xfrm>
        </p:grpSpPr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08D9DAF2-4E22-4A8D-871D-A9990C7A108A}"/>
                </a:ext>
              </a:extLst>
            </p:cNvPr>
            <p:cNvCxnSpPr/>
            <p:nvPr/>
          </p:nvCxnSpPr>
          <p:spPr>
            <a:xfrm>
              <a:off x="8262636" y="671436"/>
              <a:ext cx="2214578" cy="1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4ABD8088-312B-4526-9C93-C3B94F097B4B}"/>
                </a:ext>
              </a:extLst>
            </p:cNvPr>
            <p:cNvGrpSpPr/>
            <p:nvPr/>
          </p:nvGrpSpPr>
          <p:grpSpPr>
            <a:xfrm>
              <a:off x="-32" y="490312"/>
              <a:ext cx="8262667" cy="324000"/>
              <a:chOff x="-32" y="490312"/>
              <a:chExt cx="8262667" cy="324000"/>
            </a:xfrm>
          </p:grpSpPr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7CF5C413-A15F-4FFD-9D28-EBC69A084F47}"/>
                  </a:ext>
                </a:extLst>
              </p:cNvPr>
              <p:cNvCxnSpPr/>
              <p:nvPr/>
            </p:nvCxnSpPr>
            <p:spPr>
              <a:xfrm flipV="1">
                <a:off x="-32" y="657177"/>
                <a:ext cx="4786346" cy="1426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54F4E83C-FCA8-4284-91CB-4F8A500F2891}"/>
                  </a:ext>
                </a:extLst>
              </p:cNvPr>
              <p:cNvCxnSpPr/>
              <p:nvPr/>
            </p:nvCxnSpPr>
            <p:spPr>
              <a:xfrm rot="5400000">
                <a:off x="4625108" y="651518"/>
                <a:ext cx="324000" cy="1588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7A22B3F6-8D52-4198-A03B-1EE4A380C63F}"/>
                  </a:ext>
                </a:extLst>
              </p:cNvPr>
              <p:cNvCxnSpPr/>
              <p:nvPr/>
            </p:nvCxnSpPr>
            <p:spPr>
              <a:xfrm rot="5400000">
                <a:off x="8099841" y="651518"/>
                <a:ext cx="324000" cy="1588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E1535E13-74F7-41C4-ABC9-99BFA8D60201}"/>
                  </a:ext>
                </a:extLst>
              </p:cNvPr>
              <p:cNvCxnSpPr/>
              <p:nvPr/>
            </p:nvCxnSpPr>
            <p:spPr>
              <a:xfrm rot="5400000">
                <a:off x="4679192" y="651518"/>
                <a:ext cx="324000" cy="1588"/>
              </a:xfrm>
              <a:prstGeom prst="line">
                <a:avLst/>
              </a:prstGeom>
              <a:ln w="571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FC976D50-6850-4E05-B6C7-D4360770CF4C}"/>
                  </a:ext>
                </a:extLst>
              </p:cNvPr>
              <p:cNvCxnSpPr/>
              <p:nvPr/>
            </p:nvCxnSpPr>
            <p:spPr>
              <a:xfrm rot="5400000">
                <a:off x="8044170" y="651518"/>
                <a:ext cx="324000" cy="1588"/>
              </a:xfrm>
              <a:prstGeom prst="line">
                <a:avLst/>
              </a:prstGeom>
              <a:ln w="571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8" name="TextBox 29">
            <a:extLst>
              <a:ext uri="{FF2B5EF4-FFF2-40B4-BE49-F238E27FC236}">
                <a16:creationId xmlns:a16="http://schemas.microsoft.com/office/drawing/2014/main" id="{0C2217F5-46D2-4AAB-AEF1-AF7A3FD2BCE4}"/>
              </a:ext>
            </a:extLst>
          </p:cNvPr>
          <p:cNvSpPr txBox="1"/>
          <p:nvPr/>
        </p:nvSpPr>
        <p:spPr>
          <a:xfrm>
            <a:off x="4860032" y="457122"/>
            <a:ext cx="335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课题研讨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7010432" y="6500834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  <p:grpSp>
        <p:nvGrpSpPr>
          <p:cNvPr id="2" name="组合 28" hidden="1"/>
          <p:cNvGrpSpPr/>
          <p:nvPr/>
        </p:nvGrpSpPr>
        <p:grpSpPr>
          <a:xfrm>
            <a:off x="-32" y="1879624"/>
            <a:ext cx="1692000" cy="429752"/>
            <a:chOff x="-32" y="1879624"/>
            <a:chExt cx="1692000" cy="429752"/>
          </a:xfrm>
        </p:grpSpPr>
        <p:sp>
          <p:nvSpPr>
            <p:cNvPr id="18" name="矩形 17"/>
            <p:cNvSpPr/>
            <p:nvPr/>
          </p:nvSpPr>
          <p:spPr>
            <a:xfrm>
              <a:off x="-32" y="1879624"/>
              <a:ext cx="1692000" cy="14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-32" y="2022500"/>
              <a:ext cx="1692000" cy="144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-32" y="2165376"/>
              <a:ext cx="1692000" cy="14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38"/>
          <p:cNvGrpSpPr/>
          <p:nvPr/>
        </p:nvGrpSpPr>
        <p:grpSpPr>
          <a:xfrm>
            <a:off x="500034" y="857232"/>
            <a:ext cx="6944628" cy="501037"/>
            <a:chOff x="928662" y="1610013"/>
            <a:chExt cx="6944628" cy="501037"/>
          </a:xfrm>
        </p:grpSpPr>
        <p:grpSp>
          <p:nvGrpSpPr>
            <p:cNvPr id="26" name="组合 36"/>
            <p:cNvGrpSpPr/>
            <p:nvPr/>
          </p:nvGrpSpPr>
          <p:grpSpPr>
            <a:xfrm>
              <a:off x="928662" y="1643050"/>
              <a:ext cx="6944628" cy="468000"/>
              <a:chOff x="928662" y="1643050"/>
              <a:chExt cx="6944628" cy="468000"/>
            </a:xfrm>
          </p:grpSpPr>
          <p:cxnSp>
            <p:nvCxnSpPr>
              <p:cNvPr id="39" name="直接连接符 38"/>
              <p:cNvCxnSpPr/>
              <p:nvPr/>
            </p:nvCxnSpPr>
            <p:spPr>
              <a:xfrm flipV="1">
                <a:off x="1357290" y="2057418"/>
                <a:ext cx="6516000" cy="14260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矩形 39"/>
              <p:cNvSpPr/>
              <p:nvPr/>
            </p:nvSpPr>
            <p:spPr>
              <a:xfrm>
                <a:off x="928662" y="1643050"/>
                <a:ext cx="571504" cy="468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2000" i="1" dirty="0">
                  <a:solidFill>
                    <a:schemeClr val="accent1"/>
                  </a:solidFill>
                  <a:latin typeface="Bernard MT Condensed" pitchFamily="18" charset="0"/>
                </a:endParaRPr>
              </a:p>
            </p:txBody>
          </p:sp>
        </p:grpSp>
        <p:sp>
          <p:nvSpPr>
            <p:cNvPr id="27" name="TextBox 37"/>
            <p:cNvSpPr txBox="1"/>
            <p:nvPr/>
          </p:nvSpPr>
          <p:spPr>
            <a:xfrm>
              <a:off x="1500166" y="1610013"/>
              <a:ext cx="62865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方法</a:t>
              </a: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1195FEC4-3366-4550-98B7-B2C2B091F02D}"/>
              </a:ext>
            </a:extLst>
          </p:cNvPr>
          <p:cNvGrpSpPr/>
          <p:nvPr/>
        </p:nvGrpSpPr>
        <p:grpSpPr>
          <a:xfrm>
            <a:off x="-32" y="490312"/>
            <a:ext cx="10477246" cy="324000"/>
            <a:chOff x="-32" y="490312"/>
            <a:chExt cx="10477246" cy="324000"/>
          </a:xfrm>
        </p:grpSpPr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3A6AB7E4-5C13-48D5-8E95-A52AFBCF589D}"/>
                </a:ext>
              </a:extLst>
            </p:cNvPr>
            <p:cNvCxnSpPr/>
            <p:nvPr/>
          </p:nvCxnSpPr>
          <p:spPr>
            <a:xfrm>
              <a:off x="8262636" y="671436"/>
              <a:ext cx="2214578" cy="1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04CBED18-F537-4385-8CF6-6C5CF901D0A1}"/>
                </a:ext>
              </a:extLst>
            </p:cNvPr>
            <p:cNvGrpSpPr/>
            <p:nvPr/>
          </p:nvGrpSpPr>
          <p:grpSpPr>
            <a:xfrm>
              <a:off x="-32" y="490312"/>
              <a:ext cx="8262667" cy="324000"/>
              <a:chOff x="-32" y="490312"/>
              <a:chExt cx="8262667" cy="324000"/>
            </a:xfrm>
          </p:grpSpPr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156A85CE-F656-442F-81F5-937083CCD92F}"/>
                  </a:ext>
                </a:extLst>
              </p:cNvPr>
              <p:cNvCxnSpPr/>
              <p:nvPr/>
            </p:nvCxnSpPr>
            <p:spPr>
              <a:xfrm flipV="1">
                <a:off x="-32" y="657177"/>
                <a:ext cx="4786346" cy="1426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id="{893A4C43-6014-4ABE-B3D2-7A67BBA69CCC}"/>
                  </a:ext>
                </a:extLst>
              </p:cNvPr>
              <p:cNvCxnSpPr/>
              <p:nvPr/>
            </p:nvCxnSpPr>
            <p:spPr>
              <a:xfrm rot="5400000">
                <a:off x="4625108" y="651518"/>
                <a:ext cx="324000" cy="1588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>
                <a:extLst>
                  <a:ext uri="{FF2B5EF4-FFF2-40B4-BE49-F238E27FC236}">
                    <a16:creationId xmlns:a16="http://schemas.microsoft.com/office/drawing/2014/main" id="{82929F59-4363-470A-9A87-2E8B7D99C118}"/>
                  </a:ext>
                </a:extLst>
              </p:cNvPr>
              <p:cNvCxnSpPr/>
              <p:nvPr/>
            </p:nvCxnSpPr>
            <p:spPr>
              <a:xfrm rot="5400000">
                <a:off x="8099841" y="651518"/>
                <a:ext cx="324000" cy="1588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BA343748-0649-4ABB-8E8D-FAEA3D80DFF0}"/>
                  </a:ext>
                </a:extLst>
              </p:cNvPr>
              <p:cNvCxnSpPr/>
              <p:nvPr/>
            </p:nvCxnSpPr>
            <p:spPr>
              <a:xfrm rot="5400000">
                <a:off x="4679192" y="651518"/>
                <a:ext cx="324000" cy="1588"/>
              </a:xfrm>
              <a:prstGeom prst="line">
                <a:avLst/>
              </a:prstGeom>
              <a:ln w="571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>
                <a:extLst>
                  <a:ext uri="{FF2B5EF4-FFF2-40B4-BE49-F238E27FC236}">
                    <a16:creationId xmlns:a16="http://schemas.microsoft.com/office/drawing/2014/main" id="{42A683E4-1872-447A-8E88-B520948889F0}"/>
                  </a:ext>
                </a:extLst>
              </p:cNvPr>
              <p:cNvCxnSpPr/>
              <p:nvPr/>
            </p:nvCxnSpPr>
            <p:spPr>
              <a:xfrm rot="5400000">
                <a:off x="8044170" y="651518"/>
                <a:ext cx="324000" cy="1588"/>
              </a:xfrm>
              <a:prstGeom prst="line">
                <a:avLst/>
              </a:prstGeom>
              <a:ln w="571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9" name="TextBox 29">
            <a:extLst>
              <a:ext uri="{FF2B5EF4-FFF2-40B4-BE49-F238E27FC236}">
                <a16:creationId xmlns:a16="http://schemas.microsoft.com/office/drawing/2014/main" id="{698E5058-A85B-4D06-8C62-F7EA83D0A9A0}"/>
              </a:ext>
            </a:extLst>
          </p:cNvPr>
          <p:cNvSpPr txBox="1"/>
          <p:nvPr/>
        </p:nvSpPr>
        <p:spPr>
          <a:xfrm>
            <a:off x="4860032" y="457122"/>
            <a:ext cx="335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课题研讨</a:t>
            </a:r>
          </a:p>
        </p:txBody>
      </p:sp>
      <p:sp>
        <p:nvSpPr>
          <p:cNvPr id="31" name="TextBox 49">
            <a:extLst>
              <a:ext uri="{FF2B5EF4-FFF2-40B4-BE49-F238E27FC236}">
                <a16:creationId xmlns:a16="http://schemas.microsoft.com/office/drawing/2014/main" id="{58D78DBD-E7CE-47D9-8FB0-6E60A9B7A83B}"/>
              </a:ext>
            </a:extLst>
          </p:cNvPr>
          <p:cNvSpPr txBox="1"/>
          <p:nvPr/>
        </p:nvSpPr>
        <p:spPr>
          <a:xfrm>
            <a:off x="500034" y="1504692"/>
            <a:ext cx="8390858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反应式系统的综合</a:t>
            </a: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】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253F76FA-A45C-454F-9BA5-73BFAD4C2CFD}"/>
              </a:ext>
            </a:extLst>
          </p:cNvPr>
          <p:cNvSpPr/>
          <p:nvPr/>
        </p:nvSpPr>
        <p:spPr>
          <a:xfrm>
            <a:off x="539552" y="2258444"/>
            <a:ext cx="4650311" cy="19443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命题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A42DEE9E-6384-48E3-A708-D24E0B8F4040}"/>
              </a:ext>
            </a:extLst>
          </p:cNvPr>
          <p:cNvSpPr/>
          <p:nvPr/>
        </p:nvSpPr>
        <p:spPr>
          <a:xfrm>
            <a:off x="5459939" y="2258444"/>
            <a:ext cx="3077494" cy="1941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公式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线性时序逻辑（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Linear Temporal Logic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LTL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箭头: 右 34">
            <a:extLst>
              <a:ext uri="{FF2B5EF4-FFF2-40B4-BE49-F238E27FC236}">
                <a16:creationId xmlns:a16="http://schemas.microsoft.com/office/drawing/2014/main" id="{4445B08F-3064-4183-8C75-E9764AE002CE}"/>
              </a:ext>
            </a:extLst>
          </p:cNvPr>
          <p:cNvSpPr/>
          <p:nvPr/>
        </p:nvSpPr>
        <p:spPr>
          <a:xfrm rot="5400000">
            <a:off x="4727001" y="4099349"/>
            <a:ext cx="1130483" cy="1853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94D599CE-0B4A-4FB7-BEA4-F0FB44DD9180}"/>
              </a:ext>
            </a:extLst>
          </p:cNvPr>
          <p:cNvSpPr/>
          <p:nvPr/>
        </p:nvSpPr>
        <p:spPr>
          <a:xfrm>
            <a:off x="539553" y="5673892"/>
            <a:ext cx="7997880" cy="8253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电路、程序、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Moore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Mealy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自动机。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FC3239A1-D0B2-4624-A4A6-7D7DB1E891AF}"/>
              </a:ext>
            </a:extLst>
          </p:cNvPr>
          <p:cNvSpPr/>
          <p:nvPr/>
        </p:nvSpPr>
        <p:spPr>
          <a:xfrm>
            <a:off x="725367" y="2825205"/>
            <a:ext cx="1982797" cy="12518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输入变量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A8A6417F-AAA8-4C61-8523-65FCC406D91F}"/>
              </a:ext>
            </a:extLst>
          </p:cNvPr>
          <p:cNvSpPr/>
          <p:nvPr/>
        </p:nvSpPr>
        <p:spPr>
          <a:xfrm>
            <a:off x="2836255" y="2825205"/>
            <a:ext cx="2159308" cy="12518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输出变量</a:t>
            </a:r>
          </a:p>
        </p:txBody>
      </p:sp>
    </p:spTree>
    <p:extLst>
      <p:ext uri="{BB962C8B-B14F-4D97-AF65-F5344CB8AC3E}">
        <p14:creationId xmlns:p14="http://schemas.microsoft.com/office/powerpoint/2010/main" val="328330439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7010432" y="6500834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  <p:grpSp>
        <p:nvGrpSpPr>
          <p:cNvPr id="2" name="组合 28" hidden="1"/>
          <p:cNvGrpSpPr/>
          <p:nvPr/>
        </p:nvGrpSpPr>
        <p:grpSpPr>
          <a:xfrm>
            <a:off x="-32" y="1879624"/>
            <a:ext cx="1692000" cy="429752"/>
            <a:chOff x="-32" y="1879624"/>
            <a:chExt cx="1692000" cy="429752"/>
          </a:xfrm>
        </p:grpSpPr>
        <p:sp>
          <p:nvSpPr>
            <p:cNvPr id="18" name="矩形 17"/>
            <p:cNvSpPr/>
            <p:nvPr/>
          </p:nvSpPr>
          <p:spPr>
            <a:xfrm>
              <a:off x="-32" y="1879624"/>
              <a:ext cx="1692000" cy="14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-32" y="2022500"/>
              <a:ext cx="1692000" cy="144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-32" y="2165376"/>
              <a:ext cx="1692000" cy="14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38"/>
          <p:cNvGrpSpPr/>
          <p:nvPr/>
        </p:nvGrpSpPr>
        <p:grpSpPr>
          <a:xfrm>
            <a:off x="500034" y="857232"/>
            <a:ext cx="6944628" cy="501037"/>
            <a:chOff x="928662" y="1610013"/>
            <a:chExt cx="6944628" cy="501037"/>
          </a:xfrm>
        </p:grpSpPr>
        <p:grpSp>
          <p:nvGrpSpPr>
            <p:cNvPr id="26" name="组合 36"/>
            <p:cNvGrpSpPr/>
            <p:nvPr/>
          </p:nvGrpSpPr>
          <p:grpSpPr>
            <a:xfrm>
              <a:off x="928662" y="1643050"/>
              <a:ext cx="6944628" cy="468000"/>
              <a:chOff x="928662" y="1643050"/>
              <a:chExt cx="6944628" cy="468000"/>
            </a:xfrm>
          </p:grpSpPr>
          <p:cxnSp>
            <p:nvCxnSpPr>
              <p:cNvPr id="39" name="直接连接符 38"/>
              <p:cNvCxnSpPr/>
              <p:nvPr/>
            </p:nvCxnSpPr>
            <p:spPr>
              <a:xfrm flipV="1">
                <a:off x="1357290" y="2057418"/>
                <a:ext cx="6516000" cy="14260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矩形 39"/>
              <p:cNvSpPr/>
              <p:nvPr/>
            </p:nvSpPr>
            <p:spPr>
              <a:xfrm>
                <a:off x="928662" y="1643050"/>
                <a:ext cx="571504" cy="468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2000" i="1" dirty="0">
                  <a:solidFill>
                    <a:schemeClr val="accent1"/>
                  </a:solidFill>
                  <a:latin typeface="Bernard MT Condensed" pitchFamily="18" charset="0"/>
                </a:endParaRPr>
              </a:p>
            </p:txBody>
          </p:sp>
        </p:grpSp>
        <p:sp>
          <p:nvSpPr>
            <p:cNvPr id="27" name="TextBox 37"/>
            <p:cNvSpPr txBox="1"/>
            <p:nvPr/>
          </p:nvSpPr>
          <p:spPr>
            <a:xfrm>
              <a:off x="1500166" y="1610013"/>
              <a:ext cx="62865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复杂度问题</a:t>
              </a:r>
            </a:p>
          </p:txBody>
        </p:sp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48B17A46-7A03-453F-BE1A-F5FFB814AC6B}"/>
              </a:ext>
            </a:extLst>
          </p:cNvPr>
          <p:cNvSpPr/>
          <p:nvPr/>
        </p:nvSpPr>
        <p:spPr>
          <a:xfrm>
            <a:off x="395536" y="2508907"/>
            <a:ext cx="1461884" cy="9200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LTL</a:t>
            </a:r>
            <a:endParaRPr lang="en-US" altLang="zh-CN" sz="2000" dirty="0"/>
          </a:p>
        </p:txBody>
      </p:sp>
      <p:sp>
        <p:nvSpPr>
          <p:cNvPr id="32" name="箭头: 右 31">
            <a:extLst>
              <a:ext uri="{FF2B5EF4-FFF2-40B4-BE49-F238E27FC236}">
                <a16:creationId xmlns:a16="http://schemas.microsoft.com/office/drawing/2014/main" id="{E4E19F2E-656D-46C6-B40F-77391DCF060A}"/>
              </a:ext>
            </a:extLst>
          </p:cNvPr>
          <p:cNvSpPr/>
          <p:nvPr/>
        </p:nvSpPr>
        <p:spPr>
          <a:xfrm>
            <a:off x="1978440" y="2539618"/>
            <a:ext cx="1099669" cy="8586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973A8AEB-D74B-44F8-85BE-7B09EDD6FF3B}"/>
              </a:ext>
            </a:extLst>
          </p:cNvPr>
          <p:cNvSpPr/>
          <p:nvPr/>
        </p:nvSpPr>
        <p:spPr>
          <a:xfrm>
            <a:off x="3199129" y="2508907"/>
            <a:ext cx="2100804" cy="9200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/>
              <a:t>B</a:t>
            </a:r>
            <a:r>
              <a:rPr lang="en-US" altLang="zh-CN" b="1" dirty="0" err="1"/>
              <a:t>ü</a:t>
            </a:r>
            <a:r>
              <a:rPr lang="en-US" altLang="zh-CN" sz="2000" b="1" dirty="0" err="1"/>
              <a:t>chi</a:t>
            </a:r>
            <a:r>
              <a:rPr lang="en-US" altLang="zh-CN" sz="2000" b="1" dirty="0"/>
              <a:t> Automaton</a:t>
            </a:r>
            <a:endParaRPr lang="en-US" altLang="zh-CN" sz="2000" dirty="0"/>
          </a:p>
        </p:txBody>
      </p:sp>
      <p:sp>
        <p:nvSpPr>
          <p:cNvPr id="38" name="箭头: 右 37">
            <a:extLst>
              <a:ext uri="{FF2B5EF4-FFF2-40B4-BE49-F238E27FC236}">
                <a16:creationId xmlns:a16="http://schemas.microsoft.com/office/drawing/2014/main" id="{ECF0E8B5-7E07-413F-AA8C-B5C88FC3C3B1}"/>
              </a:ext>
            </a:extLst>
          </p:cNvPr>
          <p:cNvSpPr/>
          <p:nvPr/>
        </p:nvSpPr>
        <p:spPr>
          <a:xfrm>
            <a:off x="5420953" y="2539618"/>
            <a:ext cx="1099669" cy="8586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A8FE8996-C7F0-4B2A-A25B-F946DCD75AF8}"/>
              </a:ext>
            </a:extLst>
          </p:cNvPr>
          <p:cNvSpPr/>
          <p:nvPr/>
        </p:nvSpPr>
        <p:spPr>
          <a:xfrm>
            <a:off x="6641642" y="2508907"/>
            <a:ext cx="2100804" cy="9200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Deterministic Rabin automaton</a:t>
            </a:r>
            <a:endParaRPr lang="en-US" altLang="zh-CN" sz="2000" dirty="0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776626A0-F1D2-4DEA-999F-5BC2CEC5FBEA}"/>
              </a:ext>
            </a:extLst>
          </p:cNvPr>
          <p:cNvGrpSpPr/>
          <p:nvPr/>
        </p:nvGrpSpPr>
        <p:grpSpPr>
          <a:xfrm>
            <a:off x="-32" y="490312"/>
            <a:ext cx="10477246" cy="324000"/>
            <a:chOff x="-32" y="490312"/>
            <a:chExt cx="10477246" cy="324000"/>
          </a:xfrm>
        </p:grpSpPr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AE45E9FC-A8A7-46CB-903B-4E92C48748F6}"/>
                </a:ext>
              </a:extLst>
            </p:cNvPr>
            <p:cNvCxnSpPr/>
            <p:nvPr/>
          </p:nvCxnSpPr>
          <p:spPr>
            <a:xfrm>
              <a:off x="8262636" y="671436"/>
              <a:ext cx="2214578" cy="1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7CF68BE1-81F7-46C6-AD56-D293890EAE49}"/>
                </a:ext>
              </a:extLst>
            </p:cNvPr>
            <p:cNvGrpSpPr/>
            <p:nvPr/>
          </p:nvGrpSpPr>
          <p:grpSpPr>
            <a:xfrm>
              <a:off x="-32" y="490312"/>
              <a:ext cx="8262667" cy="324000"/>
              <a:chOff x="-32" y="490312"/>
              <a:chExt cx="8262667" cy="324000"/>
            </a:xfrm>
          </p:grpSpPr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EE2E8F1F-4D5C-4A86-B8A6-F13593A1F32A}"/>
                  </a:ext>
                </a:extLst>
              </p:cNvPr>
              <p:cNvCxnSpPr/>
              <p:nvPr/>
            </p:nvCxnSpPr>
            <p:spPr>
              <a:xfrm flipV="1">
                <a:off x="-32" y="657177"/>
                <a:ext cx="4786346" cy="1426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9011D859-4AB8-418B-BFFE-5475E535C885}"/>
                  </a:ext>
                </a:extLst>
              </p:cNvPr>
              <p:cNvCxnSpPr/>
              <p:nvPr/>
            </p:nvCxnSpPr>
            <p:spPr>
              <a:xfrm rot="5400000">
                <a:off x="4625108" y="651518"/>
                <a:ext cx="324000" cy="1588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6D81C169-A294-4319-A4B6-653B540A721E}"/>
                  </a:ext>
                </a:extLst>
              </p:cNvPr>
              <p:cNvCxnSpPr/>
              <p:nvPr/>
            </p:nvCxnSpPr>
            <p:spPr>
              <a:xfrm rot="5400000">
                <a:off x="8099841" y="651518"/>
                <a:ext cx="324000" cy="1588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48199595-A20F-4BFE-BCA7-4A3F663A507F}"/>
                  </a:ext>
                </a:extLst>
              </p:cNvPr>
              <p:cNvCxnSpPr/>
              <p:nvPr/>
            </p:nvCxnSpPr>
            <p:spPr>
              <a:xfrm rot="5400000">
                <a:off x="4679192" y="651518"/>
                <a:ext cx="324000" cy="1588"/>
              </a:xfrm>
              <a:prstGeom prst="line">
                <a:avLst/>
              </a:prstGeom>
              <a:ln w="571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46E20E9E-5244-4E3E-B3D7-CCA1CC8C2146}"/>
                  </a:ext>
                </a:extLst>
              </p:cNvPr>
              <p:cNvCxnSpPr/>
              <p:nvPr/>
            </p:nvCxnSpPr>
            <p:spPr>
              <a:xfrm rot="5400000">
                <a:off x="8044170" y="651518"/>
                <a:ext cx="324000" cy="1588"/>
              </a:xfrm>
              <a:prstGeom prst="line">
                <a:avLst/>
              </a:prstGeom>
              <a:ln w="571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4" name="TextBox 29">
            <a:extLst>
              <a:ext uri="{FF2B5EF4-FFF2-40B4-BE49-F238E27FC236}">
                <a16:creationId xmlns:a16="http://schemas.microsoft.com/office/drawing/2014/main" id="{D39B3414-643A-4635-BFD3-A4355A32FCEB}"/>
              </a:ext>
            </a:extLst>
          </p:cNvPr>
          <p:cNvSpPr txBox="1"/>
          <p:nvPr/>
        </p:nvSpPr>
        <p:spPr>
          <a:xfrm>
            <a:off x="4860032" y="457122"/>
            <a:ext cx="335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课题研讨</a:t>
            </a:r>
          </a:p>
        </p:txBody>
      </p:sp>
      <p:sp>
        <p:nvSpPr>
          <p:cNvPr id="46" name="TextBox 49">
            <a:extLst>
              <a:ext uri="{FF2B5EF4-FFF2-40B4-BE49-F238E27FC236}">
                <a16:creationId xmlns:a16="http://schemas.microsoft.com/office/drawing/2014/main" id="{467D3967-72F6-43A9-84C9-C28539AB62BC}"/>
              </a:ext>
            </a:extLst>
          </p:cNvPr>
          <p:cNvSpPr txBox="1"/>
          <p:nvPr/>
        </p:nvSpPr>
        <p:spPr>
          <a:xfrm>
            <a:off x="501622" y="1628800"/>
            <a:ext cx="8390858" cy="4654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【LTL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的综合过程</a:t>
            </a: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】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l"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l"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l"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l"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LTL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综合的复杂度达到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双指数。</a:t>
            </a:r>
            <a:endParaRPr lang="en-US" altLang="zh-CN" sz="2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l"/>
            </a:pPr>
            <a:endParaRPr lang="zh-CN" altLang="en-US" sz="2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【LTL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的特殊子集</a:t>
            </a: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】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具有高效综合算法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表达能力足够强</a:t>
            </a:r>
          </a:p>
        </p:txBody>
      </p:sp>
    </p:spTree>
    <p:extLst>
      <p:ext uri="{BB962C8B-B14F-4D97-AF65-F5344CB8AC3E}">
        <p14:creationId xmlns:p14="http://schemas.microsoft.com/office/powerpoint/2010/main" val="276533519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7010432" y="6500834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  <p:grpSp>
        <p:nvGrpSpPr>
          <p:cNvPr id="2" name="组合 28" hidden="1"/>
          <p:cNvGrpSpPr/>
          <p:nvPr/>
        </p:nvGrpSpPr>
        <p:grpSpPr>
          <a:xfrm>
            <a:off x="-32" y="1879624"/>
            <a:ext cx="1692000" cy="429752"/>
            <a:chOff x="-32" y="1879624"/>
            <a:chExt cx="1692000" cy="429752"/>
          </a:xfrm>
        </p:grpSpPr>
        <p:sp>
          <p:nvSpPr>
            <p:cNvPr id="18" name="矩形 17"/>
            <p:cNvSpPr/>
            <p:nvPr/>
          </p:nvSpPr>
          <p:spPr>
            <a:xfrm>
              <a:off x="-32" y="1879624"/>
              <a:ext cx="1692000" cy="14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-32" y="2022500"/>
              <a:ext cx="1692000" cy="144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-32" y="2165376"/>
              <a:ext cx="1692000" cy="14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38"/>
          <p:cNvGrpSpPr/>
          <p:nvPr/>
        </p:nvGrpSpPr>
        <p:grpSpPr>
          <a:xfrm>
            <a:off x="500034" y="857232"/>
            <a:ext cx="6944628" cy="501037"/>
            <a:chOff x="928662" y="1610013"/>
            <a:chExt cx="6944628" cy="501037"/>
          </a:xfrm>
        </p:grpSpPr>
        <p:grpSp>
          <p:nvGrpSpPr>
            <p:cNvPr id="26" name="组合 36"/>
            <p:cNvGrpSpPr/>
            <p:nvPr/>
          </p:nvGrpSpPr>
          <p:grpSpPr>
            <a:xfrm>
              <a:off x="928662" y="1643050"/>
              <a:ext cx="6944628" cy="468000"/>
              <a:chOff x="928662" y="1643050"/>
              <a:chExt cx="6944628" cy="468000"/>
            </a:xfrm>
          </p:grpSpPr>
          <p:cxnSp>
            <p:nvCxnSpPr>
              <p:cNvPr id="39" name="直接连接符 38"/>
              <p:cNvCxnSpPr/>
              <p:nvPr/>
            </p:nvCxnSpPr>
            <p:spPr>
              <a:xfrm flipV="1">
                <a:off x="1357290" y="2057418"/>
                <a:ext cx="6516000" cy="14260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矩形 39"/>
              <p:cNvSpPr/>
              <p:nvPr/>
            </p:nvSpPr>
            <p:spPr>
              <a:xfrm>
                <a:off x="928662" y="1643050"/>
                <a:ext cx="571504" cy="468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2000" i="1" dirty="0">
                  <a:solidFill>
                    <a:schemeClr val="accent1"/>
                  </a:solidFill>
                  <a:latin typeface="Bernard MT Condensed" pitchFamily="18" charset="0"/>
                </a:endParaRPr>
              </a:p>
            </p:txBody>
          </p:sp>
        </p:grpSp>
        <p:sp>
          <p:nvSpPr>
            <p:cNvPr id="27" name="TextBox 37"/>
            <p:cNvSpPr txBox="1"/>
            <p:nvPr/>
          </p:nvSpPr>
          <p:spPr>
            <a:xfrm>
              <a:off x="1500166" y="1610013"/>
              <a:ext cx="62865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4F81BD"/>
                  </a:solidFill>
                  <a:latin typeface="微软雅黑" pitchFamily="34" charset="-122"/>
                  <a:ea typeface="微软雅黑" pitchFamily="34" charset="-122"/>
                </a:rPr>
                <a:t>GR(1)</a:t>
              </a:r>
              <a:r>
                <a:rPr lang="zh-CN" altLang="en-US" sz="2400" dirty="0">
                  <a:solidFill>
                    <a:srgbClr val="4F81BD"/>
                  </a:solidFill>
                  <a:latin typeface="微软雅黑" pitchFamily="34" charset="-122"/>
                  <a:ea typeface="微软雅黑" pitchFamily="34" charset="-122"/>
                </a:rPr>
                <a:t>综合</a:t>
              </a:r>
              <a:endParaRPr lang="zh-CN" altLang="en-US" sz="24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49">
                <a:extLst>
                  <a:ext uri="{FF2B5EF4-FFF2-40B4-BE49-F238E27FC236}">
                    <a16:creationId xmlns:a16="http://schemas.microsoft.com/office/drawing/2014/main" id="{83A22AA1-A7C3-4B68-9DDE-2CDF8E9A62AE}"/>
                  </a:ext>
                </a:extLst>
              </p:cNvPr>
              <p:cNvSpPr txBox="1"/>
              <p:nvPr/>
            </p:nvSpPr>
            <p:spPr>
              <a:xfrm>
                <a:off x="1169450" y="1351808"/>
                <a:ext cx="5743826" cy="549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536575">
                  <a:lnSpc>
                    <a:spcPct val="150000"/>
                  </a:lnSpc>
                  <a:buClr>
                    <a:schemeClr val="accent1"/>
                  </a:buClr>
                </a:pPr>
                <a:r>
                  <a:rPr lang="en-US" altLang="zh-CN" sz="2000" dirty="0">
                    <a:solidFill>
                      <a:srgbClr val="4F81BD"/>
                    </a:solidFill>
                    <a:latin typeface="微软雅黑" pitchFamily="34" charset="-122"/>
                    <a:ea typeface="微软雅黑" pitchFamily="34" charset="-122"/>
                  </a:rPr>
                  <a:t>【GR(1)</a:t>
                </a:r>
                <a:r>
                  <a:rPr lang="zh-CN" altLang="en-US" sz="2000" dirty="0">
                    <a:solidFill>
                      <a:srgbClr val="4F81BD"/>
                    </a:solidFill>
                    <a:latin typeface="微软雅黑" pitchFamily="34" charset="-122"/>
                    <a:ea typeface="微软雅黑" pitchFamily="34" charset="-122"/>
                  </a:rPr>
                  <a:t>规约：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bSup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bSup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bSup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</m:oMath>
                </a14:m>
                <a:r>
                  <a:rPr lang="en-US" altLang="zh-CN" sz="2000" dirty="0">
                    <a:solidFill>
                      <a:srgbClr val="4F81BD"/>
                    </a:solidFill>
                    <a:latin typeface="微软雅黑" pitchFamily="34" charset="-122"/>
                    <a:ea typeface="微软雅黑" pitchFamily="34" charset="-122"/>
                  </a:rPr>
                  <a:t>】</a:t>
                </a:r>
              </a:p>
            </p:txBody>
          </p:sp>
        </mc:Choice>
        <mc:Fallback xmlns="">
          <p:sp>
            <p:nvSpPr>
              <p:cNvPr id="22" name="TextBox 49">
                <a:extLst>
                  <a:ext uri="{FF2B5EF4-FFF2-40B4-BE49-F238E27FC236}">
                    <a16:creationId xmlns:a16="http://schemas.microsoft.com/office/drawing/2014/main" id="{83A22AA1-A7C3-4B68-9DDE-2CDF8E9A62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450" y="1351808"/>
                <a:ext cx="5743826" cy="549894"/>
              </a:xfrm>
              <a:prstGeom prst="rect">
                <a:avLst/>
              </a:prstGeom>
              <a:blipFill>
                <a:blip r:embed="rId2"/>
                <a:stretch>
                  <a:fillRect b="-14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49">
                <a:extLst>
                  <a:ext uri="{FF2B5EF4-FFF2-40B4-BE49-F238E27FC236}">
                    <a16:creationId xmlns:a16="http://schemas.microsoft.com/office/drawing/2014/main" id="{4389D756-D774-4BBF-81A0-2DD98B0ADB8A}"/>
                  </a:ext>
                </a:extLst>
              </p:cNvPr>
              <p:cNvSpPr txBox="1"/>
              <p:nvPr/>
            </p:nvSpPr>
            <p:spPr>
              <a:xfrm>
                <a:off x="789206" y="2609279"/>
                <a:ext cx="6015042" cy="19384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536575">
                  <a:lnSpc>
                    <a:spcPct val="150000"/>
                  </a:lnSpc>
                  <a:buClr>
                    <a:schemeClr val="accent1"/>
                  </a:buClr>
                </a:pPr>
                <a:r>
                  <a:rPr lang="en-US" altLang="zh-CN" sz="2000" dirty="0">
                    <a:solidFill>
                      <a:srgbClr val="4F81BD"/>
                    </a:solidFill>
                    <a:latin typeface="微软雅黑" pitchFamily="34" charset="-122"/>
                    <a:ea typeface="微软雅黑" pitchFamily="34" charset="-122"/>
                  </a:rPr>
                  <a:t>【</a:t>
                </a:r>
                <a:r>
                  <a:rPr lang="zh-CN" altLang="en-US" sz="2000" dirty="0">
                    <a:solidFill>
                      <a:srgbClr val="4F81BD"/>
                    </a:solidFill>
                    <a:latin typeface="微软雅黑" pitchFamily="34" charset="-122"/>
                    <a:ea typeface="微软雅黑" pitchFamily="34" charset="-122"/>
                  </a:rPr>
                  <a:t>博弈结构</a:t>
                </a:r>
                <a:r>
                  <a:rPr lang="en-US" altLang="zh-CN" sz="2000" dirty="0">
                    <a:solidFill>
                      <a:srgbClr val="4F81BD"/>
                    </a:solidFill>
                    <a:latin typeface="微软雅黑" pitchFamily="34" charset="-122"/>
                    <a:ea typeface="微软雅黑" pitchFamily="34" charset="-122"/>
                  </a:rPr>
                  <a:t>:                                                】</a:t>
                </a:r>
                <a:endParaRPr lang="en-US" altLang="zh-CN" sz="20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indent="536575" algn="ctr">
                  <a:lnSpc>
                    <a:spcPct val="150000"/>
                  </a:lnSpc>
                  <a:buClr>
                    <a:schemeClr val="accent1"/>
                  </a:buClr>
                </a:pPr>
                <a:r>
                  <a:rPr lang="en-US" altLang="zh-CN" sz="2000" dirty="0"/>
                  <a:t>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bSup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 =</m:t>
                    </m:r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</m:oMath>
                </a14:m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pPr indent="536575" algn="ctr">
                  <a:lnSpc>
                    <a:spcPct val="150000"/>
                  </a:lnSpc>
                  <a:buClr>
                    <a:schemeClr val="accent1"/>
                  </a:buClr>
                </a:pPr>
                <a:r>
                  <a:rPr lang="en-US" altLang="zh-CN" sz="2000" dirty="0"/>
                  <a:t>  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bSup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，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,</a:t>
                </a:r>
                <a:endParaRPr lang="en-US" altLang="zh-CN" sz="2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indent="536575" algn="ctr">
                  <a:lnSpc>
                    <a:spcPct val="150000"/>
                  </a:lnSpc>
                  <a:buClr>
                    <a:schemeClr val="accent1"/>
                  </a:buClr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bSup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, 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（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GR(1)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公式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）</a:t>
                </a:r>
                <a:endParaRPr lang="en-US" altLang="zh-CN" sz="20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" name="TextBox 49">
                <a:extLst>
                  <a:ext uri="{FF2B5EF4-FFF2-40B4-BE49-F238E27FC236}">
                    <a16:creationId xmlns:a16="http://schemas.microsoft.com/office/drawing/2014/main" id="{4389D756-D774-4BBF-81A0-2DD98B0AD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206" y="2609279"/>
                <a:ext cx="6015042" cy="1938479"/>
              </a:xfrm>
              <a:prstGeom prst="rect">
                <a:avLst/>
              </a:prstGeom>
              <a:blipFill>
                <a:blip r:embed="rId3"/>
                <a:stretch>
                  <a:fillRect b="-31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49">
            <a:extLst>
              <a:ext uri="{FF2B5EF4-FFF2-40B4-BE49-F238E27FC236}">
                <a16:creationId xmlns:a16="http://schemas.microsoft.com/office/drawing/2014/main" id="{94301A6B-7CA3-45CD-A020-827C7FAEC9AF}"/>
              </a:ext>
            </a:extLst>
          </p:cNvPr>
          <p:cNvSpPr txBox="1"/>
          <p:nvPr/>
        </p:nvSpPr>
        <p:spPr>
          <a:xfrm>
            <a:off x="2835546" y="5251425"/>
            <a:ext cx="2864329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536575">
              <a:lnSpc>
                <a:spcPct val="150000"/>
              </a:lnSpc>
              <a:buClr>
                <a:schemeClr val="accent1"/>
              </a:buClr>
            </a:pPr>
            <a:r>
              <a:rPr lang="en-US" altLang="zh-CN" sz="2000" dirty="0">
                <a:solidFill>
                  <a:srgbClr val="4F81BD"/>
                </a:solidFill>
                <a:latin typeface="微软雅黑" pitchFamily="34" charset="-122"/>
                <a:ea typeface="微软雅黑" pitchFamily="34" charset="-122"/>
              </a:rPr>
              <a:t>【µ</a:t>
            </a:r>
            <a:r>
              <a:rPr lang="zh-CN" altLang="en-US" sz="2000" dirty="0">
                <a:solidFill>
                  <a:srgbClr val="4F81BD"/>
                </a:solidFill>
                <a:latin typeface="微软雅黑" pitchFamily="34" charset="-122"/>
                <a:ea typeface="微软雅黑" pitchFamily="34" charset="-122"/>
              </a:rPr>
              <a:t>演算</a:t>
            </a:r>
            <a:r>
              <a:rPr lang="en-US" altLang="zh-CN" sz="2000" dirty="0">
                <a:solidFill>
                  <a:srgbClr val="4F81BD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49">
            <a:extLst>
              <a:ext uri="{FF2B5EF4-FFF2-40B4-BE49-F238E27FC236}">
                <a16:creationId xmlns:a16="http://schemas.microsoft.com/office/drawing/2014/main" id="{61E4E74B-A2DE-4F00-B3EB-FBB520A5D7D9}"/>
              </a:ext>
            </a:extLst>
          </p:cNvPr>
          <p:cNvSpPr txBox="1"/>
          <p:nvPr/>
        </p:nvSpPr>
        <p:spPr>
          <a:xfrm>
            <a:off x="539552" y="5273650"/>
            <a:ext cx="2448272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536575">
              <a:lnSpc>
                <a:spcPct val="150000"/>
              </a:lnSpc>
              <a:buClr>
                <a:schemeClr val="accent1"/>
              </a:buClr>
            </a:pPr>
            <a:r>
              <a:rPr lang="en-US" altLang="zh-CN" sz="2000" dirty="0">
                <a:solidFill>
                  <a:srgbClr val="4F81BD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000" dirty="0">
                <a:solidFill>
                  <a:srgbClr val="4F81BD"/>
                </a:solidFill>
                <a:latin typeface="微软雅黑" pitchFamily="34" charset="-122"/>
                <a:ea typeface="微软雅黑" pitchFamily="34" charset="-122"/>
              </a:rPr>
              <a:t>空</a:t>
            </a:r>
            <a:r>
              <a:rPr lang="en-US" altLang="zh-CN" sz="2000" dirty="0">
                <a:solidFill>
                  <a:srgbClr val="4F81BD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TextBox 49">
            <a:extLst>
              <a:ext uri="{FF2B5EF4-FFF2-40B4-BE49-F238E27FC236}">
                <a16:creationId xmlns:a16="http://schemas.microsoft.com/office/drawing/2014/main" id="{1DF60645-3D87-4445-8B95-BA08B6A29580}"/>
              </a:ext>
            </a:extLst>
          </p:cNvPr>
          <p:cNvSpPr txBox="1"/>
          <p:nvPr/>
        </p:nvSpPr>
        <p:spPr>
          <a:xfrm>
            <a:off x="5508104" y="5229200"/>
            <a:ext cx="3384376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536575">
              <a:lnSpc>
                <a:spcPct val="150000"/>
              </a:lnSpc>
              <a:buClr>
                <a:schemeClr val="accent1"/>
              </a:buClr>
            </a:pPr>
            <a:r>
              <a:rPr lang="en-US" altLang="zh-CN" sz="2000" dirty="0">
                <a:solidFill>
                  <a:srgbClr val="4F81BD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000" dirty="0">
                <a:solidFill>
                  <a:srgbClr val="4F81BD"/>
                </a:solidFill>
                <a:latin typeface="微软雅黑" pitchFamily="34" charset="-122"/>
                <a:ea typeface="微软雅黑" pitchFamily="34" charset="-122"/>
              </a:rPr>
              <a:t>策略</a:t>
            </a:r>
            <a:r>
              <a:rPr lang="en-US" altLang="zh-CN" sz="2000" dirty="0">
                <a:solidFill>
                  <a:srgbClr val="4F81BD"/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2000" dirty="0">
                <a:solidFill>
                  <a:srgbClr val="4F81BD"/>
                </a:solidFill>
                <a:latin typeface="微软雅黑" pitchFamily="34" charset="-122"/>
                <a:ea typeface="微软雅黑" pitchFamily="34" charset="-122"/>
              </a:rPr>
              <a:t>自动机形式</a:t>
            </a:r>
            <a:r>
              <a:rPr lang="en-US" altLang="zh-CN" sz="2000" dirty="0">
                <a:solidFill>
                  <a:srgbClr val="4F81BD"/>
                </a:solidFill>
                <a:latin typeface="微软雅黑" pitchFamily="34" charset="-122"/>
                <a:ea typeface="微软雅黑" pitchFamily="34" charset="-122"/>
              </a:rPr>
              <a:t>】</a:t>
            </a:r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2F00A3F1-6D7E-482F-9917-6AEF33F335D2}"/>
              </a:ext>
            </a:extLst>
          </p:cNvPr>
          <p:cNvSpPr/>
          <p:nvPr/>
        </p:nvSpPr>
        <p:spPr>
          <a:xfrm rot="5400000">
            <a:off x="3830234" y="1964800"/>
            <a:ext cx="420758" cy="642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箭头: 右 41">
            <a:extLst>
              <a:ext uri="{FF2B5EF4-FFF2-40B4-BE49-F238E27FC236}">
                <a16:creationId xmlns:a16="http://schemas.microsoft.com/office/drawing/2014/main" id="{44B2CB2E-FFC7-452F-9DF3-D1D3E2B03A8F}"/>
              </a:ext>
            </a:extLst>
          </p:cNvPr>
          <p:cNvSpPr/>
          <p:nvPr/>
        </p:nvSpPr>
        <p:spPr>
          <a:xfrm rot="5400000">
            <a:off x="3830234" y="4697498"/>
            <a:ext cx="420758" cy="642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箭头: 右 42">
            <a:extLst>
              <a:ext uri="{FF2B5EF4-FFF2-40B4-BE49-F238E27FC236}">
                <a16:creationId xmlns:a16="http://schemas.microsoft.com/office/drawing/2014/main" id="{513A1711-84DD-4AC2-98F1-C6728CE7613A}"/>
              </a:ext>
            </a:extLst>
          </p:cNvPr>
          <p:cNvSpPr/>
          <p:nvPr/>
        </p:nvSpPr>
        <p:spPr>
          <a:xfrm rot="10800000">
            <a:off x="2572808" y="5251425"/>
            <a:ext cx="420758" cy="642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箭头: 右 43">
            <a:extLst>
              <a:ext uri="{FF2B5EF4-FFF2-40B4-BE49-F238E27FC236}">
                <a16:creationId xmlns:a16="http://schemas.microsoft.com/office/drawing/2014/main" id="{A3FF396A-D838-4E8F-800C-780137A0C01A}"/>
              </a:ext>
            </a:extLst>
          </p:cNvPr>
          <p:cNvSpPr/>
          <p:nvPr/>
        </p:nvSpPr>
        <p:spPr>
          <a:xfrm>
            <a:off x="5245463" y="5247058"/>
            <a:ext cx="420758" cy="642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F2D48C30-93DF-4C3D-B0C0-3CFC379A542C}"/>
              </a:ext>
            </a:extLst>
          </p:cNvPr>
          <p:cNvGrpSpPr/>
          <p:nvPr/>
        </p:nvGrpSpPr>
        <p:grpSpPr>
          <a:xfrm>
            <a:off x="-32" y="490312"/>
            <a:ext cx="10477246" cy="324000"/>
            <a:chOff x="-32" y="490312"/>
            <a:chExt cx="10477246" cy="324000"/>
          </a:xfrm>
        </p:grpSpPr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32E5495A-2C2C-4593-A4E0-8EB0EF8B66E6}"/>
                </a:ext>
              </a:extLst>
            </p:cNvPr>
            <p:cNvCxnSpPr/>
            <p:nvPr/>
          </p:nvCxnSpPr>
          <p:spPr>
            <a:xfrm>
              <a:off x="8262636" y="671436"/>
              <a:ext cx="2214578" cy="1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45054143-D161-4DE0-BEE1-15D737A6013B}"/>
                </a:ext>
              </a:extLst>
            </p:cNvPr>
            <p:cNvGrpSpPr/>
            <p:nvPr/>
          </p:nvGrpSpPr>
          <p:grpSpPr>
            <a:xfrm>
              <a:off x="-32" y="490312"/>
              <a:ext cx="8262667" cy="324000"/>
              <a:chOff x="-32" y="490312"/>
              <a:chExt cx="8262667" cy="324000"/>
            </a:xfrm>
          </p:grpSpPr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B31A89D6-CE6E-451A-935F-E5EEFC1E8049}"/>
                  </a:ext>
                </a:extLst>
              </p:cNvPr>
              <p:cNvCxnSpPr/>
              <p:nvPr/>
            </p:nvCxnSpPr>
            <p:spPr>
              <a:xfrm flipV="1">
                <a:off x="-32" y="657177"/>
                <a:ext cx="4786346" cy="1426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904287B3-C37E-46D0-B59A-1F09EBEB9315}"/>
                  </a:ext>
                </a:extLst>
              </p:cNvPr>
              <p:cNvCxnSpPr/>
              <p:nvPr/>
            </p:nvCxnSpPr>
            <p:spPr>
              <a:xfrm rot="5400000">
                <a:off x="4625108" y="651518"/>
                <a:ext cx="324000" cy="1588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id="{BF231BF2-8C3F-479F-91F8-1FC9E56541B2}"/>
                  </a:ext>
                </a:extLst>
              </p:cNvPr>
              <p:cNvCxnSpPr/>
              <p:nvPr/>
            </p:nvCxnSpPr>
            <p:spPr>
              <a:xfrm rot="5400000">
                <a:off x="8099841" y="651518"/>
                <a:ext cx="324000" cy="1588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>
                <a:extLst>
                  <a:ext uri="{FF2B5EF4-FFF2-40B4-BE49-F238E27FC236}">
                    <a16:creationId xmlns:a16="http://schemas.microsoft.com/office/drawing/2014/main" id="{893BC9AE-D05E-467D-87AB-2B8C41F77285}"/>
                  </a:ext>
                </a:extLst>
              </p:cNvPr>
              <p:cNvCxnSpPr/>
              <p:nvPr/>
            </p:nvCxnSpPr>
            <p:spPr>
              <a:xfrm rot="5400000">
                <a:off x="4679192" y="651518"/>
                <a:ext cx="324000" cy="1588"/>
              </a:xfrm>
              <a:prstGeom prst="line">
                <a:avLst/>
              </a:prstGeom>
              <a:ln w="571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9C1D353D-9263-4BA8-BFA3-ED06B43A1E82}"/>
                  </a:ext>
                </a:extLst>
              </p:cNvPr>
              <p:cNvCxnSpPr/>
              <p:nvPr/>
            </p:nvCxnSpPr>
            <p:spPr>
              <a:xfrm rot="5400000">
                <a:off x="8044170" y="651518"/>
                <a:ext cx="324000" cy="1588"/>
              </a:xfrm>
              <a:prstGeom prst="line">
                <a:avLst/>
              </a:prstGeom>
              <a:ln w="571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8" name="TextBox 29">
            <a:extLst>
              <a:ext uri="{FF2B5EF4-FFF2-40B4-BE49-F238E27FC236}">
                <a16:creationId xmlns:a16="http://schemas.microsoft.com/office/drawing/2014/main" id="{128638CE-172D-4031-8AB2-7D8C9A2F695D}"/>
              </a:ext>
            </a:extLst>
          </p:cNvPr>
          <p:cNvSpPr txBox="1"/>
          <p:nvPr/>
        </p:nvSpPr>
        <p:spPr>
          <a:xfrm>
            <a:off x="4860032" y="457122"/>
            <a:ext cx="335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课题研讨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8C420EEF-ED2A-452B-B33C-D955FBC4DD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3235534"/>
              </p:ext>
            </p:extLst>
          </p:nvPr>
        </p:nvGraphicFramePr>
        <p:xfrm>
          <a:off x="2887954" y="2780928"/>
          <a:ext cx="3393565" cy="272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ula" r:id="rId4" imgW="2015640" imgH="161640" progId="Equation.Ribbit">
                  <p:embed/>
                </p:oleObj>
              </mc:Choice>
              <mc:Fallback>
                <p:oleObj name="Formula" r:id="rId4" imgW="2015640" imgH="16164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87954" y="2780928"/>
                        <a:ext cx="3393565" cy="2725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对象 48">
            <a:extLst>
              <a:ext uri="{FF2B5EF4-FFF2-40B4-BE49-F238E27FC236}">
                <a16:creationId xmlns:a16="http://schemas.microsoft.com/office/drawing/2014/main" id="{CF338354-0909-44B7-BD89-1BE77A3F26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604649"/>
              </p:ext>
            </p:extLst>
          </p:nvPr>
        </p:nvGraphicFramePr>
        <p:xfrm>
          <a:off x="3103978" y="3272651"/>
          <a:ext cx="207962" cy="265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ula" r:id="rId6" imgW="124560" imgH="158760" progId="Equation.Ribbit">
                  <p:embed/>
                </p:oleObj>
              </mc:Choice>
              <mc:Fallback>
                <p:oleObj name="Formula" r:id="rId6" imgW="124560" imgH="158760" progId="Equation.Ribbit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8C420EEF-ED2A-452B-B33C-D955FBC4DD1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03978" y="3272651"/>
                        <a:ext cx="207962" cy="265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对象 53">
            <a:extLst>
              <a:ext uri="{FF2B5EF4-FFF2-40B4-BE49-F238E27FC236}">
                <a16:creationId xmlns:a16="http://schemas.microsoft.com/office/drawing/2014/main" id="{0A524E18-D69F-42C9-895E-466B41CB86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1891398"/>
              </p:ext>
            </p:extLst>
          </p:nvPr>
        </p:nvGraphicFramePr>
        <p:xfrm>
          <a:off x="4184098" y="3262407"/>
          <a:ext cx="204788" cy="265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ula" r:id="rId8" imgW="122040" imgH="158760" progId="Equation.Ribbit">
                  <p:embed/>
                </p:oleObj>
              </mc:Choice>
              <mc:Fallback>
                <p:oleObj name="Formula" r:id="rId8" imgW="122040" imgH="158760" progId="Equation.Ribbit">
                  <p:embed/>
                  <p:pic>
                    <p:nvPicPr>
                      <p:cNvPr id="49" name="对象 48">
                        <a:extLst>
                          <a:ext uri="{FF2B5EF4-FFF2-40B4-BE49-F238E27FC236}">
                            <a16:creationId xmlns:a16="http://schemas.microsoft.com/office/drawing/2014/main" id="{CF338354-0909-44B7-BD89-1BE77A3F26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184098" y="3262407"/>
                        <a:ext cx="204788" cy="265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对象 54">
            <a:extLst>
              <a:ext uri="{FF2B5EF4-FFF2-40B4-BE49-F238E27FC236}">
                <a16:creationId xmlns:a16="http://schemas.microsoft.com/office/drawing/2014/main" id="{A39A2114-58A1-4EA8-98E4-4B82540066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1555618"/>
              </p:ext>
            </p:extLst>
          </p:nvPr>
        </p:nvGraphicFramePr>
        <p:xfrm>
          <a:off x="3096834" y="3735579"/>
          <a:ext cx="222250" cy="20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ula" r:id="rId10" imgW="132120" imgH="122040" progId="Equation.Ribbit">
                  <p:embed/>
                </p:oleObj>
              </mc:Choice>
              <mc:Fallback>
                <p:oleObj name="Formula" r:id="rId10" imgW="132120" imgH="122040" progId="Equation.Ribbit">
                  <p:embed/>
                  <p:pic>
                    <p:nvPicPr>
                      <p:cNvPr id="54" name="对象 53">
                        <a:extLst>
                          <a:ext uri="{FF2B5EF4-FFF2-40B4-BE49-F238E27FC236}">
                            <a16:creationId xmlns:a16="http://schemas.microsoft.com/office/drawing/2014/main" id="{0A524E18-D69F-42C9-895E-466B41CB86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096834" y="3735579"/>
                        <a:ext cx="222250" cy="204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对象 55">
            <a:extLst>
              <a:ext uri="{FF2B5EF4-FFF2-40B4-BE49-F238E27FC236}">
                <a16:creationId xmlns:a16="http://schemas.microsoft.com/office/drawing/2014/main" id="{FD84ECA1-0458-4C30-BAE9-04B0FE87C4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3555654"/>
              </p:ext>
            </p:extLst>
          </p:nvPr>
        </p:nvGraphicFramePr>
        <p:xfrm>
          <a:off x="4184098" y="3730456"/>
          <a:ext cx="219075" cy="20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ula" r:id="rId12" imgW="129600" imgH="122040" progId="Equation.Ribbit">
                  <p:embed/>
                </p:oleObj>
              </mc:Choice>
              <mc:Fallback>
                <p:oleObj name="Formula" r:id="rId12" imgW="129600" imgH="122040" progId="Equation.Ribbit">
                  <p:embed/>
                  <p:pic>
                    <p:nvPicPr>
                      <p:cNvPr id="55" name="对象 54">
                        <a:extLst>
                          <a:ext uri="{FF2B5EF4-FFF2-40B4-BE49-F238E27FC236}">
                            <a16:creationId xmlns:a16="http://schemas.microsoft.com/office/drawing/2014/main" id="{A39A2114-58A1-4EA8-98E4-4B82540066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184098" y="3730456"/>
                        <a:ext cx="219075" cy="204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对象 56">
            <a:extLst>
              <a:ext uri="{FF2B5EF4-FFF2-40B4-BE49-F238E27FC236}">
                <a16:creationId xmlns:a16="http://schemas.microsoft.com/office/drawing/2014/main" id="{8C0131E7-D06A-410C-A3AC-A9169FAF26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6836213"/>
              </p:ext>
            </p:extLst>
          </p:nvPr>
        </p:nvGraphicFramePr>
        <p:xfrm>
          <a:off x="2311890" y="4242264"/>
          <a:ext cx="168275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ula" r:id="rId14" imgW="99360" imgH="122040" progId="Equation.Ribbit">
                  <p:embed/>
                </p:oleObj>
              </mc:Choice>
              <mc:Fallback>
                <p:oleObj name="Formula" r:id="rId14" imgW="99360" imgH="122040" progId="Equation.Ribbit">
                  <p:embed/>
                  <p:pic>
                    <p:nvPicPr>
                      <p:cNvPr id="56" name="对象 55">
                        <a:extLst>
                          <a:ext uri="{FF2B5EF4-FFF2-40B4-BE49-F238E27FC236}">
                            <a16:creationId xmlns:a16="http://schemas.microsoft.com/office/drawing/2014/main" id="{FD84ECA1-0458-4C30-BAE9-04B0FE87C4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311890" y="4242264"/>
                        <a:ext cx="168275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883971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7010432" y="6500834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  <p:grpSp>
        <p:nvGrpSpPr>
          <p:cNvPr id="2" name="组合 28" hidden="1"/>
          <p:cNvGrpSpPr/>
          <p:nvPr/>
        </p:nvGrpSpPr>
        <p:grpSpPr>
          <a:xfrm>
            <a:off x="-32" y="1879624"/>
            <a:ext cx="1692000" cy="429752"/>
            <a:chOff x="-32" y="1879624"/>
            <a:chExt cx="1692000" cy="429752"/>
          </a:xfrm>
        </p:grpSpPr>
        <p:sp>
          <p:nvSpPr>
            <p:cNvPr id="18" name="矩形 17"/>
            <p:cNvSpPr/>
            <p:nvPr/>
          </p:nvSpPr>
          <p:spPr>
            <a:xfrm>
              <a:off x="-32" y="1879624"/>
              <a:ext cx="1692000" cy="14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-32" y="2022500"/>
              <a:ext cx="1692000" cy="144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-32" y="2165376"/>
              <a:ext cx="1692000" cy="14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38"/>
          <p:cNvGrpSpPr/>
          <p:nvPr/>
        </p:nvGrpSpPr>
        <p:grpSpPr>
          <a:xfrm>
            <a:off x="500034" y="857232"/>
            <a:ext cx="6944628" cy="501037"/>
            <a:chOff x="928662" y="1610013"/>
            <a:chExt cx="6944628" cy="501037"/>
          </a:xfrm>
        </p:grpSpPr>
        <p:grpSp>
          <p:nvGrpSpPr>
            <p:cNvPr id="26" name="组合 36"/>
            <p:cNvGrpSpPr/>
            <p:nvPr/>
          </p:nvGrpSpPr>
          <p:grpSpPr>
            <a:xfrm>
              <a:off x="928662" y="1643050"/>
              <a:ext cx="6944628" cy="468000"/>
              <a:chOff x="928662" y="1643050"/>
              <a:chExt cx="6944628" cy="468000"/>
            </a:xfrm>
          </p:grpSpPr>
          <p:cxnSp>
            <p:nvCxnSpPr>
              <p:cNvPr id="39" name="直接连接符 38"/>
              <p:cNvCxnSpPr/>
              <p:nvPr/>
            </p:nvCxnSpPr>
            <p:spPr>
              <a:xfrm flipV="1">
                <a:off x="1357290" y="2057418"/>
                <a:ext cx="6516000" cy="14260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矩形 39"/>
              <p:cNvSpPr/>
              <p:nvPr/>
            </p:nvSpPr>
            <p:spPr>
              <a:xfrm>
                <a:off x="928662" y="1643050"/>
                <a:ext cx="571504" cy="468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2000" i="1" dirty="0">
                  <a:solidFill>
                    <a:schemeClr val="accent1"/>
                  </a:solidFill>
                  <a:latin typeface="Bernard MT Condensed" pitchFamily="18" charset="0"/>
                </a:endParaRPr>
              </a:p>
            </p:txBody>
          </p:sp>
        </p:grpSp>
        <p:sp>
          <p:nvSpPr>
            <p:cNvPr id="27" name="TextBox 37"/>
            <p:cNvSpPr txBox="1"/>
            <p:nvPr/>
          </p:nvSpPr>
          <p:spPr>
            <a:xfrm>
              <a:off x="1500166" y="1610013"/>
              <a:ext cx="62865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多机器人系统</a:t>
              </a:r>
            </a:p>
          </p:txBody>
        </p:sp>
      </p:grp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59519C5D-CEA3-4E0E-AED2-676F114E8DAA}"/>
              </a:ext>
            </a:extLst>
          </p:cNvPr>
          <p:cNvSpPr/>
          <p:nvPr/>
        </p:nvSpPr>
        <p:spPr>
          <a:xfrm>
            <a:off x="1483635" y="2496766"/>
            <a:ext cx="5874447" cy="3767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2000" b="1" dirty="0"/>
              <a:t>控制程序</a:t>
            </a:r>
            <a:r>
              <a:rPr lang="en-US" altLang="zh-CN" b="1" dirty="0"/>
              <a:t>:</a:t>
            </a:r>
            <a:endParaRPr lang="zh-CN" altLang="en-US" b="1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E6C3EB0-7283-48EB-B3ED-23157A7E19DB}"/>
              </a:ext>
            </a:extLst>
          </p:cNvPr>
          <p:cNvSpPr/>
          <p:nvPr/>
        </p:nvSpPr>
        <p:spPr>
          <a:xfrm>
            <a:off x="2841943" y="3177596"/>
            <a:ext cx="3330987" cy="9714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环境</a:t>
            </a:r>
            <a:endParaRPr lang="en-US" altLang="zh-CN" sz="2000" b="1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9A0D7C0-B002-4293-8A7C-CD1F076CC16C}"/>
              </a:ext>
            </a:extLst>
          </p:cNvPr>
          <p:cNvSpPr/>
          <p:nvPr/>
        </p:nvSpPr>
        <p:spPr>
          <a:xfrm>
            <a:off x="2841943" y="5063402"/>
            <a:ext cx="3330987" cy="9714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系统</a:t>
            </a:r>
            <a:endParaRPr lang="en-US" altLang="zh-CN" sz="2000" b="1" dirty="0"/>
          </a:p>
        </p:txBody>
      </p:sp>
      <p:sp>
        <p:nvSpPr>
          <p:cNvPr id="48" name="箭头: 右 47">
            <a:extLst>
              <a:ext uri="{FF2B5EF4-FFF2-40B4-BE49-F238E27FC236}">
                <a16:creationId xmlns:a16="http://schemas.microsoft.com/office/drawing/2014/main" id="{A6377630-0CE5-470A-85F7-CFCA96477336}"/>
              </a:ext>
            </a:extLst>
          </p:cNvPr>
          <p:cNvSpPr/>
          <p:nvPr/>
        </p:nvSpPr>
        <p:spPr>
          <a:xfrm rot="5400000">
            <a:off x="3741052" y="4412819"/>
            <a:ext cx="560673" cy="38684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箭头: 右 48">
            <a:extLst>
              <a:ext uri="{FF2B5EF4-FFF2-40B4-BE49-F238E27FC236}">
                <a16:creationId xmlns:a16="http://schemas.microsoft.com/office/drawing/2014/main" id="{65462D96-17DF-427A-A0F1-EB4626557F93}"/>
              </a:ext>
            </a:extLst>
          </p:cNvPr>
          <p:cNvSpPr/>
          <p:nvPr/>
        </p:nvSpPr>
        <p:spPr>
          <a:xfrm rot="16200000">
            <a:off x="4631017" y="4412819"/>
            <a:ext cx="560673" cy="38684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D1A7907-322D-4A77-8127-67E1CD6FDE62}"/>
              </a:ext>
            </a:extLst>
          </p:cNvPr>
          <p:cNvSpPr/>
          <p:nvPr/>
        </p:nvSpPr>
        <p:spPr>
          <a:xfrm>
            <a:off x="2841943" y="4392770"/>
            <a:ext cx="881444" cy="432048"/>
          </a:xfrm>
          <a:prstGeom prst="rect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输入</a:t>
            </a:r>
            <a:endParaRPr lang="en-US" altLang="zh-CN" sz="2000" b="1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C5180D5-1B33-4557-AAB0-3FC832E1F9C1}"/>
              </a:ext>
            </a:extLst>
          </p:cNvPr>
          <p:cNvSpPr/>
          <p:nvPr/>
        </p:nvSpPr>
        <p:spPr>
          <a:xfrm>
            <a:off x="5291486" y="4392770"/>
            <a:ext cx="881444" cy="432048"/>
          </a:xfrm>
          <a:prstGeom prst="rect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输出</a:t>
            </a:r>
            <a:endParaRPr lang="en-US" altLang="zh-CN" sz="2000" b="1" dirty="0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6F312DDA-FD1C-41D6-95F8-023E7D21287B}"/>
              </a:ext>
            </a:extLst>
          </p:cNvPr>
          <p:cNvGrpSpPr/>
          <p:nvPr/>
        </p:nvGrpSpPr>
        <p:grpSpPr>
          <a:xfrm>
            <a:off x="-32" y="490312"/>
            <a:ext cx="10477246" cy="324000"/>
            <a:chOff x="-32" y="490312"/>
            <a:chExt cx="10477246" cy="324000"/>
          </a:xfrm>
        </p:grpSpPr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3543CD3C-EBCB-41FD-BEAC-826B6F8CB531}"/>
                </a:ext>
              </a:extLst>
            </p:cNvPr>
            <p:cNvCxnSpPr/>
            <p:nvPr/>
          </p:nvCxnSpPr>
          <p:spPr>
            <a:xfrm>
              <a:off x="8262636" y="671436"/>
              <a:ext cx="2214578" cy="1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EF81C1E2-8B05-4DAE-B601-4F05462FFA8C}"/>
                </a:ext>
              </a:extLst>
            </p:cNvPr>
            <p:cNvGrpSpPr/>
            <p:nvPr/>
          </p:nvGrpSpPr>
          <p:grpSpPr>
            <a:xfrm>
              <a:off x="-32" y="490312"/>
              <a:ext cx="8262667" cy="324000"/>
              <a:chOff x="-32" y="490312"/>
              <a:chExt cx="8262667" cy="324000"/>
            </a:xfrm>
          </p:grpSpPr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9C401A1D-01B9-4587-BBC1-C6A6D673D85B}"/>
                  </a:ext>
                </a:extLst>
              </p:cNvPr>
              <p:cNvCxnSpPr/>
              <p:nvPr/>
            </p:nvCxnSpPr>
            <p:spPr>
              <a:xfrm flipV="1">
                <a:off x="-32" y="657177"/>
                <a:ext cx="4786346" cy="1426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AEF448B4-041B-44A9-8406-A738AA92C665}"/>
                  </a:ext>
                </a:extLst>
              </p:cNvPr>
              <p:cNvCxnSpPr/>
              <p:nvPr/>
            </p:nvCxnSpPr>
            <p:spPr>
              <a:xfrm rot="5400000">
                <a:off x="4625108" y="651518"/>
                <a:ext cx="324000" cy="1588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83C891E9-26AF-4A8E-8BC5-0CDE91B7844B}"/>
                  </a:ext>
                </a:extLst>
              </p:cNvPr>
              <p:cNvCxnSpPr/>
              <p:nvPr/>
            </p:nvCxnSpPr>
            <p:spPr>
              <a:xfrm rot="5400000">
                <a:off x="8099841" y="651518"/>
                <a:ext cx="324000" cy="1588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ECB9E8DB-6608-4256-89BE-95F630D8AB89}"/>
                  </a:ext>
                </a:extLst>
              </p:cNvPr>
              <p:cNvCxnSpPr/>
              <p:nvPr/>
            </p:nvCxnSpPr>
            <p:spPr>
              <a:xfrm rot="5400000">
                <a:off x="4679192" y="651518"/>
                <a:ext cx="324000" cy="1588"/>
              </a:xfrm>
              <a:prstGeom prst="line">
                <a:avLst/>
              </a:prstGeom>
              <a:ln w="571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21ECB54A-4D8A-4BAF-A440-025AEC9ECD8B}"/>
                  </a:ext>
                </a:extLst>
              </p:cNvPr>
              <p:cNvCxnSpPr/>
              <p:nvPr/>
            </p:nvCxnSpPr>
            <p:spPr>
              <a:xfrm rot="5400000">
                <a:off x="8044170" y="651518"/>
                <a:ext cx="324000" cy="1588"/>
              </a:xfrm>
              <a:prstGeom prst="line">
                <a:avLst/>
              </a:prstGeom>
              <a:ln w="571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" name="TextBox 29">
            <a:extLst>
              <a:ext uri="{FF2B5EF4-FFF2-40B4-BE49-F238E27FC236}">
                <a16:creationId xmlns:a16="http://schemas.microsoft.com/office/drawing/2014/main" id="{FD3FE2FB-8BF9-44F8-AB88-915C0446189D}"/>
              </a:ext>
            </a:extLst>
          </p:cNvPr>
          <p:cNvSpPr txBox="1"/>
          <p:nvPr/>
        </p:nvSpPr>
        <p:spPr>
          <a:xfrm>
            <a:off x="4860032" y="457122"/>
            <a:ext cx="335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课题研讨</a:t>
            </a:r>
          </a:p>
        </p:txBody>
      </p:sp>
      <p:sp>
        <p:nvSpPr>
          <p:cNvPr id="37" name="TextBox 49">
            <a:extLst>
              <a:ext uri="{FF2B5EF4-FFF2-40B4-BE49-F238E27FC236}">
                <a16:creationId xmlns:a16="http://schemas.microsoft.com/office/drawing/2014/main" id="{48244389-BB91-4E6F-89A1-85298AC3877F}"/>
              </a:ext>
            </a:extLst>
          </p:cNvPr>
          <p:cNvSpPr txBox="1"/>
          <p:nvPr/>
        </p:nvSpPr>
        <p:spPr>
          <a:xfrm>
            <a:off x="500034" y="1628800"/>
            <a:ext cx="8390858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en-US" altLang="zh-CN" sz="2000" dirty="0">
                <a:solidFill>
                  <a:srgbClr val="3670B5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方法推广</a:t>
            </a: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186920320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7010432" y="6500834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  <p:grpSp>
        <p:nvGrpSpPr>
          <p:cNvPr id="2" name="组合 28" hidden="1"/>
          <p:cNvGrpSpPr/>
          <p:nvPr/>
        </p:nvGrpSpPr>
        <p:grpSpPr>
          <a:xfrm>
            <a:off x="-32" y="1879624"/>
            <a:ext cx="1692000" cy="429752"/>
            <a:chOff x="-32" y="1879624"/>
            <a:chExt cx="1692000" cy="429752"/>
          </a:xfrm>
        </p:grpSpPr>
        <p:sp>
          <p:nvSpPr>
            <p:cNvPr id="18" name="矩形 17"/>
            <p:cNvSpPr/>
            <p:nvPr/>
          </p:nvSpPr>
          <p:spPr>
            <a:xfrm>
              <a:off x="-32" y="1879624"/>
              <a:ext cx="1692000" cy="14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-32" y="2022500"/>
              <a:ext cx="1692000" cy="144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-32" y="2165376"/>
              <a:ext cx="1692000" cy="14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38"/>
          <p:cNvGrpSpPr/>
          <p:nvPr/>
        </p:nvGrpSpPr>
        <p:grpSpPr>
          <a:xfrm>
            <a:off x="500034" y="857232"/>
            <a:ext cx="6944628" cy="501037"/>
            <a:chOff x="928662" y="1610013"/>
            <a:chExt cx="6944628" cy="501037"/>
          </a:xfrm>
        </p:grpSpPr>
        <p:grpSp>
          <p:nvGrpSpPr>
            <p:cNvPr id="26" name="组合 36"/>
            <p:cNvGrpSpPr/>
            <p:nvPr/>
          </p:nvGrpSpPr>
          <p:grpSpPr>
            <a:xfrm>
              <a:off x="928662" y="1643050"/>
              <a:ext cx="6944628" cy="468000"/>
              <a:chOff x="928662" y="1643050"/>
              <a:chExt cx="6944628" cy="468000"/>
            </a:xfrm>
          </p:grpSpPr>
          <p:cxnSp>
            <p:nvCxnSpPr>
              <p:cNvPr id="39" name="直接连接符 38"/>
              <p:cNvCxnSpPr/>
              <p:nvPr/>
            </p:nvCxnSpPr>
            <p:spPr>
              <a:xfrm flipV="1">
                <a:off x="1357290" y="2057418"/>
                <a:ext cx="6516000" cy="14260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矩形 39"/>
              <p:cNvSpPr/>
              <p:nvPr/>
            </p:nvSpPr>
            <p:spPr>
              <a:xfrm>
                <a:off x="928662" y="1643050"/>
                <a:ext cx="571504" cy="468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2000" i="1" dirty="0">
                  <a:solidFill>
                    <a:schemeClr val="accent1"/>
                  </a:solidFill>
                  <a:latin typeface="Bernard MT Condensed" pitchFamily="18" charset="0"/>
                </a:endParaRPr>
              </a:p>
            </p:txBody>
          </p:sp>
        </p:grpSp>
        <p:sp>
          <p:nvSpPr>
            <p:cNvPr id="27" name="TextBox 37"/>
            <p:cNvSpPr txBox="1"/>
            <p:nvPr/>
          </p:nvSpPr>
          <p:spPr>
            <a:xfrm>
              <a:off x="1500166" y="1610013"/>
              <a:ext cx="62865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多机器人系统</a:t>
              </a:r>
            </a:p>
          </p:txBody>
        </p:sp>
      </p:grp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59519C5D-CEA3-4E0E-AED2-676F114E8DAA}"/>
              </a:ext>
            </a:extLst>
          </p:cNvPr>
          <p:cNvSpPr/>
          <p:nvPr/>
        </p:nvSpPr>
        <p:spPr>
          <a:xfrm>
            <a:off x="1483635" y="2496766"/>
            <a:ext cx="5874447" cy="3767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2000" b="1" dirty="0"/>
              <a:t>控制程序</a:t>
            </a:r>
            <a:r>
              <a:rPr lang="en-US" altLang="zh-CN" b="1" dirty="0"/>
              <a:t>:</a:t>
            </a:r>
            <a:endParaRPr lang="zh-CN" altLang="en-US" b="1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E6C3EB0-7283-48EB-B3ED-23157A7E19DB}"/>
              </a:ext>
            </a:extLst>
          </p:cNvPr>
          <p:cNvSpPr/>
          <p:nvPr/>
        </p:nvSpPr>
        <p:spPr>
          <a:xfrm>
            <a:off x="2841943" y="3177596"/>
            <a:ext cx="3330987" cy="9714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2000" b="1" dirty="0"/>
              <a:t>环境</a:t>
            </a:r>
            <a:endParaRPr lang="en-US" altLang="zh-CN" sz="2000" b="1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9A0D7C0-B002-4293-8A7C-CD1F076CC16C}"/>
              </a:ext>
            </a:extLst>
          </p:cNvPr>
          <p:cNvSpPr/>
          <p:nvPr/>
        </p:nvSpPr>
        <p:spPr>
          <a:xfrm>
            <a:off x="2841943" y="5063402"/>
            <a:ext cx="3330987" cy="9714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系统</a:t>
            </a:r>
            <a:endParaRPr lang="en-US" altLang="zh-CN" sz="2000" b="1" dirty="0"/>
          </a:p>
        </p:txBody>
      </p:sp>
      <p:sp>
        <p:nvSpPr>
          <p:cNvPr id="48" name="箭头: 右 47">
            <a:extLst>
              <a:ext uri="{FF2B5EF4-FFF2-40B4-BE49-F238E27FC236}">
                <a16:creationId xmlns:a16="http://schemas.microsoft.com/office/drawing/2014/main" id="{A6377630-0CE5-470A-85F7-CFCA96477336}"/>
              </a:ext>
            </a:extLst>
          </p:cNvPr>
          <p:cNvSpPr/>
          <p:nvPr/>
        </p:nvSpPr>
        <p:spPr>
          <a:xfrm rot="5400000">
            <a:off x="3741052" y="4412819"/>
            <a:ext cx="560673" cy="38684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箭头: 右 48">
            <a:extLst>
              <a:ext uri="{FF2B5EF4-FFF2-40B4-BE49-F238E27FC236}">
                <a16:creationId xmlns:a16="http://schemas.microsoft.com/office/drawing/2014/main" id="{65462D96-17DF-427A-A0F1-EB4626557F93}"/>
              </a:ext>
            </a:extLst>
          </p:cNvPr>
          <p:cNvSpPr/>
          <p:nvPr/>
        </p:nvSpPr>
        <p:spPr>
          <a:xfrm rot="16200000">
            <a:off x="4631017" y="4412819"/>
            <a:ext cx="560673" cy="38684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D1A7907-322D-4A77-8127-67E1CD6FDE62}"/>
              </a:ext>
            </a:extLst>
          </p:cNvPr>
          <p:cNvSpPr/>
          <p:nvPr/>
        </p:nvSpPr>
        <p:spPr>
          <a:xfrm>
            <a:off x="2841943" y="4392770"/>
            <a:ext cx="881444" cy="432048"/>
          </a:xfrm>
          <a:prstGeom prst="rect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输入</a:t>
            </a:r>
            <a:endParaRPr lang="en-US" altLang="zh-CN" sz="2000" b="1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C5180D5-1B33-4557-AAB0-3FC832E1F9C1}"/>
              </a:ext>
            </a:extLst>
          </p:cNvPr>
          <p:cNvSpPr/>
          <p:nvPr/>
        </p:nvSpPr>
        <p:spPr>
          <a:xfrm>
            <a:off x="5291486" y="4392770"/>
            <a:ext cx="881444" cy="432048"/>
          </a:xfrm>
          <a:prstGeom prst="rect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输出</a:t>
            </a:r>
            <a:endParaRPr lang="en-US" altLang="zh-CN" sz="2000" b="1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4B2895D-412F-45FA-8E94-3429AA8D20D2}"/>
              </a:ext>
            </a:extLst>
          </p:cNvPr>
          <p:cNvSpPr/>
          <p:nvPr/>
        </p:nvSpPr>
        <p:spPr>
          <a:xfrm>
            <a:off x="4420858" y="3579346"/>
            <a:ext cx="1600769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2000" b="1" dirty="0"/>
              <a:t>其他机器人</a:t>
            </a:r>
            <a:endParaRPr lang="en-US" altLang="zh-CN" sz="2000" b="1" dirty="0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334DE897-F573-4307-AA1E-C64918EEC098}"/>
              </a:ext>
            </a:extLst>
          </p:cNvPr>
          <p:cNvGrpSpPr/>
          <p:nvPr/>
        </p:nvGrpSpPr>
        <p:grpSpPr>
          <a:xfrm>
            <a:off x="-32" y="490312"/>
            <a:ext cx="10477246" cy="324000"/>
            <a:chOff x="-32" y="490312"/>
            <a:chExt cx="10477246" cy="324000"/>
          </a:xfrm>
        </p:grpSpPr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9E46D1C5-A83E-4E9E-AD12-7E50B530DAF7}"/>
                </a:ext>
              </a:extLst>
            </p:cNvPr>
            <p:cNvCxnSpPr/>
            <p:nvPr/>
          </p:nvCxnSpPr>
          <p:spPr>
            <a:xfrm>
              <a:off x="8262636" y="671436"/>
              <a:ext cx="2214578" cy="1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19A0634E-A683-434D-9FE5-61A1FCC28607}"/>
                </a:ext>
              </a:extLst>
            </p:cNvPr>
            <p:cNvGrpSpPr/>
            <p:nvPr/>
          </p:nvGrpSpPr>
          <p:grpSpPr>
            <a:xfrm>
              <a:off x="-32" y="490312"/>
              <a:ext cx="8262667" cy="324000"/>
              <a:chOff x="-32" y="490312"/>
              <a:chExt cx="8262667" cy="324000"/>
            </a:xfrm>
          </p:grpSpPr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4C2DCF92-9524-4372-BC42-85D2D43C9E7D}"/>
                  </a:ext>
                </a:extLst>
              </p:cNvPr>
              <p:cNvCxnSpPr/>
              <p:nvPr/>
            </p:nvCxnSpPr>
            <p:spPr>
              <a:xfrm flipV="1">
                <a:off x="-32" y="657177"/>
                <a:ext cx="4786346" cy="1426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C2EBA804-2F49-455E-9EB7-BA4B20A6D346}"/>
                  </a:ext>
                </a:extLst>
              </p:cNvPr>
              <p:cNvCxnSpPr/>
              <p:nvPr/>
            </p:nvCxnSpPr>
            <p:spPr>
              <a:xfrm rot="5400000">
                <a:off x="4625108" y="651518"/>
                <a:ext cx="324000" cy="1588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455B8070-24C6-4EDF-9C8B-5A637EB5E741}"/>
                  </a:ext>
                </a:extLst>
              </p:cNvPr>
              <p:cNvCxnSpPr/>
              <p:nvPr/>
            </p:nvCxnSpPr>
            <p:spPr>
              <a:xfrm rot="5400000">
                <a:off x="8099841" y="651518"/>
                <a:ext cx="324000" cy="1588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163FCCE5-19D7-4FDA-9021-0E7DEB5D9ED6}"/>
                  </a:ext>
                </a:extLst>
              </p:cNvPr>
              <p:cNvCxnSpPr/>
              <p:nvPr/>
            </p:nvCxnSpPr>
            <p:spPr>
              <a:xfrm rot="5400000">
                <a:off x="4679192" y="651518"/>
                <a:ext cx="324000" cy="1588"/>
              </a:xfrm>
              <a:prstGeom prst="line">
                <a:avLst/>
              </a:prstGeom>
              <a:ln w="571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411AC6D6-FC7C-4BF3-ACA0-C2F92CEEA3C7}"/>
                  </a:ext>
                </a:extLst>
              </p:cNvPr>
              <p:cNvCxnSpPr/>
              <p:nvPr/>
            </p:nvCxnSpPr>
            <p:spPr>
              <a:xfrm rot="5400000">
                <a:off x="8044170" y="651518"/>
                <a:ext cx="324000" cy="1588"/>
              </a:xfrm>
              <a:prstGeom prst="line">
                <a:avLst/>
              </a:prstGeom>
              <a:ln w="571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TextBox 29">
            <a:extLst>
              <a:ext uri="{FF2B5EF4-FFF2-40B4-BE49-F238E27FC236}">
                <a16:creationId xmlns:a16="http://schemas.microsoft.com/office/drawing/2014/main" id="{454C4EF0-4E9F-49DC-A45D-263F42EAE7DE}"/>
              </a:ext>
            </a:extLst>
          </p:cNvPr>
          <p:cNvSpPr txBox="1"/>
          <p:nvPr/>
        </p:nvSpPr>
        <p:spPr>
          <a:xfrm>
            <a:off x="4860032" y="457122"/>
            <a:ext cx="335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课题研讨</a:t>
            </a:r>
          </a:p>
        </p:txBody>
      </p:sp>
      <p:sp>
        <p:nvSpPr>
          <p:cNvPr id="38" name="TextBox 49">
            <a:extLst>
              <a:ext uri="{FF2B5EF4-FFF2-40B4-BE49-F238E27FC236}">
                <a16:creationId xmlns:a16="http://schemas.microsoft.com/office/drawing/2014/main" id="{137CE500-3C3D-44EC-B381-B15E1504FBB7}"/>
              </a:ext>
            </a:extLst>
          </p:cNvPr>
          <p:cNvSpPr txBox="1"/>
          <p:nvPr/>
        </p:nvSpPr>
        <p:spPr>
          <a:xfrm>
            <a:off x="500034" y="1628800"/>
            <a:ext cx="8390858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en-US" altLang="zh-CN" sz="2000" dirty="0">
                <a:solidFill>
                  <a:srgbClr val="3670B5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方法推广</a:t>
            </a: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76235266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7010432" y="6500834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  <p:grpSp>
        <p:nvGrpSpPr>
          <p:cNvPr id="2" name="组合 28" hidden="1"/>
          <p:cNvGrpSpPr/>
          <p:nvPr/>
        </p:nvGrpSpPr>
        <p:grpSpPr>
          <a:xfrm>
            <a:off x="-32" y="1879624"/>
            <a:ext cx="1692000" cy="429752"/>
            <a:chOff x="-32" y="1879624"/>
            <a:chExt cx="1692000" cy="429752"/>
          </a:xfrm>
        </p:grpSpPr>
        <p:sp>
          <p:nvSpPr>
            <p:cNvPr id="18" name="矩形 17"/>
            <p:cNvSpPr/>
            <p:nvPr/>
          </p:nvSpPr>
          <p:spPr>
            <a:xfrm>
              <a:off x="-32" y="1879624"/>
              <a:ext cx="1692000" cy="14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-32" y="2022500"/>
              <a:ext cx="1692000" cy="144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-32" y="2165376"/>
              <a:ext cx="1692000" cy="14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38"/>
          <p:cNvGrpSpPr/>
          <p:nvPr/>
        </p:nvGrpSpPr>
        <p:grpSpPr>
          <a:xfrm>
            <a:off x="500034" y="857232"/>
            <a:ext cx="6944628" cy="501037"/>
            <a:chOff x="928662" y="1610013"/>
            <a:chExt cx="6944628" cy="501037"/>
          </a:xfrm>
        </p:grpSpPr>
        <p:grpSp>
          <p:nvGrpSpPr>
            <p:cNvPr id="26" name="组合 36"/>
            <p:cNvGrpSpPr/>
            <p:nvPr/>
          </p:nvGrpSpPr>
          <p:grpSpPr>
            <a:xfrm>
              <a:off x="928662" y="1643050"/>
              <a:ext cx="6944628" cy="468000"/>
              <a:chOff x="928662" y="1643050"/>
              <a:chExt cx="6944628" cy="468000"/>
            </a:xfrm>
          </p:grpSpPr>
          <p:cxnSp>
            <p:nvCxnSpPr>
              <p:cNvPr id="39" name="直接连接符 38"/>
              <p:cNvCxnSpPr/>
              <p:nvPr/>
            </p:nvCxnSpPr>
            <p:spPr>
              <a:xfrm flipV="1">
                <a:off x="1357290" y="2057418"/>
                <a:ext cx="6516000" cy="14260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矩形 39"/>
              <p:cNvSpPr/>
              <p:nvPr/>
            </p:nvSpPr>
            <p:spPr>
              <a:xfrm>
                <a:off x="928662" y="1643050"/>
                <a:ext cx="571504" cy="468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2000" i="1" dirty="0">
                  <a:solidFill>
                    <a:schemeClr val="accent1"/>
                  </a:solidFill>
                  <a:latin typeface="Bernard MT Condensed" pitchFamily="18" charset="0"/>
                </a:endParaRPr>
              </a:p>
            </p:txBody>
          </p:sp>
        </p:grpSp>
        <p:sp>
          <p:nvSpPr>
            <p:cNvPr id="27" name="TextBox 37"/>
            <p:cNvSpPr txBox="1"/>
            <p:nvPr/>
          </p:nvSpPr>
          <p:spPr>
            <a:xfrm>
              <a:off x="1500166" y="1610013"/>
              <a:ext cx="62865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多机器人系统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334DE897-F573-4307-AA1E-C64918EEC098}"/>
              </a:ext>
            </a:extLst>
          </p:cNvPr>
          <p:cNvGrpSpPr/>
          <p:nvPr/>
        </p:nvGrpSpPr>
        <p:grpSpPr>
          <a:xfrm>
            <a:off x="-32" y="490312"/>
            <a:ext cx="10477246" cy="324000"/>
            <a:chOff x="-32" y="490312"/>
            <a:chExt cx="10477246" cy="324000"/>
          </a:xfrm>
        </p:grpSpPr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9E46D1C5-A83E-4E9E-AD12-7E50B530DAF7}"/>
                </a:ext>
              </a:extLst>
            </p:cNvPr>
            <p:cNvCxnSpPr/>
            <p:nvPr/>
          </p:nvCxnSpPr>
          <p:spPr>
            <a:xfrm>
              <a:off x="8262636" y="671436"/>
              <a:ext cx="2214578" cy="1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19A0634E-A683-434D-9FE5-61A1FCC28607}"/>
                </a:ext>
              </a:extLst>
            </p:cNvPr>
            <p:cNvGrpSpPr/>
            <p:nvPr/>
          </p:nvGrpSpPr>
          <p:grpSpPr>
            <a:xfrm>
              <a:off x="-32" y="490312"/>
              <a:ext cx="8262667" cy="324000"/>
              <a:chOff x="-32" y="490312"/>
              <a:chExt cx="8262667" cy="324000"/>
            </a:xfrm>
          </p:grpSpPr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4C2DCF92-9524-4372-BC42-85D2D43C9E7D}"/>
                  </a:ext>
                </a:extLst>
              </p:cNvPr>
              <p:cNvCxnSpPr/>
              <p:nvPr/>
            </p:nvCxnSpPr>
            <p:spPr>
              <a:xfrm flipV="1">
                <a:off x="-32" y="657177"/>
                <a:ext cx="4786346" cy="1426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C2EBA804-2F49-455E-9EB7-BA4B20A6D346}"/>
                  </a:ext>
                </a:extLst>
              </p:cNvPr>
              <p:cNvCxnSpPr/>
              <p:nvPr/>
            </p:nvCxnSpPr>
            <p:spPr>
              <a:xfrm rot="5400000">
                <a:off x="4625108" y="651518"/>
                <a:ext cx="324000" cy="1588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455B8070-24C6-4EDF-9C8B-5A637EB5E741}"/>
                  </a:ext>
                </a:extLst>
              </p:cNvPr>
              <p:cNvCxnSpPr/>
              <p:nvPr/>
            </p:nvCxnSpPr>
            <p:spPr>
              <a:xfrm rot="5400000">
                <a:off x="8099841" y="651518"/>
                <a:ext cx="324000" cy="1588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163FCCE5-19D7-4FDA-9021-0E7DEB5D9ED6}"/>
                  </a:ext>
                </a:extLst>
              </p:cNvPr>
              <p:cNvCxnSpPr/>
              <p:nvPr/>
            </p:nvCxnSpPr>
            <p:spPr>
              <a:xfrm rot="5400000">
                <a:off x="4679192" y="651518"/>
                <a:ext cx="324000" cy="1588"/>
              </a:xfrm>
              <a:prstGeom prst="line">
                <a:avLst/>
              </a:prstGeom>
              <a:ln w="571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411AC6D6-FC7C-4BF3-ACA0-C2F92CEEA3C7}"/>
                  </a:ext>
                </a:extLst>
              </p:cNvPr>
              <p:cNvCxnSpPr/>
              <p:nvPr/>
            </p:nvCxnSpPr>
            <p:spPr>
              <a:xfrm rot="5400000">
                <a:off x="8044170" y="651518"/>
                <a:ext cx="324000" cy="1588"/>
              </a:xfrm>
              <a:prstGeom prst="line">
                <a:avLst/>
              </a:prstGeom>
              <a:ln w="571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TextBox 29">
            <a:extLst>
              <a:ext uri="{FF2B5EF4-FFF2-40B4-BE49-F238E27FC236}">
                <a16:creationId xmlns:a16="http://schemas.microsoft.com/office/drawing/2014/main" id="{454C4EF0-4E9F-49DC-A45D-263F42EAE7DE}"/>
              </a:ext>
            </a:extLst>
          </p:cNvPr>
          <p:cNvSpPr txBox="1"/>
          <p:nvPr/>
        </p:nvSpPr>
        <p:spPr>
          <a:xfrm>
            <a:off x="4860032" y="457122"/>
            <a:ext cx="335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课题研讨</a:t>
            </a:r>
          </a:p>
        </p:txBody>
      </p:sp>
      <p:sp>
        <p:nvSpPr>
          <p:cNvPr id="41" name="TextBox 2">
            <a:extLst>
              <a:ext uri="{FF2B5EF4-FFF2-40B4-BE49-F238E27FC236}">
                <a16:creationId xmlns:a16="http://schemas.microsoft.com/office/drawing/2014/main" id="{763EE88C-2C1B-4CCE-BBC1-6859BD58AC51}"/>
              </a:ext>
            </a:extLst>
          </p:cNvPr>
          <p:cNvSpPr txBox="1"/>
          <p:nvPr/>
        </p:nvSpPr>
        <p:spPr>
          <a:xfrm>
            <a:off x="611560" y="2926762"/>
            <a:ext cx="3704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Robot1: (Sensors, Locations, Actions)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9">
            <a:extLst>
              <a:ext uri="{FF2B5EF4-FFF2-40B4-BE49-F238E27FC236}">
                <a16:creationId xmlns:a16="http://schemas.microsoft.com/office/drawing/2014/main" id="{5E00EBD3-B1DF-4FED-BFC3-2C1EFF8AE4E0}"/>
              </a:ext>
            </a:extLst>
          </p:cNvPr>
          <p:cNvSpPr txBox="1"/>
          <p:nvPr/>
        </p:nvSpPr>
        <p:spPr>
          <a:xfrm>
            <a:off x="3536147" y="2195572"/>
            <a:ext cx="1368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10">
            <a:extLst>
              <a:ext uri="{FF2B5EF4-FFF2-40B4-BE49-F238E27FC236}">
                <a16:creationId xmlns:a16="http://schemas.microsoft.com/office/drawing/2014/main" id="{0AB8385F-E38E-4435-88C7-D9FC57F25980}"/>
              </a:ext>
            </a:extLst>
          </p:cNvPr>
          <p:cNvSpPr txBox="1"/>
          <p:nvPr/>
        </p:nvSpPr>
        <p:spPr>
          <a:xfrm>
            <a:off x="4919963" y="2926762"/>
            <a:ext cx="3704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Robot2: (Sensors, Locations, Actions)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4" name="Picture 2">
            <a:extLst>
              <a:ext uri="{FF2B5EF4-FFF2-40B4-BE49-F238E27FC236}">
                <a16:creationId xmlns:a16="http://schemas.microsoft.com/office/drawing/2014/main" id="{D2676E11-D144-4F78-A0CD-16FA3EA19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157" y="1431973"/>
            <a:ext cx="886309" cy="767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F44529C-8DD0-4AA7-BA4A-0826B944896A}"/>
              </a:ext>
            </a:extLst>
          </p:cNvPr>
          <p:cNvCxnSpPr>
            <a:cxnSpLocks/>
          </p:cNvCxnSpPr>
          <p:nvPr/>
        </p:nvCxnSpPr>
        <p:spPr>
          <a:xfrm flipH="1">
            <a:off x="2123730" y="2564904"/>
            <a:ext cx="1800198" cy="47451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64DDE3DF-F96A-4D2B-86A2-6257E82E145C}"/>
              </a:ext>
            </a:extLst>
          </p:cNvPr>
          <p:cNvCxnSpPr>
            <a:cxnSpLocks/>
          </p:cNvCxnSpPr>
          <p:nvPr/>
        </p:nvCxnSpPr>
        <p:spPr>
          <a:xfrm>
            <a:off x="4479157" y="2564904"/>
            <a:ext cx="1677019" cy="47451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D195E771-4856-4075-9D82-B35906CF7892}"/>
              </a:ext>
            </a:extLst>
          </p:cNvPr>
          <p:cNvSpPr/>
          <p:nvPr/>
        </p:nvSpPr>
        <p:spPr>
          <a:xfrm>
            <a:off x="2464022" y="2926762"/>
            <a:ext cx="81183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74FFD893-C203-4DDA-AE59-8525F82B105F}"/>
              </a:ext>
            </a:extLst>
          </p:cNvPr>
          <p:cNvSpPr/>
          <p:nvPr/>
        </p:nvSpPr>
        <p:spPr>
          <a:xfrm>
            <a:off x="3326157" y="2926762"/>
            <a:ext cx="81183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F8CBC61A-DC0A-4092-B2E6-AD529C8FFF30}"/>
              </a:ext>
            </a:extLst>
          </p:cNvPr>
          <p:cNvSpPr/>
          <p:nvPr/>
        </p:nvSpPr>
        <p:spPr>
          <a:xfrm>
            <a:off x="5750259" y="2926762"/>
            <a:ext cx="81183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58130174-32A6-406E-8676-263C9FEC5E8D}"/>
              </a:ext>
            </a:extLst>
          </p:cNvPr>
          <p:cNvSpPr/>
          <p:nvPr/>
        </p:nvSpPr>
        <p:spPr>
          <a:xfrm>
            <a:off x="6775370" y="2926762"/>
            <a:ext cx="81183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371595FA-4EB4-44E0-9A66-AC8A37207C91}"/>
              </a:ext>
            </a:extLst>
          </p:cNvPr>
          <p:cNvSpPr/>
          <p:nvPr/>
        </p:nvSpPr>
        <p:spPr>
          <a:xfrm>
            <a:off x="7622319" y="2926762"/>
            <a:ext cx="81183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8B2936F5-2054-4219-BC9B-BAFA70201694}"/>
              </a:ext>
            </a:extLst>
          </p:cNvPr>
          <p:cNvSpPr/>
          <p:nvPr/>
        </p:nvSpPr>
        <p:spPr>
          <a:xfrm>
            <a:off x="1475656" y="2926762"/>
            <a:ext cx="81183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肘形连接符 29">
            <a:extLst>
              <a:ext uri="{FF2B5EF4-FFF2-40B4-BE49-F238E27FC236}">
                <a16:creationId xmlns:a16="http://schemas.microsoft.com/office/drawing/2014/main" id="{BAE3086F-AE12-4304-9DEE-F9282A0DA12B}"/>
              </a:ext>
            </a:extLst>
          </p:cNvPr>
          <p:cNvCxnSpPr>
            <a:stCxn id="52" idx="2"/>
            <a:endCxn id="53" idx="2"/>
          </p:cNvCxnSpPr>
          <p:nvPr/>
        </p:nvCxnSpPr>
        <p:spPr>
          <a:xfrm rot="16200000" flipH="1">
            <a:off x="4944125" y="2084043"/>
            <a:ext cx="12700" cy="2424102"/>
          </a:xfrm>
          <a:prstGeom prst="bentConnector3">
            <a:avLst>
              <a:gd name="adj1" fmla="val 1719102"/>
            </a:avLst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连接符 30719">
            <a:extLst>
              <a:ext uri="{FF2B5EF4-FFF2-40B4-BE49-F238E27FC236}">
                <a16:creationId xmlns:a16="http://schemas.microsoft.com/office/drawing/2014/main" id="{9C3F6735-749E-48AA-9DFA-1831FCFED7E5}"/>
              </a:ext>
            </a:extLst>
          </p:cNvPr>
          <p:cNvCxnSpPr>
            <a:stCxn id="54" idx="2"/>
            <a:endCxn id="56" idx="2"/>
          </p:cNvCxnSpPr>
          <p:nvPr/>
        </p:nvCxnSpPr>
        <p:spPr>
          <a:xfrm rot="5400000">
            <a:off x="4531430" y="646237"/>
            <a:ext cx="12700" cy="5299714"/>
          </a:xfrm>
          <a:prstGeom prst="bentConnector3">
            <a:avLst>
              <a:gd name="adj1" fmla="val 3165764"/>
            </a:avLst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3">
            <a:extLst>
              <a:ext uri="{FF2B5EF4-FFF2-40B4-BE49-F238E27FC236}">
                <a16:creationId xmlns:a16="http://schemas.microsoft.com/office/drawing/2014/main" id="{084680D8-4FA3-4FB4-BD97-92CB60395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659" y="2090584"/>
            <a:ext cx="1216545" cy="920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5">
            <a:extLst>
              <a:ext uri="{FF2B5EF4-FFF2-40B4-BE49-F238E27FC236}">
                <a16:creationId xmlns:a16="http://schemas.microsoft.com/office/drawing/2014/main" id="{F50AD1A1-4F6E-4685-834E-9D05FF635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979" y="2030853"/>
            <a:ext cx="879354" cy="97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6" descr="C:\Users\Wei\Desktop\SAVE 2018\李睿材料\png_spec\2018-05-22 Robot2_spec.png">
            <a:extLst>
              <a:ext uri="{FF2B5EF4-FFF2-40B4-BE49-F238E27FC236}">
                <a16:creationId xmlns:a16="http://schemas.microsoft.com/office/drawing/2014/main" id="{793B3427-049B-4121-B79C-F53425A90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926" y="3903062"/>
            <a:ext cx="4592573" cy="264125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7" descr="C:\Users\Wei\Desktop\SAVE 2018\李睿材料\png_spec\2018-05-22 Robot1_spec.png">
            <a:extLst>
              <a:ext uri="{FF2B5EF4-FFF2-40B4-BE49-F238E27FC236}">
                <a16:creationId xmlns:a16="http://schemas.microsoft.com/office/drawing/2014/main" id="{268CA94C-56B8-4483-B844-39BB55011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16" y="3903061"/>
            <a:ext cx="3870672" cy="269564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3" name="肘形连接符 30737">
            <a:extLst>
              <a:ext uri="{FF2B5EF4-FFF2-40B4-BE49-F238E27FC236}">
                <a16:creationId xmlns:a16="http://schemas.microsoft.com/office/drawing/2014/main" id="{3321F911-7A5F-4A8F-8E5F-5203A49708B4}"/>
              </a:ext>
            </a:extLst>
          </p:cNvPr>
          <p:cNvCxnSpPr>
            <a:stCxn id="55" idx="2"/>
          </p:cNvCxnSpPr>
          <p:nvPr/>
        </p:nvCxnSpPr>
        <p:spPr>
          <a:xfrm rot="5400000">
            <a:off x="7412466" y="3071266"/>
            <a:ext cx="390943" cy="840599"/>
          </a:xfrm>
          <a:prstGeom prst="bentConnector2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肘形连接符 62">
            <a:extLst>
              <a:ext uri="{FF2B5EF4-FFF2-40B4-BE49-F238E27FC236}">
                <a16:creationId xmlns:a16="http://schemas.microsoft.com/office/drawing/2014/main" id="{47FAA7D0-319B-4CB3-B079-EBEF63BA7DD0}"/>
              </a:ext>
            </a:extLst>
          </p:cNvPr>
          <p:cNvCxnSpPr>
            <a:stCxn id="47" idx="2"/>
          </p:cNvCxnSpPr>
          <p:nvPr/>
        </p:nvCxnSpPr>
        <p:spPr>
          <a:xfrm rot="16200000" flipH="1">
            <a:off x="3201042" y="2964990"/>
            <a:ext cx="206279" cy="868485"/>
          </a:xfrm>
          <a:prstGeom prst="bentConnector2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8">
            <a:extLst>
              <a:ext uri="{FF2B5EF4-FFF2-40B4-BE49-F238E27FC236}">
                <a16:creationId xmlns:a16="http://schemas.microsoft.com/office/drawing/2014/main" id="{260B5AAB-7FFE-4BA8-AFC8-FD6B7E734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613" y="1370763"/>
            <a:ext cx="1422167" cy="889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914476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7010432" y="6500834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  <p:grpSp>
        <p:nvGrpSpPr>
          <p:cNvPr id="2" name="组合 28" hidden="1"/>
          <p:cNvGrpSpPr/>
          <p:nvPr/>
        </p:nvGrpSpPr>
        <p:grpSpPr>
          <a:xfrm>
            <a:off x="-32" y="1879624"/>
            <a:ext cx="1692000" cy="429752"/>
            <a:chOff x="-32" y="1879624"/>
            <a:chExt cx="1692000" cy="429752"/>
          </a:xfrm>
        </p:grpSpPr>
        <p:sp>
          <p:nvSpPr>
            <p:cNvPr id="18" name="矩形 17"/>
            <p:cNvSpPr/>
            <p:nvPr/>
          </p:nvSpPr>
          <p:spPr>
            <a:xfrm>
              <a:off x="-32" y="1879624"/>
              <a:ext cx="1692000" cy="14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-32" y="2022500"/>
              <a:ext cx="1692000" cy="144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-32" y="2165376"/>
              <a:ext cx="1692000" cy="14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38"/>
          <p:cNvGrpSpPr/>
          <p:nvPr/>
        </p:nvGrpSpPr>
        <p:grpSpPr>
          <a:xfrm>
            <a:off x="500034" y="857232"/>
            <a:ext cx="6944628" cy="501037"/>
            <a:chOff x="928662" y="1610013"/>
            <a:chExt cx="6944628" cy="501037"/>
          </a:xfrm>
        </p:grpSpPr>
        <p:grpSp>
          <p:nvGrpSpPr>
            <p:cNvPr id="26" name="组合 36"/>
            <p:cNvGrpSpPr/>
            <p:nvPr/>
          </p:nvGrpSpPr>
          <p:grpSpPr>
            <a:xfrm>
              <a:off x="928662" y="1643050"/>
              <a:ext cx="6944628" cy="468000"/>
              <a:chOff x="928662" y="1643050"/>
              <a:chExt cx="6944628" cy="468000"/>
            </a:xfrm>
          </p:grpSpPr>
          <p:cxnSp>
            <p:nvCxnSpPr>
              <p:cNvPr id="39" name="直接连接符 38"/>
              <p:cNvCxnSpPr/>
              <p:nvPr/>
            </p:nvCxnSpPr>
            <p:spPr>
              <a:xfrm flipV="1">
                <a:off x="1357290" y="2057418"/>
                <a:ext cx="6516000" cy="14260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矩形 39"/>
              <p:cNvSpPr/>
              <p:nvPr/>
            </p:nvSpPr>
            <p:spPr>
              <a:xfrm>
                <a:off x="928662" y="1643050"/>
                <a:ext cx="571504" cy="468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2000" i="1" dirty="0">
                  <a:solidFill>
                    <a:schemeClr val="accent1"/>
                  </a:solidFill>
                  <a:latin typeface="Bernard MT Condensed" pitchFamily="18" charset="0"/>
                </a:endParaRPr>
              </a:p>
            </p:txBody>
          </p:sp>
        </p:grpSp>
        <p:sp>
          <p:nvSpPr>
            <p:cNvPr id="27" name="TextBox 37"/>
            <p:cNvSpPr txBox="1"/>
            <p:nvPr/>
          </p:nvSpPr>
          <p:spPr>
            <a:xfrm>
              <a:off x="1500166" y="1610013"/>
              <a:ext cx="62865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多机器人系统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334DE897-F573-4307-AA1E-C64918EEC098}"/>
              </a:ext>
            </a:extLst>
          </p:cNvPr>
          <p:cNvGrpSpPr/>
          <p:nvPr/>
        </p:nvGrpSpPr>
        <p:grpSpPr>
          <a:xfrm>
            <a:off x="-32" y="490312"/>
            <a:ext cx="10477246" cy="324000"/>
            <a:chOff x="-32" y="490312"/>
            <a:chExt cx="10477246" cy="324000"/>
          </a:xfrm>
        </p:grpSpPr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9E46D1C5-A83E-4E9E-AD12-7E50B530DAF7}"/>
                </a:ext>
              </a:extLst>
            </p:cNvPr>
            <p:cNvCxnSpPr/>
            <p:nvPr/>
          </p:nvCxnSpPr>
          <p:spPr>
            <a:xfrm>
              <a:off x="8262636" y="671436"/>
              <a:ext cx="2214578" cy="15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19A0634E-A683-434D-9FE5-61A1FCC28607}"/>
                </a:ext>
              </a:extLst>
            </p:cNvPr>
            <p:cNvGrpSpPr/>
            <p:nvPr/>
          </p:nvGrpSpPr>
          <p:grpSpPr>
            <a:xfrm>
              <a:off x="-32" y="490312"/>
              <a:ext cx="8262667" cy="324000"/>
              <a:chOff x="-32" y="490312"/>
              <a:chExt cx="8262667" cy="324000"/>
            </a:xfrm>
          </p:grpSpPr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4C2DCF92-9524-4372-BC42-85D2D43C9E7D}"/>
                  </a:ext>
                </a:extLst>
              </p:cNvPr>
              <p:cNvCxnSpPr/>
              <p:nvPr/>
            </p:nvCxnSpPr>
            <p:spPr>
              <a:xfrm flipV="1">
                <a:off x="-32" y="657177"/>
                <a:ext cx="4786346" cy="1426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C2EBA804-2F49-455E-9EB7-BA4B20A6D346}"/>
                  </a:ext>
                </a:extLst>
              </p:cNvPr>
              <p:cNvCxnSpPr/>
              <p:nvPr/>
            </p:nvCxnSpPr>
            <p:spPr>
              <a:xfrm rot="5400000">
                <a:off x="4625108" y="651518"/>
                <a:ext cx="324000" cy="1588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455B8070-24C6-4EDF-9C8B-5A637EB5E741}"/>
                  </a:ext>
                </a:extLst>
              </p:cNvPr>
              <p:cNvCxnSpPr/>
              <p:nvPr/>
            </p:nvCxnSpPr>
            <p:spPr>
              <a:xfrm rot="5400000">
                <a:off x="8099841" y="651518"/>
                <a:ext cx="324000" cy="1588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163FCCE5-19D7-4FDA-9021-0E7DEB5D9ED6}"/>
                  </a:ext>
                </a:extLst>
              </p:cNvPr>
              <p:cNvCxnSpPr/>
              <p:nvPr/>
            </p:nvCxnSpPr>
            <p:spPr>
              <a:xfrm rot="5400000">
                <a:off x="4679192" y="651518"/>
                <a:ext cx="324000" cy="1588"/>
              </a:xfrm>
              <a:prstGeom prst="line">
                <a:avLst/>
              </a:prstGeom>
              <a:ln w="571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411AC6D6-FC7C-4BF3-ACA0-C2F92CEEA3C7}"/>
                  </a:ext>
                </a:extLst>
              </p:cNvPr>
              <p:cNvCxnSpPr/>
              <p:nvPr/>
            </p:nvCxnSpPr>
            <p:spPr>
              <a:xfrm rot="5400000">
                <a:off x="8044170" y="651518"/>
                <a:ext cx="324000" cy="1588"/>
              </a:xfrm>
              <a:prstGeom prst="line">
                <a:avLst/>
              </a:prstGeom>
              <a:ln w="571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TextBox 29">
            <a:extLst>
              <a:ext uri="{FF2B5EF4-FFF2-40B4-BE49-F238E27FC236}">
                <a16:creationId xmlns:a16="http://schemas.microsoft.com/office/drawing/2014/main" id="{454C4EF0-4E9F-49DC-A45D-263F42EAE7DE}"/>
              </a:ext>
            </a:extLst>
          </p:cNvPr>
          <p:cNvSpPr txBox="1"/>
          <p:nvPr/>
        </p:nvSpPr>
        <p:spPr>
          <a:xfrm>
            <a:off x="4860032" y="457122"/>
            <a:ext cx="335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课题研讨</a:t>
            </a:r>
          </a:p>
        </p:txBody>
      </p:sp>
      <p:pic>
        <p:nvPicPr>
          <p:cNvPr id="48" name="LTLMoP.movie">
            <a:hlinkClick r:id="" action="ppaction://media"/>
            <a:extLst>
              <a:ext uri="{FF2B5EF4-FFF2-40B4-BE49-F238E27FC236}">
                <a16:creationId xmlns:a16="http://schemas.microsoft.com/office/drawing/2014/main" id="{437685F8-9B90-4623-BA9F-FFE3A96C196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51520" y="1484784"/>
            <a:ext cx="8581141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4549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600" fill="hold"/>
                                        <p:tgtEl>
                                          <p:spTgt spid="4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48"/>
                </p:tgtEl>
              </p:cMediaNode>
            </p:video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3|0.3|0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9.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8560</TotalTime>
  <Words>654</Words>
  <Application>Microsoft Office PowerPoint</Application>
  <PresentationFormat>全屏显示(4:3)</PresentationFormat>
  <Paragraphs>184</Paragraphs>
  <Slides>22</Slides>
  <Notes>3</Notes>
  <HiddenSlides>0</HiddenSlides>
  <MMClips>1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微软雅黑</vt:lpstr>
      <vt:lpstr>Arial</vt:lpstr>
      <vt:lpstr>Bernard MT Condensed</vt:lpstr>
      <vt:lpstr>Calibri</vt:lpstr>
      <vt:lpstr>Cambria Math</vt:lpstr>
      <vt:lpstr>Consolas</vt:lpstr>
      <vt:lpstr>Times New Roman</vt:lpstr>
      <vt:lpstr>Wingdings</vt:lpstr>
      <vt:lpstr>Office 主题</vt:lpstr>
      <vt:lpstr>Formula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XINYANGMIAN</dc:creator>
  <cp:lastModifiedBy>Hao Shi</cp:lastModifiedBy>
  <cp:revision>388</cp:revision>
  <dcterms:modified xsi:type="dcterms:W3CDTF">2021-07-09T01:40:21Z</dcterms:modified>
</cp:coreProperties>
</file>