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97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A0FC57-A62B-4F1E-A7B6-163C184AFB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CB48-CEAD-4278-A428-6945EE9B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7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B4C-9C07-D33A-4693-4BFC401B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NYC Payroll Data Integration Project</a:t>
            </a:r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50249-9ECF-59D2-96E5-312320E82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Presented by 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Okpara Kenneth Chinonso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Data Engineering @ 10Alytics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DA059-BF9E-0FB5-1346-5CD8F294226F}"/>
              </a:ext>
            </a:extLst>
          </p:cNvPr>
          <p:cNvSpPr txBox="1"/>
          <p:nvPr/>
        </p:nvSpPr>
        <p:spPr>
          <a:xfrm>
            <a:off x="2386361" y="312234"/>
            <a:ext cx="725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Apache Airflow Orchestration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FC6CE-7DFC-C689-9271-53F8C64A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367224"/>
            <a:ext cx="8746273" cy="4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30AE1F-3993-A40E-6EFA-8CADBA84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7" y="735979"/>
            <a:ext cx="7984273" cy="6064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BC718-8CAE-2A14-6636-82E551B61D86}"/>
              </a:ext>
            </a:extLst>
          </p:cNvPr>
          <p:cNvSpPr txBox="1"/>
          <p:nvPr/>
        </p:nvSpPr>
        <p:spPr>
          <a:xfrm>
            <a:off x="1795345" y="156117"/>
            <a:ext cx="827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Warehouse Schema</a:t>
            </a:r>
          </a:p>
        </p:txBody>
      </p:sp>
    </p:spTree>
    <p:extLst>
      <p:ext uri="{BB962C8B-B14F-4D97-AF65-F5344CB8AC3E}">
        <p14:creationId xmlns:p14="http://schemas.microsoft.com/office/powerpoint/2010/main" val="101216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5A2B-EE39-C316-27F5-32931D16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787"/>
            <a:ext cx="5935438" cy="508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D9874-654E-A6B1-6A03-E1C7355B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2" y="987788"/>
            <a:ext cx="5900793" cy="508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1F092-E585-C2E1-C4E7-E0DD60260F24}"/>
              </a:ext>
            </a:extLst>
          </p:cNvPr>
          <p:cNvSpPr txBox="1"/>
          <p:nvPr/>
        </p:nvSpPr>
        <p:spPr>
          <a:xfrm>
            <a:off x="1795346" y="267632"/>
            <a:ext cx="834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07397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1DB6F-7182-C520-C881-44C4481DC49F}"/>
              </a:ext>
            </a:extLst>
          </p:cNvPr>
          <p:cNvSpPr txBox="1"/>
          <p:nvPr/>
        </p:nvSpPr>
        <p:spPr>
          <a:xfrm>
            <a:off x="4527394" y="2843561"/>
            <a:ext cx="1040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8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0F89C-B2A6-4444-1A11-0EA392D3A0C6}"/>
              </a:ext>
            </a:extLst>
          </p:cNvPr>
          <p:cNvSpPr txBox="1"/>
          <p:nvPr/>
        </p:nvSpPr>
        <p:spPr>
          <a:xfrm>
            <a:off x="1314450" y="445770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88ABF-9CAB-DAD6-7C1A-04308C186064}"/>
              </a:ext>
            </a:extLst>
          </p:cNvPr>
          <p:cNvSpPr txBox="1"/>
          <p:nvPr/>
        </p:nvSpPr>
        <p:spPr>
          <a:xfrm>
            <a:off x="651510" y="1417320"/>
            <a:ext cx="11155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u="none" strike="noStrike" baseline="0" dirty="0">
                <a:latin typeface="Calibri" panose="020F0502020204030204" pitchFamily="34" charset="0"/>
              </a:rPr>
              <a:t>The City of New York is embarking on a project to integrate payroll data across all its agencies in order to achieve below objectives: and would like to develop a Data Analytics platform to accomplish two primary objectives:</a:t>
            </a:r>
          </a:p>
          <a:p>
            <a:endParaRPr lang="en-US" sz="36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Calibri" panose="020F0502020204030204" pitchFamily="34" charset="0"/>
              </a:rPr>
              <a:t>Analyze financial </a:t>
            </a:r>
            <a:r>
              <a:rPr lang="en-US" sz="3600" dirty="0">
                <a:latin typeface="Calibri" panose="020F0502020204030204" pitchFamily="34" charset="0"/>
              </a:rPr>
              <a:t>r</a:t>
            </a:r>
            <a:r>
              <a:rPr lang="en-US" sz="3600" i="0" u="none" strike="noStrike" baseline="0" dirty="0">
                <a:latin typeface="Calibri" panose="020F0502020204030204" pitchFamily="34" charset="0"/>
              </a:rPr>
              <a:t>esource </a:t>
            </a:r>
            <a:r>
              <a:rPr lang="en-US" sz="3600" dirty="0">
                <a:latin typeface="Calibri" panose="020F0502020204030204" pitchFamily="34" charset="0"/>
              </a:rPr>
              <a:t>a</a:t>
            </a:r>
            <a:r>
              <a:rPr lang="en-US" sz="3600" i="0" u="none" strike="noStrike" baseline="0" dirty="0">
                <a:latin typeface="Calibri" panose="020F0502020204030204" pitchFamily="34" charset="0"/>
              </a:rPr>
              <a:t>llocation overtime.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0" u="none" strike="noStrike" baseline="0" dirty="0">
                <a:latin typeface="Calibri" panose="020F0502020204030204" pitchFamily="34" charset="0"/>
              </a:rPr>
              <a:t>Improve transparency and public </a:t>
            </a:r>
            <a:r>
              <a:rPr lang="en-US" sz="3600" dirty="0">
                <a:latin typeface="Calibri" panose="020F0502020204030204" pitchFamily="34" charset="0"/>
              </a:rPr>
              <a:t>a</a:t>
            </a:r>
            <a:r>
              <a:rPr lang="en-US" sz="3600" i="0" u="none" strike="noStrike" baseline="0" dirty="0">
                <a:latin typeface="Calibri" panose="020F0502020204030204" pitchFamily="34" charset="0"/>
              </a:rPr>
              <a:t>ccessibility of the City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Develop an efficient Data Analytics platform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25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2D768-5288-61F7-B3C0-7D801770EC82}"/>
              </a:ext>
            </a:extLst>
          </p:cNvPr>
          <p:cNvSpPr txBox="1"/>
          <p:nvPr/>
        </p:nvSpPr>
        <p:spPr>
          <a:xfrm>
            <a:off x="434340" y="989231"/>
            <a:ext cx="115443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3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Data Warehouse for NYC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and automated ETL Pipeline to load the payroll data into the data warehouse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quality and consistency of data in your pipeline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public user with limited privileges to enable public access to the NYC Data warehouse</a:t>
            </a:r>
          </a:p>
          <a:p>
            <a:endParaRPr lang="en-US" sz="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EB58-A240-77F7-AF96-2BD6300F3E10}"/>
              </a:ext>
            </a:extLst>
          </p:cNvPr>
          <p:cNvSpPr txBox="1"/>
          <p:nvPr/>
        </p:nvSpPr>
        <p:spPr>
          <a:xfrm>
            <a:off x="1257300" y="342900"/>
            <a:ext cx="966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6295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116F0-8802-262E-ADDC-FCD468560B72}"/>
              </a:ext>
            </a:extLst>
          </p:cNvPr>
          <p:cNvSpPr txBox="1"/>
          <p:nvPr/>
        </p:nvSpPr>
        <p:spPr>
          <a:xfrm>
            <a:off x="1461277" y="57150"/>
            <a:ext cx="9178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Design for NYC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08AB-2F05-AD18-7088-307AEF15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684846"/>
            <a:ext cx="8321040" cy="59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2D4ED-6BFB-ED2F-9774-F944C9EAD73A}"/>
              </a:ext>
            </a:extLst>
          </p:cNvPr>
          <p:cNvSpPr txBox="1"/>
          <p:nvPr/>
        </p:nvSpPr>
        <p:spPr>
          <a:xfrm>
            <a:off x="1771650" y="171450"/>
            <a:ext cx="8538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ETL DATA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68E9-D98C-3F7E-C94C-F8617A09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5" y="967649"/>
            <a:ext cx="10463265" cy="53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53D4A-179F-FD79-0D63-1A78BD024296}"/>
              </a:ext>
            </a:extLst>
          </p:cNvPr>
          <p:cNvSpPr txBox="1"/>
          <p:nvPr/>
        </p:nvSpPr>
        <p:spPr>
          <a:xfrm>
            <a:off x="1234440" y="194310"/>
            <a:ext cx="899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ETL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B9C0F-9156-5AD6-6B69-1B7003889C7E}"/>
              </a:ext>
            </a:extLst>
          </p:cNvPr>
          <p:cNvSpPr txBox="1"/>
          <p:nvPr/>
        </p:nvSpPr>
        <p:spPr>
          <a:xfrm>
            <a:off x="819150" y="1069568"/>
            <a:ext cx="10744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payroll and Master data from CSV files stored in a remote directory.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Clean, standardize, and merge datasets to ensure consistency and accuracy.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processed data into a PostgreSQL data warehouse for storage and analysis.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Apache Airflow to efficiently automate and monitor the pipeline execution.</a:t>
            </a:r>
          </a:p>
        </p:txBody>
      </p:sp>
    </p:spTree>
    <p:extLst>
      <p:ext uri="{BB962C8B-B14F-4D97-AF65-F5344CB8AC3E}">
        <p14:creationId xmlns:p14="http://schemas.microsoft.com/office/powerpoint/2010/main" val="28307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A261D-4694-D38A-145F-1FB9D9329F30}"/>
              </a:ext>
            </a:extLst>
          </p:cNvPr>
          <p:cNvSpPr txBox="1"/>
          <p:nvPr/>
        </p:nvSpPr>
        <p:spPr>
          <a:xfrm>
            <a:off x="1714500" y="0"/>
            <a:ext cx="917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TECHNOLOGY STACKS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F10B4-7F6E-D1ED-A59A-6A3918CCB6D3}"/>
              </a:ext>
            </a:extLst>
          </p:cNvPr>
          <p:cNvSpPr txBox="1"/>
          <p:nvPr/>
        </p:nvSpPr>
        <p:spPr>
          <a:xfrm>
            <a:off x="445491" y="545970"/>
            <a:ext cx="11521440" cy="727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Was used for the ETL pipeline scripting due to its simplicity and vast ecosystem of libraries.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Was essential for the data manipulation and transformation.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Was used for </a:t>
            </a:r>
            <a:r>
              <a:rPr lang="en-US" sz="23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relational database that ensures efficient storage and querying of structured data.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Psycopg2 &amp;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StringIO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interact with database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allowing direct execution of SQL commands within Python scripts.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Airflow (Orchestration): </a:t>
            </a:r>
            <a:r>
              <a:rPr lang="en-US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used for the automation, scheduling, and monitoring of the ETL pipeline.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dirty="0"/>
              <a:t>GitHub:</a:t>
            </a:r>
            <a:r>
              <a:rPr lang="en-US" sz="2400" dirty="0"/>
              <a:t> Version control and documentation.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9CDBF-B6EA-AC76-5720-9A02D43FF5C2}"/>
              </a:ext>
            </a:extLst>
          </p:cNvPr>
          <p:cNvSpPr txBox="1"/>
          <p:nvPr/>
        </p:nvSpPr>
        <p:spPr>
          <a:xfrm>
            <a:off x="1940312" y="234176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Recommendations For NYC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A4C1F-5633-A627-0A61-DA75E40B9E30}"/>
              </a:ext>
            </a:extLst>
          </p:cNvPr>
          <p:cNvSpPr txBox="1"/>
          <p:nvPr/>
        </p:nvSpPr>
        <p:spPr>
          <a:xfrm>
            <a:off x="412595" y="1037063"/>
            <a:ext cx="11396546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Apache Spark for large-scale transformations instead of Pandas.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cloud-based data warehouses (e.g., Snowflake,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Amazon Redshift) for scalability.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SQL queries by implementing indexing and partitioning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data pipeline executions during off-peak hours to reduce system load.</a:t>
            </a:r>
          </a:p>
        </p:txBody>
      </p:sp>
    </p:spTree>
    <p:extLst>
      <p:ext uri="{BB962C8B-B14F-4D97-AF65-F5344CB8AC3E}">
        <p14:creationId xmlns:p14="http://schemas.microsoft.com/office/powerpoint/2010/main" val="388347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4C5C2-295F-62D1-12B3-FA5DD2FD6E3D}"/>
              </a:ext>
            </a:extLst>
          </p:cNvPr>
          <p:cNvSpPr txBox="1"/>
          <p:nvPr/>
        </p:nvSpPr>
        <p:spPr>
          <a:xfrm>
            <a:off x="2029522" y="167268"/>
            <a:ext cx="804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0B175-AD0B-BAF6-36BD-978D856C65CF}"/>
              </a:ext>
            </a:extLst>
          </p:cNvPr>
          <p:cNvSpPr txBox="1"/>
          <p:nvPr/>
        </p:nvSpPr>
        <p:spPr>
          <a:xfrm>
            <a:off x="457200" y="903249"/>
            <a:ext cx="11351941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was able to design and implement a payroll data pipeline to efficiently process and analyze payroll records of NYC.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raw payroll data from CSV files was cleaned, transformed, and prepared for loading. The transformed data was then stored in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warehouse for structured querying and reporting.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Airflow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utilized to orchestrate the entire pipeline, automating data extraction, transformation, and loading (ETL) processes.</a:t>
            </a:r>
          </a:p>
        </p:txBody>
      </p:sp>
    </p:spTree>
    <p:extLst>
      <p:ext uri="{BB962C8B-B14F-4D97-AF65-F5344CB8AC3E}">
        <p14:creationId xmlns:p14="http://schemas.microsoft.com/office/powerpoint/2010/main" val="257500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1481</TotalTime>
  <Words>447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Times New Roman</vt:lpstr>
      <vt:lpstr>Wingdings 3</vt:lpstr>
      <vt:lpstr>Ion</vt:lpstr>
      <vt:lpstr>NYC Payroll Data Integration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Okpara Kenneth</dc:creator>
  <cp:lastModifiedBy>Okpara Kenneth</cp:lastModifiedBy>
  <cp:revision>3</cp:revision>
  <dcterms:created xsi:type="dcterms:W3CDTF">2025-02-27T11:31:26Z</dcterms:created>
  <dcterms:modified xsi:type="dcterms:W3CDTF">2025-03-01T23:24:21Z</dcterms:modified>
</cp:coreProperties>
</file>