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D61A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16" autoAdjust="0"/>
    <p:restoredTop sz="94660"/>
  </p:normalViewPr>
  <p:slideViewPr>
    <p:cSldViewPr snapToGrid="0">
      <p:cViewPr>
        <p:scale>
          <a:sx n="77" d="100"/>
          <a:sy n="77" d="100"/>
        </p:scale>
        <p:origin x="144" y="-2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ה'.אדר.תשפ"א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ה'.אדר.תשפ"א</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938255893"/>
              </p:ext>
            </p:extLst>
          </p:nvPr>
        </p:nvGraphicFramePr>
        <p:xfrm>
          <a:off x="384740" y="3698810"/>
          <a:ext cx="35185420" cy="2139696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1946599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baseline="0" dirty="0">
                          <a:solidFill>
                            <a:schemeClr val="tx1"/>
                          </a:solidFill>
                          <a:effectLst/>
                          <a:latin typeface="+mn-lt"/>
                          <a:ea typeface="+mn-ea"/>
                          <a:cs typeface="Open Sans Hebrew" panose="00000500000000000000" pitchFamily="2" charset="-79"/>
                        </a:rPr>
                        <a:t>SLAM (simultaneous localization and mapping) is a method used for autonomous vehicles that lets you build a map and localize your vehicle in that map at the same time. There are a growing number of technology components used to achieve SLAM. In this project, We will explore two of the popular methods of SLAM; visual SLAM and Lidar SLAM; additionally wheel odometry.</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baseline="0" dirty="0">
                          <a:solidFill>
                            <a:schemeClr val="tx1"/>
                          </a:solidFill>
                          <a:effectLst/>
                          <a:latin typeface="+mn-lt"/>
                          <a:ea typeface="+mn-ea"/>
                          <a:cs typeface="Open Sans Hebrew" panose="00000500000000000000" pitchFamily="2" charset="-79"/>
                        </a:rPr>
                        <a:t>They have advantages and disadvantages such as below.</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As the researchers in the domains of visual SLAM and 2D Lidar SLAM barely work together, it is hard to find existed projects working on the fusion SLAM of them. Thus, we resulted in assuming that the synthesis SLAM supplemented the disadvantages of visual SLAM with 2D Lidar SLAM and wheel odometry is more robust and inventive if we can integrate.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u="none" kern="1200" dirty="0">
                          <a:solidFill>
                            <a:schemeClr val="tx1"/>
                          </a:solidFill>
                          <a:effectLst/>
                          <a:latin typeface="+mn-lt"/>
                          <a:ea typeface="+mn-ea"/>
                          <a:cs typeface="Open Sans Hebrew" panose="00000500000000000000" pitchFamily="2" charset="-79"/>
                        </a:rPr>
                        <a:t>The experiments based on robotic operating system (ROS) kinetic, C++ coding, and turtleBot2 KOBUKI, using stereo-camera and LiDAR to acquire visual information and 2D laser scanned matching data for each, </a:t>
                      </a:r>
                      <a:r>
                        <a:rPr lang="en-US" sz="3400" u="none" kern="1200" dirty="0" err="1">
                          <a:solidFill>
                            <a:schemeClr val="tx1"/>
                          </a:solidFill>
                          <a:effectLst/>
                          <a:latin typeface="+mn-lt"/>
                          <a:ea typeface="+mn-ea"/>
                          <a:cs typeface="Open Sans Hebrew" panose="00000500000000000000" pitchFamily="2" charset="-79"/>
                        </a:rPr>
                        <a:t>KdSLAM</a:t>
                      </a:r>
                      <a:r>
                        <a:rPr lang="en-US" sz="3400" u="none" kern="1200" dirty="0">
                          <a:solidFill>
                            <a:schemeClr val="tx1"/>
                          </a:solidFill>
                          <a:effectLst/>
                          <a:latin typeface="+mn-lt"/>
                          <a:ea typeface="+mn-ea"/>
                          <a:cs typeface="Open Sans Hebrew" panose="00000500000000000000" pitchFamily="2" charset="-79"/>
                        </a:rPr>
                        <a:t> provided from </a:t>
                      </a:r>
                      <a:r>
                        <a:rPr lang="en-US" sz="3400" u="none" kern="1200" dirty="0" err="1">
                          <a:solidFill>
                            <a:schemeClr val="tx1"/>
                          </a:solidFill>
                          <a:effectLst/>
                          <a:latin typeface="+mn-lt"/>
                          <a:ea typeface="+mn-ea"/>
                          <a:cs typeface="Open Sans Hebrew" panose="00000500000000000000" pitchFamily="2" charset="-79"/>
                        </a:rPr>
                        <a:t>Kudan</a:t>
                      </a:r>
                      <a:r>
                        <a:rPr lang="en-US" sz="3400" u="none" kern="1200" dirty="0">
                          <a:solidFill>
                            <a:schemeClr val="tx1"/>
                          </a:solidFill>
                          <a:effectLst/>
                          <a:latin typeface="+mn-lt"/>
                          <a:ea typeface="+mn-ea"/>
                          <a:cs typeface="Open Sans Hebrew" panose="00000500000000000000" pitchFamily="2" charset="-79"/>
                        </a:rPr>
                        <a:t> Inc. and an open source </a:t>
                      </a:r>
                      <a:r>
                        <a:rPr lang="en-US" sz="3400" u="none" kern="1200" dirty="0" err="1">
                          <a:solidFill>
                            <a:schemeClr val="tx1"/>
                          </a:solidFill>
                          <a:effectLst/>
                          <a:latin typeface="+mn-lt"/>
                          <a:ea typeface="+mn-ea"/>
                          <a:cs typeface="Open Sans Hebrew" panose="00000500000000000000" pitchFamily="2" charset="-79"/>
                        </a:rPr>
                        <a:t>LittleSLAM</a:t>
                      </a:r>
                      <a:r>
                        <a:rPr lang="en-US" sz="3400" u="none" kern="1200" dirty="0">
                          <a:solidFill>
                            <a:schemeClr val="tx1"/>
                          </a:solidFill>
                          <a:effectLst/>
                          <a:latin typeface="+mn-lt"/>
                          <a:ea typeface="+mn-ea"/>
                          <a:cs typeface="Open Sans Hebrew" panose="00000500000000000000" pitchFamily="2" charset="-79"/>
                        </a:rPr>
                        <a:t> package for 2D Lidar SLAM.</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u="sng" kern="1200" dirty="0">
                          <a:solidFill>
                            <a:schemeClr val="tx1"/>
                          </a:solidFill>
                          <a:effectLst/>
                          <a:latin typeface="+mn-lt"/>
                          <a:ea typeface="+mn-ea"/>
                          <a:cs typeface="Open Sans Hebrew" panose="00000500000000000000" pitchFamily="2" charset="-79"/>
                        </a:rPr>
                        <a:t>Algorithm</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First, we implemented on ROS the first fusion SLAM(A) based on  Little SLAM which makes a point cloud map by scan-matching algorithm with the scan data of Lidar from each frame and initial pose from the output of </a:t>
                      </a:r>
                      <a:r>
                        <a:rPr lang="en-US" sz="3400" kern="1200" dirty="0" err="1">
                          <a:solidFill>
                            <a:schemeClr val="tx1"/>
                          </a:solidFill>
                          <a:effectLst/>
                          <a:latin typeface="+mn-lt"/>
                          <a:ea typeface="+mn-ea"/>
                          <a:cs typeface="Open Sans Hebrew" panose="00000500000000000000" pitchFamily="2" charset="-79"/>
                        </a:rPr>
                        <a:t>KdSLAM</a:t>
                      </a:r>
                      <a:r>
                        <a:rPr lang="en-US" sz="3400" kern="1200" dirty="0">
                          <a:solidFill>
                            <a:schemeClr val="tx1"/>
                          </a:solidFill>
                          <a:effectLst/>
                          <a:latin typeface="+mn-lt"/>
                          <a:ea typeface="+mn-ea"/>
                          <a:cs typeface="Open Sans Hebrew" panose="00000500000000000000" pitchFamily="2" charset="-79"/>
                        </a:rPr>
                        <a:t>. Second, we coded to subscribe wheel odometry from TurtleBot2 and publish it to SLAM when the camera lost the visual information (B).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u="sng"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u="sng"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u="sng" kern="1200" baseline="0" dirty="0">
                          <a:solidFill>
                            <a:schemeClr val="tx1"/>
                          </a:solidFill>
                          <a:effectLst/>
                          <a:latin typeface="+mn-lt"/>
                          <a:ea typeface="+mn-ea"/>
                          <a:cs typeface="Open Sans Hebrew" panose="00000500000000000000" pitchFamily="2" charset="-79"/>
                        </a:rPr>
                        <a:t>Robot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we integrated Hokuyo LiDAR, </a:t>
                      </a:r>
                      <a:r>
                        <a:rPr lang="en-US" sz="3400" kern="1200" baseline="0" dirty="0" err="1">
                          <a:solidFill>
                            <a:schemeClr val="tx1"/>
                          </a:solidFill>
                          <a:effectLst/>
                          <a:latin typeface="+mn-lt"/>
                          <a:ea typeface="+mn-ea"/>
                          <a:cs typeface="Open Sans Hebrew" panose="00000500000000000000" pitchFamily="2" charset="-79"/>
                        </a:rPr>
                        <a:t>LeadSense</a:t>
                      </a:r>
                      <a:r>
                        <a:rPr lang="en-US" sz="3400" kern="1200" baseline="0" dirty="0">
                          <a:solidFill>
                            <a:schemeClr val="tx1"/>
                          </a:solidFill>
                          <a:effectLst/>
                          <a:latin typeface="+mn-lt"/>
                          <a:ea typeface="+mn-ea"/>
                          <a:cs typeface="Open Sans Hebrew" panose="00000500000000000000" pitchFamily="2" charset="-79"/>
                        </a:rPr>
                        <a:t> Stereo Camera, and mobile buttery on turtleBot2 KOBUKI.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3200" b="0" i="0" u="sng"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Test run</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mn-lt"/>
                          <a:ea typeface="+mn-ea"/>
                          <a:cs typeface="+mn-cs"/>
                        </a:rPr>
                        <a:t>KOBUKI runs two loops; it </a:t>
                      </a:r>
                      <a:r>
                        <a:rPr kumimoji="0" lang="en-US" sz="3200" b="0" i="0" u="none" strike="noStrike" kern="1200" cap="none" spc="0" normalizeH="0" baseline="0" noProof="0" dirty="0" err="1">
                          <a:ln>
                            <a:noFill/>
                          </a:ln>
                          <a:solidFill>
                            <a:prstClr val="black"/>
                          </a:solidFill>
                          <a:effectLst/>
                          <a:uLnTx/>
                          <a:uFillTx/>
                          <a:latin typeface="+mn-lt"/>
                          <a:ea typeface="+mn-ea"/>
                          <a:cs typeface="+mn-cs"/>
                        </a:rPr>
                        <a:t>nomally</a:t>
                      </a:r>
                      <a:r>
                        <a:rPr kumimoji="0" lang="en-US" sz="3200" b="0" i="0" u="none" strike="noStrike" kern="1200" cap="none" spc="0" normalizeH="0" baseline="0" noProof="0" dirty="0">
                          <a:ln>
                            <a:noFill/>
                          </a:ln>
                          <a:solidFill>
                            <a:prstClr val="black"/>
                          </a:solidFill>
                          <a:effectLst/>
                          <a:uLnTx/>
                          <a:uFillTx/>
                          <a:latin typeface="+mn-lt"/>
                          <a:ea typeface="+mn-ea"/>
                          <a:cs typeface="+mn-cs"/>
                        </a:rPr>
                        <a:t> runs until loop closure and mapping completion in the first loop and we sometimes masked the camera in the middle of the second loop to see if wheel odometry was properly called and draw path instead of </a:t>
                      </a:r>
                      <a:r>
                        <a:rPr kumimoji="0" lang="en-US" sz="3200" b="0" i="0" u="none" strike="noStrike" kern="1200" cap="none" spc="0" normalizeH="0" baseline="0" noProof="0" dirty="0" err="1">
                          <a:ln>
                            <a:noFill/>
                          </a:ln>
                          <a:solidFill>
                            <a:prstClr val="black"/>
                          </a:solidFill>
                          <a:effectLst/>
                          <a:uLnTx/>
                          <a:uFillTx/>
                          <a:latin typeface="+mn-lt"/>
                          <a:ea typeface="+mn-ea"/>
                          <a:cs typeface="+mn-cs"/>
                        </a:rPr>
                        <a:t>KdSLAM</a:t>
                      </a:r>
                      <a:r>
                        <a:rPr kumimoji="0" lang="en-US" sz="3200" b="0" i="0" u="none" strike="noStrike" kern="1200" cap="none" spc="0" normalizeH="0" baseline="0" noProof="0" dirty="0">
                          <a:ln>
                            <a:noFill/>
                          </a:ln>
                          <a:solidFill>
                            <a:prstClr val="black"/>
                          </a:solidFill>
                          <a:effectLst/>
                          <a:uLnTx/>
                          <a:uFillTx/>
                          <a:latin typeface="+mn-lt"/>
                          <a:ea typeface="+mn-ea"/>
                          <a:cs typeface="+mn-cs"/>
                        </a:rPr>
                        <a:t>.</a:t>
                      </a:r>
                      <a:endParaRPr lang="en-US" sz="5400" b="1"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mn-cs"/>
                        </a:rPr>
                        <a:t> </a:t>
                      </a: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b="0" kern="1200" dirty="0">
                          <a:solidFill>
                            <a:schemeClr val="tx1"/>
                          </a:solidFill>
                          <a:effectLst/>
                          <a:latin typeface="+mn-lt"/>
                          <a:ea typeface="+mn-ea"/>
                          <a:cs typeface="Open Sans Hebrew" panose="00000500000000000000" pitchFamily="2" charset="-79"/>
                        </a:rPr>
                        <a:t>The result of the test run is that mapping is faultless, processing is slightly slow and path is almost precise even though the camera was partially masked.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In conclusion, the path and map results show that the developed SLAM is robust and precise enough to assist the assumption is correct. According to the test results, we can say Visual-LiDAR-odometry fusion SLAM has a potential to become a popular method of SLAM in the research and commercial field.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M. </a:t>
                      </a:r>
                      <a:r>
                        <a:rPr lang="en-US" sz="3400" kern="1200" dirty="0" err="1">
                          <a:solidFill>
                            <a:schemeClr val="tx1"/>
                          </a:solidFill>
                          <a:effectLst/>
                          <a:latin typeface="+mn-lt"/>
                          <a:ea typeface="+mn-ea"/>
                          <a:cs typeface="Open Sans Hebrew" panose="00000500000000000000" pitchFamily="2" charset="-79"/>
                        </a:rPr>
                        <a:t>Tomono</a:t>
                      </a:r>
                      <a:r>
                        <a:rPr lang="en-US" sz="3400" kern="1200" dirty="0">
                          <a:solidFill>
                            <a:schemeClr val="tx1"/>
                          </a:solidFill>
                          <a:effectLst/>
                          <a:latin typeface="+mn-lt"/>
                          <a:ea typeface="+mn-ea"/>
                          <a:cs typeface="Open Sans Hebrew" panose="00000500000000000000" pitchFamily="2" charset="-79"/>
                        </a:rPr>
                        <a:t>. ”Introductory guide to </a:t>
                      </a:r>
                      <a:r>
                        <a:rPr lang="en-US" sz="3400" kern="1200" baseline="0" dirty="0">
                          <a:solidFill>
                            <a:schemeClr val="tx1"/>
                          </a:solidFill>
                          <a:effectLst/>
                          <a:latin typeface="+mn-lt"/>
                          <a:ea typeface="+mn-ea"/>
                          <a:cs typeface="Open Sans Hebrew" panose="00000500000000000000" pitchFamily="2" charset="-79"/>
                        </a:rPr>
                        <a:t>simultaneous localization and mapping (SLAM</a:t>
                      </a:r>
                      <a:r>
                        <a:rPr lang="ja-JP" altLang="en-US" sz="3400" kern="1200" baseline="0">
                          <a:solidFill>
                            <a:schemeClr val="tx1"/>
                          </a:solidFill>
                          <a:effectLst/>
                          <a:latin typeface="+mn-lt"/>
                          <a:ea typeface="+mn-ea"/>
                          <a:cs typeface="Open Sans Hebrew" panose="00000500000000000000" pitchFamily="2" charset="-79"/>
                        </a:rPr>
                        <a:t>入門</a:t>
                      </a:r>
                      <a:r>
                        <a:rPr lang="en-US" sz="3400" kern="1200" baseline="0" dirty="0">
                          <a:solidFill>
                            <a:schemeClr val="tx1"/>
                          </a:solidFill>
                          <a:effectLst/>
                          <a:latin typeface="+mn-lt"/>
                          <a:ea typeface="+mn-ea"/>
                          <a:cs typeface="Open Sans Hebrew" panose="00000500000000000000" pitchFamily="2" charset="-79"/>
                        </a:rPr>
                        <a:t>)</a:t>
                      </a:r>
                      <a:r>
                        <a:rPr lang="en-US" sz="3400" kern="1200" dirty="0">
                          <a:solidFill>
                            <a:schemeClr val="tx1"/>
                          </a:solidFill>
                          <a:effectLst/>
                          <a:latin typeface="+mn-lt"/>
                          <a:ea typeface="+mn-ea"/>
                          <a:cs typeface="Open Sans Hebrew" panose="00000500000000000000" pitchFamily="2" charset="-79"/>
                        </a:rPr>
                        <a:t>”, </a:t>
                      </a:r>
                      <a:r>
                        <a:rPr lang="en-US" sz="3400" kern="1200" dirty="0" err="1">
                          <a:solidFill>
                            <a:schemeClr val="tx1"/>
                          </a:solidFill>
                          <a:effectLst/>
                          <a:latin typeface="+mn-lt"/>
                          <a:ea typeface="+mn-ea"/>
                          <a:cs typeface="Open Sans Hebrew" panose="00000500000000000000" pitchFamily="2" charset="-79"/>
                        </a:rPr>
                        <a:t>Ohmsha</a:t>
                      </a:r>
                      <a:r>
                        <a:rPr lang="en-US" sz="3400" kern="1200" dirty="0">
                          <a:solidFill>
                            <a:schemeClr val="tx1"/>
                          </a:solidFill>
                          <a:effectLst/>
                          <a:latin typeface="+mn-lt"/>
                          <a:ea typeface="+mn-ea"/>
                          <a:cs typeface="Open Sans Hebrew" panose="00000500000000000000" pitchFamily="2" charset="-79"/>
                        </a:rPr>
                        <a:t>, Ltd., 2019.</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MathWorks – ”</a:t>
                      </a:r>
                      <a:r>
                        <a:rPr lang="en-US" sz="3400" kern="1200" dirty="0" err="1">
                          <a:solidFill>
                            <a:schemeClr val="tx1"/>
                          </a:solidFill>
                          <a:effectLst/>
                          <a:latin typeface="+mn-lt"/>
                          <a:ea typeface="+mn-ea"/>
                          <a:cs typeface="Open Sans Hebrew" panose="00000500000000000000" pitchFamily="2" charset="-79"/>
                        </a:rPr>
                        <a:t>Whar</a:t>
                      </a:r>
                      <a:r>
                        <a:rPr lang="en-US" sz="3400" kern="1200" dirty="0">
                          <a:solidFill>
                            <a:schemeClr val="tx1"/>
                          </a:solidFill>
                          <a:effectLst/>
                          <a:latin typeface="+mn-lt"/>
                          <a:ea typeface="+mn-ea"/>
                          <a:cs typeface="Open Sans Hebrew" panose="00000500000000000000" pitchFamily="2" charset="-79"/>
                        </a:rPr>
                        <a:t> Is SLAM? 3 things you need to know", https://</a:t>
                      </a:r>
                      <a:r>
                        <a:rPr lang="en-US" sz="3400" kern="1200" dirty="0" err="1">
                          <a:solidFill>
                            <a:schemeClr val="tx1"/>
                          </a:solidFill>
                          <a:effectLst/>
                          <a:latin typeface="+mn-lt"/>
                          <a:ea typeface="+mn-ea"/>
                          <a:cs typeface="Open Sans Hebrew" panose="00000500000000000000" pitchFamily="2" charset="-79"/>
                        </a:rPr>
                        <a:t>www.mathworks.com</a:t>
                      </a:r>
                      <a:r>
                        <a:rPr lang="en-US" sz="3400" kern="1200" dirty="0">
                          <a:solidFill>
                            <a:schemeClr val="tx1"/>
                          </a:solidFill>
                          <a:effectLst/>
                          <a:latin typeface="+mn-lt"/>
                          <a:ea typeface="+mn-ea"/>
                          <a:cs typeface="Open Sans Hebrew" panose="00000500000000000000" pitchFamily="2" charset="-79"/>
                        </a:rPr>
                        <a:t>/discovery/</a:t>
                      </a:r>
                      <a:r>
                        <a:rPr lang="en-US" sz="3400" kern="1200" dirty="0" err="1">
                          <a:solidFill>
                            <a:schemeClr val="tx1"/>
                          </a:solidFill>
                          <a:effectLst/>
                          <a:latin typeface="+mn-lt"/>
                          <a:ea typeface="+mn-ea"/>
                          <a:cs typeface="Open Sans Hebrew" panose="00000500000000000000" pitchFamily="2" charset="-79"/>
                        </a:rPr>
                        <a:t>slam.html</a:t>
                      </a:r>
                      <a:endParaRPr lang="en-US" sz="34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t>Visual-LiDAR-odometry fusion SLAM</a:t>
            </a:r>
            <a:endParaRPr lang="en-US" sz="5400" b="1" dirty="0">
              <a:cs typeface="Open Sans Hebrew" panose="00000500000000000000" pitchFamily="2" charset="-79"/>
            </a:endParaRP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19-3-2-1990</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err="1">
                <a:cs typeface="Open Sans Hebrew" panose="00000500000000000000" pitchFamily="2" charset="-79"/>
              </a:rPr>
              <a:t>Kengo</a:t>
            </a:r>
            <a:r>
              <a:rPr lang="en-US" sz="4800" dirty="0">
                <a:cs typeface="Open Sans Hebrew" panose="00000500000000000000" pitchFamily="2" charset="-79"/>
              </a:rPr>
              <a:t> </a:t>
            </a:r>
            <a:r>
              <a:rPr lang="en-US" sz="4800" dirty="0" err="1">
                <a:cs typeface="Open Sans Hebrew" panose="00000500000000000000" pitchFamily="2" charset="-79"/>
              </a:rPr>
              <a:t>Akano</a:t>
            </a:r>
            <a:r>
              <a:rPr lang="en-US" sz="4400" dirty="0">
                <a:cs typeface="Open Sans Hebrew" panose="00000500000000000000" pitchFamily="2" charset="-79"/>
              </a:rPr>
              <a:t> </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Tatsuya </a:t>
            </a:r>
            <a:r>
              <a:rPr lang="en-US" sz="4400" dirty="0" err="1">
                <a:cs typeface="Open Sans Hebrew" panose="00000500000000000000" pitchFamily="2" charset="-79"/>
              </a:rPr>
              <a:t>Aizawa</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6" name="Picture 5">
            <a:extLst>
              <a:ext uri="{FF2B5EF4-FFF2-40B4-BE49-F238E27FC236}">
                <a16:creationId xmlns:a16="http://schemas.microsoft.com/office/drawing/2014/main" id="{92023066-6286-684B-84F2-D6AFB0C3C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2312" y="15796440"/>
            <a:ext cx="7964761" cy="5973571"/>
          </a:xfrm>
          <a:prstGeom prst="rect">
            <a:avLst/>
          </a:prstGeom>
        </p:spPr>
      </p:pic>
      <p:grpSp>
        <p:nvGrpSpPr>
          <p:cNvPr id="36" name="Group 35">
            <a:extLst>
              <a:ext uri="{FF2B5EF4-FFF2-40B4-BE49-F238E27FC236}">
                <a16:creationId xmlns:a16="http://schemas.microsoft.com/office/drawing/2014/main" id="{59C62635-D5DD-6D43-8A05-31F7199295E6}"/>
              </a:ext>
            </a:extLst>
          </p:cNvPr>
          <p:cNvGrpSpPr/>
          <p:nvPr/>
        </p:nvGrpSpPr>
        <p:grpSpPr>
          <a:xfrm>
            <a:off x="12372687" y="7924807"/>
            <a:ext cx="10465918" cy="5607952"/>
            <a:chOff x="206777" y="11727611"/>
            <a:chExt cx="10465918" cy="5607952"/>
          </a:xfrm>
        </p:grpSpPr>
        <p:grpSp>
          <p:nvGrpSpPr>
            <p:cNvPr id="37" name="Group 36">
              <a:extLst>
                <a:ext uri="{FF2B5EF4-FFF2-40B4-BE49-F238E27FC236}">
                  <a16:creationId xmlns:a16="http://schemas.microsoft.com/office/drawing/2014/main" id="{E6D62D07-28B1-C948-A4A0-E6782A2A2A27}"/>
                </a:ext>
              </a:extLst>
            </p:cNvPr>
            <p:cNvGrpSpPr/>
            <p:nvPr/>
          </p:nvGrpSpPr>
          <p:grpSpPr>
            <a:xfrm>
              <a:off x="206777" y="11727611"/>
              <a:ext cx="10465918" cy="5607952"/>
              <a:chOff x="-498577" y="251948"/>
              <a:chExt cx="10490021" cy="3175684"/>
            </a:xfrm>
          </p:grpSpPr>
          <p:sp>
            <p:nvSpPr>
              <p:cNvPr id="40" name="TextBox 21">
                <a:extLst>
                  <a:ext uri="{FF2B5EF4-FFF2-40B4-BE49-F238E27FC236}">
                    <a16:creationId xmlns:a16="http://schemas.microsoft.com/office/drawing/2014/main" id="{8DA825A1-535F-F945-BD75-B4E629661DCF}"/>
                  </a:ext>
                </a:extLst>
              </p:cNvPr>
              <p:cNvSpPr txBox="1"/>
              <p:nvPr/>
            </p:nvSpPr>
            <p:spPr>
              <a:xfrm>
                <a:off x="5242954" y="1565200"/>
                <a:ext cx="764102" cy="40217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A</a:t>
                </a:r>
              </a:p>
            </p:txBody>
          </p:sp>
          <p:grpSp>
            <p:nvGrpSpPr>
              <p:cNvPr id="41" name="Group 40">
                <a:extLst>
                  <a:ext uri="{FF2B5EF4-FFF2-40B4-BE49-F238E27FC236}">
                    <a16:creationId xmlns:a16="http://schemas.microsoft.com/office/drawing/2014/main" id="{9ADBC2C2-A52E-944F-93D9-D57509A33145}"/>
                  </a:ext>
                </a:extLst>
              </p:cNvPr>
              <p:cNvGrpSpPr/>
              <p:nvPr/>
            </p:nvGrpSpPr>
            <p:grpSpPr>
              <a:xfrm>
                <a:off x="-498577" y="251948"/>
                <a:ext cx="10490021" cy="3028085"/>
                <a:chOff x="-498577" y="251948"/>
                <a:chExt cx="10490021" cy="3028085"/>
              </a:xfrm>
            </p:grpSpPr>
            <p:grpSp>
              <p:nvGrpSpPr>
                <p:cNvPr id="42" name="Group 41">
                  <a:extLst>
                    <a:ext uri="{FF2B5EF4-FFF2-40B4-BE49-F238E27FC236}">
                      <a16:creationId xmlns:a16="http://schemas.microsoft.com/office/drawing/2014/main" id="{EDE1E5A2-4881-4E47-8D85-9AF0BDFCEFCD}"/>
                    </a:ext>
                  </a:extLst>
                </p:cNvPr>
                <p:cNvGrpSpPr/>
                <p:nvPr/>
              </p:nvGrpSpPr>
              <p:grpSpPr>
                <a:xfrm>
                  <a:off x="1471275" y="251948"/>
                  <a:ext cx="6698583" cy="3028085"/>
                  <a:chOff x="1471275" y="251948"/>
                  <a:chExt cx="6698583" cy="3028085"/>
                </a:xfrm>
              </p:grpSpPr>
              <p:sp>
                <p:nvSpPr>
                  <p:cNvPr id="46" name="Rounded Rectangle 45">
                    <a:extLst>
                      <a:ext uri="{FF2B5EF4-FFF2-40B4-BE49-F238E27FC236}">
                        <a16:creationId xmlns:a16="http://schemas.microsoft.com/office/drawing/2014/main" id="{5726CA2B-A67C-894B-B6C4-37305589271D}"/>
                      </a:ext>
                    </a:extLst>
                  </p:cNvPr>
                  <p:cNvSpPr/>
                  <p:nvPr/>
                </p:nvSpPr>
                <p:spPr>
                  <a:xfrm>
                    <a:off x="2904523" y="1508605"/>
                    <a:ext cx="1928005" cy="742774"/>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KdSLAM</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effectLst/>
                        <a:latin typeface="Tahoma" pitchFamily="34" charset="0"/>
                        <a:ea typeface="Tahoma" pitchFamily="34" charset="0"/>
                        <a:cs typeface="Tahoma" pitchFamily="34" charset="0"/>
                      </a:rPr>
                      <a:t>(Visual)</a:t>
                    </a:r>
                  </a:p>
                </p:txBody>
              </p:sp>
              <p:cxnSp>
                <p:nvCxnSpPr>
                  <p:cNvPr id="47" name="Straight Arrow Connector 46">
                    <a:extLst>
                      <a:ext uri="{FF2B5EF4-FFF2-40B4-BE49-F238E27FC236}">
                        <a16:creationId xmlns:a16="http://schemas.microsoft.com/office/drawing/2014/main" id="{BAEFE841-4C2D-F14B-8207-B8F1E6F770F2}"/>
                      </a:ext>
                    </a:extLst>
                  </p:cNvPr>
                  <p:cNvCxnSpPr>
                    <a:cxnSpLocks/>
                    <a:stCxn id="59" idx="3"/>
                  </p:cNvCxnSpPr>
                  <p:nvPr/>
                </p:nvCxnSpPr>
                <p:spPr>
                  <a:xfrm flipV="1">
                    <a:off x="4079515" y="623334"/>
                    <a:ext cx="4090343" cy="1"/>
                  </a:xfrm>
                  <a:prstGeom prst="straightConnector1">
                    <a:avLst/>
                  </a:prstGeom>
                  <a:ln w="57150">
                    <a:solidFill>
                      <a:srgbClr val="D61A1F"/>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00E1B68-4F50-8E4F-97DB-0C67B9F27B49}"/>
                      </a:ext>
                    </a:extLst>
                  </p:cNvPr>
                  <p:cNvCxnSpPr>
                    <a:cxnSpLocks/>
                    <a:endCxn id="59" idx="1"/>
                  </p:cNvCxnSpPr>
                  <p:nvPr/>
                </p:nvCxnSpPr>
                <p:spPr>
                  <a:xfrm>
                    <a:off x="1471275" y="623334"/>
                    <a:ext cx="680235" cy="2"/>
                  </a:xfrm>
                  <a:prstGeom prst="straightConnector1">
                    <a:avLst/>
                  </a:prstGeom>
                  <a:ln w="57150">
                    <a:solidFill>
                      <a:srgbClr val="D61A1F"/>
                    </a:solidFill>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381C20B6-1351-9841-A9C7-540C280F5C7E}"/>
                      </a:ext>
                    </a:extLst>
                  </p:cNvPr>
                  <p:cNvSpPr/>
                  <p:nvPr/>
                </p:nvSpPr>
                <p:spPr>
                  <a:xfrm>
                    <a:off x="2961305" y="2582634"/>
                    <a:ext cx="1814439" cy="69739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Wheel</a:t>
                    </a:r>
                  </a:p>
                  <a:p>
                    <a:pPr algn="ctr">
                      <a:spcAft>
                        <a:spcPts val="0"/>
                      </a:spcAft>
                    </a:pPr>
                    <a:r>
                      <a:rPr lang="en-US" sz="2000" b="1" dirty="0">
                        <a:solidFill>
                          <a:schemeClr val="tx2"/>
                        </a:solidFill>
                        <a:latin typeface="Tahoma" pitchFamily="34" charset="0"/>
                        <a:ea typeface="Tahoma" pitchFamily="34" charset="0"/>
                        <a:cs typeface="Tahoma" pitchFamily="34" charset="0"/>
                      </a:rPr>
                      <a:t>Odometry</a:t>
                    </a:r>
                    <a:endParaRPr lang="en-US" sz="2000" b="1" dirty="0">
                      <a:solidFill>
                        <a:schemeClr val="tx2"/>
                      </a:solidFill>
                      <a:effectLst/>
                      <a:latin typeface="Tahoma" pitchFamily="34" charset="0"/>
                      <a:ea typeface="Tahoma" pitchFamily="34" charset="0"/>
                      <a:cs typeface="Tahoma" pitchFamily="34" charset="0"/>
                    </a:endParaRPr>
                  </a:p>
                </p:txBody>
              </p:sp>
              <p:cxnSp>
                <p:nvCxnSpPr>
                  <p:cNvPr id="52" name="Straight Arrow Connector 51">
                    <a:extLst>
                      <a:ext uri="{FF2B5EF4-FFF2-40B4-BE49-F238E27FC236}">
                        <a16:creationId xmlns:a16="http://schemas.microsoft.com/office/drawing/2014/main" id="{8D253E09-71BA-F643-B03F-8B31B5B7838F}"/>
                      </a:ext>
                    </a:extLst>
                  </p:cNvPr>
                  <p:cNvCxnSpPr>
                    <a:cxnSpLocks/>
                  </p:cNvCxnSpPr>
                  <p:nvPr/>
                </p:nvCxnSpPr>
                <p:spPr>
                  <a:xfrm flipV="1">
                    <a:off x="6528867" y="629905"/>
                    <a:ext cx="0" cy="1763339"/>
                  </a:xfrm>
                  <a:prstGeom prst="straightConnector1">
                    <a:avLst/>
                  </a:prstGeom>
                  <a:ln w="57150">
                    <a:solidFill>
                      <a:srgbClr val="D61A1F"/>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CEC0C90-CA24-9D4E-A4FE-1EFCE66CEE92}"/>
                      </a:ext>
                    </a:extLst>
                  </p:cNvPr>
                  <p:cNvCxnSpPr>
                    <a:cxnSpLocks/>
                  </p:cNvCxnSpPr>
                  <p:nvPr/>
                </p:nvCxnSpPr>
                <p:spPr>
                  <a:xfrm>
                    <a:off x="2049493" y="1888800"/>
                    <a:ext cx="849079" cy="0"/>
                  </a:xfrm>
                  <a:prstGeom prst="straightConnector1">
                    <a:avLst/>
                  </a:prstGeom>
                  <a:ln w="57150">
                    <a:solidFill>
                      <a:srgbClr val="D61A1F"/>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531F178-7252-EC4B-96A1-D3CF320616D4}"/>
                      </a:ext>
                    </a:extLst>
                  </p:cNvPr>
                  <p:cNvCxnSpPr>
                    <a:cxnSpLocks/>
                  </p:cNvCxnSpPr>
                  <p:nvPr/>
                </p:nvCxnSpPr>
                <p:spPr>
                  <a:xfrm>
                    <a:off x="2049493" y="2930402"/>
                    <a:ext cx="855030" cy="0"/>
                  </a:xfrm>
                  <a:prstGeom prst="straightConnector1">
                    <a:avLst/>
                  </a:prstGeom>
                  <a:ln w="57150">
                    <a:solidFill>
                      <a:srgbClr val="D61A1F"/>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76C135C6-3147-5F45-BA8B-64A2C224AAE4}"/>
                      </a:ext>
                    </a:extLst>
                  </p:cNvPr>
                  <p:cNvSpPr/>
                  <p:nvPr/>
                </p:nvSpPr>
                <p:spPr>
                  <a:xfrm>
                    <a:off x="2151510" y="251948"/>
                    <a:ext cx="1928005" cy="742774"/>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latin typeface="Tahoma" pitchFamily="34" charset="0"/>
                        <a:ea typeface="Tahoma" pitchFamily="34" charset="0"/>
                        <a:cs typeface="Tahoma" pitchFamily="34" charset="0"/>
                      </a:rPr>
                      <a:t>Little </a:t>
                    </a:r>
                    <a:r>
                      <a:rPr lang="en-US" sz="2000" b="1" dirty="0">
                        <a:solidFill>
                          <a:schemeClr val="tx2"/>
                        </a:solidFill>
                        <a:effectLst/>
                        <a:latin typeface="Tahoma" pitchFamily="34" charset="0"/>
                        <a:ea typeface="Tahoma" pitchFamily="34" charset="0"/>
                        <a:cs typeface="Tahoma" pitchFamily="34" charset="0"/>
                      </a:rPr>
                      <a:t>SLAM</a:t>
                    </a:r>
                  </a:p>
                  <a:p>
                    <a:pPr algn="ctr">
                      <a:spcAft>
                        <a:spcPts val="0"/>
                      </a:spcAft>
                    </a:pPr>
                    <a:r>
                      <a:rPr lang="en-US" sz="2000" b="1" dirty="0">
                        <a:solidFill>
                          <a:schemeClr val="tx2"/>
                        </a:solidFill>
                        <a:effectLst/>
                        <a:latin typeface="Tahoma" pitchFamily="34" charset="0"/>
                        <a:ea typeface="Tahoma" pitchFamily="34" charset="0"/>
                        <a:cs typeface="Tahoma" pitchFamily="34" charset="0"/>
                      </a:rPr>
                      <a:t>(2D)</a:t>
                    </a:r>
                  </a:p>
                </p:txBody>
              </p:sp>
            </p:grpSp>
            <p:sp>
              <p:nvSpPr>
                <p:cNvPr id="43" name="TextBox 23">
                  <a:extLst>
                    <a:ext uri="{FF2B5EF4-FFF2-40B4-BE49-F238E27FC236}">
                      <a16:creationId xmlns:a16="http://schemas.microsoft.com/office/drawing/2014/main" id="{15A2CCE7-DE72-6749-B342-B434695EA0C8}"/>
                    </a:ext>
                  </a:extLst>
                </p:cNvPr>
                <p:cNvSpPr txBox="1"/>
                <p:nvPr/>
              </p:nvSpPr>
              <p:spPr>
                <a:xfrm>
                  <a:off x="8229630" y="348712"/>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chemeClr val="tx2"/>
                      </a:solidFill>
                      <a:latin typeface="Tahoma" pitchFamily="34" charset="0"/>
                      <a:ea typeface="Tahoma" pitchFamily="34" charset="0"/>
                      <a:cs typeface="Tahoma" pitchFamily="34" charset="0"/>
                    </a:rPr>
                    <a:t>Outputs</a:t>
                  </a:r>
                </a:p>
                <a:p>
                  <a:pPr marL="342900" indent="-342900">
                    <a:buFont typeface="Arial" panose="020B0604020202020204" pitchFamily="34" charset="0"/>
                    <a:buChar char="•"/>
                  </a:pPr>
                  <a:r>
                    <a:rPr lang="en-US" sz="2000" b="1" dirty="0">
                      <a:solidFill>
                        <a:schemeClr val="tx2"/>
                      </a:solidFill>
                      <a:latin typeface="Tahoma" pitchFamily="34" charset="0"/>
                      <a:ea typeface="Tahoma" pitchFamily="34" charset="0"/>
                      <a:cs typeface="Tahoma" pitchFamily="34" charset="0"/>
                    </a:rPr>
                    <a:t>Point cloud map</a:t>
                  </a:r>
                </a:p>
                <a:p>
                  <a:pPr marL="342900" indent="-342900">
                    <a:buFont typeface="Arial" panose="020B0604020202020204" pitchFamily="34" charset="0"/>
                    <a:buChar char="•"/>
                  </a:pPr>
                  <a:r>
                    <a:rPr lang="en-US" sz="2000" b="1" dirty="0">
                      <a:solidFill>
                        <a:schemeClr val="tx2"/>
                      </a:solidFill>
                      <a:latin typeface="Tahoma" pitchFamily="34" charset="0"/>
                      <a:ea typeface="Tahoma" pitchFamily="34" charset="0"/>
                      <a:cs typeface="Tahoma" pitchFamily="34" charset="0"/>
                    </a:rPr>
                    <a:t>path</a:t>
                  </a:r>
                </a:p>
              </p:txBody>
            </p:sp>
            <p:sp>
              <p:nvSpPr>
                <p:cNvPr id="53" name="TextBox 23">
                  <a:extLst>
                    <a:ext uri="{FF2B5EF4-FFF2-40B4-BE49-F238E27FC236}">
                      <a16:creationId xmlns:a16="http://schemas.microsoft.com/office/drawing/2014/main" id="{8598FC4A-A3E2-324E-A549-9F92235C5B84}"/>
                    </a:ext>
                  </a:extLst>
                </p:cNvPr>
                <p:cNvSpPr txBox="1"/>
                <p:nvPr/>
              </p:nvSpPr>
              <p:spPr>
                <a:xfrm>
                  <a:off x="-458861" y="322215"/>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chemeClr val="tx2"/>
                      </a:solidFill>
                      <a:latin typeface="Tahoma" pitchFamily="34" charset="0"/>
                      <a:ea typeface="Tahoma" pitchFamily="34" charset="0"/>
                      <a:cs typeface="Tahoma" pitchFamily="34" charset="0"/>
                    </a:rPr>
                    <a:t>Input device</a:t>
                  </a:r>
                </a:p>
                <a:p>
                  <a:pPr marL="342900" indent="-342900">
                    <a:buFont typeface="Arial" panose="020B0604020202020204" pitchFamily="34" charset="0"/>
                    <a:buChar char="•"/>
                  </a:pPr>
                  <a:r>
                    <a:rPr lang="en-US" sz="2000" b="1" dirty="0">
                      <a:solidFill>
                        <a:schemeClr val="tx2"/>
                      </a:solidFill>
                      <a:latin typeface="Tahoma" pitchFamily="34" charset="0"/>
                      <a:ea typeface="Tahoma" pitchFamily="34" charset="0"/>
                      <a:cs typeface="Tahoma" pitchFamily="34" charset="0"/>
                    </a:rPr>
                    <a:t>2D Lidar</a:t>
                  </a:r>
                </a:p>
              </p:txBody>
            </p:sp>
            <p:sp>
              <p:nvSpPr>
                <p:cNvPr id="54" name="TextBox 23">
                  <a:extLst>
                    <a:ext uri="{FF2B5EF4-FFF2-40B4-BE49-F238E27FC236}">
                      <a16:creationId xmlns:a16="http://schemas.microsoft.com/office/drawing/2014/main" id="{ED30AB73-9755-104E-946D-F14FD19A3710}"/>
                    </a:ext>
                  </a:extLst>
                </p:cNvPr>
                <p:cNvSpPr txBox="1"/>
                <p:nvPr/>
              </p:nvSpPr>
              <p:spPr>
                <a:xfrm>
                  <a:off x="-475625" y="1588112"/>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2000" b="1" dirty="0">
                    <a:solidFill>
                      <a:schemeClr val="tx2"/>
                    </a:solidFill>
                    <a:latin typeface="Tahoma" pitchFamily="34" charset="0"/>
                    <a:ea typeface="Tahoma" pitchFamily="34" charset="0"/>
                    <a:cs typeface="Tahoma" pitchFamily="34" charset="0"/>
                  </a:endParaRPr>
                </a:p>
                <a:p>
                  <a:pPr marL="342900" indent="-342900">
                    <a:buFont typeface="Arial" panose="020B0604020202020204" pitchFamily="34" charset="0"/>
                    <a:buChar char="•"/>
                  </a:pPr>
                  <a:r>
                    <a:rPr lang="en-US" sz="2000" b="1" dirty="0">
                      <a:solidFill>
                        <a:schemeClr val="tx2"/>
                      </a:solidFill>
                      <a:latin typeface="Tahoma" pitchFamily="34" charset="0"/>
                      <a:ea typeface="Tahoma" pitchFamily="34" charset="0"/>
                      <a:cs typeface="Tahoma" pitchFamily="34" charset="0"/>
                    </a:rPr>
                    <a:t>Stereo-camera</a:t>
                  </a:r>
                </a:p>
              </p:txBody>
            </p:sp>
            <p:sp>
              <p:nvSpPr>
                <p:cNvPr id="56" name="TextBox 23">
                  <a:extLst>
                    <a:ext uri="{FF2B5EF4-FFF2-40B4-BE49-F238E27FC236}">
                      <a16:creationId xmlns:a16="http://schemas.microsoft.com/office/drawing/2014/main" id="{EC060277-E8AC-804D-AC0A-BBBE3A6E1BE7}"/>
                    </a:ext>
                  </a:extLst>
                </p:cNvPr>
                <p:cNvSpPr txBox="1"/>
                <p:nvPr/>
              </p:nvSpPr>
              <p:spPr>
                <a:xfrm>
                  <a:off x="-498577" y="2650110"/>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2000" b="1" dirty="0">
                    <a:solidFill>
                      <a:schemeClr val="tx2"/>
                    </a:solidFill>
                    <a:latin typeface="Tahoma" pitchFamily="34" charset="0"/>
                    <a:ea typeface="Tahoma" pitchFamily="34" charset="0"/>
                    <a:cs typeface="Tahoma" pitchFamily="34" charset="0"/>
                  </a:endParaRPr>
                </a:p>
                <a:p>
                  <a:pPr marL="342900" indent="-342900">
                    <a:buFont typeface="Arial" panose="020B0604020202020204" pitchFamily="34" charset="0"/>
                    <a:buChar char="•"/>
                  </a:pPr>
                  <a:r>
                    <a:rPr lang="en-US" sz="2000" b="1" dirty="0">
                      <a:solidFill>
                        <a:schemeClr val="tx2"/>
                      </a:solidFill>
                      <a:latin typeface="Tahoma" pitchFamily="34" charset="0"/>
                      <a:ea typeface="Tahoma" pitchFamily="34" charset="0"/>
                      <a:cs typeface="Tahoma" pitchFamily="34" charset="0"/>
                    </a:rPr>
                    <a:t>turtleBot2</a:t>
                  </a:r>
                </a:p>
              </p:txBody>
            </p:sp>
            <p:sp>
              <p:nvSpPr>
                <p:cNvPr id="81" name="TextBox 23">
                  <a:extLst>
                    <a:ext uri="{FF2B5EF4-FFF2-40B4-BE49-F238E27FC236}">
                      <a16:creationId xmlns:a16="http://schemas.microsoft.com/office/drawing/2014/main" id="{07DC2B62-C11C-7441-B4F5-0F24C89D8CDF}"/>
                    </a:ext>
                  </a:extLst>
                </p:cNvPr>
                <p:cNvSpPr txBox="1"/>
                <p:nvPr/>
              </p:nvSpPr>
              <p:spPr>
                <a:xfrm>
                  <a:off x="6691632" y="1210251"/>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chemeClr val="tx2"/>
                      </a:solidFill>
                      <a:latin typeface="Tahoma" pitchFamily="34" charset="0"/>
                      <a:ea typeface="Tahoma" pitchFamily="34" charset="0"/>
                      <a:cs typeface="Tahoma" pitchFamily="34" charset="0"/>
                    </a:rPr>
                    <a:t>Odometry information</a:t>
                  </a:r>
                </a:p>
              </p:txBody>
            </p:sp>
            <p:sp>
              <p:nvSpPr>
                <p:cNvPr id="83" name="TextBox 23">
                  <a:extLst>
                    <a:ext uri="{FF2B5EF4-FFF2-40B4-BE49-F238E27FC236}">
                      <a16:creationId xmlns:a16="http://schemas.microsoft.com/office/drawing/2014/main" id="{FA7ED772-A2E0-074F-8EF7-402AD607D490}"/>
                    </a:ext>
                  </a:extLst>
                </p:cNvPr>
                <p:cNvSpPr txBox="1"/>
                <p:nvPr/>
              </p:nvSpPr>
              <p:spPr>
                <a:xfrm>
                  <a:off x="6712874" y="2156571"/>
                  <a:ext cx="3278570" cy="103161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u="sng" dirty="0">
                      <a:solidFill>
                        <a:schemeClr val="tx2"/>
                      </a:solidFill>
                      <a:latin typeface="Tahoma" pitchFamily="34" charset="0"/>
                      <a:ea typeface="Tahoma" pitchFamily="34" charset="0"/>
                      <a:cs typeface="Tahoma" pitchFamily="34" charset="0"/>
                    </a:rPr>
                    <a:t>Conditional branch</a:t>
                  </a:r>
                </a:p>
                <a:p>
                  <a:r>
                    <a:rPr lang="en-US" sz="2000" b="1" dirty="0">
                      <a:solidFill>
                        <a:schemeClr val="tx2"/>
                      </a:solidFill>
                      <a:latin typeface="Tahoma" pitchFamily="34" charset="0"/>
                      <a:ea typeface="Tahoma" pitchFamily="34" charset="0"/>
                      <a:cs typeface="Tahoma" pitchFamily="34" charset="0"/>
                    </a:rPr>
                    <a:t>A: Default</a:t>
                  </a:r>
                </a:p>
                <a:p>
                  <a:r>
                    <a:rPr lang="en-US" sz="2000" b="1" dirty="0">
                      <a:solidFill>
                        <a:schemeClr val="tx2"/>
                      </a:solidFill>
                      <a:latin typeface="Tahoma" pitchFamily="34" charset="0"/>
                      <a:ea typeface="Tahoma" pitchFamily="34" charset="0"/>
                      <a:cs typeface="Tahoma" pitchFamily="34" charset="0"/>
                    </a:rPr>
                    <a:t>B: When the visual information</a:t>
                  </a:r>
                </a:p>
                <a:p>
                  <a:r>
                    <a:rPr lang="en-US" sz="2000" b="1" dirty="0">
                      <a:solidFill>
                        <a:schemeClr val="tx2"/>
                      </a:solidFill>
                      <a:latin typeface="Tahoma" pitchFamily="34" charset="0"/>
                      <a:ea typeface="Tahoma" pitchFamily="34" charset="0"/>
                      <a:cs typeface="Tahoma" pitchFamily="34" charset="0"/>
                    </a:rPr>
                    <a:t>is lost such as the dark and </a:t>
                  </a:r>
                </a:p>
                <a:p>
                  <a:r>
                    <a:rPr lang="en-US" sz="2000" b="1" dirty="0">
                      <a:solidFill>
                        <a:schemeClr val="tx2"/>
                      </a:solidFill>
                      <a:latin typeface="Tahoma" pitchFamily="34" charset="0"/>
                      <a:ea typeface="Tahoma" pitchFamily="34" charset="0"/>
                      <a:cs typeface="Tahoma" pitchFamily="34" charset="0"/>
                    </a:rPr>
                    <a:t>no texture environment. </a:t>
                  </a:r>
                </a:p>
              </p:txBody>
            </p:sp>
          </p:grpSp>
          <p:sp>
            <p:nvSpPr>
              <p:cNvPr id="80" name="TextBox 21">
                <a:extLst>
                  <a:ext uri="{FF2B5EF4-FFF2-40B4-BE49-F238E27FC236}">
                    <a16:creationId xmlns:a16="http://schemas.microsoft.com/office/drawing/2014/main" id="{310277AE-902C-C341-8C54-5DC25712D8B0}"/>
                  </a:ext>
                </a:extLst>
              </p:cNvPr>
              <p:cNvSpPr txBox="1"/>
              <p:nvPr/>
            </p:nvSpPr>
            <p:spPr>
              <a:xfrm>
                <a:off x="5222624" y="3025454"/>
                <a:ext cx="764102" cy="40217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B</a:t>
                </a:r>
              </a:p>
            </p:txBody>
          </p:sp>
        </p:grpSp>
        <p:cxnSp>
          <p:nvCxnSpPr>
            <p:cNvPr id="39" name="Straight Connector 38">
              <a:extLst>
                <a:ext uri="{FF2B5EF4-FFF2-40B4-BE49-F238E27FC236}">
                  <a16:creationId xmlns:a16="http://schemas.microsoft.com/office/drawing/2014/main" id="{4BD1719F-8C90-9247-ADCF-3222E3B224D7}"/>
                </a:ext>
              </a:extLst>
            </p:cNvPr>
            <p:cNvCxnSpPr>
              <a:cxnSpLocks/>
            </p:cNvCxnSpPr>
            <p:nvPr/>
          </p:nvCxnSpPr>
          <p:spPr bwMode="auto">
            <a:xfrm>
              <a:off x="5531570" y="14638011"/>
              <a:ext cx="679209" cy="0"/>
            </a:xfrm>
            <a:prstGeom prst="line">
              <a:avLst/>
            </a:prstGeom>
            <a:solidFill>
              <a:schemeClr val="accent1"/>
            </a:solidFill>
            <a:ln w="57150" cap="flat" cmpd="sng" algn="ctr">
              <a:solidFill>
                <a:srgbClr val="D61A1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A9FA525B-237D-0142-97C1-6B0D3E87A006}"/>
                </a:ext>
              </a:extLst>
            </p:cNvPr>
            <p:cNvCxnSpPr>
              <a:cxnSpLocks/>
              <a:stCxn id="51" idx="3"/>
            </p:cNvCxnSpPr>
            <p:nvPr/>
          </p:nvCxnSpPr>
          <p:spPr bwMode="auto">
            <a:xfrm>
              <a:off x="5468980" y="16459148"/>
              <a:ext cx="735862" cy="0"/>
            </a:xfrm>
            <a:prstGeom prst="line">
              <a:avLst/>
            </a:prstGeom>
            <a:solidFill>
              <a:schemeClr val="accent1"/>
            </a:solidFill>
            <a:ln w="57150" cap="flat" cmpd="sng" algn="ctr">
              <a:solidFill>
                <a:srgbClr val="D61A1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3B2BC167-958F-5140-B38A-D04CF92547E5}"/>
                </a:ext>
              </a:extLst>
            </p:cNvPr>
            <p:cNvCxnSpPr>
              <a:cxnSpLocks/>
            </p:cNvCxnSpPr>
            <p:nvPr/>
          </p:nvCxnSpPr>
          <p:spPr bwMode="auto">
            <a:xfrm>
              <a:off x="5945242" y="15594673"/>
              <a:ext cx="1229711" cy="0"/>
            </a:xfrm>
            <a:prstGeom prst="line">
              <a:avLst/>
            </a:prstGeom>
            <a:solidFill>
              <a:schemeClr val="accent1"/>
            </a:solidFill>
            <a:ln w="57150" cap="flat" cmpd="sng" algn="ctr">
              <a:solidFill>
                <a:srgbClr val="D61A1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Donut 60">
            <a:extLst>
              <a:ext uri="{FF2B5EF4-FFF2-40B4-BE49-F238E27FC236}">
                <a16:creationId xmlns:a16="http://schemas.microsoft.com/office/drawing/2014/main" id="{715F4E97-7D2F-184F-81BF-AF830D3548BC}"/>
              </a:ext>
            </a:extLst>
          </p:cNvPr>
          <p:cNvSpPr>
            <a:spLocks noChangeAspect="1"/>
          </p:cNvSpPr>
          <p:nvPr/>
        </p:nvSpPr>
        <p:spPr>
          <a:xfrm>
            <a:off x="18355512" y="10730359"/>
            <a:ext cx="182880" cy="182880"/>
          </a:xfrm>
          <a:prstGeom prst="donut">
            <a:avLst/>
          </a:prstGeom>
          <a:solidFill>
            <a:srgbClr val="D61A1F"/>
          </a:solidFill>
          <a:ln w="0">
            <a:solidFill>
              <a:srgbClr val="D61A1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62" name="Donut 61">
            <a:extLst>
              <a:ext uri="{FF2B5EF4-FFF2-40B4-BE49-F238E27FC236}">
                <a16:creationId xmlns:a16="http://schemas.microsoft.com/office/drawing/2014/main" id="{557B3560-1C1B-7340-9EEC-309089DD417E}"/>
              </a:ext>
            </a:extLst>
          </p:cNvPr>
          <p:cNvSpPr>
            <a:spLocks noChangeAspect="1"/>
          </p:cNvSpPr>
          <p:nvPr/>
        </p:nvSpPr>
        <p:spPr>
          <a:xfrm>
            <a:off x="18349228" y="12563258"/>
            <a:ext cx="182880" cy="182880"/>
          </a:xfrm>
          <a:prstGeom prst="donut">
            <a:avLst/>
          </a:prstGeom>
          <a:solidFill>
            <a:srgbClr val="D61A1F"/>
          </a:solidFill>
          <a:ln w="0">
            <a:solidFill>
              <a:srgbClr val="D61A1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69" name="Donut 68">
            <a:extLst>
              <a:ext uri="{FF2B5EF4-FFF2-40B4-BE49-F238E27FC236}">
                <a16:creationId xmlns:a16="http://schemas.microsoft.com/office/drawing/2014/main" id="{FF4CBD6E-2D50-AF4C-A89A-5BCA856ED71F}"/>
              </a:ext>
            </a:extLst>
          </p:cNvPr>
          <p:cNvSpPr>
            <a:spLocks noChangeAspect="1"/>
          </p:cNvSpPr>
          <p:nvPr/>
        </p:nvSpPr>
        <p:spPr>
          <a:xfrm>
            <a:off x="19299461" y="11692721"/>
            <a:ext cx="182880" cy="182880"/>
          </a:xfrm>
          <a:prstGeom prst="donut">
            <a:avLst/>
          </a:prstGeom>
          <a:solidFill>
            <a:srgbClr val="D61A1F"/>
          </a:solidFill>
          <a:ln w="0">
            <a:solidFill>
              <a:srgbClr val="D61A1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85" name="Straight Connector 84">
            <a:extLst>
              <a:ext uri="{FF2B5EF4-FFF2-40B4-BE49-F238E27FC236}">
                <a16:creationId xmlns:a16="http://schemas.microsoft.com/office/drawing/2014/main" id="{BC432F61-73B0-9D41-B650-605ECFCBA240}"/>
              </a:ext>
            </a:extLst>
          </p:cNvPr>
          <p:cNvCxnSpPr>
            <a:cxnSpLocks/>
          </p:cNvCxnSpPr>
          <p:nvPr/>
        </p:nvCxnSpPr>
        <p:spPr>
          <a:xfrm>
            <a:off x="537139" y="9166524"/>
            <a:ext cx="10952496" cy="0"/>
          </a:xfrm>
          <a:prstGeom prst="line">
            <a:avLst/>
          </a:prstGeom>
          <a:ln>
            <a:solidFill>
              <a:srgbClr val="D61A1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1389A0-316B-F44A-A787-2AA7310621BE}"/>
              </a:ext>
            </a:extLst>
          </p:cNvPr>
          <p:cNvCxnSpPr>
            <a:cxnSpLocks/>
          </p:cNvCxnSpPr>
          <p:nvPr/>
        </p:nvCxnSpPr>
        <p:spPr>
          <a:xfrm>
            <a:off x="537139" y="12130675"/>
            <a:ext cx="10952496" cy="0"/>
          </a:xfrm>
          <a:prstGeom prst="line">
            <a:avLst/>
          </a:prstGeom>
          <a:ln>
            <a:solidFill>
              <a:srgbClr val="D61A1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B3797A-2FC9-0F49-A587-5ED5BDFD8B8F}"/>
              </a:ext>
            </a:extLst>
          </p:cNvPr>
          <p:cNvCxnSpPr>
            <a:cxnSpLocks/>
          </p:cNvCxnSpPr>
          <p:nvPr/>
        </p:nvCxnSpPr>
        <p:spPr>
          <a:xfrm>
            <a:off x="537139" y="15188264"/>
            <a:ext cx="10952496" cy="0"/>
          </a:xfrm>
          <a:prstGeom prst="line">
            <a:avLst/>
          </a:prstGeom>
          <a:ln>
            <a:solidFill>
              <a:srgbClr val="D61A1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6AC573F-1120-A043-84C7-259C2DF2D1DC}"/>
              </a:ext>
            </a:extLst>
          </p:cNvPr>
          <p:cNvCxnSpPr>
            <a:cxnSpLocks/>
          </p:cNvCxnSpPr>
          <p:nvPr/>
        </p:nvCxnSpPr>
        <p:spPr>
          <a:xfrm>
            <a:off x="2400300" y="8416236"/>
            <a:ext cx="0" cy="8391023"/>
          </a:xfrm>
          <a:prstGeom prst="line">
            <a:avLst/>
          </a:prstGeom>
          <a:ln>
            <a:solidFill>
              <a:srgbClr val="D61A1F"/>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DED23F7-9C16-4842-ABBB-ADABB11ACAA3}"/>
              </a:ext>
            </a:extLst>
          </p:cNvPr>
          <p:cNvSpPr txBox="1"/>
          <p:nvPr/>
        </p:nvSpPr>
        <p:spPr>
          <a:xfrm>
            <a:off x="577338" y="10218265"/>
            <a:ext cx="1863161" cy="954107"/>
          </a:xfrm>
          <a:prstGeom prst="rect">
            <a:avLst/>
          </a:prstGeom>
          <a:noFill/>
        </p:spPr>
        <p:txBody>
          <a:bodyPr wrap="square" rtlCol="0">
            <a:spAutoFit/>
          </a:bodyPr>
          <a:lstStyle/>
          <a:p>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Visual SLAM</a:t>
            </a:r>
          </a:p>
        </p:txBody>
      </p:sp>
      <p:sp>
        <p:nvSpPr>
          <p:cNvPr id="97" name="TextBox 96">
            <a:extLst>
              <a:ext uri="{FF2B5EF4-FFF2-40B4-BE49-F238E27FC236}">
                <a16:creationId xmlns:a16="http://schemas.microsoft.com/office/drawing/2014/main" id="{F9CF9903-86D5-AF4A-AD1E-778A1D60A28E}"/>
              </a:ext>
            </a:extLst>
          </p:cNvPr>
          <p:cNvSpPr txBox="1"/>
          <p:nvPr/>
        </p:nvSpPr>
        <p:spPr>
          <a:xfrm>
            <a:off x="521921" y="13277187"/>
            <a:ext cx="1863161" cy="954107"/>
          </a:xfrm>
          <a:prstGeom prst="rect">
            <a:avLst/>
          </a:prstGeom>
          <a:noFill/>
        </p:spPr>
        <p:txBody>
          <a:bodyPr wrap="square" rtlCol="0">
            <a:spAutoFit/>
          </a:bodyPr>
          <a:lstStyle/>
          <a:p>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2D Lidar SLAM</a:t>
            </a:r>
          </a:p>
        </p:txBody>
      </p:sp>
      <p:pic>
        <p:nvPicPr>
          <p:cNvPr id="5" name="Picture 4">
            <a:extLst>
              <a:ext uri="{FF2B5EF4-FFF2-40B4-BE49-F238E27FC236}">
                <a16:creationId xmlns:a16="http://schemas.microsoft.com/office/drawing/2014/main" id="{00342FEA-7167-6249-B0FB-B9EA58C1F6F4}"/>
              </a:ext>
            </a:extLst>
          </p:cNvPr>
          <p:cNvPicPr>
            <a:picLocks noChangeAspect="1"/>
          </p:cNvPicPr>
          <p:nvPr/>
        </p:nvPicPr>
        <p:blipFill rotWithShape="1">
          <a:blip r:embed="rId4">
            <a:extLst>
              <a:ext uri="{28A0092B-C50C-407E-A947-70E740481C1C}">
                <a14:useLocalDpi xmlns:a14="http://schemas.microsoft.com/office/drawing/2010/main" val="0"/>
              </a:ext>
            </a:extLst>
          </a:blip>
          <a:srcRect l="12178" t="6644" r="17662" b="9422"/>
          <a:stretch/>
        </p:blipFill>
        <p:spPr>
          <a:xfrm>
            <a:off x="24046804" y="8452882"/>
            <a:ext cx="10961366" cy="8806982"/>
          </a:xfrm>
          <a:prstGeom prst="rect">
            <a:avLst/>
          </a:prstGeom>
        </p:spPr>
      </p:pic>
      <p:pic>
        <p:nvPicPr>
          <p:cNvPr id="10" name="Picture 9">
            <a:extLst>
              <a:ext uri="{FF2B5EF4-FFF2-40B4-BE49-F238E27FC236}">
                <a16:creationId xmlns:a16="http://schemas.microsoft.com/office/drawing/2014/main" id="{8ABC7318-A635-4446-AF07-83A6F4045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49237" y="805917"/>
            <a:ext cx="7556500" cy="2679700"/>
          </a:xfrm>
          <a:prstGeom prst="rect">
            <a:avLst/>
          </a:prstGeom>
        </p:spPr>
      </p:pic>
      <p:cxnSp>
        <p:nvCxnSpPr>
          <p:cNvPr id="45" name="Straight Connector 44">
            <a:extLst>
              <a:ext uri="{FF2B5EF4-FFF2-40B4-BE49-F238E27FC236}">
                <a16:creationId xmlns:a16="http://schemas.microsoft.com/office/drawing/2014/main" id="{B581ED0B-1A9B-8D43-B78E-2D54DD16D44F}"/>
              </a:ext>
            </a:extLst>
          </p:cNvPr>
          <p:cNvCxnSpPr>
            <a:cxnSpLocks/>
          </p:cNvCxnSpPr>
          <p:nvPr/>
        </p:nvCxnSpPr>
        <p:spPr>
          <a:xfrm>
            <a:off x="6978396" y="8416236"/>
            <a:ext cx="0" cy="8391023"/>
          </a:xfrm>
          <a:prstGeom prst="line">
            <a:avLst/>
          </a:prstGeom>
          <a:ln>
            <a:solidFill>
              <a:srgbClr val="D61A1F"/>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8102B5B-48A8-1541-A67A-5F8CA789E5CB}"/>
              </a:ext>
            </a:extLst>
          </p:cNvPr>
          <p:cNvSpPr txBox="1"/>
          <p:nvPr/>
        </p:nvSpPr>
        <p:spPr>
          <a:xfrm>
            <a:off x="3791002" y="8597625"/>
            <a:ext cx="1863161" cy="523220"/>
          </a:xfrm>
          <a:prstGeom prst="rect">
            <a:avLst/>
          </a:prstGeom>
          <a:noFill/>
        </p:spPr>
        <p:txBody>
          <a:bodyPr wrap="square" rtlCol="0">
            <a:spAutoFit/>
          </a:bodyPr>
          <a:lstStyle/>
          <a:p>
            <a:pPr algn="ct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Pros</a:t>
            </a:r>
          </a:p>
        </p:txBody>
      </p:sp>
      <p:sp>
        <p:nvSpPr>
          <p:cNvPr id="50" name="TextBox 49">
            <a:extLst>
              <a:ext uri="{FF2B5EF4-FFF2-40B4-BE49-F238E27FC236}">
                <a16:creationId xmlns:a16="http://schemas.microsoft.com/office/drawing/2014/main" id="{4A857829-C6D0-7A44-A075-6A1EF9D9D9BB}"/>
              </a:ext>
            </a:extLst>
          </p:cNvPr>
          <p:cNvSpPr txBox="1"/>
          <p:nvPr/>
        </p:nvSpPr>
        <p:spPr>
          <a:xfrm>
            <a:off x="8425799" y="8533768"/>
            <a:ext cx="1863161" cy="523220"/>
          </a:xfrm>
          <a:prstGeom prst="rect">
            <a:avLst/>
          </a:prstGeom>
          <a:noFill/>
        </p:spPr>
        <p:txBody>
          <a:bodyPr wrap="square" rtlCol="0">
            <a:spAutoFit/>
          </a:bodyPr>
          <a:lstStyle/>
          <a:p>
            <a:pPr algn="ct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Cons</a:t>
            </a:r>
          </a:p>
        </p:txBody>
      </p:sp>
      <p:sp>
        <p:nvSpPr>
          <p:cNvPr id="11" name="TextBox 10">
            <a:extLst>
              <a:ext uri="{FF2B5EF4-FFF2-40B4-BE49-F238E27FC236}">
                <a16:creationId xmlns:a16="http://schemas.microsoft.com/office/drawing/2014/main" id="{6C0FEF09-F92F-CD40-8938-4EDCB1AF54A9}"/>
              </a:ext>
            </a:extLst>
          </p:cNvPr>
          <p:cNvSpPr txBox="1"/>
          <p:nvPr/>
        </p:nvSpPr>
        <p:spPr>
          <a:xfrm>
            <a:off x="2578608" y="9269096"/>
            <a:ext cx="4203437"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Can be implemented at low cost with relatively inexpensive cameras</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Detect a landmarks since cameras provide a large volume of information</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Can be achieved flexibility in SLAM implementation</a:t>
            </a:r>
          </a:p>
        </p:txBody>
      </p:sp>
      <p:sp>
        <p:nvSpPr>
          <p:cNvPr id="60" name="TextBox 59">
            <a:extLst>
              <a:ext uri="{FF2B5EF4-FFF2-40B4-BE49-F238E27FC236}">
                <a16:creationId xmlns:a16="http://schemas.microsoft.com/office/drawing/2014/main" id="{D9A4C76B-C3BB-F948-9C67-C0988FECA9F0}"/>
              </a:ext>
            </a:extLst>
          </p:cNvPr>
          <p:cNvSpPr txBox="1"/>
          <p:nvPr/>
        </p:nvSpPr>
        <p:spPr>
          <a:xfrm>
            <a:off x="7143109" y="9269096"/>
            <a:ext cx="4203437"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Not accurate or lose tracking when a robot is </a:t>
            </a:r>
            <a:r>
              <a:rPr lang="en-US" sz="2200" dirty="0">
                <a:solidFill>
                  <a:srgbClr val="44546A"/>
                </a:solidFill>
                <a:latin typeface="Tahoma" panose="020B0604030504040204" pitchFamily="34" charset="0"/>
                <a:ea typeface="Tahoma" panose="020B0604030504040204" pitchFamily="34" charset="0"/>
                <a:cs typeface="Tahoma" panose="020B0604030504040204" pitchFamily="34" charset="0"/>
              </a:rPr>
              <a:t>inside</a:t>
            </a: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 the small building has monotonic walls or dark place</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If a single camera as the only sensor, it is challenging to define depth</a:t>
            </a:r>
          </a:p>
        </p:txBody>
      </p:sp>
      <p:sp>
        <p:nvSpPr>
          <p:cNvPr id="63" name="TextBox 62">
            <a:extLst>
              <a:ext uri="{FF2B5EF4-FFF2-40B4-BE49-F238E27FC236}">
                <a16:creationId xmlns:a16="http://schemas.microsoft.com/office/drawing/2014/main" id="{341B3675-C2F9-014D-A57E-BE754920B254}"/>
              </a:ext>
            </a:extLst>
          </p:cNvPr>
          <p:cNvSpPr txBox="1"/>
          <p:nvPr/>
        </p:nvSpPr>
        <p:spPr>
          <a:xfrm>
            <a:off x="2591376" y="12294059"/>
            <a:ext cx="4203437"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Provides high-precision distance measurements which works very effectively for map construction with SLAM</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Used for applications with high-speed moving vehicles </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Works even in the dark environments</a:t>
            </a:r>
          </a:p>
        </p:txBody>
      </p:sp>
      <p:sp>
        <p:nvSpPr>
          <p:cNvPr id="65" name="TextBox 64">
            <a:extLst>
              <a:ext uri="{FF2B5EF4-FFF2-40B4-BE49-F238E27FC236}">
                <a16:creationId xmlns:a16="http://schemas.microsoft.com/office/drawing/2014/main" id="{53C0D25A-B0BF-F546-BD64-6EAD8B8FBF6C}"/>
              </a:ext>
            </a:extLst>
          </p:cNvPr>
          <p:cNvSpPr txBox="1"/>
          <p:nvPr/>
        </p:nvSpPr>
        <p:spPr>
          <a:xfrm>
            <a:off x="7148089" y="12246128"/>
            <a:ext cx="4203437"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Lidar is relatively expensive</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point clouds are not as sufficiently detailed as images in terms of density for matching</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Point cloud matching generally requires high processing power</a:t>
            </a:r>
          </a:p>
        </p:txBody>
      </p:sp>
      <p:sp>
        <p:nvSpPr>
          <p:cNvPr id="66" name="TextBox 65">
            <a:extLst>
              <a:ext uri="{FF2B5EF4-FFF2-40B4-BE49-F238E27FC236}">
                <a16:creationId xmlns:a16="http://schemas.microsoft.com/office/drawing/2014/main" id="{93412C51-9918-E146-804B-6975F04AEC94}"/>
              </a:ext>
            </a:extLst>
          </p:cNvPr>
          <p:cNvSpPr txBox="1"/>
          <p:nvPr/>
        </p:nvSpPr>
        <p:spPr>
          <a:xfrm>
            <a:off x="467002" y="15603984"/>
            <a:ext cx="2031474" cy="954107"/>
          </a:xfrm>
          <a:prstGeom prst="rect">
            <a:avLst/>
          </a:prstGeom>
          <a:noFill/>
        </p:spPr>
        <p:txBody>
          <a:bodyPr wrap="square" rtlCol="0">
            <a:spAutoFit/>
          </a:bodyPr>
          <a:lstStyle/>
          <a:p>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Wheel Odometry</a:t>
            </a:r>
          </a:p>
        </p:txBody>
      </p:sp>
      <p:sp>
        <p:nvSpPr>
          <p:cNvPr id="67" name="TextBox 66">
            <a:extLst>
              <a:ext uri="{FF2B5EF4-FFF2-40B4-BE49-F238E27FC236}">
                <a16:creationId xmlns:a16="http://schemas.microsoft.com/office/drawing/2014/main" id="{175E96F2-1EC3-8540-B11C-BF77673B8DCE}"/>
              </a:ext>
            </a:extLst>
          </p:cNvPr>
          <p:cNvSpPr txBox="1"/>
          <p:nvPr/>
        </p:nvSpPr>
        <p:spPr>
          <a:xfrm>
            <a:off x="2596651" y="15324133"/>
            <a:ext cx="4203437"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Can be acquired from the robot wheel without the additional hardware implementation</a:t>
            </a:r>
          </a:p>
          <a:p>
            <a:pPr marL="285750" indent="-285750">
              <a:buFont typeface="Arial" panose="020B0604020202020204" pitchFamily="34" charset="0"/>
              <a:buChar char="•"/>
            </a:pPr>
            <a:endParaRPr lang="en-US" sz="22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68" name="TextBox 67">
            <a:extLst>
              <a:ext uri="{FF2B5EF4-FFF2-40B4-BE49-F238E27FC236}">
                <a16:creationId xmlns:a16="http://schemas.microsoft.com/office/drawing/2014/main" id="{ADD178F2-7CA0-044B-A8E7-A31AF7E9787F}"/>
              </a:ext>
            </a:extLst>
          </p:cNvPr>
          <p:cNvSpPr txBox="1"/>
          <p:nvPr/>
        </p:nvSpPr>
        <p:spPr>
          <a:xfrm>
            <a:off x="7136867" y="15324133"/>
            <a:ext cx="4203437"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Slip and Idling can be happened due to the floor material and steps</a:t>
            </a:r>
          </a:p>
          <a:p>
            <a:pPr marL="285750" indent="-285750">
              <a:buFont typeface="Arial" panose="020B0604020202020204" pitchFamily="34" charset="0"/>
              <a:buChar char="•"/>
            </a:pPr>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Error of rotation direction</a:t>
            </a:r>
          </a:p>
        </p:txBody>
      </p:sp>
      <p:cxnSp>
        <p:nvCxnSpPr>
          <p:cNvPr id="17" name="Straight Connector 16">
            <a:extLst>
              <a:ext uri="{FF2B5EF4-FFF2-40B4-BE49-F238E27FC236}">
                <a16:creationId xmlns:a16="http://schemas.microsoft.com/office/drawing/2014/main" id="{60D5EFCA-3A3C-BF48-BE37-A60BAEB8EE2A}"/>
              </a:ext>
            </a:extLst>
          </p:cNvPr>
          <p:cNvCxnSpPr/>
          <p:nvPr/>
        </p:nvCxnSpPr>
        <p:spPr>
          <a:xfrm flipV="1">
            <a:off x="18349228" y="15796440"/>
            <a:ext cx="2549450" cy="1010819"/>
          </a:xfrm>
          <a:prstGeom prst="line">
            <a:avLst/>
          </a:prstGeom>
          <a:ln w="57150">
            <a:solidFill>
              <a:srgbClr val="D61A1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56F038A-297C-E944-BA62-D2F996124426}"/>
              </a:ext>
            </a:extLst>
          </p:cNvPr>
          <p:cNvCxnSpPr>
            <a:cxnSpLocks/>
          </p:cNvCxnSpPr>
          <p:nvPr/>
        </p:nvCxnSpPr>
        <p:spPr>
          <a:xfrm flipV="1">
            <a:off x="18271650" y="17473205"/>
            <a:ext cx="2665563" cy="862603"/>
          </a:xfrm>
          <a:prstGeom prst="line">
            <a:avLst/>
          </a:prstGeom>
          <a:ln w="57150">
            <a:solidFill>
              <a:srgbClr val="D61A1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DF98399-8468-FD4D-AE91-914B6FF4A3DB}"/>
              </a:ext>
            </a:extLst>
          </p:cNvPr>
          <p:cNvCxnSpPr>
            <a:cxnSpLocks/>
          </p:cNvCxnSpPr>
          <p:nvPr/>
        </p:nvCxnSpPr>
        <p:spPr>
          <a:xfrm flipV="1">
            <a:off x="18482198" y="19729649"/>
            <a:ext cx="2539006" cy="740001"/>
          </a:xfrm>
          <a:prstGeom prst="line">
            <a:avLst/>
          </a:prstGeom>
          <a:ln w="57150">
            <a:solidFill>
              <a:srgbClr val="D61A1F"/>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F991FFE-CF8D-6A45-95AA-2430AAF14D3F}"/>
              </a:ext>
            </a:extLst>
          </p:cNvPr>
          <p:cNvSpPr txBox="1"/>
          <p:nvPr/>
        </p:nvSpPr>
        <p:spPr>
          <a:xfrm>
            <a:off x="20962473" y="15456529"/>
            <a:ext cx="2120348" cy="430887"/>
          </a:xfrm>
          <a:prstGeom prst="rect">
            <a:avLst/>
          </a:prstGeom>
          <a:noFill/>
        </p:spPr>
        <p:txBody>
          <a:bodyPr wrap="square" rtlCol="0">
            <a:spAutoFit/>
          </a:body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2D LiDAR</a:t>
            </a:r>
          </a:p>
        </p:txBody>
      </p:sp>
      <p:sp>
        <p:nvSpPr>
          <p:cNvPr id="73" name="TextBox 72">
            <a:extLst>
              <a:ext uri="{FF2B5EF4-FFF2-40B4-BE49-F238E27FC236}">
                <a16:creationId xmlns:a16="http://schemas.microsoft.com/office/drawing/2014/main" id="{DC447829-F543-A64D-BEB4-D1952AFD2ED5}"/>
              </a:ext>
            </a:extLst>
          </p:cNvPr>
          <p:cNvSpPr txBox="1"/>
          <p:nvPr/>
        </p:nvSpPr>
        <p:spPr>
          <a:xfrm>
            <a:off x="21000821" y="17165428"/>
            <a:ext cx="2698296" cy="430887"/>
          </a:xfrm>
          <a:prstGeom prst="rect">
            <a:avLst/>
          </a:prstGeom>
          <a:noFill/>
        </p:spPr>
        <p:txBody>
          <a:bodyPr wrap="square" rtlCol="0">
            <a:spAutoFit/>
          </a:body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Stereo-camera</a:t>
            </a:r>
          </a:p>
        </p:txBody>
      </p:sp>
      <p:sp>
        <p:nvSpPr>
          <p:cNvPr id="74" name="TextBox 73">
            <a:extLst>
              <a:ext uri="{FF2B5EF4-FFF2-40B4-BE49-F238E27FC236}">
                <a16:creationId xmlns:a16="http://schemas.microsoft.com/office/drawing/2014/main" id="{B955E7C5-81C1-8940-B5D1-707AD631C2C5}"/>
              </a:ext>
            </a:extLst>
          </p:cNvPr>
          <p:cNvSpPr txBox="1"/>
          <p:nvPr/>
        </p:nvSpPr>
        <p:spPr>
          <a:xfrm>
            <a:off x="21050435" y="19421872"/>
            <a:ext cx="2120348" cy="430887"/>
          </a:xfrm>
          <a:prstGeom prst="rect">
            <a:avLst/>
          </a:prstGeom>
          <a:noFill/>
        </p:spPr>
        <p:txBody>
          <a:bodyPr wrap="square" rtlCol="0">
            <a:spAutoFit/>
          </a:body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turtleBot2</a:t>
            </a:r>
          </a:p>
        </p:txBody>
      </p:sp>
      <p:sp>
        <p:nvSpPr>
          <p:cNvPr id="21" name="TextBox 20">
            <a:extLst>
              <a:ext uri="{FF2B5EF4-FFF2-40B4-BE49-F238E27FC236}">
                <a16:creationId xmlns:a16="http://schemas.microsoft.com/office/drawing/2014/main" id="{843F36D8-3687-AA4D-9C36-4503A4806F62}"/>
              </a:ext>
            </a:extLst>
          </p:cNvPr>
          <p:cNvSpPr txBox="1"/>
          <p:nvPr/>
        </p:nvSpPr>
        <p:spPr>
          <a:xfrm>
            <a:off x="24046803" y="6386642"/>
            <a:ext cx="11523357" cy="1815882"/>
          </a:xfrm>
          <a:prstGeom prst="rect">
            <a:avLst/>
          </a:prstGeom>
          <a:noFill/>
        </p:spPr>
        <p:txBody>
          <a:bodyPr wrap="square" rtlCol="0">
            <a:spAutoFit/>
          </a:bodyPr>
          <a:lstStyle/>
          <a:p>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ーー</a:t>
            </a: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：Visual SLAM (</a:t>
            </a:r>
            <a:r>
              <a:rPr lang="en-US" sz="2800" b="1" dirty="0" err="1">
                <a:solidFill>
                  <a:schemeClr val="tx2"/>
                </a:solidFill>
                <a:latin typeface="Tahoma" panose="020B0604030504040204" pitchFamily="34" charset="0"/>
                <a:ea typeface="Tahoma" panose="020B0604030504040204" pitchFamily="34" charset="0"/>
                <a:cs typeface="Tahoma" panose="020B0604030504040204" pitchFamily="34" charset="0"/>
              </a:rPr>
              <a:t>KdSLAM</a:t>
            </a: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 → Lost during the camera is masked</a:t>
            </a:r>
          </a:p>
          <a:p>
            <a:r>
              <a:rPr lang="en-US" sz="2800" b="1" dirty="0">
                <a:solidFill>
                  <a:srgbClr val="92D050"/>
                </a:solidFill>
                <a:latin typeface="Tahoma" panose="020B0604030504040204" pitchFamily="34" charset="0"/>
                <a:ea typeface="Tahoma" panose="020B0604030504040204" pitchFamily="34" charset="0"/>
                <a:cs typeface="Tahoma" panose="020B0604030504040204" pitchFamily="34" charset="0"/>
              </a:rPr>
              <a:t>ーー</a:t>
            </a: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：Fusion SLAM (</a:t>
            </a:r>
            <a:r>
              <a:rPr lang="en-US" sz="2800" b="1" dirty="0" err="1">
                <a:solidFill>
                  <a:schemeClr val="tx2"/>
                </a:solidFill>
                <a:latin typeface="Tahoma" panose="020B0604030504040204" pitchFamily="34" charset="0"/>
                <a:ea typeface="Tahoma" panose="020B0604030504040204" pitchFamily="34" charset="0"/>
                <a:cs typeface="Tahoma" panose="020B0604030504040204" pitchFamily="34" charset="0"/>
              </a:rPr>
              <a:t>KdSLAM+LittleSLAM＋WheelOdometry</a:t>
            </a:r>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 </a:t>
            </a:r>
          </a:p>
          <a:p>
            <a:r>
              <a:rPr lang="en-US" sz="2800" b="1" dirty="0">
                <a:solidFill>
                  <a:schemeClr val="tx2"/>
                </a:solidFill>
                <a:latin typeface="Tahoma" panose="020B0604030504040204" pitchFamily="34" charset="0"/>
                <a:ea typeface="Tahoma" panose="020B0604030504040204" pitchFamily="34" charset="0"/>
                <a:cs typeface="Tahoma" panose="020B0604030504040204" pitchFamily="34" charset="0"/>
              </a:rPr>
              <a:t>→ Precisely plots the path even though the camera is masked</a:t>
            </a:r>
          </a:p>
        </p:txBody>
      </p:sp>
      <p:sp>
        <p:nvSpPr>
          <p:cNvPr id="22" name="Left Brace 21">
            <a:extLst>
              <a:ext uri="{FF2B5EF4-FFF2-40B4-BE49-F238E27FC236}">
                <a16:creationId xmlns:a16="http://schemas.microsoft.com/office/drawing/2014/main" id="{91408DEB-D0FE-4047-AC23-1D69202CDBF0}"/>
              </a:ext>
            </a:extLst>
          </p:cNvPr>
          <p:cNvSpPr/>
          <p:nvPr/>
        </p:nvSpPr>
        <p:spPr>
          <a:xfrm rot="16200000">
            <a:off x="31817243" y="9426945"/>
            <a:ext cx="524040" cy="1389924"/>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25340C5A-AC6C-FE4F-A63A-308A0364C5A7}"/>
              </a:ext>
            </a:extLst>
          </p:cNvPr>
          <p:cNvSpPr txBox="1"/>
          <p:nvPr/>
        </p:nvSpPr>
        <p:spPr>
          <a:xfrm>
            <a:off x="30459393" y="10536413"/>
            <a:ext cx="3262183" cy="707886"/>
          </a:xfrm>
          <a:prstGeom prst="rect">
            <a:avLst/>
          </a:prstGeom>
          <a:noFill/>
        </p:spPr>
        <p:txBody>
          <a:bodyPr wrap="square" rtlCol="0">
            <a:spAutoFit/>
          </a:bodyPr>
          <a:lstStyle/>
          <a:p>
            <a:pPr algn="ct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The stereo-camera </a:t>
            </a:r>
          </a:p>
          <a:p>
            <a:pPr algn="ctr"/>
            <a:r>
              <a:rPr lang="en-US" sz="2000" b="1" dirty="0">
                <a:solidFill>
                  <a:schemeClr val="bg1"/>
                </a:solidFill>
                <a:latin typeface="Tahoma" panose="020B0604030504040204" pitchFamily="34" charset="0"/>
                <a:ea typeface="Tahoma" panose="020B0604030504040204" pitchFamily="34" charset="0"/>
                <a:cs typeface="Tahoma" panose="020B0604030504040204" pitchFamily="34" charset="0"/>
              </a:rPr>
              <a:t>is masked</a:t>
            </a:r>
          </a:p>
        </p:txBody>
      </p:sp>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12126</TotalTime>
  <Words>740</Words>
  <Application>Microsoft Macintosh PowerPoint</Application>
  <PresentationFormat>Custom</PresentationFormat>
  <Paragraphs>133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 Hebrew</vt:lpstr>
      <vt:lpstr>游ゴシック</vt:lpstr>
      <vt:lpstr>Arial</vt:lpstr>
      <vt:lpstr>Calibri</vt:lpstr>
      <vt:lpstr>Calibri Light</vt:lpstr>
      <vt:lpstr>Tahoma</vt:lpstr>
      <vt:lpstr>Office Theme</vt:lpstr>
      <vt:lpstr>PowerPoint Presentation</vt:lpstr>
    </vt:vector>
  </TitlesOfParts>
  <Company>tau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Microsoft Office User</cp:lastModifiedBy>
  <cp:revision>94</cp:revision>
  <cp:lastPrinted>2019-12-23T14:46:09Z</cp:lastPrinted>
  <dcterms:created xsi:type="dcterms:W3CDTF">2019-12-02T06:50:52Z</dcterms:created>
  <dcterms:modified xsi:type="dcterms:W3CDTF">2021-02-17T08:37:44Z</dcterms:modified>
</cp:coreProperties>
</file>