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DDE"/>
          </a:solidFill>
        </a:fill>
      </a:tcStyle>
    </a:wholeTbl>
    <a:band2H>
      <a:tcTxStyle b="def" i="def"/>
      <a:tcStyle>
        <a:tcBdr/>
        <a:fill>
          <a:solidFill>
            <a:srgbClr val="ECEF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2D3"/>
          </a:solidFill>
        </a:fill>
      </a:tcStyle>
    </a:wholeTbl>
    <a:band2H>
      <a:tcTxStyle b="def" i="def"/>
      <a:tcStyle>
        <a:tcBdr/>
        <a:fill>
          <a:solidFill>
            <a:srgbClr val="F6F1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8DE"/>
          </a:solidFill>
        </a:fill>
      </a:tcStyle>
    </a:wholeTbl>
    <a:band2H>
      <a:tcTxStyle b="def" i="def"/>
      <a:tcStyle>
        <a:tcBdr/>
        <a:fill>
          <a:solidFill>
            <a:srgbClr val="EDED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solidFill>
            <a:srgbClr val="5C5C5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C5C5C"/>
        </a:fontRef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solidFill>
            <a:srgbClr val="5C5C5C">
              <a:alpha val="20000"/>
            </a:srgbClr>
          </a:solidFill>
        </a:fill>
      </a:tcStyle>
    </a:firstCol>
    <a:lastRow>
      <a:tcTxStyle b="on" i="off">
        <a:fontRef idx="minor">
          <a:srgbClr val="5C5C5C"/>
        </a:fontRef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508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C5C5C"/>
        </a:fontRef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/>
          <p:nvPr>
            <p:ph type="body" sz="quarter" idx="1"/>
          </p:nvPr>
        </p:nvSpPr>
        <p:spPr>
          <a:xfrm>
            <a:off x="571500" y="5588000"/>
            <a:ext cx="11875780" cy="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3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1943100" y="3870535"/>
            <a:ext cx="10490200" cy="93980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  <a:lvl2pPr marL="11747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2pPr>
            <a:lvl3pPr marL="16446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3pPr>
            <a:lvl4pPr marL="21145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4pPr>
            <a:lvl5pPr marL="25844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-Johnny Appleseed"/>
          <p:cNvSpPr txBox="1"/>
          <p:nvPr>
            <p:ph type="body" sz="quarter" idx="13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rot="10800000">
            <a:off x="571500" y="7619996"/>
            <a:ext cx="11874500" cy="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5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Body Level One…"/>
          <p:cNvSpPr/>
          <p:nvPr>
            <p:ph type="body" sz="quarter" idx="1"/>
          </p:nvPr>
        </p:nvSpPr>
        <p:spPr>
          <a:xfrm>
            <a:off x="571500" y="7619996"/>
            <a:ext cx="6451600" cy="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4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571500" y="1574800"/>
            <a:ext cx="118618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571500" y="1574800"/>
            <a:ext cx="118618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Body Level One…"/>
          <p:cNvSpPr txBox="1"/>
          <p:nvPr>
            <p:ph type="body" sz="quarter" idx="1"/>
          </p:nvPr>
        </p:nvSpPr>
        <p:spPr>
          <a:xfrm>
            <a:off x="7023100" y="1574800"/>
            <a:ext cx="53975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4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51530681_2165884743481222_4378821915364556800_n.png" descr="51530681_2165884743481222_4378821915364556800_n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370" r="0" b="4106"/>
          <a:stretch>
            <a:fillRect/>
          </a:stretch>
        </p:blipFill>
        <p:spPr>
          <a:xfrm>
            <a:off x="3076849" y="42896"/>
            <a:ext cx="7878969" cy="7526240"/>
          </a:xfrm>
          <a:prstGeom prst="rect">
            <a:avLst/>
          </a:prstGeom>
        </p:spPr>
      </p:pic>
      <p:sp>
        <p:nvSpPr>
          <p:cNvPr id="129" name="Line"/>
          <p:cNvSpPr/>
          <p:nvPr>
            <p:ph type="body" sz="quarter" idx="1"/>
          </p:nvPr>
        </p:nvSpPr>
        <p:spPr>
          <a:xfrm rot="10800000">
            <a:off x="571500" y="7619996"/>
            <a:ext cx="11874500" cy="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/>
          <a:lstStyle/>
          <a:p>
            <a:pPr marL="0" indent="0" defTabSz="73151">
              <a:spcBef>
                <a:spcPts val="0"/>
              </a:spcBef>
              <a:buSzTx/>
              <a:buNone/>
              <a:defRPr sz="16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0" name="5811403631 นายนลธวัช กาบุญ"/>
          <p:cNvSpPr txBox="1"/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algn="r" defTabSz="391413">
              <a:lnSpc>
                <a:spcPct val="70000"/>
              </a:lnSpc>
              <a:spcBef>
                <a:spcPts val="400"/>
              </a:spcBef>
              <a:buSzTx/>
              <a:buNone/>
              <a:defRPr>
                <a:solidFill>
                  <a:srgbClr val="000000"/>
                </a:solidFill>
                <a:latin typeface="Sukhumvit Set Medium"/>
                <a:ea typeface="Sukhumvit Set Medium"/>
                <a:cs typeface="Sukhumvit Set Medium"/>
                <a:sym typeface="Sukhumvit Set Medium"/>
              </a:defRPr>
            </a:pPr>
            <a:r>
              <a:t>5811403631 นายนลธวัช กาบุญ</a:t>
            </a:r>
          </a:p>
          <a:p>
            <a:pPr marL="0" indent="0" algn="r" defTabSz="391413">
              <a:lnSpc>
                <a:spcPct val="70000"/>
              </a:lnSpc>
              <a:spcBef>
                <a:spcPts val="400"/>
              </a:spcBef>
              <a:buSzTx/>
              <a:buNone/>
              <a:defRPr>
                <a:solidFill>
                  <a:srgbClr val="000000"/>
                </a:solidFill>
                <a:latin typeface="Sukhumvit Set Medium"/>
                <a:ea typeface="Sukhumvit Set Medium"/>
                <a:cs typeface="Sukhumvit Set Medium"/>
                <a:sym typeface="Sukhumvit Set Medium"/>
              </a:defRPr>
            </a:pPr>
            <a:r>
              <a:t>อาจารย์ที่ปรึกษา ผศ.ชยาพร แก่นสาร์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7782">
              <a:spcBef>
                <a:spcPts val="0"/>
              </a:spcBef>
              <a:buSzTx/>
              <a:buNone/>
              <a:defRPr sz="192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3" name="ขอบเขตการนำเสนอ"/>
          <p:cNvSpPr txBox="1"/>
          <p:nvPr>
            <p:ph type="title"/>
          </p:nvPr>
        </p:nvSpPr>
        <p:spPr>
          <a:xfrm>
            <a:off x="571500" y="198437"/>
            <a:ext cx="11861800" cy="1249363"/>
          </a:xfrm>
          <a:prstGeom prst="rect">
            <a:avLst/>
          </a:prstGeom>
        </p:spPr>
        <p:txBody>
          <a:bodyPr/>
          <a:lstStyle>
            <a:lvl1pPr defTabSz="379729">
              <a:spcBef>
                <a:spcPts val="1400"/>
              </a:spcBef>
              <a:defRPr sz="5500">
                <a:solidFill>
                  <a:srgbClr val="000000"/>
                </a:solidFill>
                <a:latin typeface="Sukhumvit Set Semi Bold"/>
                <a:ea typeface="Sukhumvit Set Semi Bold"/>
                <a:cs typeface="Sukhumvit Set Semi Bold"/>
                <a:sym typeface="Sukhumvit Set Semi Bold"/>
              </a:defRPr>
            </a:lvl1pPr>
          </a:lstStyle>
          <a:p>
            <a:pPr/>
            <a:r>
              <a:t>ขอบเขตการนำเสนอ</a:t>
            </a:r>
          </a:p>
        </p:txBody>
      </p:sp>
      <p:sp>
        <p:nvSpPr>
          <p:cNvPr id="134" name="ที่มาและความสำคัญ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803671" indent="-803671">
              <a:lnSpc>
                <a:spcPct val="120000"/>
              </a:lnSpc>
              <a:buSzPct val="100000"/>
              <a:buFontTx/>
              <a:buAutoNum type="arabicPeriod" startAt="1"/>
              <a:defRPr sz="45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วัตถุประสงค์</a:t>
            </a:r>
          </a:p>
          <a:p>
            <a:pPr marL="803671" indent="-803671">
              <a:lnSpc>
                <a:spcPct val="120000"/>
              </a:lnSpc>
              <a:buSzPct val="100000"/>
              <a:buFontTx/>
              <a:buAutoNum type="arabicPeriod" startAt="1"/>
              <a:defRPr sz="45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ฟังชันก์ที่เสร็จ</a:t>
            </a:r>
          </a:p>
          <a:p>
            <a:pPr marL="803671" indent="-803671">
              <a:lnSpc>
                <a:spcPct val="120000"/>
              </a:lnSpc>
              <a:buSzPct val="100000"/>
              <a:buFontTx/>
              <a:buAutoNum type="arabicPeriod" startAt="1"/>
              <a:defRPr sz="45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ฟังชันก์ที่ยังไม่เสร็จ</a:t>
            </a:r>
          </a:p>
          <a:p>
            <a:pPr marL="803671" indent="-803671">
              <a:lnSpc>
                <a:spcPct val="120000"/>
              </a:lnSpc>
              <a:buSzPct val="100000"/>
              <a:buFontTx/>
              <a:buAutoNum type="arabicPeriod" startAt="1"/>
              <a:defRPr sz="45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ตัวอย่างแอพพลิเคชั่น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7782">
              <a:spcBef>
                <a:spcPts val="0"/>
              </a:spcBef>
              <a:buSzTx/>
              <a:buNone/>
              <a:defRPr sz="192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7" name="ที่มาและความสำคัญ"/>
          <p:cNvSpPr txBox="1"/>
          <p:nvPr>
            <p:ph type="title"/>
          </p:nvPr>
        </p:nvSpPr>
        <p:spPr>
          <a:xfrm>
            <a:off x="571500" y="198437"/>
            <a:ext cx="11861800" cy="1249363"/>
          </a:xfrm>
          <a:prstGeom prst="rect">
            <a:avLst/>
          </a:prstGeom>
        </p:spPr>
        <p:txBody>
          <a:bodyPr/>
          <a:lstStyle>
            <a:lvl1pPr defTabSz="379729">
              <a:spcBef>
                <a:spcPts val="1400"/>
              </a:spcBef>
              <a:defRPr sz="5500">
                <a:solidFill>
                  <a:srgbClr val="000000"/>
                </a:solidFill>
                <a:latin typeface="Sukhumvit Set Semi Bold"/>
                <a:ea typeface="Sukhumvit Set Semi Bold"/>
                <a:cs typeface="Sukhumvit Set Semi Bold"/>
                <a:sym typeface="Sukhumvit Set Semi Bold"/>
              </a:defRPr>
            </a:lvl1pPr>
          </a:lstStyle>
          <a:p>
            <a:pPr/>
            <a:r>
              <a:t>วัตถุประสงค์</a:t>
            </a:r>
          </a:p>
        </p:txBody>
      </p:sp>
      <p:sp>
        <p:nvSpPr>
          <p:cNvPr id="138" name="การจัดการงานด้านเกษตรกรรม อาจเกิดความยุ่งยากและซับซ้อน ดังนั้นการที่จะทำให้เกษตรกรมีความสะดวกสบายมากขึ้น คือการนำเทคโนโลยีโมบายแอพพลิชั่นเข้ามาช่วย ในการจัดการงานต่าง ๆ ในไร่ของตัวเอง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0" indent="342900">
              <a:lnSpc>
                <a:spcPct val="120000"/>
              </a:lnSpc>
              <a:buSzTx/>
              <a:buNone/>
              <a:defRPr sz="40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1. เพื่อพัฒนาแอพพลิเคชั่นที่ช่วยจัดการแปลงพื้นที่ทำการเกษตร</a:t>
            </a:r>
          </a:p>
          <a:p>
            <a:pPr lvl="1" marL="0" indent="342900">
              <a:lnSpc>
                <a:spcPct val="120000"/>
              </a:lnSpc>
              <a:buSzTx/>
              <a:buNone/>
              <a:defRPr sz="40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2. เพื่ออานวยความสะดวกให้แก่ผู้ใช้งาน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7782">
              <a:spcBef>
                <a:spcPts val="0"/>
              </a:spcBef>
              <a:buSzTx/>
              <a:buNone/>
              <a:defRPr sz="192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1" name="ฟังชันก์ที่เสร็จ"/>
          <p:cNvSpPr txBox="1"/>
          <p:nvPr>
            <p:ph type="title"/>
          </p:nvPr>
        </p:nvSpPr>
        <p:spPr>
          <a:xfrm>
            <a:off x="571500" y="198437"/>
            <a:ext cx="11861800" cy="1249363"/>
          </a:xfrm>
          <a:prstGeom prst="rect">
            <a:avLst/>
          </a:prstGeom>
        </p:spPr>
        <p:txBody>
          <a:bodyPr/>
          <a:lstStyle>
            <a:lvl1pPr defTabSz="379729">
              <a:spcBef>
                <a:spcPts val="1400"/>
              </a:spcBef>
              <a:defRPr sz="5500">
                <a:solidFill>
                  <a:srgbClr val="000000"/>
                </a:solidFill>
                <a:latin typeface="Sukhumvit Set Semi Bold"/>
                <a:ea typeface="Sukhumvit Set Semi Bold"/>
                <a:cs typeface="Sukhumvit Set Semi Bold"/>
                <a:sym typeface="Sukhumvit Set Semi Bold"/>
              </a:defRPr>
            </a:lvl1pPr>
          </a:lstStyle>
          <a:p>
            <a:pPr/>
            <a:r>
              <a:t>ฟังชันก์ที่เสร็จ</a:t>
            </a:r>
          </a:p>
        </p:txBody>
      </p:sp>
      <p:sp>
        <p:nvSpPr>
          <p:cNvPr id="142" name="Login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1057275" indent="-587375">
              <a:defRPr sz="40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Login </a:t>
            </a:r>
          </a:p>
          <a:p>
            <a:pPr lvl="1" marL="1057275" indent="-587375">
              <a:defRPr sz="40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Register</a:t>
            </a:r>
          </a:p>
          <a:p>
            <a:pPr lvl="1" marL="1057275" indent="-587375">
              <a:defRPr sz="40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เพิ่มพื้นที่</a:t>
            </a:r>
          </a:p>
          <a:p>
            <a:pPr lvl="1" marL="1057275" indent="-587375">
              <a:defRPr sz="40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ลบพื้นที่</a:t>
            </a:r>
          </a:p>
          <a:p>
            <a:pPr lvl="1" marL="1057275" indent="-587375">
              <a:defRPr sz="40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คำนวณพื้นที่</a:t>
            </a:r>
          </a:p>
          <a:p>
            <a:pPr lvl="1" marL="1057275" indent="-587375">
              <a:defRPr sz="40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ออกจากระบบ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7782">
              <a:spcBef>
                <a:spcPts val="0"/>
              </a:spcBef>
              <a:buSzTx/>
              <a:buNone/>
              <a:defRPr sz="192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5" name="ฟังชันก์ที่เสร็จ"/>
          <p:cNvSpPr txBox="1"/>
          <p:nvPr>
            <p:ph type="title"/>
          </p:nvPr>
        </p:nvSpPr>
        <p:spPr>
          <a:xfrm>
            <a:off x="571500" y="198437"/>
            <a:ext cx="11861800" cy="1249363"/>
          </a:xfrm>
          <a:prstGeom prst="rect">
            <a:avLst/>
          </a:prstGeom>
        </p:spPr>
        <p:txBody>
          <a:bodyPr/>
          <a:lstStyle>
            <a:lvl1pPr defTabSz="379729">
              <a:spcBef>
                <a:spcPts val="1400"/>
              </a:spcBef>
              <a:defRPr sz="5500">
                <a:solidFill>
                  <a:srgbClr val="000000"/>
                </a:solidFill>
                <a:latin typeface="Sukhumvit Set Semi Bold"/>
                <a:ea typeface="Sukhumvit Set Semi Bold"/>
                <a:cs typeface="Sukhumvit Set Semi Bold"/>
                <a:sym typeface="Sukhumvit Set Semi Bold"/>
              </a:defRPr>
            </a:lvl1pPr>
          </a:lstStyle>
          <a:p>
            <a:pPr/>
            <a:r>
              <a:t>ฟังชันก์ที่เสร็จ (ต่อ)</a:t>
            </a:r>
          </a:p>
        </p:txBody>
      </p:sp>
      <p:sp>
        <p:nvSpPr>
          <p:cNvPr id="146" name="Login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837466" indent="-465259" defTabSz="462743">
              <a:spcBef>
                <a:spcPts val="1400"/>
              </a:spcBef>
              <a:defRPr sz="40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แก้ไขพื้นที่</a:t>
            </a:r>
          </a:p>
          <a:p>
            <a:pPr lvl="1" marL="837466" indent="-465259" defTabSz="462743">
              <a:spcBef>
                <a:spcPts val="1400"/>
              </a:spcBef>
              <a:defRPr sz="40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วัดอุณหภูมิของแต่ละพื้นที่</a:t>
            </a:r>
          </a:p>
          <a:p>
            <a:pPr lvl="1" marL="837466" indent="-465259" defTabSz="462743">
              <a:spcBef>
                <a:spcPts val="1400"/>
              </a:spcBef>
              <a:defRPr sz="40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เพิ่มสมาชิกในฟาร์ม</a:t>
            </a:r>
          </a:p>
          <a:p>
            <a:pPr lvl="1" marL="837466" indent="-465259" defTabSz="462743">
              <a:spcBef>
                <a:spcPts val="1400"/>
              </a:spcBef>
              <a:defRPr sz="40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แจ้งเตือน ไปยังสมาชิก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7782">
              <a:spcBef>
                <a:spcPts val="0"/>
              </a:spcBef>
              <a:buSzTx/>
              <a:buNone/>
              <a:defRPr sz="192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9" name="แนวทางการพัฒนาต่อ"/>
          <p:cNvSpPr txBox="1"/>
          <p:nvPr>
            <p:ph type="title"/>
          </p:nvPr>
        </p:nvSpPr>
        <p:spPr>
          <a:xfrm>
            <a:off x="571500" y="198437"/>
            <a:ext cx="11861800" cy="1249363"/>
          </a:xfrm>
          <a:prstGeom prst="rect">
            <a:avLst/>
          </a:prstGeom>
        </p:spPr>
        <p:txBody>
          <a:bodyPr/>
          <a:lstStyle>
            <a:lvl1pPr defTabSz="379729">
              <a:spcBef>
                <a:spcPts val="1400"/>
              </a:spcBef>
              <a:defRPr sz="5500">
                <a:solidFill>
                  <a:srgbClr val="000000"/>
                </a:solidFill>
                <a:latin typeface="Sukhumvit Set Semi Bold"/>
                <a:ea typeface="Sukhumvit Set Semi Bold"/>
                <a:cs typeface="Sukhumvit Set Semi Bold"/>
                <a:sym typeface="Sukhumvit Set Semi Bold"/>
              </a:defRPr>
            </a:lvl1pPr>
          </a:lstStyle>
          <a:p>
            <a:pPr/>
            <a:r>
              <a:t>ฟังชันก์ที่ยังไม่เสร็จ</a:t>
            </a:r>
          </a:p>
        </p:txBody>
      </p:sp>
      <p:sp>
        <p:nvSpPr>
          <p:cNvPr id="150" name="คำนวณต้นทุน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837466" indent="-465259" defTabSz="462743">
              <a:spcBef>
                <a:spcPts val="1400"/>
              </a:spcBef>
              <a:defRPr sz="40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 เพิ่มงานที่ต้องทำของพืชแต่ละชนิด</a:t>
            </a:r>
          </a:p>
          <a:p>
            <a:pPr lvl="1" marL="837466" indent="-465259" defTabSz="462743">
              <a:spcBef>
                <a:spcPts val="1400"/>
              </a:spcBef>
              <a:defRPr sz="40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 แจ้งเตือนงาน เมื่อถึงเวลา</a:t>
            </a:r>
          </a:p>
          <a:p>
            <a:pPr lvl="1" marL="940972" indent="-522763" defTabSz="519937">
              <a:spcBef>
                <a:spcPts val="1600"/>
              </a:spcBef>
              <a:defRPr sz="4000">
                <a:solidFill>
                  <a:srgbClr val="000000"/>
                </a:solidFill>
                <a:latin typeface="Sukhumvit Set Text"/>
                <a:ea typeface="Sukhumvit Set Text"/>
                <a:cs typeface="Sukhumvit Set Text"/>
                <a:sym typeface="Sukhumvit Set Text"/>
              </a:defRPr>
            </a:pPr>
            <a:r>
              <a:t>คำนวณต้นทุนและผลผลิต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7782">
              <a:spcBef>
                <a:spcPts val="0"/>
              </a:spcBef>
              <a:buSzTx/>
              <a:buNone/>
              <a:defRPr sz="192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3" name="ตัวอย่างแอพพลิเคชั่น"/>
          <p:cNvSpPr txBox="1"/>
          <p:nvPr>
            <p:ph type="title"/>
          </p:nvPr>
        </p:nvSpPr>
        <p:spPr>
          <a:xfrm>
            <a:off x="571500" y="198437"/>
            <a:ext cx="11861800" cy="1249363"/>
          </a:xfrm>
          <a:prstGeom prst="rect">
            <a:avLst/>
          </a:prstGeom>
        </p:spPr>
        <p:txBody>
          <a:bodyPr/>
          <a:lstStyle>
            <a:lvl1pPr defTabSz="379729">
              <a:spcBef>
                <a:spcPts val="1400"/>
              </a:spcBef>
              <a:defRPr sz="5500">
                <a:solidFill>
                  <a:srgbClr val="000000"/>
                </a:solidFill>
                <a:latin typeface="Sukhumvit Set Semi Bold"/>
                <a:ea typeface="Sukhumvit Set Semi Bold"/>
                <a:cs typeface="Sukhumvit Set Semi Bold"/>
                <a:sym typeface="Sukhumvit Set Semi Bold"/>
              </a:defRPr>
            </a:lvl1pPr>
          </a:lstStyle>
          <a:p>
            <a:pPr/>
            <a:r>
              <a:t>ตัวอย่างแอพพลิเคชั่น</a:t>
            </a:r>
          </a:p>
        </p:txBody>
      </p:sp>
      <p:pic>
        <p:nvPicPr>
          <p:cNvPr id="154" name="51530681_2165884743481222_4378821915364556800_n.png" descr="51530681_2165884743481222_4378821915364556800_n.png"/>
          <p:cNvPicPr>
            <a:picLocks noChangeAspect="1"/>
          </p:cNvPicPr>
          <p:nvPr/>
        </p:nvPicPr>
        <p:blipFill>
          <a:blip r:embed="rId2">
            <a:extLst/>
          </a:blip>
          <a:srcRect l="0" t="369" r="0" b="4106"/>
          <a:stretch>
            <a:fillRect/>
          </a:stretch>
        </p:blipFill>
        <p:spPr>
          <a:xfrm>
            <a:off x="2562936" y="1659729"/>
            <a:ext cx="7878971" cy="7526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A7A7A7"/>
      </a:dk2>
      <a:lt2>
        <a:srgbClr val="535353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