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obster"/>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obster-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0c7bd0117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0c7bd01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0c7bd0117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0c7bd0117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0c7bd0117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0c7bd0117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0c7bd0117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0c7bd0117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0c7bd0117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0c7bd0117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f4b236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f4b236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0c7bd0117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0c7bd011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0c7bd011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0c7bd011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dedcab67f79b97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dedcab67f79b97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0c7bd011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c7bd011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0c7bd0117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0c7bd0117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0c7bd0117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0c7bd0117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0c7bd0117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0c7bd0117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9">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205218" y="201292"/>
            <a:ext cx="408900" cy="381900"/>
          </a:xfrm>
          <a:prstGeom prst="flowChartDelay">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00882" y="201292"/>
            <a:ext cx="408900" cy="381900"/>
          </a:xfrm>
          <a:prstGeom prst="flowChartDelay">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319" y="201292"/>
            <a:ext cx="408900" cy="381900"/>
          </a:xfrm>
          <a:prstGeom prst="flowChartDelay">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type="title"/>
          </p:nvPr>
        </p:nvSpPr>
        <p:spPr>
          <a:xfrm>
            <a:off x="233600" y="829550"/>
            <a:ext cx="2566200" cy="8925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60" name="Google Shape;60;p13"/>
          <p:cNvSpPr txBox="1"/>
          <p:nvPr>
            <p:ph idx="1" type="body"/>
          </p:nvPr>
        </p:nvSpPr>
        <p:spPr>
          <a:xfrm>
            <a:off x="233600" y="1798300"/>
            <a:ext cx="2566200" cy="2977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61" name="Google Shape;6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10">
    <p:bg>
      <p:bgPr>
        <a:solidFill>
          <a:srgbClr val="FFFFFF"/>
        </a:solidFill>
      </p:bgPr>
    </p:bg>
    <p:spTree>
      <p:nvGrpSpPr>
        <p:cNvPr id="62" name="Shape 62"/>
        <p:cNvGrpSpPr/>
        <p:nvPr/>
      </p:nvGrpSpPr>
      <p:grpSpPr>
        <a:xfrm>
          <a:off x="0" y="0"/>
          <a:ext cx="0" cy="0"/>
          <a:chOff x="0" y="0"/>
          <a:chExt cx="0" cy="0"/>
        </a:xfrm>
      </p:grpSpPr>
      <p:sp>
        <p:nvSpPr>
          <p:cNvPr id="63" name="Google Shape;63;p14"/>
          <p:cNvSpPr/>
          <p:nvPr/>
        </p:nvSpPr>
        <p:spPr>
          <a:xfrm>
            <a:off x="0" y="0"/>
            <a:ext cx="9144000" cy="51435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4"/>
          <p:cNvGrpSpPr/>
          <p:nvPr/>
        </p:nvGrpSpPr>
        <p:grpSpPr>
          <a:xfrm>
            <a:off x="386075" y="403061"/>
            <a:ext cx="1354500" cy="137700"/>
            <a:chOff x="386075" y="419725"/>
            <a:chExt cx="1354500" cy="137700"/>
          </a:xfrm>
        </p:grpSpPr>
        <p:sp>
          <p:nvSpPr>
            <p:cNvPr id="65" name="Google Shape;65;p14"/>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4"/>
          <p:cNvSpPr txBox="1"/>
          <p:nvPr>
            <p:ph type="title"/>
          </p:nvPr>
        </p:nvSpPr>
        <p:spPr>
          <a:xfrm>
            <a:off x="311700" y="633225"/>
            <a:ext cx="3127500" cy="7923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69" name="Google Shape;69;p14"/>
          <p:cNvSpPr txBox="1"/>
          <p:nvPr>
            <p:ph idx="1" type="body"/>
          </p:nvPr>
        </p:nvSpPr>
        <p:spPr>
          <a:xfrm>
            <a:off x="311700" y="1432425"/>
            <a:ext cx="3127500" cy="33657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1600"/>
              </a:spcBef>
              <a:spcAft>
                <a:spcPts val="0"/>
              </a:spcAft>
              <a:buClr>
                <a:srgbClr val="E8FDFE"/>
              </a:buClr>
              <a:buSzPts val="1000"/>
              <a:buChar char="○"/>
              <a:defRPr sz="1000">
                <a:solidFill>
                  <a:srgbClr val="E8FDFE"/>
                </a:solidFill>
              </a:defRPr>
            </a:lvl2pPr>
            <a:lvl3pPr indent="-292100" lvl="2" marL="1371600" algn="l">
              <a:lnSpc>
                <a:spcPct val="115000"/>
              </a:lnSpc>
              <a:spcBef>
                <a:spcPts val="1600"/>
              </a:spcBef>
              <a:spcAft>
                <a:spcPts val="0"/>
              </a:spcAft>
              <a:buClr>
                <a:srgbClr val="E8FDFE"/>
              </a:buClr>
              <a:buSzPts val="1000"/>
              <a:buChar char="■"/>
              <a:defRPr sz="1000">
                <a:solidFill>
                  <a:srgbClr val="E8FDFE"/>
                </a:solidFill>
              </a:defRPr>
            </a:lvl3pPr>
            <a:lvl4pPr indent="-292100" lvl="3" marL="1828800" algn="l">
              <a:lnSpc>
                <a:spcPct val="115000"/>
              </a:lnSpc>
              <a:spcBef>
                <a:spcPts val="1600"/>
              </a:spcBef>
              <a:spcAft>
                <a:spcPts val="0"/>
              </a:spcAft>
              <a:buClr>
                <a:srgbClr val="E8FDFE"/>
              </a:buClr>
              <a:buSzPts val="1000"/>
              <a:buChar char="●"/>
              <a:defRPr sz="1000">
                <a:solidFill>
                  <a:srgbClr val="E8FDFE"/>
                </a:solidFill>
              </a:defRPr>
            </a:lvl4pPr>
            <a:lvl5pPr indent="-292100" lvl="4" marL="2286000" algn="l">
              <a:lnSpc>
                <a:spcPct val="115000"/>
              </a:lnSpc>
              <a:spcBef>
                <a:spcPts val="1600"/>
              </a:spcBef>
              <a:spcAft>
                <a:spcPts val="0"/>
              </a:spcAft>
              <a:buClr>
                <a:srgbClr val="E8FDFE"/>
              </a:buClr>
              <a:buSzPts val="1000"/>
              <a:buChar char="○"/>
              <a:defRPr sz="1000">
                <a:solidFill>
                  <a:srgbClr val="E8FDFE"/>
                </a:solidFill>
              </a:defRPr>
            </a:lvl5pPr>
            <a:lvl6pPr indent="-292100" lvl="5" marL="2743200" algn="l">
              <a:lnSpc>
                <a:spcPct val="115000"/>
              </a:lnSpc>
              <a:spcBef>
                <a:spcPts val="1600"/>
              </a:spcBef>
              <a:spcAft>
                <a:spcPts val="0"/>
              </a:spcAft>
              <a:buClr>
                <a:srgbClr val="E8FDFE"/>
              </a:buClr>
              <a:buSzPts val="1000"/>
              <a:buChar char="■"/>
              <a:defRPr sz="1000">
                <a:solidFill>
                  <a:srgbClr val="E8FDFE"/>
                </a:solidFill>
              </a:defRPr>
            </a:lvl6pPr>
            <a:lvl7pPr indent="-292100" lvl="6" marL="3200400" algn="l">
              <a:lnSpc>
                <a:spcPct val="115000"/>
              </a:lnSpc>
              <a:spcBef>
                <a:spcPts val="1600"/>
              </a:spcBef>
              <a:spcAft>
                <a:spcPts val="0"/>
              </a:spcAft>
              <a:buClr>
                <a:srgbClr val="E8FDFE"/>
              </a:buClr>
              <a:buSzPts val="1000"/>
              <a:buChar char="●"/>
              <a:defRPr sz="1000">
                <a:solidFill>
                  <a:srgbClr val="E8FDFE"/>
                </a:solidFill>
              </a:defRPr>
            </a:lvl7pPr>
            <a:lvl8pPr indent="-292100" lvl="7" marL="3657600" algn="l">
              <a:lnSpc>
                <a:spcPct val="115000"/>
              </a:lnSpc>
              <a:spcBef>
                <a:spcPts val="1600"/>
              </a:spcBef>
              <a:spcAft>
                <a:spcPts val="0"/>
              </a:spcAft>
              <a:buClr>
                <a:srgbClr val="E8FDFE"/>
              </a:buClr>
              <a:buSzPts val="1000"/>
              <a:buChar char="○"/>
              <a:defRPr sz="1000">
                <a:solidFill>
                  <a:srgbClr val="E8FDFE"/>
                </a:solidFill>
              </a:defRPr>
            </a:lvl8pPr>
            <a:lvl9pPr indent="-292100" lvl="8" marL="4114800" algn="l">
              <a:lnSpc>
                <a:spcPct val="115000"/>
              </a:lnSpc>
              <a:spcBef>
                <a:spcPts val="1600"/>
              </a:spcBef>
              <a:spcAft>
                <a:spcPts val="1600"/>
              </a:spcAft>
              <a:buClr>
                <a:srgbClr val="E8FDFE"/>
              </a:buClr>
              <a:buSzPts val="1000"/>
              <a:buChar char="■"/>
              <a:defRPr sz="1000">
                <a:solidFill>
                  <a:srgbClr val="E8FDFE"/>
                </a:solidFill>
              </a:defRPr>
            </a:lvl9pPr>
          </a:lstStyle>
          <a:p/>
        </p:txBody>
      </p:sp>
      <p:sp>
        <p:nvSpPr>
          <p:cNvPr id="70" name="Google Shape;7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0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0.jpg"/><Relationship Id="rId5"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ctrTitle"/>
          </p:nvPr>
        </p:nvSpPr>
        <p:spPr>
          <a:xfrm>
            <a:off x="0" y="0"/>
            <a:ext cx="9144000" cy="182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latin typeface="Lobster"/>
                <a:ea typeface="Lobster"/>
                <a:cs typeface="Lobster"/>
                <a:sym typeface="Lobster"/>
              </a:rPr>
              <a:t>Web devs+1</a:t>
            </a:r>
            <a:endParaRPr sz="9600">
              <a:latin typeface="Lobster"/>
              <a:ea typeface="Lobster"/>
              <a:cs typeface="Lobster"/>
              <a:sym typeface="Lobster"/>
            </a:endParaRPr>
          </a:p>
        </p:txBody>
      </p:sp>
      <p:sp>
        <p:nvSpPr>
          <p:cNvPr id="76" name="Google Shape;76;p15"/>
          <p:cNvSpPr txBox="1"/>
          <p:nvPr>
            <p:ph idx="1" type="subTitle"/>
          </p:nvPr>
        </p:nvSpPr>
        <p:spPr>
          <a:xfrm>
            <a:off x="274700" y="2415875"/>
            <a:ext cx="8520600" cy="23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dk1"/>
                </a:solidFill>
              </a:rPr>
              <a:t>Team members</a:t>
            </a:r>
            <a:endParaRPr u="sng">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Boitumelo Msiza</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Godfrey Khwathisi</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Masego Rhulani Moanakwena</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Nontokozo Mbonani</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Nuraan Barnes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Thabo Monamudi</a:t>
            </a:r>
            <a:endParaRPr sz="1400">
              <a:solidFill>
                <a:srgbClr val="000000"/>
              </a:solidFill>
            </a:endParaRPr>
          </a:p>
          <a:p>
            <a:pPr indent="0" lvl="0" marL="0" rtl="0" algn="ctr">
              <a:spcBef>
                <a:spcPts val="0"/>
              </a:spcBef>
              <a:spcAft>
                <a:spcPts val="0"/>
              </a:spcAft>
              <a:buNone/>
            </a:pPr>
            <a:r>
              <a:t/>
            </a:r>
            <a:endParaRPr u="sng">
              <a:solidFill>
                <a:srgbClr val="000000"/>
              </a:solidFill>
            </a:endParaRPr>
          </a:p>
        </p:txBody>
      </p:sp>
      <p:sp>
        <p:nvSpPr>
          <p:cNvPr id="77" name="Google Shape;77;p15"/>
          <p:cNvSpPr txBox="1"/>
          <p:nvPr>
            <p:ph idx="1" type="subTitle"/>
          </p:nvPr>
        </p:nvSpPr>
        <p:spPr>
          <a:xfrm>
            <a:off x="311700" y="17791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000000"/>
                </a:solidFill>
              </a:rPr>
              <a:t>Design Challenge</a:t>
            </a:r>
            <a:r>
              <a:rPr lang="en"/>
              <a:t> </a:t>
            </a:r>
            <a:endParaRPr/>
          </a:p>
          <a:p>
            <a:pPr indent="0" lvl="0" marL="0" rtl="0" algn="ctr">
              <a:spcBef>
                <a:spcPts val="0"/>
              </a:spcBef>
              <a:spcAft>
                <a:spcPts val="0"/>
              </a:spcAft>
              <a:buNone/>
            </a:pPr>
            <a:r>
              <a:rPr b="1" lang="en" sz="1100">
                <a:solidFill>
                  <a:schemeClr val="dk1"/>
                </a:solidFill>
              </a:rPr>
              <a:t>Make Umuzi better by making it a noise regulated space</a:t>
            </a:r>
            <a:endParaRPr b="1"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37325" y="136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 to run with.</a:t>
            </a:r>
            <a:endParaRPr/>
          </a:p>
        </p:txBody>
      </p:sp>
      <p:sp>
        <p:nvSpPr>
          <p:cNvPr id="142" name="Google Shape;142;p24"/>
          <p:cNvSpPr txBox="1"/>
          <p:nvPr>
            <p:ph idx="1" type="body"/>
          </p:nvPr>
        </p:nvSpPr>
        <p:spPr>
          <a:xfrm>
            <a:off x="311700" y="3773075"/>
            <a:ext cx="8520600" cy="80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We ran through our ideas and ideated to the point we we bucketed certain suggestions in groups and came up with the possible solutions</a:t>
            </a:r>
            <a:endParaRPr sz="1400"/>
          </a:p>
        </p:txBody>
      </p:sp>
      <p:pic>
        <p:nvPicPr>
          <p:cNvPr id="143" name="Google Shape;143;p24"/>
          <p:cNvPicPr preferRelativeResize="0"/>
          <p:nvPr/>
        </p:nvPicPr>
        <p:blipFill rotWithShape="1">
          <a:blip r:embed="rId3">
            <a:alphaModFix/>
          </a:blip>
          <a:srcRect b="2919" l="0" r="35237" t="2919"/>
          <a:stretch/>
        </p:blipFill>
        <p:spPr>
          <a:xfrm>
            <a:off x="2218225" y="709025"/>
            <a:ext cx="4326451" cy="3004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Storyboard</a:t>
            </a:r>
            <a:endParaRPr/>
          </a:p>
        </p:txBody>
      </p:sp>
      <p:sp>
        <p:nvSpPr>
          <p:cNvPr id="149" name="Google Shape;149;p25"/>
          <p:cNvSpPr txBox="1"/>
          <p:nvPr/>
        </p:nvSpPr>
        <p:spPr>
          <a:xfrm>
            <a:off x="266275" y="3812875"/>
            <a:ext cx="8443500" cy="24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u="sng">
              <a:solidFill>
                <a:schemeClr val="dk1"/>
              </a:solidFill>
            </a:endParaRPr>
          </a:p>
        </p:txBody>
      </p:sp>
      <p:pic>
        <p:nvPicPr>
          <p:cNvPr id="150" name="Google Shape;150;p25"/>
          <p:cNvPicPr preferRelativeResize="0"/>
          <p:nvPr/>
        </p:nvPicPr>
        <p:blipFill rotWithShape="1">
          <a:blip r:embed="rId3">
            <a:alphaModFix/>
          </a:blip>
          <a:srcRect b="0" l="70502" r="4979" t="8983"/>
          <a:stretch/>
        </p:blipFill>
        <p:spPr>
          <a:xfrm>
            <a:off x="351350" y="126475"/>
            <a:ext cx="2150125" cy="4659551"/>
          </a:xfrm>
          <a:prstGeom prst="rect">
            <a:avLst/>
          </a:prstGeom>
          <a:noFill/>
          <a:ln>
            <a:noFill/>
          </a:ln>
        </p:spPr>
      </p:pic>
      <p:sp>
        <p:nvSpPr>
          <p:cNvPr id="151" name="Google Shape;151;p25"/>
          <p:cNvSpPr txBox="1"/>
          <p:nvPr>
            <p:ph idx="1" type="body"/>
          </p:nvPr>
        </p:nvSpPr>
        <p:spPr>
          <a:xfrm>
            <a:off x="3965550" y="1311300"/>
            <a:ext cx="4438200" cy="32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With our story board we had different ideas,but by creating cubicles,</a:t>
            </a:r>
            <a:endParaRPr b="1" sz="1800"/>
          </a:p>
          <a:p>
            <a:pPr indent="0" lvl="0" marL="0" rtl="0" algn="l">
              <a:spcBef>
                <a:spcPts val="1600"/>
              </a:spcBef>
              <a:spcAft>
                <a:spcPts val="0"/>
              </a:spcAft>
              <a:buNone/>
            </a:pPr>
            <a:r>
              <a:rPr b="1" lang="en" sz="1800"/>
              <a:t>But then our results came back that they do not always want to feel that they have to be surrounded by cubicles.</a:t>
            </a:r>
            <a:endParaRPr b="1" sz="1800"/>
          </a:p>
          <a:p>
            <a:pPr indent="0" lvl="0" marL="0" rtl="0" algn="l">
              <a:spcBef>
                <a:spcPts val="1600"/>
              </a:spcBef>
              <a:spcAft>
                <a:spcPts val="1600"/>
              </a:spcAft>
              <a:buNone/>
            </a:pPr>
            <a:r>
              <a:rPr b="1" lang="en" sz="1800"/>
              <a:t>They do not want to feel as if they working in a call centre</a:t>
            </a:r>
            <a:endParaRPr b="1" sz="1800"/>
          </a:p>
        </p:txBody>
      </p:sp>
      <p:sp>
        <p:nvSpPr>
          <p:cNvPr id="152" name="Google Shape;152;p25"/>
          <p:cNvSpPr txBox="1"/>
          <p:nvPr/>
        </p:nvSpPr>
        <p:spPr>
          <a:xfrm>
            <a:off x="3527375" y="252950"/>
            <a:ext cx="45954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Impact"/>
                <a:ea typeface="Impact"/>
                <a:cs typeface="Impact"/>
                <a:sym typeface="Impact"/>
              </a:rPr>
              <a:t>Storyboards</a:t>
            </a:r>
            <a:endParaRPr b="1" sz="3600">
              <a:latin typeface="Impact"/>
              <a:ea typeface="Impact"/>
              <a:cs typeface="Impact"/>
              <a:sym typeface="Impac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104850"/>
            <a:ext cx="8520600" cy="3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Assumptions, Tests &amp; Results</a:t>
            </a:r>
            <a:endParaRPr/>
          </a:p>
        </p:txBody>
      </p:sp>
      <p:pic>
        <p:nvPicPr>
          <p:cNvPr id="158" name="Google Shape;158;p26"/>
          <p:cNvPicPr preferRelativeResize="0"/>
          <p:nvPr/>
        </p:nvPicPr>
        <p:blipFill rotWithShape="1">
          <a:blip r:embed="rId3">
            <a:alphaModFix/>
          </a:blip>
          <a:srcRect b="10870" l="0" r="0" t="10870"/>
          <a:stretch/>
        </p:blipFill>
        <p:spPr>
          <a:xfrm>
            <a:off x="238975" y="674550"/>
            <a:ext cx="5508175" cy="3101025"/>
          </a:xfrm>
          <a:prstGeom prst="rect">
            <a:avLst/>
          </a:prstGeom>
          <a:noFill/>
          <a:ln>
            <a:noFill/>
          </a:ln>
        </p:spPr>
      </p:pic>
      <p:sp>
        <p:nvSpPr>
          <p:cNvPr id="159" name="Google Shape;159;p26"/>
          <p:cNvSpPr txBox="1"/>
          <p:nvPr/>
        </p:nvSpPr>
        <p:spPr>
          <a:xfrm>
            <a:off x="355188" y="3889500"/>
            <a:ext cx="8395500" cy="1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assumed Umuzi recruits need:</a:t>
            </a:r>
            <a:endParaRPr/>
          </a:p>
          <a:p>
            <a:pPr indent="0" lvl="0" marL="0" rtl="0" algn="l">
              <a:spcBef>
                <a:spcPts val="0"/>
              </a:spcBef>
              <a:spcAft>
                <a:spcPts val="0"/>
              </a:spcAft>
              <a:buNone/>
            </a:pPr>
            <a:r>
              <a:rPr lang="en"/>
              <a:t>Alot of things,but what we ended up seeing that it cost money and and not really valuable ,but we came to the point where we built our own cubicles that is removable and after the testing no one actually wanted to give it back</a:t>
            </a:r>
            <a:endParaRPr/>
          </a:p>
        </p:txBody>
      </p:sp>
      <p:sp>
        <p:nvSpPr>
          <p:cNvPr id="160" name="Google Shape;160;p26"/>
          <p:cNvSpPr txBox="1"/>
          <p:nvPr/>
        </p:nvSpPr>
        <p:spPr>
          <a:xfrm>
            <a:off x="5888325" y="815100"/>
            <a:ext cx="3255600" cy="24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we assume that everyone at uMuzi wants to have their own office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uMuzi recruits will feel comfortable working in cubicles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assume that uMuzi recruits need a quiet space where they can work without being disturb</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267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MVP &amp; Results </a:t>
            </a:r>
            <a:endParaRPr/>
          </a:p>
        </p:txBody>
      </p:sp>
      <p:sp>
        <p:nvSpPr>
          <p:cNvPr id="166" name="Google Shape;166;p27"/>
          <p:cNvSpPr txBox="1"/>
          <p:nvPr/>
        </p:nvSpPr>
        <p:spPr>
          <a:xfrm>
            <a:off x="350250" y="3308150"/>
            <a:ext cx="8443500" cy="17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After testing our project we held a presentation with what we have built</a:t>
            </a:r>
            <a:endParaRPr/>
          </a:p>
          <a:p>
            <a:pPr indent="0" lvl="0" marL="0" rtl="0" algn="l">
              <a:spcBef>
                <a:spcPts val="0"/>
              </a:spcBef>
              <a:spcAft>
                <a:spcPts val="0"/>
              </a:spcAft>
              <a:buNone/>
            </a:pPr>
            <a:r>
              <a:rPr b="1" lang="en" u="sng"/>
              <a:t>Outcomes </a:t>
            </a:r>
            <a:r>
              <a:rPr lang="en"/>
              <a:t> </a:t>
            </a:r>
            <a:endParaRPr/>
          </a:p>
          <a:p>
            <a:pPr indent="-317500" lvl="0" marL="457200" rtl="0" algn="l">
              <a:spcBef>
                <a:spcPts val="0"/>
              </a:spcBef>
              <a:spcAft>
                <a:spcPts val="0"/>
              </a:spcAft>
              <a:buSzPts val="1400"/>
              <a:buChar char="-"/>
            </a:pPr>
            <a:r>
              <a:rPr lang="en"/>
              <a:t>The session was successful, recruits digged it and we learned that it would be best to present live stations aswel as it will be pilled up on the floor for those who want to use it</a:t>
            </a:r>
            <a:endParaRPr/>
          </a:p>
          <a:p>
            <a:pPr indent="-317500" lvl="0" marL="457200" rtl="0" algn="l">
              <a:spcBef>
                <a:spcPts val="0"/>
              </a:spcBef>
              <a:spcAft>
                <a:spcPts val="0"/>
              </a:spcAft>
              <a:buSzPts val="1400"/>
              <a:buChar char="-"/>
            </a:pPr>
            <a:r>
              <a:rPr lang="en"/>
              <a:t>With the common sense and humanity,when you see someone with a cubicle you will quiet down.</a:t>
            </a:r>
            <a:endParaRPr/>
          </a:p>
          <a:p>
            <a:pPr indent="-317500" lvl="0" marL="457200" rtl="0" algn="l">
              <a:spcBef>
                <a:spcPts val="0"/>
              </a:spcBef>
              <a:spcAft>
                <a:spcPts val="0"/>
              </a:spcAft>
              <a:buSzPts val="1400"/>
              <a:buChar char="-"/>
            </a:pPr>
            <a:r>
              <a:rPr lang="en"/>
              <a:t>Within our presentation we accepted questions and suggestions.</a:t>
            </a:r>
            <a:endParaRPr/>
          </a:p>
          <a:p>
            <a:pPr indent="-317500" lvl="0" marL="457200" rtl="0" algn="l">
              <a:spcBef>
                <a:spcPts val="0"/>
              </a:spcBef>
              <a:spcAft>
                <a:spcPts val="0"/>
              </a:spcAft>
              <a:buSzPts val="1400"/>
              <a:buChar char="-"/>
            </a:pPr>
            <a:r>
              <a:rPr lang="en"/>
              <a:t>Concluded off where we do not want to damage Umuzis culture and free space,hence the removable cubicles was a success.</a:t>
            </a:r>
            <a:endParaRPr/>
          </a:p>
          <a:p>
            <a:pPr indent="0" lvl="0" marL="457200" rtl="0" algn="l">
              <a:spcBef>
                <a:spcPts val="0"/>
              </a:spcBef>
              <a:spcAft>
                <a:spcPts val="0"/>
              </a:spcAft>
              <a:buNone/>
            </a:pPr>
            <a:r>
              <a:rPr lang="en"/>
              <a:t>    </a:t>
            </a:r>
            <a:endParaRPr/>
          </a:p>
        </p:txBody>
      </p:sp>
      <p:pic>
        <p:nvPicPr>
          <p:cNvPr id="167" name="Google Shape;167;p27"/>
          <p:cNvPicPr preferRelativeResize="0"/>
          <p:nvPr/>
        </p:nvPicPr>
        <p:blipFill>
          <a:blip r:embed="rId3">
            <a:alphaModFix/>
          </a:blip>
          <a:stretch>
            <a:fillRect/>
          </a:stretch>
        </p:blipFill>
        <p:spPr>
          <a:xfrm>
            <a:off x="126201" y="992500"/>
            <a:ext cx="3016275" cy="2163250"/>
          </a:xfrm>
          <a:prstGeom prst="rect">
            <a:avLst/>
          </a:prstGeom>
          <a:noFill/>
          <a:ln>
            <a:noFill/>
          </a:ln>
        </p:spPr>
      </p:pic>
      <p:pic>
        <p:nvPicPr>
          <p:cNvPr id="168" name="Google Shape;168;p27"/>
          <p:cNvPicPr preferRelativeResize="0"/>
          <p:nvPr/>
        </p:nvPicPr>
        <p:blipFill>
          <a:blip r:embed="rId4">
            <a:alphaModFix/>
          </a:blip>
          <a:stretch>
            <a:fillRect/>
          </a:stretch>
        </p:blipFill>
        <p:spPr>
          <a:xfrm>
            <a:off x="6321925" y="770675"/>
            <a:ext cx="2748125" cy="2468050"/>
          </a:xfrm>
          <a:prstGeom prst="rect">
            <a:avLst/>
          </a:prstGeom>
          <a:noFill/>
          <a:ln>
            <a:noFill/>
          </a:ln>
        </p:spPr>
      </p:pic>
      <p:pic>
        <p:nvPicPr>
          <p:cNvPr id="169" name="Google Shape;169;p27"/>
          <p:cNvPicPr preferRelativeResize="0"/>
          <p:nvPr/>
        </p:nvPicPr>
        <p:blipFill rotWithShape="1">
          <a:blip r:embed="rId5">
            <a:alphaModFix/>
          </a:blip>
          <a:srcRect b="15304" l="0" r="0" t="0"/>
          <a:stretch/>
        </p:blipFill>
        <p:spPr>
          <a:xfrm>
            <a:off x="3274200" y="840100"/>
            <a:ext cx="2989949" cy="2468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Interviews conclusions and empathising with recruits</a:t>
            </a:r>
            <a:endParaRPr/>
          </a:p>
        </p:txBody>
      </p:sp>
      <p:pic>
        <p:nvPicPr>
          <p:cNvPr id="83" name="Google Shape;83;p16"/>
          <p:cNvPicPr preferRelativeResize="0"/>
          <p:nvPr/>
        </p:nvPicPr>
        <p:blipFill rotWithShape="1">
          <a:blip r:embed="rId3">
            <a:alphaModFix/>
          </a:blip>
          <a:srcRect b="0" l="0" r="43588" t="0"/>
          <a:stretch/>
        </p:blipFill>
        <p:spPr>
          <a:xfrm>
            <a:off x="152400" y="152400"/>
            <a:ext cx="3937101" cy="3925775"/>
          </a:xfrm>
          <a:prstGeom prst="rect">
            <a:avLst/>
          </a:prstGeom>
          <a:noFill/>
          <a:ln>
            <a:noFill/>
          </a:ln>
        </p:spPr>
      </p:pic>
      <p:sp>
        <p:nvSpPr>
          <p:cNvPr id="84" name="Google Shape;84;p16"/>
          <p:cNvSpPr txBox="1"/>
          <p:nvPr/>
        </p:nvSpPr>
        <p:spPr>
          <a:xfrm>
            <a:off x="4511100" y="505925"/>
            <a:ext cx="42159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asked a variety of questions and spoke to different departments.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out that there were alot of issues where we decided to then gather them all and then decided which to work on and prototype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Insights &amp; Interviews</a:t>
            </a:r>
            <a:endParaRPr/>
          </a:p>
        </p:txBody>
      </p:sp>
      <p:sp>
        <p:nvSpPr>
          <p:cNvPr id="90" name="Google Shape;90;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got our insight from the </a:t>
            </a:r>
            <a:r>
              <a:rPr lang="en"/>
              <a:t>interviews</a:t>
            </a:r>
            <a:r>
              <a:rPr lang="en"/>
              <a:t> we did.we interviewed a variety of </a:t>
            </a:r>
            <a:r>
              <a:rPr lang="en"/>
              <a:t>people</a:t>
            </a:r>
            <a:r>
              <a:rPr lang="en"/>
              <a:t>,and from different departments. Different things were complaint about but noise has been a more challenging and we were able to have it regulated.</a:t>
            </a:r>
            <a:endParaRPr/>
          </a:p>
        </p:txBody>
      </p:sp>
      <p:pic>
        <p:nvPicPr>
          <p:cNvPr id="91" name="Google Shape;91;p17"/>
          <p:cNvPicPr preferRelativeResize="0"/>
          <p:nvPr/>
        </p:nvPicPr>
        <p:blipFill rotWithShape="1">
          <a:blip r:embed="rId3">
            <a:alphaModFix/>
          </a:blip>
          <a:srcRect b="0" l="0" r="28145" t="0"/>
          <a:stretch/>
        </p:blipFill>
        <p:spPr>
          <a:xfrm>
            <a:off x="4233325" y="140075"/>
            <a:ext cx="4109651" cy="4739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b="1764" l="9669" r="33550" t="9583"/>
          <a:stretch/>
        </p:blipFill>
        <p:spPr>
          <a:xfrm>
            <a:off x="3043900" y="0"/>
            <a:ext cx="6013848" cy="5143499"/>
          </a:xfrm>
          <a:prstGeom prst="rect">
            <a:avLst/>
          </a:prstGeom>
          <a:noFill/>
          <a:ln>
            <a:noFill/>
          </a:ln>
        </p:spPr>
      </p:pic>
      <p:sp>
        <p:nvSpPr>
          <p:cNvPr id="97" name="Google Shape;97;p18"/>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User Journey</a:t>
            </a:r>
            <a:endParaRPr>
              <a:solidFill>
                <a:schemeClr val="dk2"/>
              </a:solidFill>
            </a:endParaRPr>
          </a:p>
        </p:txBody>
      </p:sp>
      <p:sp>
        <p:nvSpPr>
          <p:cNvPr id="98" name="Google Shape;98;p18"/>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2"/>
                </a:solidFill>
              </a:rPr>
              <a:t>We created a user by the name of Patrick,he is a 24 year old male,very committed to his work but can also be a distraction sometimes.he works in the tech department and have many deadlines.picture showing the frustration patrick goes through when he has work that he needs to finish</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t>shows how he feel,what he thinks and what he does</a:t>
            </a:r>
            <a:endParaRPr b="1" sz="1400"/>
          </a:p>
          <a:p>
            <a:pPr indent="0" lvl="0" marL="0" rtl="0" algn="l">
              <a:spcBef>
                <a:spcPts val="0"/>
              </a:spcBef>
              <a:spcAft>
                <a:spcPts val="0"/>
              </a:spcAft>
              <a:buNone/>
            </a:pPr>
            <a:r>
              <a:rPr b="1" lang="en" sz="1400"/>
              <a:t>All pictures had feelings,thinking and do to have a more understanding what the user went through.</a:t>
            </a:r>
            <a:endParaRPr b="1" sz="1400"/>
          </a:p>
        </p:txBody>
      </p:sp>
      <p:pic>
        <p:nvPicPr>
          <p:cNvPr id="104" name="Google Shape;104;p19"/>
          <p:cNvPicPr preferRelativeResize="0"/>
          <p:nvPr/>
        </p:nvPicPr>
        <p:blipFill rotWithShape="1">
          <a:blip r:embed="rId3">
            <a:alphaModFix/>
          </a:blip>
          <a:srcRect b="0" l="47412" r="34447" t="63294"/>
          <a:stretch/>
        </p:blipFill>
        <p:spPr>
          <a:xfrm>
            <a:off x="1712950" y="283450"/>
            <a:ext cx="5998800" cy="3869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613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Moments of Fuel, Friction &amp; Truth</a:t>
            </a:r>
            <a:endParaRPr/>
          </a:p>
        </p:txBody>
      </p:sp>
      <p:sp>
        <p:nvSpPr>
          <p:cNvPr id="110" name="Google Shape;110;p20"/>
          <p:cNvSpPr txBox="1"/>
          <p:nvPr/>
        </p:nvSpPr>
        <p:spPr>
          <a:xfrm>
            <a:off x="479200" y="3562800"/>
            <a:ext cx="8354700" cy="11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From the moment of truth where the recruit realise that it is too noisy,ended up having some friction where the recruit are unable to concentrate,to being all fueled up and getting a more quiet space to be productive.</a:t>
            </a:r>
            <a:endParaRPr/>
          </a:p>
          <a:p>
            <a:pPr indent="0" lvl="0" marL="0" rtl="0" algn="l">
              <a:spcBef>
                <a:spcPts val="0"/>
              </a:spcBef>
              <a:spcAft>
                <a:spcPts val="0"/>
              </a:spcAft>
              <a:buNone/>
            </a:pPr>
            <a:r>
              <a:rPr lang="en"/>
              <a:t>But what was brought to our attention that everyone do not have there own laptop.</a:t>
            </a:r>
            <a:endParaRPr/>
          </a:p>
        </p:txBody>
      </p:sp>
      <p:pic>
        <p:nvPicPr>
          <p:cNvPr id="111" name="Google Shape;111;p20"/>
          <p:cNvPicPr preferRelativeResize="0"/>
          <p:nvPr/>
        </p:nvPicPr>
        <p:blipFill rotWithShape="1">
          <a:blip r:embed="rId3">
            <a:alphaModFix/>
          </a:blip>
          <a:srcRect b="34897" l="29018" r="52936" t="37366"/>
          <a:stretch/>
        </p:blipFill>
        <p:spPr>
          <a:xfrm>
            <a:off x="2922675" y="753762"/>
            <a:ext cx="2974500" cy="2627975"/>
          </a:xfrm>
          <a:prstGeom prst="rect">
            <a:avLst/>
          </a:prstGeom>
          <a:noFill/>
          <a:ln>
            <a:noFill/>
          </a:ln>
        </p:spPr>
      </p:pic>
      <p:pic>
        <p:nvPicPr>
          <p:cNvPr id="112" name="Google Shape;112;p20"/>
          <p:cNvPicPr preferRelativeResize="0"/>
          <p:nvPr/>
        </p:nvPicPr>
        <p:blipFill rotWithShape="1">
          <a:blip r:embed="rId4">
            <a:alphaModFix/>
          </a:blip>
          <a:srcRect b="35836" l="8604" r="72185" t="38166"/>
          <a:stretch/>
        </p:blipFill>
        <p:spPr>
          <a:xfrm>
            <a:off x="267000" y="572700"/>
            <a:ext cx="2543652" cy="2561175"/>
          </a:xfrm>
          <a:prstGeom prst="rect">
            <a:avLst/>
          </a:prstGeom>
          <a:noFill/>
          <a:ln>
            <a:noFill/>
          </a:ln>
        </p:spPr>
      </p:pic>
      <p:pic>
        <p:nvPicPr>
          <p:cNvPr id="113" name="Google Shape;113;p20"/>
          <p:cNvPicPr preferRelativeResize="0"/>
          <p:nvPr/>
        </p:nvPicPr>
        <p:blipFill rotWithShape="1">
          <a:blip r:embed="rId5">
            <a:alphaModFix/>
          </a:blip>
          <a:srcRect b="8222" l="29196" r="53435" t="65781"/>
          <a:stretch/>
        </p:blipFill>
        <p:spPr>
          <a:xfrm>
            <a:off x="6009200" y="572700"/>
            <a:ext cx="2824700" cy="262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b="36935" l="1989" r="0" t="22001"/>
          <a:stretch/>
        </p:blipFill>
        <p:spPr>
          <a:xfrm>
            <a:off x="3439200" y="172525"/>
            <a:ext cx="5266376" cy="4674900"/>
          </a:xfrm>
          <a:prstGeom prst="rect">
            <a:avLst/>
          </a:prstGeom>
          <a:noFill/>
          <a:ln>
            <a:noFill/>
          </a:ln>
        </p:spPr>
      </p:pic>
      <p:sp>
        <p:nvSpPr>
          <p:cNvPr id="119" name="Google Shape;119;p21"/>
          <p:cNvSpPr txBox="1"/>
          <p:nvPr>
            <p:ph type="title"/>
          </p:nvPr>
        </p:nvSpPr>
        <p:spPr>
          <a:xfrm>
            <a:off x="311700" y="633225"/>
            <a:ext cx="3127500" cy="79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Our Insight Statement… How might we...</a:t>
            </a:r>
            <a:endParaRPr>
              <a:solidFill>
                <a:schemeClr val="dk2"/>
              </a:solidFill>
            </a:endParaRPr>
          </a:p>
        </p:txBody>
      </p:sp>
      <p:sp>
        <p:nvSpPr>
          <p:cNvPr id="120" name="Google Shape;120;p21"/>
          <p:cNvSpPr txBox="1"/>
          <p:nvPr>
            <p:ph idx="1" type="body"/>
          </p:nvPr>
        </p:nvSpPr>
        <p:spPr>
          <a:xfrm>
            <a:off x="311700" y="1432425"/>
            <a:ext cx="3127500" cy="3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After we decided on our Moment of fuel, friction and true an insight statement was decided together with how we could possibly turn the user experience into a slightly better one.</a:t>
            </a:r>
            <a:endParaRPr>
              <a:solidFill>
                <a:schemeClr val="dk2"/>
              </a:solidFill>
            </a:endParaRPr>
          </a:p>
          <a:p>
            <a:pPr indent="0" lvl="0" marL="0" rtl="0" algn="l">
              <a:spcBef>
                <a:spcPts val="1600"/>
              </a:spcBef>
              <a:spcAft>
                <a:spcPts val="0"/>
              </a:spcAft>
              <a:buNone/>
            </a:pPr>
            <a:r>
              <a:rPr b="1" lang="en" u="sng">
                <a:solidFill>
                  <a:schemeClr val="dk2"/>
                </a:solidFill>
              </a:rPr>
              <a:t>Our insight statement: </a:t>
            </a:r>
            <a:r>
              <a:rPr lang="en">
                <a:solidFill>
                  <a:schemeClr val="dk2"/>
                </a:solidFill>
              </a:rPr>
              <a:t> The place is too noisy to concentrate and get work done.</a:t>
            </a:r>
            <a:endParaRPr>
              <a:solidFill>
                <a:schemeClr val="dk2"/>
              </a:solidFill>
            </a:endParaRPr>
          </a:p>
          <a:p>
            <a:pPr indent="0" lvl="0" marL="0" rtl="0" algn="l">
              <a:spcBef>
                <a:spcPts val="1600"/>
              </a:spcBef>
              <a:spcAft>
                <a:spcPts val="1600"/>
              </a:spcAft>
              <a:buNone/>
            </a:pPr>
            <a:r>
              <a:rPr b="1" lang="en" u="sng">
                <a:solidFill>
                  <a:schemeClr val="dk2"/>
                </a:solidFill>
              </a:rPr>
              <a:t>How might we...: </a:t>
            </a:r>
            <a:r>
              <a:rPr lang="en">
                <a:solidFill>
                  <a:schemeClr val="dk2"/>
                </a:solidFill>
              </a:rPr>
              <a:t>create a noise regulated environment for Umuzi Recruits to increase productivity</a:t>
            </a:r>
            <a:r>
              <a:rPr b="1" lang="en" u="sng">
                <a:solidFill>
                  <a:schemeClr val="dk2"/>
                </a:solidFill>
              </a:rPr>
              <a:t>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110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Brainstorm</a:t>
            </a:r>
            <a:endParaRPr/>
          </a:p>
        </p:txBody>
      </p:sp>
      <p:sp>
        <p:nvSpPr>
          <p:cNvPr id="126" name="Google Shape;126;p22"/>
          <p:cNvSpPr txBox="1"/>
          <p:nvPr/>
        </p:nvSpPr>
        <p:spPr>
          <a:xfrm>
            <a:off x="470375" y="3518500"/>
            <a:ext cx="8520600" cy="1625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a:t>We came up with a bunch of impossible and possible ideas that can be implemented around the concept of the layout in the office.</a:t>
            </a:r>
            <a:endParaRPr/>
          </a:p>
          <a:p>
            <a:pPr indent="0" lvl="0" marL="457200" rtl="0" algn="l">
              <a:spcBef>
                <a:spcPts val="0"/>
              </a:spcBef>
              <a:spcAft>
                <a:spcPts val="0"/>
              </a:spcAft>
              <a:buClr>
                <a:schemeClr val="dk1"/>
              </a:buClr>
              <a:buSzPts val="1100"/>
              <a:buFont typeface="Arial"/>
              <a:buNone/>
            </a:pPr>
            <a:r>
              <a:rPr lang="en"/>
              <a:t>The main ideas were</a:t>
            </a:r>
            <a:endParaRPr/>
          </a:p>
          <a:p>
            <a:pPr indent="0" lvl="0" marL="457200" rtl="0" algn="l">
              <a:spcBef>
                <a:spcPts val="0"/>
              </a:spcBef>
              <a:spcAft>
                <a:spcPts val="0"/>
              </a:spcAft>
              <a:buClr>
                <a:schemeClr val="dk1"/>
              </a:buClr>
              <a:buSzPts val="1100"/>
              <a:buFont typeface="Arial"/>
              <a:buNone/>
            </a:pPr>
            <a:r>
              <a:rPr lang="en"/>
              <a:t>- Cubicles</a:t>
            </a:r>
            <a:endParaRPr/>
          </a:p>
          <a:p>
            <a:pPr indent="0" lvl="0" marL="457200" rtl="0" algn="l">
              <a:spcBef>
                <a:spcPts val="0"/>
              </a:spcBef>
              <a:spcAft>
                <a:spcPts val="0"/>
              </a:spcAft>
              <a:buClr>
                <a:schemeClr val="dk1"/>
              </a:buClr>
              <a:buSzPts val="1100"/>
              <a:buFont typeface="Arial"/>
              <a:buNone/>
            </a:pPr>
            <a:r>
              <a:rPr lang="en"/>
              <a:t>- Discussion rooms</a:t>
            </a:r>
            <a:endParaRPr/>
          </a:p>
          <a:p>
            <a:pPr indent="0" lvl="0" marL="457200" rtl="0" algn="l">
              <a:spcBef>
                <a:spcPts val="0"/>
              </a:spcBef>
              <a:spcAft>
                <a:spcPts val="0"/>
              </a:spcAft>
              <a:buClr>
                <a:schemeClr val="dk1"/>
              </a:buClr>
              <a:buSzPts val="1100"/>
              <a:buFont typeface="Arial"/>
              <a:buNone/>
            </a:pPr>
            <a:r>
              <a:rPr lang="en"/>
              <a:t>-  the rearrangement of the office</a:t>
            </a:r>
            <a:endParaRPr/>
          </a:p>
          <a:p>
            <a:pPr indent="0" lvl="0" marL="457200" rtl="0" algn="l">
              <a:spcBef>
                <a:spcPts val="0"/>
              </a:spcBef>
              <a:spcAft>
                <a:spcPts val="0"/>
              </a:spcAft>
              <a:buNone/>
            </a:pPr>
            <a:r>
              <a:t/>
            </a:r>
            <a:endParaRPr/>
          </a:p>
        </p:txBody>
      </p:sp>
      <p:pic>
        <p:nvPicPr>
          <p:cNvPr id="127" name="Google Shape;127;p22"/>
          <p:cNvPicPr preferRelativeResize="0"/>
          <p:nvPr/>
        </p:nvPicPr>
        <p:blipFill rotWithShape="1">
          <a:blip r:embed="rId3">
            <a:alphaModFix/>
          </a:blip>
          <a:srcRect b="0" l="0" r="25969" t="0"/>
          <a:stretch/>
        </p:blipFill>
        <p:spPr>
          <a:xfrm>
            <a:off x="2181250" y="330775"/>
            <a:ext cx="4781500" cy="3187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6215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       Experience</a:t>
            </a:r>
            <a:endParaRPr/>
          </a:p>
        </p:txBody>
      </p:sp>
      <p:sp>
        <p:nvSpPr>
          <p:cNvPr id="133" name="Google Shape;133;p23"/>
          <p:cNvSpPr txBox="1"/>
          <p:nvPr>
            <p:ph idx="1" type="body"/>
          </p:nvPr>
        </p:nvSpPr>
        <p:spPr>
          <a:xfrm>
            <a:off x="311700" y="1389600"/>
            <a:ext cx="2808000" cy="3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400" u="sng">
              <a:solidFill>
                <a:schemeClr val="dk1"/>
              </a:solidFill>
            </a:endParaRPr>
          </a:p>
          <a:p>
            <a:pPr indent="0" lvl="0" marL="0" rtl="0" algn="l">
              <a:spcBef>
                <a:spcPts val="1600"/>
              </a:spcBef>
              <a:spcAft>
                <a:spcPts val="0"/>
              </a:spcAft>
              <a:buNone/>
            </a:pPr>
            <a:r>
              <a:rPr lang="en" sz="1400">
                <a:solidFill>
                  <a:schemeClr val="dk1"/>
                </a:solidFill>
              </a:rPr>
              <a:t>With further investigating and asking more questions we then came to an conclusion that the cubicles will be a go to.</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0"/>
              </a:spcAft>
              <a:buNone/>
            </a:pPr>
            <a:r>
              <a:rPr lang="en" sz="1400">
                <a:solidFill>
                  <a:schemeClr val="dk1"/>
                </a:solidFill>
              </a:rPr>
              <a:t>We had 6 different ideas where by we thought the recruits might find it realistic.</a:t>
            </a:r>
            <a:endParaRPr sz="1400">
              <a:solidFill>
                <a:schemeClr val="dk1"/>
              </a:solidFill>
            </a:endParaRPr>
          </a:p>
          <a:p>
            <a:pPr indent="0" lvl="0" marL="0" rtl="0" algn="l">
              <a:spcBef>
                <a:spcPts val="1600"/>
              </a:spcBef>
              <a:spcAft>
                <a:spcPts val="0"/>
              </a:spcAft>
              <a:buNone/>
            </a:pPr>
            <a:r>
              <a:rPr lang="en" sz="1400">
                <a:solidFill>
                  <a:schemeClr val="dk1"/>
                </a:solidFill>
              </a:rPr>
              <a:t>  </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sz="1400">
              <a:solidFill>
                <a:schemeClr val="dk1"/>
              </a:solidFill>
            </a:endParaRPr>
          </a:p>
          <a:p>
            <a:pPr indent="0" lvl="0" marL="0" rtl="0" algn="l">
              <a:spcBef>
                <a:spcPts val="1600"/>
              </a:spcBef>
              <a:spcAft>
                <a:spcPts val="1600"/>
              </a:spcAft>
              <a:buNone/>
            </a:pPr>
            <a:r>
              <a:t/>
            </a:r>
            <a:endParaRPr/>
          </a:p>
        </p:txBody>
      </p:sp>
      <p:sp>
        <p:nvSpPr>
          <p:cNvPr id="134" name="Google Shape;134;p23"/>
          <p:cNvSpPr/>
          <p:nvPr/>
        </p:nvSpPr>
        <p:spPr>
          <a:xfrm>
            <a:off x="3306375" y="621575"/>
            <a:ext cx="704700" cy="5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3"/>
          <p:cNvPicPr preferRelativeResize="0"/>
          <p:nvPr/>
        </p:nvPicPr>
        <p:blipFill rotWithShape="1">
          <a:blip r:embed="rId3">
            <a:alphaModFix/>
          </a:blip>
          <a:srcRect b="0" l="28297" r="43910" t="7493"/>
          <a:stretch/>
        </p:blipFill>
        <p:spPr>
          <a:xfrm>
            <a:off x="5126549" y="369700"/>
            <a:ext cx="2711149" cy="4582874"/>
          </a:xfrm>
          <a:prstGeom prst="rect">
            <a:avLst/>
          </a:prstGeom>
          <a:noFill/>
          <a:ln>
            <a:noFill/>
          </a:ln>
        </p:spPr>
      </p:pic>
      <p:cxnSp>
        <p:nvCxnSpPr>
          <p:cNvPr id="136" name="Google Shape;136;p23"/>
          <p:cNvCxnSpPr/>
          <p:nvPr/>
        </p:nvCxnSpPr>
        <p:spPr>
          <a:xfrm flipH="1" rot="10800000">
            <a:off x="4411800" y="893000"/>
            <a:ext cx="492900" cy="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