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s/slide2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44.xml" ContentType="application/vnd.openxmlformats-officedocument.presentationml.slide+xml"/>
  <Override PartName="/ppt/slides/slide48.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3.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slideMasters/slideMaster1.xml" ContentType="application/vnd.openxmlformats-officedocument.presentationml.slideMaster+xml"/>
  <Override PartName="/ppt/notesSlides/notesSlide28.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7.xml" ContentType="application/vnd.openxmlformats-officedocument.presentationml.notesSlide+xml"/>
  <Override PartName="/ppt/notesSlides/notesSlide20.xml" ContentType="application/vnd.openxmlformats-officedocument.presentationml.notesSlide+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19.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16.xml" ContentType="application/vnd.openxmlformats-officedocument.presentationml.notesSlide+xml"/>
  <Override PartName="/ppt/slideLayouts/slideLayout5.xml" ContentType="application/vnd.openxmlformats-officedocument.presentationml.slideLayout+xml"/>
  <Override PartName="/ppt/notesSlides/notesSlide9.xml" ContentType="application/vnd.openxmlformats-officedocument.presentationml.notesSlide+xml"/>
  <Override PartName="/ppt/theme/themeOverride13.xml" ContentType="application/vnd.openxmlformats-officedocument.themeOverride+xml"/>
  <Override PartName="/ppt/theme/theme2.xml" ContentType="application/vnd.openxmlformats-officedocument.theme+xml"/>
  <Override PartName="/ppt/theme/theme1.xml" ContentType="application/vnd.openxmlformats-officedocument.theme+xml"/>
  <Override PartName="/ppt/theme/themeOverride9.xml" ContentType="application/vnd.openxmlformats-officedocument.themeOverride+xml"/>
  <Override PartName="/ppt/theme/themeOverride8.xml" ContentType="application/vnd.openxmlformats-officedocument.themeOverride+xml"/>
  <Override PartName="/ppt/theme/themeOverride7.xml" ContentType="application/vnd.openxmlformats-officedocument.themeOverride+xml"/>
  <Override PartName="/ppt/theme/themeOverride6.xml" ContentType="application/vnd.openxmlformats-officedocument.themeOverride+xml"/>
  <Override PartName="/ppt/theme/themeOverride4.xml" ContentType="application/vnd.openxmlformats-officedocument.themeOverride+xml"/>
  <Override PartName="/ppt/theme/themeOverride10.xml" ContentType="application/vnd.openxmlformats-officedocument.themeOverride+xml"/>
  <Override PartName="/ppt/notesMasters/notesMaster1.xml" ContentType="application/vnd.openxmlformats-officedocument.presentationml.notesMaster+xml"/>
  <Override PartName="/ppt/theme/themeOverride12.xml" ContentType="application/vnd.openxmlformats-officedocument.themeOverride+xml"/>
  <Override PartName="/ppt/theme/themeOverride11.xml" ContentType="application/vnd.openxmlformats-officedocument.themeOverride+xml"/>
  <Override PartName="/ppt/theme/themeOverride5.xml" ContentType="application/vnd.openxmlformats-officedocument.themeOverride+xml"/>
  <Override PartName="/ppt/theme/themeOverride2.xml" ContentType="application/vnd.openxmlformats-officedocument.themeOverride+xml"/>
  <Override PartName="/ppt/theme/themeOverride1.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78" r:id="rId2"/>
    <p:sldId id="379" r:id="rId3"/>
    <p:sldId id="380" r:id="rId4"/>
    <p:sldId id="387" r:id="rId5"/>
    <p:sldId id="388" r:id="rId6"/>
    <p:sldId id="389" r:id="rId7"/>
    <p:sldId id="259" r:id="rId8"/>
    <p:sldId id="262" r:id="rId9"/>
    <p:sldId id="263" r:id="rId10"/>
    <p:sldId id="386" r:id="rId11"/>
    <p:sldId id="265" r:id="rId12"/>
    <p:sldId id="285" r:id="rId13"/>
    <p:sldId id="351" r:id="rId14"/>
    <p:sldId id="350" r:id="rId15"/>
    <p:sldId id="373" r:id="rId16"/>
    <p:sldId id="374" r:id="rId17"/>
    <p:sldId id="332" r:id="rId18"/>
    <p:sldId id="360" r:id="rId19"/>
    <p:sldId id="361" r:id="rId20"/>
    <p:sldId id="377" r:id="rId21"/>
    <p:sldId id="414" r:id="rId22"/>
    <p:sldId id="415" r:id="rId23"/>
    <p:sldId id="416" r:id="rId24"/>
    <p:sldId id="417" r:id="rId25"/>
    <p:sldId id="418" r:id="rId26"/>
    <p:sldId id="419" r:id="rId27"/>
    <p:sldId id="420" r:id="rId28"/>
    <p:sldId id="421" r:id="rId29"/>
    <p:sldId id="422" r:id="rId30"/>
    <p:sldId id="424" r:id="rId31"/>
    <p:sldId id="423" r:id="rId32"/>
    <p:sldId id="426" r:id="rId33"/>
    <p:sldId id="427" r:id="rId34"/>
    <p:sldId id="429" r:id="rId35"/>
    <p:sldId id="428" r:id="rId36"/>
    <p:sldId id="439" r:id="rId37"/>
    <p:sldId id="440" r:id="rId38"/>
    <p:sldId id="441" r:id="rId39"/>
    <p:sldId id="442" r:id="rId40"/>
    <p:sldId id="443" r:id="rId41"/>
    <p:sldId id="444" r:id="rId42"/>
    <p:sldId id="445" r:id="rId43"/>
    <p:sldId id="390" r:id="rId44"/>
    <p:sldId id="391" r:id="rId45"/>
    <p:sldId id="392" r:id="rId46"/>
    <p:sldId id="446" r:id="rId47"/>
    <p:sldId id="447" r:id="rId48"/>
    <p:sldId id="448" r:id="rId49"/>
    <p:sldId id="449" r:id="rId50"/>
    <p:sldId id="453" r:id="rId51"/>
    <p:sldId id="450" r:id="rId52"/>
    <p:sldId id="452" r:id="rId53"/>
    <p:sldId id="45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67"/>
      </p:cViewPr>
      <p:guideLst/>
    </p:cSldViewPr>
  </p:slid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D932F-E0BD-47FC-ACF6-BFC8F3C956F3}" type="datetimeFigureOut">
              <a:rPr lang="en-US" smtClean="0"/>
              <a:t>8/14/2022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A6FB3-7D4C-4DF7-86F4-903F5E8BC18A}" type="slidenum">
              <a:rPr lang="en-US" smtClean="0"/>
              <a:t>‹#›</a:t>
            </a:fld>
            <a:endParaRPr lang="en-US"/>
          </a:p>
        </p:txBody>
      </p:sp>
    </p:spTree>
    <p:extLst>
      <p:ext uri="{BB962C8B-B14F-4D97-AF65-F5344CB8AC3E}">
        <p14:creationId xmlns:p14="http://schemas.microsoft.com/office/powerpoint/2010/main" val="203157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ตายแล้วไปไหน</a:t>
            </a:r>
            <a:br>
              <a:rPr lang="th-TH" dirty="0"/>
            </a:br>
            <a:r>
              <a:rPr lang="th-TH" dirty="0"/>
              <a:t>เราเกิดมาเพื่ออะไร</a:t>
            </a:r>
          </a:p>
          <a:p>
            <a:r>
              <a:rPr lang="th-TH" dirty="0"/>
              <a:t>เรา สำคัญกว่าทุกสิ่งอย่างในโลก</a:t>
            </a:r>
            <a:endParaRPr lang="en-US" dirty="0"/>
          </a:p>
        </p:txBody>
      </p:sp>
      <p:sp>
        <p:nvSpPr>
          <p:cNvPr id="4" name="Slide Number Placeholder 3"/>
          <p:cNvSpPr>
            <a:spLocks noGrp="1"/>
          </p:cNvSpPr>
          <p:nvPr>
            <p:ph type="sldNum" sz="quarter" idx="5"/>
          </p:nvPr>
        </p:nvSpPr>
        <p:spPr/>
        <p:txBody>
          <a:bodyPr/>
          <a:lstStyle/>
          <a:p>
            <a:fld id="{CF1A6FB3-7D4C-4DF7-86F4-903F5E8BC18A}" type="slidenum">
              <a:rPr lang="en-US" smtClean="0"/>
              <a:t>1</a:t>
            </a:fld>
            <a:endParaRPr lang="en-US"/>
          </a:p>
        </p:txBody>
      </p:sp>
    </p:spTree>
    <p:extLst>
      <p:ext uri="{BB962C8B-B14F-4D97-AF65-F5344CB8AC3E}">
        <p14:creationId xmlns:p14="http://schemas.microsoft.com/office/powerpoint/2010/main" val="220402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 Copyright IBM Corporation 2009</a:t>
            </a:r>
          </a:p>
        </p:txBody>
      </p:sp>
      <p:sp>
        <p:nvSpPr>
          <p:cNvPr id="7" name="Rectangle 7"/>
          <p:cNvSpPr>
            <a:spLocks noGrp="1" noChangeArrowheads="1"/>
          </p:cNvSpPr>
          <p:nvPr>
            <p:ph type="sldNum" sz="quarter" idx="5"/>
          </p:nvPr>
        </p:nvSpPr>
        <p:spPr>
          <a:ln/>
        </p:spPr>
        <p:txBody>
          <a:bodyPr/>
          <a:lstStyle/>
          <a:p>
            <a:fld id="{E6C456AD-182D-462E-A267-8F3537304F01}" type="slidenum">
              <a:rPr lang="en-US"/>
              <a:pPr/>
              <a:t>25</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sz="1500" b="1" i="1" dirty="0"/>
              <a:t>Notes</a:t>
            </a:r>
            <a:r>
              <a:rPr lang="en-US" sz="1500" b="1" dirty="0"/>
              <a:t>:</a:t>
            </a:r>
          </a:p>
          <a:p>
            <a:r>
              <a:rPr lang="en-US" sz="1500" dirty="0"/>
              <a:t>A generic </a:t>
            </a:r>
            <a:r>
              <a:rPr lang="en-US" sz="1500" dirty="0" err="1"/>
              <a:t>servlet</a:t>
            </a:r>
            <a:r>
              <a:rPr lang="en-US" sz="1500" dirty="0"/>
              <a:t> should override its </a:t>
            </a:r>
            <a:r>
              <a:rPr lang="en-US" sz="1500" dirty="0">
                <a:latin typeface="Courier New" pitchFamily="49" charset="0"/>
                <a:cs typeface="Courier New" pitchFamily="49" charset="0"/>
              </a:rPr>
              <a:t>service()</a:t>
            </a:r>
            <a:r>
              <a:rPr lang="en-US" sz="1500" dirty="0"/>
              <a:t> method. The HTTP </a:t>
            </a:r>
            <a:r>
              <a:rPr lang="en-US" sz="1500" dirty="0" err="1"/>
              <a:t>servlet</a:t>
            </a:r>
            <a:r>
              <a:rPr lang="en-US" sz="1500" dirty="0"/>
              <a:t> usually does not override the </a:t>
            </a:r>
            <a:r>
              <a:rPr lang="en-US" sz="1500" dirty="0">
                <a:latin typeface="Courier New" pitchFamily="49" charset="0"/>
                <a:cs typeface="Courier New" pitchFamily="49" charset="0"/>
              </a:rPr>
              <a:t>service()</a:t>
            </a:r>
            <a:r>
              <a:rPr lang="en-US" sz="1500" dirty="0"/>
              <a:t> method.</a:t>
            </a:r>
          </a:p>
          <a:p>
            <a:r>
              <a:rPr lang="en-US" sz="1500" dirty="0"/>
              <a:t>If you want your </a:t>
            </a:r>
            <a:r>
              <a:rPr lang="en-US" sz="1500" dirty="0" err="1"/>
              <a:t>servlet</a:t>
            </a:r>
            <a:r>
              <a:rPr lang="en-US" sz="1500" dirty="0"/>
              <a:t> to process both </a:t>
            </a:r>
            <a:r>
              <a:rPr lang="en-US" sz="1500" dirty="0">
                <a:latin typeface="Courier New" pitchFamily="49" charset="0"/>
                <a:cs typeface="Courier New" pitchFamily="49" charset="0"/>
              </a:rPr>
              <a:t>GET</a:t>
            </a:r>
            <a:r>
              <a:rPr lang="en-US" sz="1500" dirty="0"/>
              <a:t> and </a:t>
            </a:r>
            <a:r>
              <a:rPr lang="en-US" sz="1500" dirty="0">
                <a:latin typeface="Courier New" pitchFamily="49" charset="0"/>
                <a:cs typeface="Courier New" pitchFamily="49" charset="0"/>
              </a:rPr>
              <a:t>POST</a:t>
            </a:r>
            <a:r>
              <a:rPr lang="en-US" sz="1500" dirty="0"/>
              <a:t> requests, you can have the </a:t>
            </a:r>
            <a:r>
              <a:rPr lang="en-US" sz="1500" dirty="0" err="1">
                <a:latin typeface="Courier New" pitchFamily="49" charset="0"/>
                <a:cs typeface="Courier New" pitchFamily="49" charset="0"/>
              </a:rPr>
              <a:t>doGet</a:t>
            </a:r>
            <a:r>
              <a:rPr lang="en-US" sz="1500" dirty="0">
                <a:latin typeface="Courier New" pitchFamily="49" charset="0"/>
                <a:cs typeface="Courier New" pitchFamily="49" charset="0"/>
              </a:rPr>
              <a:t>()</a:t>
            </a:r>
            <a:r>
              <a:rPr lang="en-US" sz="1500" dirty="0"/>
              <a:t> method call the </a:t>
            </a:r>
            <a:r>
              <a:rPr lang="en-US" sz="1500" dirty="0" err="1">
                <a:latin typeface="Courier New" pitchFamily="49" charset="0"/>
                <a:cs typeface="Courier New" pitchFamily="49" charset="0"/>
              </a:rPr>
              <a:t>doPost</a:t>
            </a:r>
            <a:r>
              <a:rPr lang="en-US" sz="1500" dirty="0">
                <a:latin typeface="Courier New" pitchFamily="49" charset="0"/>
                <a:cs typeface="Courier New" pitchFamily="49" charset="0"/>
              </a:rPr>
              <a:t>()</a:t>
            </a:r>
            <a:r>
              <a:rPr lang="en-US" sz="1500" dirty="0"/>
              <a:t> method (or vice versa).</a:t>
            </a:r>
          </a:p>
          <a:p>
            <a:r>
              <a:rPr lang="en-US" sz="1500" dirty="0"/>
              <a:t>The </a:t>
            </a:r>
            <a:r>
              <a:rPr lang="en-US" sz="1500" dirty="0" err="1">
                <a:latin typeface="Courier New" pitchFamily="49" charset="0"/>
                <a:cs typeface="Courier New" pitchFamily="49" charset="0"/>
              </a:rPr>
              <a:t>doGet</a:t>
            </a:r>
            <a:r>
              <a:rPr lang="en-US" sz="1500" dirty="0">
                <a:latin typeface="Courier New" pitchFamily="49" charset="0"/>
                <a:cs typeface="Courier New" pitchFamily="49" charset="0"/>
              </a:rPr>
              <a:t>()</a:t>
            </a:r>
            <a:r>
              <a:rPr lang="en-US" sz="1500" dirty="0"/>
              <a:t> and </a:t>
            </a:r>
            <a:r>
              <a:rPr lang="en-US" sz="1500" dirty="0" err="1">
                <a:latin typeface="Courier New" pitchFamily="49" charset="0"/>
                <a:cs typeface="Courier New" pitchFamily="49" charset="0"/>
              </a:rPr>
              <a:t>doPost</a:t>
            </a:r>
            <a:r>
              <a:rPr lang="en-US" sz="1500" dirty="0">
                <a:latin typeface="Courier New" pitchFamily="49" charset="0"/>
                <a:cs typeface="Courier New" pitchFamily="49" charset="0"/>
              </a:rPr>
              <a:t>()</a:t>
            </a:r>
            <a:r>
              <a:rPr lang="en-US" sz="1500" dirty="0"/>
              <a:t> methods both return void, and take two input parameters. The first parameter is of type </a:t>
            </a:r>
            <a:r>
              <a:rPr lang="en-US" sz="1500" dirty="0" err="1">
                <a:latin typeface="Courier New" pitchFamily="49" charset="0"/>
                <a:cs typeface="Courier New" pitchFamily="49" charset="0"/>
              </a:rPr>
              <a:t>HttpServletRequest</a:t>
            </a:r>
            <a:r>
              <a:rPr lang="en-US" sz="1500" dirty="0"/>
              <a:t>, and the second parameter is of type </a:t>
            </a:r>
            <a:r>
              <a:rPr lang="en-US" sz="1500" dirty="0" err="1">
                <a:latin typeface="Courier New" pitchFamily="49" charset="0"/>
                <a:cs typeface="Courier New" pitchFamily="49" charset="0"/>
              </a:rPr>
              <a:t>HttpServletResponse</a:t>
            </a:r>
            <a:r>
              <a:rPr lang="en-US" sz="1500" dirty="0"/>
              <a:t>. Both methods can throw the types </a:t>
            </a:r>
            <a:r>
              <a:rPr lang="en-US" sz="1500" dirty="0" err="1">
                <a:latin typeface="Courier New" pitchFamily="49" charset="0"/>
                <a:cs typeface="Courier New" pitchFamily="49" charset="0"/>
              </a:rPr>
              <a:t>ServletException</a:t>
            </a:r>
            <a:r>
              <a:rPr lang="en-US" sz="1500" dirty="0"/>
              <a:t> and </a:t>
            </a:r>
            <a:r>
              <a:rPr lang="en-US" sz="1500" dirty="0" err="1">
                <a:latin typeface="Courier New" pitchFamily="49" charset="0"/>
                <a:cs typeface="Courier New" pitchFamily="49" charset="0"/>
              </a:rPr>
              <a:t>java.io.IOException</a:t>
            </a:r>
            <a:r>
              <a:rPr lang="en-US" sz="1500" dirty="0"/>
              <a:t>.</a:t>
            </a:r>
          </a:p>
          <a:p>
            <a:endParaRPr lang="en-US" sz="1500" dirty="0"/>
          </a:p>
          <a:p>
            <a:r>
              <a:rPr lang="en-US" sz="1500" dirty="0"/>
              <a:t>Instructor notes:</a:t>
            </a:r>
          </a:p>
          <a:p>
            <a:r>
              <a:rPr lang="en-US" sz="1500" dirty="0"/>
              <a:t>Purpose — </a:t>
            </a:r>
          </a:p>
          <a:p>
            <a:r>
              <a:rPr lang="en-US" sz="1500" dirty="0"/>
              <a:t>Details — </a:t>
            </a:r>
          </a:p>
          <a:p>
            <a:r>
              <a:rPr lang="en-US" sz="1500" dirty="0"/>
              <a:t>Additional information — </a:t>
            </a:r>
          </a:p>
          <a:p>
            <a:r>
              <a:rPr lang="en-US" sz="1500" dirty="0"/>
              <a:t>Transition statement — Next: A Simple Java </a:t>
            </a:r>
            <a:r>
              <a:rPr lang="en-US" sz="1500" dirty="0" err="1"/>
              <a:t>Servlet</a:t>
            </a:r>
            <a:r>
              <a:rPr lang="en-US" sz="1500" dirty="0"/>
              <a:t> Example</a:t>
            </a:r>
          </a:p>
        </p:txBody>
      </p:sp>
    </p:spTree>
    <p:extLst>
      <p:ext uri="{BB962C8B-B14F-4D97-AF65-F5344CB8AC3E}">
        <p14:creationId xmlns:p14="http://schemas.microsoft.com/office/powerpoint/2010/main" val="1498238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68263" y="762000"/>
            <a:ext cx="6754813" cy="3800475"/>
          </a:xfrm>
          <a:ln/>
        </p:spPr>
      </p:sp>
      <p:sp>
        <p:nvSpPr>
          <p:cNvPr id="189443" name="Rectangle 3"/>
          <p:cNvSpPr>
            <a:spLocks noGrp="1" noChangeArrowheads="1"/>
          </p:cNvSpPr>
          <p:nvPr>
            <p:ph type="body" idx="1"/>
          </p:nvPr>
        </p:nvSpPr>
        <p:spPr>
          <a:xfrm>
            <a:off x="882166" y="4817947"/>
            <a:ext cx="4853373" cy="4566514"/>
          </a:xfrm>
        </p:spPr>
        <p:txBody>
          <a:bodyPr/>
          <a:lstStyle/>
          <a:p>
            <a:r>
              <a:rPr lang="en-US" b="1" i="1"/>
              <a:t>Notes:</a:t>
            </a:r>
            <a:endParaRPr lang="en-US"/>
          </a:p>
          <a:p>
            <a:r>
              <a:rPr lang="en-US"/>
              <a:t>The life cycle of a servlet is expressed in the Java Servlet API in the </a:t>
            </a:r>
            <a:r>
              <a:rPr lang="en-US">
                <a:latin typeface="Courier New" pitchFamily="49" charset="0"/>
                <a:cs typeface="Courier New" pitchFamily="49" charset="0"/>
              </a:rPr>
              <a:t>init</a:t>
            </a:r>
            <a:r>
              <a:rPr lang="en-US"/>
              <a:t>, </a:t>
            </a:r>
            <a:r>
              <a:rPr lang="en-US">
                <a:latin typeface="Courier New" pitchFamily="49" charset="0"/>
                <a:cs typeface="Courier New" pitchFamily="49" charset="0"/>
              </a:rPr>
              <a:t>service</a:t>
            </a:r>
            <a:r>
              <a:rPr lang="en-US"/>
              <a:t> (</a:t>
            </a:r>
            <a:r>
              <a:rPr lang="en-US">
                <a:latin typeface="Courier New" pitchFamily="49" charset="0"/>
                <a:cs typeface="Courier New" pitchFamily="49" charset="0"/>
              </a:rPr>
              <a:t>doGet</a:t>
            </a:r>
            <a:r>
              <a:rPr lang="en-US"/>
              <a:t> or </a:t>
            </a:r>
            <a:r>
              <a:rPr lang="en-US">
                <a:latin typeface="Courier New" pitchFamily="49" charset="0"/>
                <a:cs typeface="Courier New" pitchFamily="49" charset="0"/>
              </a:rPr>
              <a:t>doPost</a:t>
            </a:r>
            <a:r>
              <a:rPr lang="en-US"/>
              <a:t>),  and </a:t>
            </a:r>
            <a:r>
              <a:rPr lang="en-US">
                <a:latin typeface="Courier New" pitchFamily="49" charset="0"/>
                <a:cs typeface="Courier New" pitchFamily="49" charset="0"/>
              </a:rPr>
              <a:t>destroy</a:t>
            </a:r>
            <a:r>
              <a:rPr lang="en-US"/>
              <a:t> methods of the </a:t>
            </a:r>
            <a:r>
              <a:rPr lang="en-US">
                <a:latin typeface="Courier New" pitchFamily="49" charset="0"/>
                <a:cs typeface="Courier New" pitchFamily="49" charset="0"/>
              </a:rPr>
              <a:t>Servlet</a:t>
            </a:r>
            <a:r>
              <a:rPr lang="en-US"/>
              <a:t> interface. This figure is a visual diagram of an individual servlet. </a:t>
            </a:r>
          </a:p>
          <a:p>
            <a:r>
              <a:rPr lang="en-US" b="1"/>
              <a:t>Creation:</a:t>
            </a:r>
            <a:endParaRPr lang="en-US"/>
          </a:p>
          <a:p>
            <a:pPr>
              <a:buFontTx/>
              <a:buChar char="•"/>
            </a:pPr>
            <a:r>
              <a:rPr lang="en-US"/>
              <a:t>Servlets are loaded and instantiated when the container is started, or when the container determines that the servlets are needed to service requests.</a:t>
            </a:r>
          </a:p>
          <a:p>
            <a:r>
              <a:rPr lang="en-US" b="1"/>
              <a:t>Initialization:</a:t>
            </a:r>
            <a:endParaRPr lang="en-US"/>
          </a:p>
          <a:p>
            <a:pPr>
              <a:buFontTx/>
              <a:buChar char="•"/>
            </a:pPr>
            <a:r>
              <a:rPr lang="en-US"/>
              <a:t>Initialization is required before a servlet can handle requests from clients. </a:t>
            </a:r>
          </a:p>
          <a:p>
            <a:pPr>
              <a:buFontTx/>
              <a:buChar char="•"/>
            </a:pPr>
            <a:r>
              <a:rPr lang="en-US"/>
              <a:t>The </a:t>
            </a:r>
            <a:r>
              <a:rPr lang="en-US">
                <a:latin typeface="Courier New" pitchFamily="49" charset="0"/>
                <a:cs typeface="Courier New" pitchFamily="49" charset="0"/>
              </a:rPr>
              <a:t>init</a:t>
            </a:r>
            <a:r>
              <a:rPr lang="en-US"/>
              <a:t> method performs one-time activities( such as loading of servlet parameters), and initializes costly resources.</a:t>
            </a:r>
          </a:p>
          <a:p>
            <a:pPr>
              <a:buFontTx/>
              <a:buChar char="•"/>
            </a:pPr>
            <a:r>
              <a:rPr lang="en-US"/>
              <a:t>There are two </a:t>
            </a:r>
            <a:r>
              <a:rPr lang="en-US">
                <a:latin typeface="Courier New" pitchFamily="49" charset="0"/>
                <a:cs typeface="Courier New" pitchFamily="49" charset="0"/>
              </a:rPr>
              <a:t>init</a:t>
            </a:r>
            <a:r>
              <a:rPr lang="en-US"/>
              <a:t> methods. One takes no input parameters, and one takes a </a:t>
            </a:r>
            <a:r>
              <a:rPr lang="en-US">
                <a:latin typeface="Courier New" pitchFamily="49" charset="0"/>
                <a:cs typeface="Courier New" pitchFamily="49" charset="0"/>
              </a:rPr>
              <a:t>ServletConfig</a:t>
            </a:r>
            <a:r>
              <a:rPr lang="en-US"/>
              <a:t> reference as a parameter. The </a:t>
            </a:r>
            <a:r>
              <a:rPr lang="en-US">
                <a:latin typeface="Courier New" pitchFamily="49" charset="0"/>
                <a:cs typeface="Courier New" pitchFamily="49" charset="0"/>
              </a:rPr>
              <a:t>init</a:t>
            </a:r>
            <a:r>
              <a:rPr lang="en-US"/>
              <a:t> methods allow the servlet to access name-value pairs for the initialization parameters that are specific to that servlet. The </a:t>
            </a:r>
            <a:r>
              <a:rPr lang="en-US">
                <a:latin typeface="Courier New" pitchFamily="49" charset="0"/>
                <a:cs typeface="Courier New" pitchFamily="49" charset="0"/>
              </a:rPr>
              <a:t>ServletConfig</a:t>
            </a:r>
            <a:r>
              <a:rPr lang="en-US"/>
              <a:t> object gives access to the </a:t>
            </a:r>
            <a:r>
              <a:rPr lang="en-US">
                <a:latin typeface="Courier New" pitchFamily="49" charset="0"/>
                <a:cs typeface="Courier New" pitchFamily="49" charset="0"/>
              </a:rPr>
              <a:t>ServletContext</a:t>
            </a:r>
            <a:r>
              <a:rPr lang="en-US"/>
              <a:t> object that describes information about the servlet environment.</a:t>
            </a:r>
          </a:p>
          <a:p>
            <a:r>
              <a:rPr lang="en-US" b="1"/>
              <a:t>Request Handling:</a:t>
            </a:r>
            <a:endParaRPr lang="en-US"/>
          </a:p>
          <a:p>
            <a:pPr>
              <a:buFontTx/>
              <a:buChar char="•"/>
            </a:pPr>
            <a:r>
              <a:rPr lang="en-US"/>
              <a:t>The servlet accepts client requests and send responses back via the Web server.</a:t>
            </a:r>
          </a:p>
          <a:p>
            <a:pPr>
              <a:buFontTx/>
              <a:buChar char="•"/>
            </a:pPr>
            <a:r>
              <a:rPr lang="en-US">
                <a:latin typeface="Courier New" pitchFamily="49" charset="0"/>
                <a:cs typeface="Courier New" pitchFamily="49" charset="0"/>
              </a:rPr>
              <a:t>service</a:t>
            </a:r>
            <a:r>
              <a:rPr lang="en-US"/>
              <a:t>,  </a:t>
            </a:r>
            <a:r>
              <a:rPr lang="en-US">
                <a:latin typeface="Courier New" pitchFamily="49" charset="0"/>
                <a:cs typeface="Courier New" pitchFamily="49" charset="0"/>
              </a:rPr>
              <a:t>doGet</a:t>
            </a:r>
            <a:r>
              <a:rPr lang="en-US">
                <a:cs typeface="Courier New" pitchFamily="49" charset="0"/>
              </a:rPr>
              <a:t>, </a:t>
            </a:r>
            <a:r>
              <a:rPr lang="en-US"/>
              <a:t> </a:t>
            </a:r>
            <a:r>
              <a:rPr lang="en-US">
                <a:latin typeface="Courier New" pitchFamily="49" charset="0"/>
                <a:cs typeface="Courier New" pitchFamily="49" charset="0"/>
              </a:rPr>
              <a:t>doPost </a:t>
            </a:r>
            <a:r>
              <a:rPr lang="en-US"/>
              <a:t>(and so on)  methods are called in response to clients (each HTTP request is on a different thread). The default </a:t>
            </a:r>
            <a:r>
              <a:rPr lang="en-US">
                <a:latin typeface="Courier New" pitchFamily="49" charset="0"/>
                <a:cs typeface="Courier New" pitchFamily="49" charset="0"/>
              </a:rPr>
              <a:t>service</a:t>
            </a:r>
            <a:r>
              <a:rPr lang="en-US"/>
              <a:t> method calls the </a:t>
            </a:r>
            <a:r>
              <a:rPr lang="en-US">
                <a:latin typeface="Courier New" pitchFamily="49" charset="0"/>
                <a:cs typeface="Courier New" pitchFamily="49" charset="0"/>
              </a:rPr>
              <a:t>doGet</a:t>
            </a:r>
            <a:r>
              <a:rPr lang="en-US"/>
              <a:t> method whenever an HTTP </a:t>
            </a:r>
            <a:r>
              <a:rPr lang="en-US">
                <a:latin typeface="Courier New" pitchFamily="49" charset="0"/>
                <a:cs typeface="Courier New" pitchFamily="49" charset="0"/>
              </a:rPr>
              <a:t>GET</a:t>
            </a:r>
            <a:r>
              <a:rPr lang="en-US"/>
              <a:t> request is sent by the Web client (usually as a result of a URL), and the </a:t>
            </a:r>
            <a:r>
              <a:rPr lang="en-US">
                <a:latin typeface="Courier New" pitchFamily="49" charset="0"/>
                <a:cs typeface="Courier New" pitchFamily="49" charset="0"/>
              </a:rPr>
              <a:t>doPost</a:t>
            </a:r>
            <a:r>
              <a:rPr lang="en-US"/>
              <a:t> method whenever an HTTP </a:t>
            </a:r>
            <a:r>
              <a:rPr lang="en-US">
                <a:latin typeface="Courier New" pitchFamily="49" charset="0"/>
                <a:cs typeface="Courier New" pitchFamily="49" charset="0"/>
              </a:rPr>
              <a:t>POST</a:t>
            </a:r>
            <a:r>
              <a:rPr lang="en-US"/>
              <a:t> request is sent by the Web browser client (usually as a result of an action in an HTML form). </a:t>
            </a:r>
          </a:p>
          <a:p>
            <a:r>
              <a:rPr lang="en-US" b="1"/>
              <a:t>End of Service:</a:t>
            </a:r>
            <a:endParaRPr lang="en-US"/>
          </a:p>
          <a:p>
            <a:pPr>
              <a:buFontTx/>
              <a:buChar char="•"/>
            </a:pPr>
            <a:r>
              <a:rPr lang="en-US"/>
              <a:t>The Web container removes the servlet from service when the container needs to conserve memory resources, or when it itself is being shut down. </a:t>
            </a:r>
          </a:p>
          <a:p>
            <a:pPr>
              <a:buFontTx/>
              <a:buChar char="•"/>
            </a:pPr>
            <a:r>
              <a:rPr lang="en-US"/>
              <a:t>The container destroys and garbage collects the servlet, and calls the </a:t>
            </a:r>
            <a:r>
              <a:rPr lang="en-US">
                <a:latin typeface="Courier New" pitchFamily="49" charset="0"/>
                <a:cs typeface="Courier New" pitchFamily="49" charset="0"/>
              </a:rPr>
              <a:t>destroy</a:t>
            </a:r>
            <a:r>
              <a:rPr lang="en-US"/>
              <a:t> method.</a:t>
            </a:r>
          </a:p>
          <a:p>
            <a:pPr>
              <a:buFontTx/>
              <a:buChar char="•"/>
            </a:pPr>
            <a:r>
              <a:rPr lang="en-US"/>
              <a:t>The </a:t>
            </a:r>
            <a:r>
              <a:rPr lang="en-US">
                <a:latin typeface="Courier New" pitchFamily="49" charset="0"/>
                <a:cs typeface="Courier New" pitchFamily="49" charset="0"/>
              </a:rPr>
              <a:t>destroy</a:t>
            </a:r>
            <a:r>
              <a:rPr lang="en-US"/>
              <a:t> method should ensure that all servlet threads have completed, and should undo any initialization work that is not undone automatically by the destruction of the servlet.</a:t>
            </a:r>
          </a:p>
          <a:p>
            <a:r>
              <a:rPr lang="en-US" b="1" i="1"/>
              <a:t>Instructor notes:</a:t>
            </a:r>
            <a:endParaRPr lang="en-US"/>
          </a:p>
          <a:p>
            <a:r>
              <a:rPr lang="en-US"/>
              <a:t>Purpose —  </a:t>
            </a:r>
          </a:p>
          <a:p>
            <a:r>
              <a:rPr lang="en-US"/>
              <a:t>Details —  </a:t>
            </a:r>
          </a:p>
          <a:p>
            <a:r>
              <a:rPr lang="en-US"/>
              <a:t>Additional information —  The </a:t>
            </a:r>
            <a:r>
              <a:rPr lang="en-US">
                <a:latin typeface="Courier New" pitchFamily="49" charset="0"/>
                <a:cs typeface="Courier New" pitchFamily="49" charset="0"/>
              </a:rPr>
              <a:t>HttpServlet.service</a:t>
            </a:r>
            <a:r>
              <a:rPr lang="en-US"/>
              <a:t> method is not usually overridden.</a:t>
            </a:r>
          </a:p>
          <a:p>
            <a:r>
              <a:rPr lang="en-US"/>
              <a:t>Transition statement —  Next: The Java Servlet API</a:t>
            </a:r>
          </a:p>
          <a:p>
            <a:endParaRPr lang="en-US"/>
          </a:p>
        </p:txBody>
      </p:sp>
    </p:spTree>
    <p:extLst>
      <p:ext uri="{BB962C8B-B14F-4D97-AF65-F5344CB8AC3E}">
        <p14:creationId xmlns:p14="http://schemas.microsoft.com/office/powerpoint/2010/main" val="1646563262"/>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xfrm>
            <a:off x="609600" y="673100"/>
            <a:ext cx="5981700" cy="3365500"/>
          </a:xfrm>
          <a:ln/>
        </p:spPr>
      </p:sp>
      <p:sp>
        <p:nvSpPr>
          <p:cNvPr id="211971" name="Rectangle 3"/>
          <p:cNvSpPr>
            <a:spLocks noGrp="1" noChangeArrowheads="1"/>
          </p:cNvSpPr>
          <p:nvPr>
            <p:ph type="body" idx="1"/>
          </p:nvPr>
        </p:nvSpPr>
        <p:spPr>
          <a:xfrm>
            <a:off x="959529" y="4261440"/>
            <a:ext cx="5279008" cy="4039051"/>
          </a:xfrm>
        </p:spPr>
        <p:txBody>
          <a:bodyPr/>
          <a:lstStyle/>
          <a:p>
            <a:r>
              <a:rPr lang="en-US" b="1" i="1"/>
              <a:t>Notes:</a:t>
            </a:r>
            <a:endParaRPr lang="en-US"/>
          </a:p>
          <a:p>
            <a:r>
              <a:rPr lang="en-US"/>
              <a:t>It is common to want to have different middle-tier services invoke each other (for example, have a Servlet invoke a JSP page to handle the response processing for a request). The interface by which this is done is the </a:t>
            </a:r>
            <a:r>
              <a:rPr lang="en-US">
                <a:latin typeface="Courier New" pitchFamily="49" charset="0"/>
                <a:cs typeface="Courier New" pitchFamily="49" charset="0"/>
              </a:rPr>
              <a:t>RequestDispatcher</a:t>
            </a:r>
            <a:r>
              <a:rPr lang="en-US"/>
              <a:t> interface. A </a:t>
            </a:r>
            <a:r>
              <a:rPr lang="en-US">
                <a:latin typeface="Courier New" pitchFamily="49" charset="0"/>
                <a:cs typeface="Courier New" pitchFamily="49" charset="0"/>
              </a:rPr>
              <a:t>RequestDispatcher</a:t>
            </a:r>
            <a:r>
              <a:rPr lang="en-US"/>
              <a:t> is obtained for a given resource (specified by URI). There are then two interaction models or methods available to the caller, </a:t>
            </a:r>
            <a:r>
              <a:rPr lang="en-US">
                <a:latin typeface="Courier New" pitchFamily="49" charset="0"/>
                <a:cs typeface="Courier New" pitchFamily="49" charset="0"/>
              </a:rPr>
              <a:t>forwarding</a:t>
            </a:r>
            <a:r>
              <a:rPr lang="en-US"/>
              <a:t> and </a:t>
            </a:r>
            <a:r>
              <a:rPr lang="en-US">
                <a:latin typeface="Courier New" pitchFamily="49" charset="0"/>
                <a:cs typeface="Courier New" pitchFamily="49" charset="0"/>
              </a:rPr>
              <a:t>including</a:t>
            </a:r>
            <a:r>
              <a:rPr lang="en-US"/>
              <a:t>.</a:t>
            </a:r>
          </a:p>
          <a:p>
            <a:r>
              <a:rPr lang="en-US" b="1" i="1"/>
              <a:t>Instructor notes:</a:t>
            </a:r>
            <a:endParaRPr lang="en-US"/>
          </a:p>
          <a:p>
            <a:r>
              <a:rPr lang="en-US"/>
              <a:t>Purpose —  </a:t>
            </a:r>
          </a:p>
          <a:p>
            <a:r>
              <a:rPr lang="en-US"/>
              <a:t>Details —  </a:t>
            </a:r>
          </a:p>
          <a:p>
            <a:r>
              <a:rPr lang="en-US"/>
              <a:t>Additional information —  </a:t>
            </a:r>
          </a:p>
          <a:p>
            <a:r>
              <a:rPr lang="en-US"/>
              <a:t>Transition statement —  Next: Request Dispatcher Flow</a:t>
            </a:r>
          </a:p>
        </p:txBody>
      </p:sp>
    </p:spTree>
    <p:extLst>
      <p:ext uri="{BB962C8B-B14F-4D97-AF65-F5344CB8AC3E}">
        <p14:creationId xmlns:p14="http://schemas.microsoft.com/office/powerpoint/2010/main" val="2644621887"/>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1357313" y="673100"/>
            <a:ext cx="4486275" cy="3365500"/>
          </a:xfrm>
          <a:ln/>
        </p:spPr>
      </p:sp>
      <p:sp>
        <p:nvSpPr>
          <p:cNvPr id="214019" name="Rectangle 3"/>
          <p:cNvSpPr>
            <a:spLocks noGrp="1" noChangeArrowheads="1"/>
          </p:cNvSpPr>
          <p:nvPr>
            <p:ph type="body" idx="1"/>
          </p:nvPr>
        </p:nvSpPr>
        <p:spPr>
          <a:xfrm>
            <a:off x="959529" y="4261440"/>
            <a:ext cx="5279008" cy="4039051"/>
          </a:xfrm>
        </p:spPr>
        <p:txBody>
          <a:bodyPr/>
          <a:lstStyle/>
          <a:p>
            <a:r>
              <a:rPr lang="en-US" b="1" i="1"/>
              <a:t>Notes:</a:t>
            </a:r>
            <a:endParaRPr lang="en-US"/>
          </a:p>
          <a:p>
            <a:r>
              <a:rPr lang="en-US"/>
              <a:t>During the handling of a request, a servlet may wish to:</a:t>
            </a:r>
            <a:endParaRPr lang="en-US" b="1" i="1"/>
          </a:p>
          <a:p>
            <a:pPr>
              <a:buFontTx/>
              <a:buChar char="•"/>
            </a:pPr>
            <a:r>
              <a:rPr lang="en-US"/>
              <a:t> Incorporate the result of another servlet into the output stream (</a:t>
            </a:r>
            <a:r>
              <a:rPr lang="en-US">
                <a:latin typeface="Courier New" pitchFamily="49" charset="0"/>
                <a:cs typeface="Courier New" pitchFamily="49" charset="0"/>
              </a:rPr>
              <a:t>include</a:t>
            </a:r>
            <a:r>
              <a:rPr lang="en-US"/>
              <a:t>).</a:t>
            </a:r>
            <a:endParaRPr lang="en-US" b="1" i="1"/>
          </a:p>
          <a:p>
            <a:pPr>
              <a:buFontTx/>
              <a:buChar char="•"/>
            </a:pPr>
            <a:r>
              <a:rPr lang="en-US"/>
              <a:t> Delegate the continued handling of the request to another servlet (</a:t>
            </a:r>
            <a:r>
              <a:rPr lang="en-US">
                <a:latin typeface="Courier New" pitchFamily="49" charset="0"/>
                <a:cs typeface="Courier New" pitchFamily="49" charset="0"/>
              </a:rPr>
              <a:t>forward</a:t>
            </a:r>
            <a:r>
              <a:rPr lang="en-US"/>
              <a:t>).</a:t>
            </a:r>
            <a:endParaRPr lang="en-US" b="1" i="1"/>
          </a:p>
          <a:p>
            <a:r>
              <a:rPr lang="en-US"/>
              <a:t>A </a:t>
            </a:r>
            <a:r>
              <a:rPr lang="en-US">
                <a:latin typeface="Courier New" pitchFamily="49" charset="0"/>
                <a:cs typeface="Courier New" pitchFamily="49" charset="0"/>
              </a:rPr>
              <a:t>RequestDispatcher</a:t>
            </a:r>
            <a:r>
              <a:rPr lang="en-US"/>
              <a:t> is obtained via:</a:t>
            </a:r>
            <a:endParaRPr lang="en-US" b="1" i="1"/>
          </a:p>
          <a:p>
            <a:r>
              <a:rPr lang="en-US" noProof="1">
                <a:latin typeface="Courier New" pitchFamily="49" charset="0"/>
                <a:cs typeface="Courier New" pitchFamily="49" charset="0"/>
              </a:rPr>
              <a:t>getServletContext.getRequestDispatcher(“path_to_resource”);</a:t>
            </a:r>
            <a:endParaRPr lang="en-US" noProof="1"/>
          </a:p>
          <a:p>
            <a:r>
              <a:rPr lang="en-US" noProof="1"/>
              <a:t>Path is a relative URI (relative to ServletContext’s root).</a:t>
            </a:r>
          </a:p>
          <a:p>
            <a:r>
              <a:rPr lang="en-US" b="1" noProof="1"/>
              <a:t>Forward:</a:t>
            </a:r>
            <a:r>
              <a:rPr lang="en-US" noProof="1"/>
              <a:t> Servlet A should not write to the response stream BODY, but it can set headers and the status code. Also, the request object is changed to reflect Servlet B as being the target of the request. The diagram illustrates the flow of the response, showing how Servlet B is delegated the responsibility of generating</a:t>
            </a:r>
            <a:r>
              <a:rPr lang="en-US" i="1" noProof="1"/>
              <a:t> </a:t>
            </a:r>
            <a:r>
              <a:rPr lang="en-US" noProof="1"/>
              <a:t>the response body. When Servlet B completes, the </a:t>
            </a:r>
            <a:r>
              <a:rPr lang="en-US"/>
              <a:t>Web</a:t>
            </a:r>
            <a:r>
              <a:rPr lang="en-US" noProof="1"/>
              <a:t> container sends, commits, and closes the response stream</a:t>
            </a:r>
            <a:r>
              <a:rPr lang="en-US"/>
              <a:t>.</a:t>
            </a:r>
            <a:r>
              <a:rPr lang="en-US" noProof="1"/>
              <a:t> </a:t>
            </a:r>
            <a:r>
              <a:rPr lang="en-US"/>
              <a:t>T</a:t>
            </a:r>
            <a:r>
              <a:rPr lang="en-US" noProof="1"/>
              <a:t>he execution continues in Servlet A after the </a:t>
            </a:r>
            <a:r>
              <a:rPr lang="en-US" noProof="1">
                <a:latin typeface="Courier New" pitchFamily="49" charset="0"/>
                <a:cs typeface="Courier New" pitchFamily="49" charset="0"/>
              </a:rPr>
              <a:t>forward</a:t>
            </a:r>
            <a:r>
              <a:rPr lang="en-US" noProof="1"/>
              <a:t> statement that specified Servlet B as the target.</a:t>
            </a:r>
          </a:p>
          <a:p>
            <a:r>
              <a:rPr lang="en-US" b="1" noProof="1"/>
              <a:t>Include:</a:t>
            </a:r>
            <a:r>
              <a:rPr lang="en-US" noProof="1"/>
              <a:t> Servlet B should not write any HTTP headers. Here the request object is not altered. It may include static resources</a:t>
            </a:r>
            <a:r>
              <a:rPr lang="en-US"/>
              <a:t>(</a:t>
            </a:r>
            <a:r>
              <a:rPr lang="en-US" noProof="1"/>
              <a:t> for example, HTML files</a:t>
            </a:r>
            <a:r>
              <a:rPr lang="en-US"/>
              <a:t>)</a:t>
            </a:r>
            <a:r>
              <a:rPr lang="en-US" noProof="1"/>
              <a:t>. Servlet B’s content is included in the current response. Servlet A may generate response content before or after Servlet B’s </a:t>
            </a:r>
            <a:r>
              <a:rPr lang="en-US" noProof="1">
                <a:latin typeface="Courier New" pitchFamily="49" charset="0"/>
                <a:cs typeface="Courier New" pitchFamily="49" charset="0"/>
              </a:rPr>
              <a:t>include</a:t>
            </a:r>
            <a:r>
              <a:rPr lang="en-US" noProof="1"/>
              <a:t> (or both before and after) or, possibly, include multiple servlets.</a:t>
            </a:r>
          </a:p>
          <a:p>
            <a:r>
              <a:rPr lang="en-US" b="1" i="1" noProof="1"/>
              <a:t>Instructor notes:</a:t>
            </a:r>
            <a:endParaRPr lang="en-US" noProof="1"/>
          </a:p>
          <a:p>
            <a:r>
              <a:rPr lang="en-US" noProof="1"/>
              <a:t>Purpose —  </a:t>
            </a:r>
          </a:p>
          <a:p>
            <a:r>
              <a:rPr lang="en-US" noProof="1"/>
              <a:t>Details —  </a:t>
            </a:r>
          </a:p>
          <a:p>
            <a:r>
              <a:rPr lang="en-US" noProof="1"/>
              <a:t>Additional information —  </a:t>
            </a:r>
          </a:p>
          <a:p>
            <a:r>
              <a:rPr lang="en-US" noProof="1"/>
              <a:t>Transition statement —  Next: Sample Use of Request Dispatcher</a:t>
            </a:r>
          </a:p>
        </p:txBody>
      </p:sp>
    </p:spTree>
    <p:extLst>
      <p:ext uri="{BB962C8B-B14F-4D97-AF65-F5344CB8AC3E}">
        <p14:creationId xmlns:p14="http://schemas.microsoft.com/office/powerpoint/2010/main" val="3793386185"/>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FA9BE862-49A1-40A1-A864-7E4E6A3337F9}" type="slidenum">
              <a:rPr lang="en-US"/>
              <a:pPr/>
              <a:t>29</a:t>
            </a:fld>
            <a:endParaRPr lang="en-US"/>
          </a:p>
        </p:txBody>
      </p:sp>
      <p:sp>
        <p:nvSpPr>
          <p:cNvPr id="228354" name="Rectangle 2"/>
          <p:cNvSpPr>
            <a:spLocks noGrp="1" noRot="1" noChangeAspect="1" noChangeArrowheads="1" noTextEdit="1"/>
          </p:cNvSpPr>
          <p:nvPr>
            <p:ph type="sldImg"/>
          </p:nvPr>
        </p:nvSpPr>
        <p:spPr>
          <a:xfrm>
            <a:off x="609600" y="673100"/>
            <a:ext cx="5981700" cy="3365500"/>
          </a:xfrm>
          <a:ln/>
        </p:spPr>
      </p:sp>
      <p:sp>
        <p:nvSpPr>
          <p:cNvPr id="228355" name="Rectangle 3"/>
          <p:cNvSpPr>
            <a:spLocks noGrp="1" noChangeArrowheads="1"/>
          </p:cNvSpPr>
          <p:nvPr>
            <p:ph type="body" idx="1"/>
          </p:nvPr>
        </p:nvSpPr>
        <p:spPr>
          <a:xfrm>
            <a:off x="959529" y="4261440"/>
            <a:ext cx="5279008" cy="4039051"/>
          </a:xfrm>
        </p:spPr>
        <p:txBody>
          <a:bodyPr/>
          <a:lstStyle/>
          <a:p>
            <a:r>
              <a:rPr lang="en-US" b="1" i="1"/>
              <a:t>Notes:</a:t>
            </a:r>
            <a:endParaRPr lang="en-US"/>
          </a:p>
          <a:p>
            <a:r>
              <a:rPr lang="en-US"/>
              <a:t>The </a:t>
            </a:r>
            <a:r>
              <a:rPr lang="en-US">
                <a:latin typeface="Courier New" pitchFamily="49" charset="0"/>
                <a:cs typeface="Courier New" pitchFamily="49" charset="0"/>
              </a:rPr>
              <a:t>ServletContext</a:t>
            </a:r>
            <a:r>
              <a:rPr lang="en-US"/>
              <a:t> approach is useful when a group of servlets needs to work with the same object. The servlet that wants to share the object calls the </a:t>
            </a:r>
            <a:r>
              <a:rPr lang="en-US">
                <a:latin typeface="Courier New" pitchFamily="49" charset="0"/>
                <a:cs typeface="Courier New" pitchFamily="49" charset="0"/>
              </a:rPr>
              <a:t>ServletContext</a:t>
            </a:r>
            <a:r>
              <a:rPr lang="en-US"/>
              <a:t> method </a:t>
            </a:r>
            <a:r>
              <a:rPr lang="en-US">
                <a:latin typeface="Courier New" pitchFamily="49" charset="0"/>
                <a:cs typeface="Courier New" pitchFamily="49" charset="0"/>
              </a:rPr>
              <a:t>setAttribute</a:t>
            </a:r>
            <a:r>
              <a:rPr lang="en-US">
                <a:cs typeface="Arial" charset="0"/>
              </a:rPr>
              <a:t>,</a:t>
            </a:r>
            <a:r>
              <a:rPr lang="en-US"/>
              <a:t> and specifies the </a:t>
            </a:r>
            <a:r>
              <a:rPr lang="en-US">
                <a:latin typeface="Courier New" pitchFamily="49" charset="0"/>
                <a:cs typeface="Courier New" pitchFamily="49" charset="0"/>
              </a:rPr>
              <a:t>objectName</a:t>
            </a:r>
            <a:r>
              <a:rPr lang="en-US"/>
              <a:t> to be used as a key and a reference to the object. Any other servlet within that </a:t>
            </a:r>
            <a:r>
              <a:rPr lang="en-US">
                <a:latin typeface="Courier New" pitchFamily="49" charset="0"/>
                <a:cs typeface="Courier New" pitchFamily="49" charset="0"/>
              </a:rPr>
              <a:t>ServletContext</a:t>
            </a:r>
            <a:r>
              <a:rPr lang="en-US"/>
              <a:t> that wants a reference to the shared object can get to it via the </a:t>
            </a:r>
            <a:r>
              <a:rPr lang="en-US">
                <a:latin typeface="Courier New" pitchFamily="49" charset="0"/>
                <a:cs typeface="Courier New" pitchFamily="49" charset="0"/>
              </a:rPr>
              <a:t>getAttribute</a:t>
            </a:r>
            <a:r>
              <a:rPr lang="en-US"/>
              <a:t> method of the </a:t>
            </a:r>
            <a:r>
              <a:rPr lang="en-US">
                <a:latin typeface="Courier New" pitchFamily="49" charset="0"/>
                <a:cs typeface="Courier New" pitchFamily="49" charset="0"/>
              </a:rPr>
              <a:t>ServletContext</a:t>
            </a:r>
            <a:r>
              <a:rPr lang="en-US"/>
              <a:t> (and has to use the same </a:t>
            </a:r>
            <a:r>
              <a:rPr lang="en-US">
                <a:latin typeface="Courier New" pitchFamily="49" charset="0"/>
                <a:cs typeface="Courier New" pitchFamily="49" charset="0"/>
              </a:rPr>
              <a:t>objectName</a:t>
            </a:r>
            <a:r>
              <a:rPr lang="en-US"/>
              <a:t> used by the original servlet).</a:t>
            </a:r>
          </a:p>
          <a:p>
            <a:r>
              <a:rPr lang="en-US"/>
              <a:t>The </a:t>
            </a:r>
            <a:r>
              <a:rPr lang="en-US">
                <a:latin typeface="Courier New" pitchFamily="49" charset="0"/>
                <a:cs typeface="Courier New" pitchFamily="49" charset="0"/>
              </a:rPr>
              <a:t>ServletRequest</a:t>
            </a:r>
            <a:r>
              <a:rPr lang="en-US"/>
              <a:t> approach is useful when doing a </a:t>
            </a:r>
            <a:r>
              <a:rPr lang="en-US">
                <a:latin typeface="Courier New" pitchFamily="49" charset="0"/>
                <a:cs typeface="Courier New" pitchFamily="49" charset="0"/>
              </a:rPr>
              <a:t>forward</a:t>
            </a:r>
            <a:r>
              <a:rPr lang="en-US"/>
              <a:t> or an </a:t>
            </a:r>
            <a:r>
              <a:rPr lang="en-US">
                <a:latin typeface="Courier New" pitchFamily="49" charset="0"/>
                <a:cs typeface="Courier New" pitchFamily="49" charset="0"/>
              </a:rPr>
              <a:t>include</a:t>
            </a:r>
            <a:r>
              <a:rPr lang="en-US"/>
              <a:t>, and you want to share objects between the servlets. The servlet that wants to share the object calls the </a:t>
            </a:r>
            <a:r>
              <a:rPr lang="en-US">
                <a:latin typeface="Courier New" pitchFamily="49" charset="0"/>
                <a:cs typeface="Courier New" pitchFamily="49" charset="0"/>
              </a:rPr>
              <a:t>HttpServletRequest</a:t>
            </a:r>
            <a:r>
              <a:rPr lang="en-US"/>
              <a:t> object’s </a:t>
            </a:r>
            <a:r>
              <a:rPr lang="en-US">
                <a:latin typeface="Courier New" pitchFamily="49" charset="0"/>
                <a:cs typeface="Courier New" pitchFamily="49" charset="0"/>
              </a:rPr>
              <a:t>setAttribute</a:t>
            </a:r>
            <a:r>
              <a:rPr lang="en-US"/>
              <a:t> method. The servlet forwarded to or included calls the request’s </a:t>
            </a:r>
            <a:r>
              <a:rPr lang="en-US">
                <a:latin typeface="Courier New" pitchFamily="49" charset="0"/>
                <a:cs typeface="Courier New" pitchFamily="49" charset="0"/>
              </a:rPr>
              <a:t>getAttribute</a:t>
            </a:r>
            <a:r>
              <a:rPr lang="en-US"/>
              <a:t> method to get a reference to the shared object.</a:t>
            </a:r>
          </a:p>
          <a:p>
            <a:r>
              <a:rPr lang="en-US" b="1" i="1"/>
              <a:t>Instructor notes:</a:t>
            </a:r>
            <a:endParaRPr lang="en-US"/>
          </a:p>
          <a:p>
            <a:r>
              <a:rPr lang="en-US"/>
              <a:t>Purpose —  </a:t>
            </a:r>
          </a:p>
          <a:p>
            <a:r>
              <a:rPr lang="en-US"/>
              <a:t>Details —  </a:t>
            </a:r>
          </a:p>
          <a:p>
            <a:r>
              <a:rPr lang="en-US"/>
              <a:t>Additional information —  The </a:t>
            </a:r>
            <a:r>
              <a:rPr lang="en-US">
                <a:latin typeface="Courier New" pitchFamily="49" charset="0"/>
                <a:cs typeface="Courier New" pitchFamily="49" charset="0"/>
              </a:rPr>
              <a:t>HttpSession</a:t>
            </a:r>
            <a:r>
              <a:rPr lang="en-US"/>
              <a:t> object can also be used for sharing objects. </a:t>
            </a:r>
            <a:r>
              <a:rPr lang="en-US">
                <a:latin typeface="Courier New" pitchFamily="49" charset="0"/>
                <a:cs typeface="Courier New" pitchFamily="49" charset="0"/>
              </a:rPr>
              <a:t>HttpSession</a:t>
            </a:r>
            <a:r>
              <a:rPr lang="en-US"/>
              <a:t> will be covered later.</a:t>
            </a:r>
          </a:p>
          <a:p>
            <a:r>
              <a:rPr lang="en-US"/>
              <a:t>Transition statement —  Next: Sharing Objects Example</a:t>
            </a:r>
          </a:p>
          <a:p>
            <a:endParaRPr lang="en-US"/>
          </a:p>
        </p:txBody>
      </p:sp>
    </p:spTree>
    <p:extLst>
      <p:ext uri="{BB962C8B-B14F-4D97-AF65-F5344CB8AC3E}">
        <p14:creationId xmlns:p14="http://schemas.microsoft.com/office/powerpoint/2010/main" val="1465640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247650" y="712788"/>
            <a:ext cx="6327775" cy="3560762"/>
          </a:xfrm>
          <a:ln/>
        </p:spPr>
      </p:sp>
      <p:sp>
        <p:nvSpPr>
          <p:cNvPr id="191491" name="Rectangle 3"/>
          <p:cNvSpPr>
            <a:spLocks noGrp="1" noChangeArrowheads="1"/>
          </p:cNvSpPr>
          <p:nvPr>
            <p:ph type="body" idx="1"/>
          </p:nvPr>
        </p:nvSpPr>
        <p:spPr>
          <a:xfrm>
            <a:off x="909770" y="4508882"/>
            <a:ext cx="5005255" cy="4273582"/>
          </a:xfrm>
        </p:spPr>
        <p:txBody>
          <a:bodyPr/>
          <a:lstStyle/>
          <a:p>
            <a:r>
              <a:rPr lang="en-US" b="1" i="1"/>
              <a:t>Notes:</a:t>
            </a:r>
            <a:endParaRPr lang="en-US"/>
          </a:p>
          <a:p>
            <a:r>
              <a:rPr lang="en-US"/>
              <a:t>The first JSP Specification became available in June, 1999. The current version, JSP 2.0, is part of J2EE Specification 1.4.</a:t>
            </a:r>
            <a:endParaRPr lang="en-US" b="1" i="1"/>
          </a:p>
          <a:p>
            <a:r>
              <a:rPr lang="en-US" b="1" i="1"/>
              <a:t>Instructor notes:</a:t>
            </a:r>
            <a:endParaRPr lang="en-US"/>
          </a:p>
          <a:p>
            <a:r>
              <a:rPr lang="en-US"/>
              <a:t>Purpose —  </a:t>
            </a:r>
          </a:p>
          <a:p>
            <a:r>
              <a:rPr lang="en-US"/>
              <a:t>Details —  </a:t>
            </a:r>
          </a:p>
          <a:p>
            <a:r>
              <a:rPr lang="en-US"/>
              <a:t>Additional information —  Mention that another example of server-side scripting is Microsoft</a:t>
            </a:r>
            <a:r>
              <a:rPr lang="en-US" baseline="30000"/>
              <a:t>®</a:t>
            </a:r>
            <a:r>
              <a:rPr lang="en-US"/>
              <a:t> Active Server Pages (ASP). </a:t>
            </a:r>
          </a:p>
          <a:p>
            <a:r>
              <a:rPr lang="en-US"/>
              <a:t>Transition statement —  Next: JSP Example</a:t>
            </a:r>
          </a:p>
        </p:txBody>
      </p:sp>
    </p:spTree>
    <p:extLst>
      <p:ext uri="{BB962C8B-B14F-4D97-AF65-F5344CB8AC3E}">
        <p14:creationId xmlns:p14="http://schemas.microsoft.com/office/powerpoint/2010/main" val="3274195831"/>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54533B5E-B10A-4FB8-8A5F-E9A0800745E0}" type="slidenum">
              <a:rPr lang="en-US"/>
              <a:pPr/>
              <a:t>32</a:t>
            </a:fld>
            <a:endParaRPr lang="en-US"/>
          </a:p>
        </p:txBody>
      </p:sp>
      <p:sp>
        <p:nvSpPr>
          <p:cNvPr id="203778" name="Rectangle 2"/>
          <p:cNvSpPr>
            <a:spLocks noGrp="1" noRot="1" noChangeAspect="1" noChangeArrowheads="1" noTextEdit="1"/>
          </p:cNvSpPr>
          <p:nvPr>
            <p:ph type="sldImg"/>
          </p:nvPr>
        </p:nvSpPr>
        <p:spPr>
          <a:xfrm>
            <a:off x="247650" y="712788"/>
            <a:ext cx="6327775" cy="3560762"/>
          </a:xfrm>
          <a:ln/>
        </p:spPr>
      </p:sp>
      <p:sp>
        <p:nvSpPr>
          <p:cNvPr id="203779" name="Rectangle 3"/>
          <p:cNvSpPr>
            <a:spLocks noGrp="1" noChangeArrowheads="1"/>
          </p:cNvSpPr>
          <p:nvPr>
            <p:ph type="body" idx="1"/>
          </p:nvPr>
        </p:nvSpPr>
        <p:spPr>
          <a:xfrm>
            <a:off x="909770" y="4508882"/>
            <a:ext cx="5005255" cy="4273582"/>
          </a:xfrm>
        </p:spPr>
        <p:txBody>
          <a:bodyPr/>
          <a:lstStyle/>
          <a:p>
            <a:pPr>
              <a:lnSpc>
                <a:spcPct val="80000"/>
              </a:lnSpc>
            </a:pPr>
            <a:r>
              <a:rPr lang="en-US" b="1" i="1"/>
              <a:t>Notes:</a:t>
            </a:r>
            <a:endParaRPr lang="en-US"/>
          </a:p>
          <a:p>
            <a:pPr>
              <a:lnSpc>
                <a:spcPct val="80000"/>
              </a:lnSpc>
            </a:pPr>
            <a:r>
              <a:rPr lang="en-US"/>
              <a:t>Before you look at the syntax of JSP technology, you need to understand the difference between the design-time model of a JSP page and the runtime model. Typically, the run-time artifact of a JSP page is a servlet. There is a transformation, which takes place between the design-time JSP source file, and the runtime servlet code. A JSP page compiler handles this conversion. Its purpose is to parse the JSP source, generate code for a runtime artifact (a servlet), and prepare the code for execution (compile the servlet class). This parsing, code generation, and compilation need only be performed once (if the .jsp file does not change).</a:t>
            </a:r>
            <a:endParaRPr lang="en-US" b="1" i="1"/>
          </a:p>
          <a:p>
            <a:pPr>
              <a:lnSpc>
                <a:spcPct val="80000"/>
              </a:lnSpc>
            </a:pPr>
            <a:r>
              <a:rPr lang="en-US"/>
              <a:t>The loading and execution is a separate step that follows normal servlet loading and execution rules. If the JSP servlet is currently loaded, and a request for the JSP page is made, the JSP servlet's service method is invoked. If the JSP servlet exists (a . class file) but is not yet loaded, it is loaded and then its service method is invoked.</a:t>
            </a:r>
          </a:p>
          <a:p>
            <a:pPr>
              <a:lnSpc>
                <a:spcPct val="80000"/>
              </a:lnSpc>
            </a:pPr>
            <a:r>
              <a:rPr lang="en-US" b="1" i="1"/>
              <a:t>Instructor notes:</a:t>
            </a:r>
            <a:endParaRPr lang="en-US"/>
          </a:p>
          <a:p>
            <a:pPr>
              <a:lnSpc>
                <a:spcPct val="80000"/>
              </a:lnSpc>
            </a:pPr>
            <a:r>
              <a:rPr lang="en-US"/>
              <a:t>Purpose —  </a:t>
            </a:r>
          </a:p>
          <a:p>
            <a:pPr>
              <a:lnSpc>
                <a:spcPct val="80000"/>
              </a:lnSpc>
            </a:pPr>
            <a:r>
              <a:rPr lang="en-US"/>
              <a:t>Details —  </a:t>
            </a:r>
          </a:p>
          <a:p>
            <a:pPr>
              <a:lnSpc>
                <a:spcPct val="80000"/>
              </a:lnSpc>
            </a:pPr>
            <a:r>
              <a:rPr lang="en-US"/>
              <a:t>Additional information —  </a:t>
            </a:r>
          </a:p>
          <a:p>
            <a:pPr>
              <a:lnSpc>
                <a:spcPct val="80000"/>
              </a:lnSpc>
            </a:pPr>
            <a:r>
              <a:rPr lang="en-US"/>
              <a:t>Transition statement —  Next: JSP Execution Model (2 of 2)</a:t>
            </a:r>
          </a:p>
        </p:txBody>
      </p:sp>
    </p:spTree>
    <p:extLst>
      <p:ext uri="{BB962C8B-B14F-4D97-AF65-F5344CB8AC3E}">
        <p14:creationId xmlns:p14="http://schemas.microsoft.com/office/powerpoint/2010/main" val="1173229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247650" y="712788"/>
            <a:ext cx="6327775" cy="3560762"/>
          </a:xfrm>
          <a:ln/>
        </p:spPr>
      </p:sp>
      <p:sp>
        <p:nvSpPr>
          <p:cNvPr id="218115" name="Rectangle 3"/>
          <p:cNvSpPr>
            <a:spLocks noGrp="1" noChangeArrowheads="1"/>
          </p:cNvSpPr>
          <p:nvPr>
            <p:ph type="body" idx="1"/>
          </p:nvPr>
        </p:nvSpPr>
        <p:spPr>
          <a:xfrm>
            <a:off x="909770" y="4508882"/>
            <a:ext cx="5005255" cy="4273582"/>
          </a:xfrm>
        </p:spPr>
        <p:txBody>
          <a:bodyPr/>
          <a:lstStyle/>
          <a:p>
            <a:r>
              <a:rPr lang="en-US" b="1" i="1"/>
              <a:t>Notes:</a:t>
            </a:r>
            <a:endParaRPr lang="en-US"/>
          </a:p>
          <a:p>
            <a:r>
              <a:rPr lang="en-US"/>
              <a:t>A JSP page can create or access Java objects when processing a request. Created objects have a scope attribute that defines where there is a reference to that object, and when the reference is removed.</a:t>
            </a:r>
            <a:endParaRPr lang="en-US" b="1" i="1"/>
          </a:p>
          <a:p>
            <a:r>
              <a:rPr lang="en-US"/>
              <a:t>Many action tags have a </a:t>
            </a:r>
            <a:r>
              <a:rPr lang="en-US">
                <a:latin typeface="Courier New" pitchFamily="49" charset="0"/>
                <a:cs typeface="Courier New" pitchFamily="49" charset="0"/>
              </a:rPr>
              <a:t>scope</a:t>
            </a:r>
            <a:r>
              <a:rPr lang="en-US"/>
              <a:t> attribute. The value of this scope can be one of four values: </a:t>
            </a:r>
            <a:endParaRPr lang="en-US" b="1" i="1"/>
          </a:p>
          <a:p>
            <a:pPr lvl="1">
              <a:buFontTx/>
              <a:buChar char="•"/>
            </a:pPr>
            <a:r>
              <a:rPr lang="en-US" b="1"/>
              <a:t>Page</a:t>
            </a:r>
            <a:r>
              <a:rPr lang="en-US"/>
              <a:t> scope has the shortest lifespan; even if the request is forwarded to another page, the object reference is lost. Think of a variable that has page scope as a local variable.</a:t>
            </a:r>
          </a:p>
          <a:p>
            <a:pPr lvl="1">
              <a:buFontTx/>
              <a:buChar char="•"/>
            </a:pPr>
            <a:r>
              <a:rPr lang="en-US" b="1"/>
              <a:t>Request</a:t>
            </a:r>
            <a:r>
              <a:rPr lang="en-US"/>
              <a:t> scope extends for the life of a single request, from the time it is first received by the server until a response has been returned to the client. This allows any forwarded and included pages to access the object (using </a:t>
            </a:r>
            <a:r>
              <a:rPr lang="en-US">
                <a:latin typeface="Courier New" pitchFamily="49" charset="0"/>
                <a:cs typeface="Courier New" pitchFamily="49" charset="0"/>
              </a:rPr>
              <a:t>request.getAttribute</a:t>
            </a:r>
            <a:r>
              <a:rPr lang="en-US" b="1"/>
              <a:t> </a:t>
            </a:r>
            <a:r>
              <a:rPr lang="en-US"/>
              <a:t>and </a:t>
            </a:r>
            <a:r>
              <a:rPr lang="en-US">
                <a:latin typeface="Courier New" pitchFamily="49" charset="0"/>
                <a:cs typeface="Courier New" pitchFamily="49" charset="0"/>
              </a:rPr>
              <a:t>request.setAttribute</a:t>
            </a:r>
            <a:r>
              <a:rPr lang="en-US"/>
              <a:t>). </a:t>
            </a:r>
          </a:p>
          <a:p>
            <a:pPr lvl="1">
              <a:buFontTx/>
              <a:buChar char="•"/>
            </a:pPr>
            <a:r>
              <a:rPr lang="en-US" b="1"/>
              <a:t>Session</a:t>
            </a:r>
            <a:r>
              <a:rPr lang="en-US"/>
              <a:t> scope allows references to be shared across the current user’s session (using </a:t>
            </a:r>
            <a:r>
              <a:rPr lang="en-US">
                <a:latin typeface="Courier New" pitchFamily="49" charset="0"/>
                <a:cs typeface="Courier New" pitchFamily="49" charset="0"/>
              </a:rPr>
              <a:t>session.getAttribute</a:t>
            </a:r>
            <a:r>
              <a:rPr lang="en-US"/>
              <a:t> and </a:t>
            </a:r>
            <a:r>
              <a:rPr lang="en-US">
                <a:latin typeface="Courier New" pitchFamily="49" charset="0"/>
                <a:cs typeface="Courier New" pitchFamily="49" charset="0"/>
              </a:rPr>
              <a:t>session.setAttribute</a:t>
            </a:r>
            <a:r>
              <a:rPr lang="en-US"/>
              <a:t>). </a:t>
            </a:r>
          </a:p>
          <a:p>
            <a:pPr lvl="1">
              <a:buFontTx/>
              <a:buChar char="•"/>
            </a:pPr>
            <a:r>
              <a:rPr lang="en-US" b="1"/>
              <a:t>Application</a:t>
            </a:r>
            <a:r>
              <a:rPr lang="en-US"/>
              <a:t> scope allows references to be shared across the entire application (using </a:t>
            </a:r>
            <a:r>
              <a:rPr lang="en-US">
                <a:latin typeface="Courier New" pitchFamily="49" charset="0"/>
                <a:cs typeface="Courier New" pitchFamily="49" charset="0"/>
              </a:rPr>
              <a:t>application.getAttribute</a:t>
            </a:r>
            <a:r>
              <a:rPr lang="en-US" b="1"/>
              <a:t> </a:t>
            </a:r>
            <a:r>
              <a:rPr lang="en-US"/>
              <a:t>and</a:t>
            </a:r>
            <a:r>
              <a:rPr lang="en-US" b="1"/>
              <a:t> </a:t>
            </a:r>
            <a:r>
              <a:rPr lang="en-US">
                <a:latin typeface="Courier New" pitchFamily="49" charset="0"/>
                <a:cs typeface="Courier New" pitchFamily="49" charset="0"/>
              </a:rPr>
              <a:t>application.setAttribute</a:t>
            </a:r>
            <a:r>
              <a:rPr lang="en-US"/>
              <a:t>). </a:t>
            </a:r>
          </a:p>
          <a:p>
            <a:r>
              <a:rPr lang="en-US"/>
              <a:t>Scopes are not nested, but their lifespans are.</a:t>
            </a:r>
          </a:p>
          <a:p>
            <a:r>
              <a:rPr lang="en-US" b="1" i="1"/>
              <a:t>Instructor notes:</a:t>
            </a:r>
            <a:endParaRPr lang="en-US"/>
          </a:p>
          <a:p>
            <a:r>
              <a:rPr lang="en-US"/>
              <a:t>Purpose —  </a:t>
            </a:r>
          </a:p>
          <a:p>
            <a:r>
              <a:rPr lang="en-US"/>
              <a:t>Details —  </a:t>
            </a:r>
          </a:p>
          <a:p>
            <a:r>
              <a:rPr lang="en-US"/>
              <a:t>Additional information —  Emphasize that the diagram on this and the following slides depicts the nested </a:t>
            </a:r>
            <a:r>
              <a:rPr lang="en-US" i="1"/>
              <a:t>lifespans</a:t>
            </a:r>
            <a:r>
              <a:rPr lang="en-US"/>
              <a:t> of the various scopes, not the nesting of the scopes themselves.</a:t>
            </a:r>
          </a:p>
          <a:p>
            <a:r>
              <a:rPr lang="en-US"/>
              <a:t>Transition statement —  Next: Page Scope</a:t>
            </a:r>
          </a:p>
        </p:txBody>
      </p:sp>
    </p:spTree>
    <p:extLst>
      <p:ext uri="{BB962C8B-B14F-4D97-AF65-F5344CB8AC3E}">
        <p14:creationId xmlns:p14="http://schemas.microsoft.com/office/powerpoint/2010/main" val="2508399588"/>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250825" y="712788"/>
            <a:ext cx="6323013" cy="3557587"/>
          </a:xfrm>
          <a:ln/>
        </p:spPr>
      </p:sp>
      <p:sp>
        <p:nvSpPr>
          <p:cNvPr id="191491" name="Rectangle 3"/>
          <p:cNvSpPr>
            <a:spLocks noGrp="1" noChangeArrowheads="1"/>
          </p:cNvSpPr>
          <p:nvPr>
            <p:ph type="body" idx="1"/>
          </p:nvPr>
        </p:nvSpPr>
        <p:spPr>
          <a:xfrm>
            <a:off x="909770" y="4508882"/>
            <a:ext cx="5005255" cy="4273582"/>
          </a:xfrm>
        </p:spPr>
        <p:txBody>
          <a:bodyPr/>
          <a:lstStyle/>
          <a:p>
            <a:r>
              <a:rPr lang="en-US" b="1" i="1"/>
              <a:t>Notes:</a:t>
            </a:r>
            <a:endParaRPr lang="en-US"/>
          </a:p>
          <a:p>
            <a:r>
              <a:rPr lang="en-US"/>
              <a:t>JSP directives are messages for the JSP engine. They do not directly produce any visible output, but tell the engine what to do with the rest of the JSP page.</a:t>
            </a:r>
            <a:endParaRPr lang="en-US" b="1" i="1"/>
          </a:p>
          <a:p>
            <a:r>
              <a:rPr lang="en-US"/>
              <a:t>JSP declarations let you define page-level variables to save information, or define supporting methods that the rest of a JSP page may need. </a:t>
            </a:r>
            <a:endParaRPr lang="en-US" b="1" i="1"/>
          </a:p>
          <a:p>
            <a:r>
              <a:rPr lang="en-US"/>
              <a:t>JSP expressions are evaluated at run time, and the results are converted to a string and directly included within the output page. Typically, expressions are used to display simple values of variables, or return values by invoking a bean's </a:t>
            </a:r>
            <a:r>
              <a:rPr lang="en-US">
                <a:latin typeface="Courier New" pitchFamily="49" charset="0"/>
                <a:cs typeface="Courier New" pitchFamily="49" charset="0"/>
              </a:rPr>
              <a:t>getter</a:t>
            </a:r>
            <a:r>
              <a:rPr lang="en-US"/>
              <a:t> methods.</a:t>
            </a:r>
            <a:endParaRPr lang="en-US" b="1" i="1"/>
          </a:p>
          <a:p>
            <a:r>
              <a:rPr lang="en-US"/>
              <a:t>JSP scriptlets are run when the request is serviced by the JSP page. Almost any valid Java code can appear within a scriptlet.</a:t>
            </a:r>
            <a:endParaRPr lang="en-US" b="1" i="1"/>
          </a:p>
          <a:p>
            <a:r>
              <a:rPr lang="en-US"/>
              <a:t>JSP actions include various kinds of JavaBean access and custom tags, and aim to extend HTML or XML syntax with macros that actually result in Java method invocations.</a:t>
            </a:r>
            <a:endParaRPr lang="en-US" b="1" i="1"/>
          </a:p>
          <a:p>
            <a:endParaRPr lang="en-US" b="1" i="1"/>
          </a:p>
          <a:p>
            <a:r>
              <a:rPr lang="en-US" b="1" i="1"/>
              <a:t>Instructor notes:</a:t>
            </a:r>
            <a:endParaRPr lang="en-US"/>
          </a:p>
          <a:p>
            <a:r>
              <a:rPr lang="en-US"/>
              <a:t>Purpose —  </a:t>
            </a:r>
          </a:p>
          <a:p>
            <a:r>
              <a:rPr lang="en-US"/>
              <a:t>Details —  </a:t>
            </a:r>
          </a:p>
          <a:p>
            <a:r>
              <a:rPr lang="en-US"/>
              <a:t>Additional information —  </a:t>
            </a:r>
          </a:p>
          <a:p>
            <a:r>
              <a:rPr lang="en-US"/>
              <a:t>Transition statement —  Next: JSP Directives</a:t>
            </a:r>
          </a:p>
        </p:txBody>
      </p:sp>
    </p:spTree>
    <p:extLst>
      <p:ext uri="{BB962C8B-B14F-4D97-AF65-F5344CB8AC3E}">
        <p14:creationId xmlns:p14="http://schemas.microsoft.com/office/powerpoint/2010/main" val="1836780436"/>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250825" y="712788"/>
            <a:ext cx="6323013" cy="3557587"/>
          </a:xfrm>
          <a:ln/>
        </p:spPr>
      </p:sp>
      <p:sp>
        <p:nvSpPr>
          <p:cNvPr id="193539" name="Rectangle 3"/>
          <p:cNvSpPr>
            <a:spLocks noGrp="1" noChangeArrowheads="1"/>
          </p:cNvSpPr>
          <p:nvPr>
            <p:ph type="body" idx="1"/>
          </p:nvPr>
        </p:nvSpPr>
        <p:spPr>
          <a:xfrm>
            <a:off x="909770" y="4508882"/>
            <a:ext cx="5005255" cy="4273582"/>
          </a:xfrm>
        </p:spPr>
        <p:txBody>
          <a:bodyPr/>
          <a:lstStyle/>
          <a:p>
            <a:r>
              <a:rPr lang="en-US" b="1" i="1"/>
              <a:t>Notes:</a:t>
            </a:r>
            <a:endParaRPr lang="en-US"/>
          </a:p>
          <a:p>
            <a:r>
              <a:rPr lang="en-US"/>
              <a:t>Directives are used to provide instructions to the JSP engine itself, that is, its runtime or operational parameters. There are three different JSP directives: page, include, and taglib.</a:t>
            </a:r>
            <a:endParaRPr lang="en-US" b="1" i="1"/>
          </a:p>
          <a:p>
            <a:r>
              <a:rPr lang="en-US" b="1" i="1"/>
              <a:t>Instructor notes:</a:t>
            </a:r>
            <a:endParaRPr lang="en-US"/>
          </a:p>
          <a:p>
            <a:r>
              <a:rPr lang="en-US"/>
              <a:t>Purpose —  </a:t>
            </a:r>
          </a:p>
          <a:p>
            <a:r>
              <a:rPr lang="en-US"/>
              <a:t>Details —  </a:t>
            </a:r>
          </a:p>
          <a:p>
            <a:r>
              <a:rPr lang="en-US"/>
              <a:t>Additional information —  The </a:t>
            </a:r>
            <a:r>
              <a:rPr lang="en-US">
                <a:latin typeface="Courier New" pitchFamily="49" charset="0"/>
                <a:cs typeface="Courier New" pitchFamily="49" charset="0"/>
              </a:rPr>
              <a:t>* </a:t>
            </a:r>
            <a:r>
              <a:rPr lang="en-US"/>
              <a:t> in the syntax means that multiple instances are allowed </a:t>
            </a:r>
          </a:p>
          <a:p>
            <a:r>
              <a:rPr lang="en-US"/>
              <a:t>Transition statement —  Next: The JSP Page Directive</a:t>
            </a:r>
          </a:p>
        </p:txBody>
      </p:sp>
    </p:spTree>
    <p:extLst>
      <p:ext uri="{BB962C8B-B14F-4D97-AF65-F5344CB8AC3E}">
        <p14:creationId xmlns:p14="http://schemas.microsoft.com/office/powerpoint/2010/main" val="457700944"/>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B541842D-0363-4A35-BFBC-354BC54177AA}" type="slidenum">
              <a:rPr lang="th-TH" smtClean="0"/>
              <a:pPr/>
              <a:t>17</a:t>
            </a:fld>
            <a:endParaRPr lang="th-TH"/>
          </a:p>
        </p:txBody>
      </p:sp>
    </p:spTree>
    <p:extLst>
      <p:ext uri="{BB962C8B-B14F-4D97-AF65-F5344CB8AC3E}">
        <p14:creationId xmlns:p14="http://schemas.microsoft.com/office/powerpoint/2010/main" val="1101387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FA630F6A-5675-408B-99B9-C0486B247685}" type="slidenum">
              <a:rPr lang="en-US" smtClean="0"/>
              <a:pPr/>
              <a:t>36</a:t>
            </a:fld>
            <a:endParaRPr lang="th-TH"/>
          </a:p>
        </p:txBody>
      </p:sp>
    </p:spTree>
    <p:extLst>
      <p:ext uri="{BB962C8B-B14F-4D97-AF65-F5344CB8AC3E}">
        <p14:creationId xmlns:p14="http://schemas.microsoft.com/office/powerpoint/2010/main" val="2399447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37</a:t>
            </a:fld>
            <a:endParaRPr lang="th-TH"/>
          </a:p>
        </p:txBody>
      </p:sp>
    </p:spTree>
    <p:extLst>
      <p:ext uri="{BB962C8B-B14F-4D97-AF65-F5344CB8AC3E}">
        <p14:creationId xmlns:p14="http://schemas.microsoft.com/office/powerpoint/2010/main" val="1480281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38</a:t>
            </a:fld>
            <a:endParaRPr lang="th-TH"/>
          </a:p>
        </p:txBody>
      </p:sp>
    </p:spTree>
    <p:extLst>
      <p:ext uri="{BB962C8B-B14F-4D97-AF65-F5344CB8AC3E}">
        <p14:creationId xmlns:p14="http://schemas.microsoft.com/office/powerpoint/2010/main" val="1575170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39</a:t>
            </a:fld>
            <a:endParaRPr lang="th-TH"/>
          </a:p>
        </p:txBody>
      </p:sp>
    </p:spTree>
    <p:extLst>
      <p:ext uri="{BB962C8B-B14F-4D97-AF65-F5344CB8AC3E}">
        <p14:creationId xmlns:p14="http://schemas.microsoft.com/office/powerpoint/2010/main" val="1903171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40</a:t>
            </a:fld>
            <a:endParaRPr lang="th-TH"/>
          </a:p>
        </p:txBody>
      </p:sp>
    </p:spTree>
    <p:extLst>
      <p:ext uri="{BB962C8B-B14F-4D97-AF65-F5344CB8AC3E}">
        <p14:creationId xmlns:p14="http://schemas.microsoft.com/office/powerpoint/2010/main" val="69253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41</a:t>
            </a:fld>
            <a:endParaRPr lang="th-TH"/>
          </a:p>
        </p:txBody>
      </p:sp>
    </p:spTree>
    <p:extLst>
      <p:ext uri="{BB962C8B-B14F-4D97-AF65-F5344CB8AC3E}">
        <p14:creationId xmlns:p14="http://schemas.microsoft.com/office/powerpoint/2010/main" val="2770567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42</a:t>
            </a:fld>
            <a:endParaRPr lang="th-TH"/>
          </a:p>
        </p:txBody>
      </p:sp>
    </p:spTree>
    <p:extLst>
      <p:ext uri="{BB962C8B-B14F-4D97-AF65-F5344CB8AC3E}">
        <p14:creationId xmlns:p14="http://schemas.microsoft.com/office/powerpoint/2010/main" val="947894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ตายแล้วไปไหน</a:t>
            </a:r>
            <a:br>
              <a:rPr lang="th-TH" dirty="0"/>
            </a:br>
            <a:r>
              <a:rPr lang="th-TH" dirty="0"/>
              <a:t>เราเกิดมาเพื่ออะไร</a:t>
            </a:r>
          </a:p>
          <a:p>
            <a:r>
              <a:rPr lang="th-TH" dirty="0"/>
              <a:t>เรา สำคัญกว่าทุกสิ่งอย่างในโลก</a:t>
            </a:r>
            <a:endParaRPr lang="en-US" dirty="0"/>
          </a:p>
        </p:txBody>
      </p:sp>
      <p:sp>
        <p:nvSpPr>
          <p:cNvPr id="4" name="Slide Number Placeholder 3"/>
          <p:cNvSpPr>
            <a:spLocks noGrp="1"/>
          </p:cNvSpPr>
          <p:nvPr>
            <p:ph type="sldNum" sz="quarter" idx="5"/>
          </p:nvPr>
        </p:nvSpPr>
        <p:spPr/>
        <p:txBody>
          <a:bodyPr/>
          <a:lstStyle/>
          <a:p>
            <a:fld id="{CF1A6FB3-7D4C-4DF7-86F4-903F5E8BC18A}" type="slidenum">
              <a:rPr lang="en-US" smtClean="0"/>
              <a:t>43</a:t>
            </a:fld>
            <a:endParaRPr lang="en-US"/>
          </a:p>
        </p:txBody>
      </p:sp>
    </p:spTree>
    <p:extLst>
      <p:ext uri="{BB962C8B-B14F-4D97-AF65-F5344CB8AC3E}">
        <p14:creationId xmlns:p14="http://schemas.microsoft.com/office/powerpoint/2010/main" val="220402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ตายแล้วไปไหน</a:t>
            </a:r>
            <a:br>
              <a:rPr lang="th-TH" dirty="0"/>
            </a:br>
            <a:r>
              <a:rPr lang="th-TH" dirty="0"/>
              <a:t>เราเกิดมาเพื่ออะไร</a:t>
            </a:r>
          </a:p>
          <a:p>
            <a:r>
              <a:rPr lang="th-TH" dirty="0"/>
              <a:t>เรา สำคัญกว่าทุกสิ่งอย่างในโลก</a:t>
            </a:r>
            <a:endParaRPr lang="en-US" dirty="0"/>
          </a:p>
        </p:txBody>
      </p:sp>
      <p:sp>
        <p:nvSpPr>
          <p:cNvPr id="4" name="Slide Number Placeholder 3"/>
          <p:cNvSpPr>
            <a:spLocks noGrp="1"/>
          </p:cNvSpPr>
          <p:nvPr>
            <p:ph type="sldNum" sz="quarter" idx="5"/>
          </p:nvPr>
        </p:nvSpPr>
        <p:spPr/>
        <p:txBody>
          <a:bodyPr/>
          <a:lstStyle/>
          <a:p>
            <a:fld id="{CF1A6FB3-7D4C-4DF7-86F4-903F5E8BC18A}" type="slidenum">
              <a:rPr lang="en-US" smtClean="0"/>
              <a:t>46</a:t>
            </a:fld>
            <a:endParaRPr lang="en-US"/>
          </a:p>
        </p:txBody>
      </p:sp>
    </p:spTree>
    <p:extLst>
      <p:ext uri="{BB962C8B-B14F-4D97-AF65-F5344CB8AC3E}">
        <p14:creationId xmlns:p14="http://schemas.microsoft.com/office/powerpoint/2010/main" val="976083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250825" y="742950"/>
            <a:ext cx="6597650" cy="3711575"/>
          </a:xfrm>
          <a:ln/>
        </p:spPr>
      </p:sp>
      <p:sp>
        <p:nvSpPr>
          <p:cNvPr id="265219" name="Rectangle 3"/>
          <p:cNvSpPr>
            <a:spLocks noGrp="1" noChangeArrowheads="1"/>
          </p:cNvSpPr>
          <p:nvPr>
            <p:ph type="body" idx="1"/>
          </p:nvPr>
        </p:nvSpPr>
        <p:spPr>
          <a:xfrm>
            <a:off x="946152" y="4699002"/>
            <a:ext cx="5200649" cy="4459289"/>
          </a:xfrm>
        </p:spPr>
        <p:txBody>
          <a:bodyPr/>
          <a:lstStyle/>
          <a:p>
            <a:pPr>
              <a:spcBef>
                <a:spcPct val="0"/>
              </a:spcBef>
            </a:pPr>
            <a:r>
              <a:rPr lang="en-GB" dirty="0">
                <a:solidFill>
                  <a:srgbClr val="000000"/>
                </a:solidFill>
              </a:rPr>
              <a:t>This diagram shows how the main Java EE components provide an implementation framework for the MVC pattern. This idea is central to Java EE application development.</a:t>
            </a:r>
          </a:p>
        </p:txBody>
      </p:sp>
    </p:spTree>
    <p:extLst>
      <p:ext uri="{BB962C8B-B14F-4D97-AF65-F5344CB8AC3E}">
        <p14:creationId xmlns:p14="http://schemas.microsoft.com/office/powerpoint/2010/main" val="576951637"/>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xfrm>
            <a:off x="250825" y="742950"/>
            <a:ext cx="6597650" cy="3711575"/>
          </a:xfrm>
          <a:ln/>
        </p:spPr>
      </p:sp>
      <p:sp>
        <p:nvSpPr>
          <p:cNvPr id="267267" name="Rectangle 3"/>
          <p:cNvSpPr>
            <a:spLocks noGrp="1" noChangeArrowheads="1"/>
          </p:cNvSpPr>
          <p:nvPr>
            <p:ph type="body" idx="1"/>
          </p:nvPr>
        </p:nvSpPr>
        <p:spPr>
          <a:xfrm>
            <a:off x="946152" y="4699002"/>
            <a:ext cx="5200649" cy="4459289"/>
          </a:xfrm>
        </p:spPr>
        <p:txBody>
          <a:bodyPr/>
          <a:lstStyle/>
          <a:p>
            <a:pPr>
              <a:spcBef>
                <a:spcPct val="0"/>
              </a:spcBef>
            </a:pPr>
            <a:r>
              <a:rPr lang="en-US"/>
              <a:t>With MVC, you (as a developer) can focus on which layer or technology you are most comfortable with.</a:t>
            </a:r>
            <a:endParaRPr lang="en-GB"/>
          </a:p>
        </p:txBody>
      </p:sp>
    </p:spTree>
    <p:extLst>
      <p:ext uri="{BB962C8B-B14F-4D97-AF65-F5344CB8AC3E}">
        <p14:creationId xmlns:p14="http://schemas.microsoft.com/office/powerpoint/2010/main" val="1058366979"/>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B541842D-0363-4A35-BFBC-354BC54177AA}" type="slidenum">
              <a:rPr lang="th-TH" smtClean="0"/>
              <a:pPr/>
              <a:t>20</a:t>
            </a:fld>
            <a:endParaRPr lang="th-TH"/>
          </a:p>
        </p:txBody>
      </p:sp>
    </p:spTree>
    <p:extLst>
      <p:ext uri="{BB962C8B-B14F-4D97-AF65-F5344CB8AC3E}">
        <p14:creationId xmlns:p14="http://schemas.microsoft.com/office/powerpoint/2010/main" val="123523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r>
              <a:rPr lang="en-US" sz="1500" b="1" i="1" dirty="0"/>
              <a:t>Notes</a:t>
            </a:r>
            <a:r>
              <a:rPr lang="en-US" sz="1500" b="1" dirty="0"/>
              <a:t>:</a:t>
            </a:r>
          </a:p>
          <a:p>
            <a:pPr>
              <a:spcBef>
                <a:spcPct val="0"/>
              </a:spcBef>
            </a:pPr>
            <a:r>
              <a:rPr lang="en-US" sz="1500" dirty="0">
                <a:solidFill>
                  <a:srgbClr val="000000"/>
                </a:solidFill>
              </a:rPr>
              <a:t>According to the Java </a:t>
            </a:r>
            <a:r>
              <a:rPr lang="en-US" sz="1500" dirty="0" err="1">
                <a:solidFill>
                  <a:srgbClr val="000000"/>
                </a:solidFill>
              </a:rPr>
              <a:t>Servlet</a:t>
            </a:r>
            <a:r>
              <a:rPr lang="en-US" sz="1500" dirty="0">
                <a:solidFill>
                  <a:srgbClr val="000000"/>
                </a:solidFill>
              </a:rPr>
              <a:t> Specification (version 2.4): “A </a:t>
            </a:r>
            <a:r>
              <a:rPr lang="en-US" sz="1500" dirty="0" err="1">
                <a:solidFill>
                  <a:srgbClr val="000000"/>
                </a:solidFill>
              </a:rPr>
              <a:t>servlet</a:t>
            </a:r>
            <a:r>
              <a:rPr lang="en-US" sz="1500" dirty="0">
                <a:solidFill>
                  <a:srgbClr val="000000"/>
                </a:solidFill>
              </a:rPr>
              <a:t> is a Web component, managed by a container, that generates dynamic content. </a:t>
            </a:r>
            <a:r>
              <a:rPr lang="en-US" sz="1500" dirty="0" err="1">
                <a:solidFill>
                  <a:srgbClr val="000000"/>
                </a:solidFill>
              </a:rPr>
              <a:t>Servlets</a:t>
            </a:r>
            <a:r>
              <a:rPr lang="en-US" sz="1500" dirty="0">
                <a:solidFill>
                  <a:srgbClr val="000000"/>
                </a:solidFill>
              </a:rPr>
              <a:t> are small, platform-independent Java classes compiled to an architecture-neutral </a:t>
            </a:r>
            <a:r>
              <a:rPr lang="en-US" sz="1500" dirty="0" err="1">
                <a:solidFill>
                  <a:srgbClr val="000000"/>
                </a:solidFill>
              </a:rPr>
              <a:t>bytecode</a:t>
            </a:r>
            <a:r>
              <a:rPr lang="en-US" sz="1500" dirty="0">
                <a:solidFill>
                  <a:srgbClr val="000000"/>
                </a:solidFill>
              </a:rPr>
              <a:t> that can be loaded dynamically into and run by a Web server.” In short, a </a:t>
            </a:r>
            <a:r>
              <a:rPr lang="en-US" sz="1500" dirty="0" err="1">
                <a:solidFill>
                  <a:srgbClr val="000000"/>
                </a:solidFill>
              </a:rPr>
              <a:t>servlet</a:t>
            </a:r>
            <a:r>
              <a:rPr lang="en-US" sz="1500" dirty="0">
                <a:solidFill>
                  <a:srgbClr val="000000"/>
                </a:solidFill>
              </a:rPr>
              <a:t> is a piece of Java code that runs on the server on behalf of a request. This is similar to CGI.  CGI (Common Gateway Interface) is the original mechanism to allow Web servers to run application code on behalf of an HTTP request. </a:t>
            </a:r>
          </a:p>
          <a:p>
            <a:r>
              <a:rPr lang="en-US" sz="1500" dirty="0">
                <a:solidFill>
                  <a:srgbClr val="000000"/>
                </a:solidFill>
              </a:rPr>
              <a:t>Because a </a:t>
            </a:r>
            <a:r>
              <a:rPr lang="en-US" sz="1500" dirty="0" err="1">
                <a:solidFill>
                  <a:srgbClr val="000000"/>
                </a:solidFill>
              </a:rPr>
              <a:t>servlet</a:t>
            </a:r>
            <a:r>
              <a:rPr lang="en-US" sz="1500" dirty="0">
                <a:solidFill>
                  <a:srgbClr val="000000"/>
                </a:solidFill>
              </a:rPr>
              <a:t> is Java, it runs within a Java Virtual Machine supplied by the </a:t>
            </a:r>
            <a:r>
              <a:rPr lang="en-US" sz="1500" dirty="0" err="1">
                <a:solidFill>
                  <a:srgbClr val="000000"/>
                </a:solidFill>
              </a:rPr>
              <a:t>servlet</a:t>
            </a:r>
            <a:r>
              <a:rPr lang="en-US" sz="1500" dirty="0">
                <a:solidFill>
                  <a:srgbClr val="000000"/>
                </a:solidFill>
              </a:rPr>
              <a:t> run time.</a:t>
            </a:r>
          </a:p>
          <a:p>
            <a:r>
              <a:rPr lang="en-US" sz="1500" b="1" i="1" dirty="0"/>
              <a:t>Instructor notes:</a:t>
            </a:r>
            <a:endParaRPr lang="en-US" sz="1500" dirty="0"/>
          </a:p>
          <a:p>
            <a:r>
              <a:rPr lang="en-US" sz="1500" dirty="0"/>
              <a:t>Purpose —  </a:t>
            </a:r>
          </a:p>
          <a:p>
            <a:r>
              <a:rPr lang="en-US" sz="1500" dirty="0"/>
              <a:t>Details —  </a:t>
            </a:r>
          </a:p>
          <a:p>
            <a:r>
              <a:rPr lang="en-US" sz="1500" dirty="0"/>
              <a:t>Additional information —  For </a:t>
            </a:r>
            <a:r>
              <a:rPr lang="en-US" sz="1500" dirty="0" err="1"/>
              <a:t>WebSphere</a:t>
            </a:r>
            <a:r>
              <a:rPr lang="en-US" sz="1500" dirty="0"/>
              <a:t>, the Web container is </a:t>
            </a:r>
            <a:r>
              <a:rPr lang="en-US" sz="1500" dirty="0" err="1"/>
              <a:t>WebSphere</a:t>
            </a:r>
            <a:r>
              <a:rPr lang="en-US" sz="1500" dirty="0"/>
              <a:t> Application Server. </a:t>
            </a:r>
          </a:p>
          <a:p>
            <a:r>
              <a:rPr lang="en-US" sz="1500" dirty="0"/>
              <a:t>Transition statement —  Next: HTML Flows Example: Forms / POST Request</a:t>
            </a:r>
          </a:p>
          <a:p>
            <a:endParaRPr lang="en-US" sz="1500" dirty="0">
              <a:solidFill>
                <a:srgbClr val="000000"/>
              </a:solidFill>
            </a:endParaRPr>
          </a:p>
        </p:txBody>
      </p:sp>
    </p:spTree>
    <p:extLst>
      <p:ext uri="{BB962C8B-B14F-4D97-AF65-F5344CB8AC3E}">
        <p14:creationId xmlns:p14="http://schemas.microsoft.com/office/powerpoint/2010/main" val="2388222794"/>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r>
              <a:rPr lang="en-US" sz="1500" b="1" i="1" dirty="0"/>
              <a:t>Notes</a:t>
            </a:r>
            <a:r>
              <a:rPr lang="en-US" sz="1500" b="1" dirty="0"/>
              <a:t>:</a:t>
            </a:r>
          </a:p>
          <a:p>
            <a:pPr>
              <a:spcBef>
                <a:spcPct val="0"/>
              </a:spcBef>
            </a:pPr>
            <a:r>
              <a:rPr lang="en-US" sz="1500" dirty="0" err="1">
                <a:solidFill>
                  <a:srgbClr val="000000"/>
                </a:solidFill>
              </a:rPr>
              <a:t>Servlets</a:t>
            </a:r>
            <a:r>
              <a:rPr lang="en-US" sz="1500" dirty="0">
                <a:solidFill>
                  <a:srgbClr val="000000"/>
                </a:solidFill>
              </a:rPr>
              <a:t> implement a common request-response paradigm for the handling of the message flow between the client and the server. This page shows a high-level client-to-</a:t>
            </a:r>
            <a:r>
              <a:rPr lang="en-US" sz="1500" dirty="0" err="1">
                <a:solidFill>
                  <a:srgbClr val="000000"/>
                </a:solidFill>
              </a:rPr>
              <a:t>servlet</a:t>
            </a:r>
            <a:r>
              <a:rPr lang="en-US" sz="1500" dirty="0">
                <a:solidFill>
                  <a:srgbClr val="000000"/>
                </a:solidFill>
              </a:rPr>
              <a:t> process flow.</a:t>
            </a:r>
          </a:p>
          <a:p>
            <a:pPr>
              <a:spcBef>
                <a:spcPct val="0"/>
              </a:spcBef>
            </a:pPr>
            <a:r>
              <a:rPr lang="en-US" sz="1500" dirty="0" err="1">
                <a:solidFill>
                  <a:srgbClr val="000000"/>
                </a:solidFill>
                <a:latin typeface="Courier New" pitchFamily="49" charset="0"/>
                <a:cs typeface="Courier New" pitchFamily="49" charset="0"/>
              </a:rPr>
              <a:t>javax.servlet.Servlet</a:t>
            </a:r>
            <a:r>
              <a:rPr lang="en-US" sz="1500" dirty="0">
                <a:solidFill>
                  <a:srgbClr val="000000"/>
                </a:solidFill>
              </a:rPr>
              <a:t> is an interface. </a:t>
            </a:r>
          </a:p>
          <a:p>
            <a:pPr>
              <a:spcBef>
                <a:spcPct val="0"/>
              </a:spcBef>
            </a:pPr>
            <a:r>
              <a:rPr lang="en-US" sz="1500" dirty="0" err="1">
                <a:solidFill>
                  <a:srgbClr val="000000"/>
                </a:solidFill>
                <a:latin typeface="Courier New" pitchFamily="49" charset="0"/>
                <a:cs typeface="Courier New" pitchFamily="49" charset="0"/>
              </a:rPr>
              <a:t>javax.servlet.GenericServlet</a:t>
            </a:r>
            <a:r>
              <a:rPr lang="en-US" sz="1500" dirty="0">
                <a:solidFill>
                  <a:srgbClr val="000000"/>
                </a:solidFill>
              </a:rPr>
              <a:t> implements the </a:t>
            </a:r>
            <a:r>
              <a:rPr lang="en-US" sz="1500" dirty="0" err="1">
                <a:solidFill>
                  <a:srgbClr val="000000"/>
                </a:solidFill>
                <a:latin typeface="Courier New" pitchFamily="49" charset="0"/>
                <a:cs typeface="Courier New" pitchFamily="49" charset="0"/>
              </a:rPr>
              <a:t>Servlet</a:t>
            </a:r>
            <a:r>
              <a:rPr lang="en-US" sz="1500" dirty="0">
                <a:solidFill>
                  <a:srgbClr val="000000"/>
                </a:solidFill>
              </a:rPr>
              <a:t> interface</a:t>
            </a:r>
          </a:p>
          <a:p>
            <a:pPr>
              <a:spcBef>
                <a:spcPct val="0"/>
              </a:spcBef>
            </a:pPr>
            <a:r>
              <a:rPr lang="en-US" sz="1500" dirty="0">
                <a:solidFill>
                  <a:srgbClr val="000000"/>
                </a:solidFill>
              </a:rPr>
              <a:t>The </a:t>
            </a:r>
            <a:r>
              <a:rPr lang="en-US" sz="1500" dirty="0">
                <a:solidFill>
                  <a:srgbClr val="000000"/>
                </a:solidFill>
                <a:latin typeface="Courier New" pitchFamily="49" charset="0"/>
                <a:cs typeface="Courier New" pitchFamily="49" charset="0"/>
              </a:rPr>
              <a:t>service()</a:t>
            </a:r>
            <a:r>
              <a:rPr lang="en-US" sz="1500" dirty="0">
                <a:solidFill>
                  <a:srgbClr val="000000"/>
                </a:solidFill>
              </a:rPr>
              <a:t> method is defined for all </a:t>
            </a:r>
            <a:r>
              <a:rPr lang="en-US" sz="1500" dirty="0" err="1">
                <a:solidFill>
                  <a:srgbClr val="000000"/>
                </a:solidFill>
              </a:rPr>
              <a:t>servlets</a:t>
            </a:r>
            <a:r>
              <a:rPr lang="en-US" sz="1500" dirty="0">
                <a:solidFill>
                  <a:srgbClr val="000000"/>
                </a:solidFill>
              </a:rPr>
              <a:t>.</a:t>
            </a:r>
          </a:p>
          <a:p>
            <a:pPr>
              <a:spcBef>
                <a:spcPct val="0"/>
              </a:spcBef>
            </a:pPr>
            <a:endParaRPr lang="en-US" sz="1500" dirty="0">
              <a:solidFill>
                <a:srgbClr val="000000"/>
              </a:solidFill>
            </a:endParaRPr>
          </a:p>
          <a:p>
            <a:pPr>
              <a:spcBef>
                <a:spcPct val="0"/>
              </a:spcBef>
            </a:pPr>
            <a:r>
              <a:rPr lang="en-US" sz="1500" dirty="0">
                <a:solidFill>
                  <a:srgbClr val="000000"/>
                </a:solidFill>
              </a:rPr>
              <a:t>Instructor notes:</a:t>
            </a:r>
          </a:p>
          <a:p>
            <a:pPr>
              <a:spcBef>
                <a:spcPct val="0"/>
              </a:spcBef>
            </a:pPr>
            <a:r>
              <a:rPr lang="en-US" sz="1500" dirty="0">
                <a:solidFill>
                  <a:srgbClr val="000000"/>
                </a:solidFill>
              </a:rPr>
              <a:t>Purpose — </a:t>
            </a:r>
          </a:p>
          <a:p>
            <a:pPr>
              <a:spcBef>
                <a:spcPct val="0"/>
              </a:spcBef>
            </a:pPr>
            <a:r>
              <a:rPr lang="en-US" sz="1500" dirty="0">
                <a:solidFill>
                  <a:srgbClr val="000000"/>
                </a:solidFill>
              </a:rPr>
              <a:t>Details — </a:t>
            </a:r>
          </a:p>
          <a:p>
            <a:pPr>
              <a:spcBef>
                <a:spcPct val="0"/>
              </a:spcBef>
            </a:pPr>
            <a:r>
              <a:rPr lang="en-US" sz="1500" dirty="0">
                <a:solidFill>
                  <a:srgbClr val="000000"/>
                </a:solidFill>
              </a:rPr>
              <a:t>Additional information — </a:t>
            </a:r>
          </a:p>
          <a:p>
            <a:pPr>
              <a:spcBef>
                <a:spcPct val="0"/>
              </a:spcBef>
            </a:pPr>
            <a:r>
              <a:rPr lang="en-US" sz="1500" dirty="0">
                <a:solidFill>
                  <a:srgbClr val="000000"/>
                </a:solidFill>
              </a:rPr>
              <a:t>Transition statement — Next: Building a Simple Java </a:t>
            </a:r>
            <a:r>
              <a:rPr lang="en-US" sz="1500" dirty="0" err="1">
                <a:solidFill>
                  <a:srgbClr val="000000"/>
                </a:solidFill>
              </a:rPr>
              <a:t>Servlet</a:t>
            </a:r>
            <a:r>
              <a:rPr lang="en-US" sz="1500" dirty="0">
                <a:solidFill>
                  <a:srgbClr val="000000"/>
                </a:solidFill>
              </a:rPr>
              <a:t> for </a:t>
            </a:r>
            <a:r>
              <a:rPr lang="en-US" sz="1500" dirty="0">
                <a:solidFill>
                  <a:srgbClr val="000000"/>
                </a:solidFill>
                <a:latin typeface="Courier New" pitchFamily="49" charset="0"/>
                <a:cs typeface="Courier New" pitchFamily="49" charset="0"/>
              </a:rPr>
              <a:t>GET</a:t>
            </a:r>
            <a:r>
              <a:rPr lang="en-US" sz="1500" dirty="0">
                <a:solidFill>
                  <a:srgbClr val="000000"/>
                </a:solidFill>
              </a:rPr>
              <a:t> or </a:t>
            </a:r>
            <a:r>
              <a:rPr lang="en-US" sz="1500" dirty="0">
                <a:solidFill>
                  <a:srgbClr val="000000"/>
                </a:solidFill>
                <a:latin typeface="Courier New" pitchFamily="49" charset="0"/>
                <a:cs typeface="Courier New" pitchFamily="49" charset="0"/>
              </a:rPr>
              <a:t>POST</a:t>
            </a:r>
            <a:r>
              <a:rPr lang="en-US" sz="1500" dirty="0">
                <a:solidFill>
                  <a:srgbClr val="000000"/>
                </a:solidFill>
              </a:rPr>
              <a:t> Processing</a:t>
            </a:r>
          </a:p>
        </p:txBody>
      </p:sp>
    </p:spTree>
    <p:extLst>
      <p:ext uri="{BB962C8B-B14F-4D97-AF65-F5344CB8AC3E}">
        <p14:creationId xmlns:p14="http://schemas.microsoft.com/office/powerpoint/2010/main" val="796171381"/>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68263" y="762000"/>
            <a:ext cx="6754813" cy="3800475"/>
          </a:xfrm>
          <a:ln/>
        </p:spPr>
      </p:sp>
      <p:sp>
        <p:nvSpPr>
          <p:cNvPr id="205827" name="Rectangle 3"/>
          <p:cNvSpPr>
            <a:spLocks noGrp="1" noChangeArrowheads="1"/>
          </p:cNvSpPr>
          <p:nvPr>
            <p:ph type="body" idx="1"/>
          </p:nvPr>
        </p:nvSpPr>
        <p:spPr>
          <a:xfrm>
            <a:off x="882166" y="4817947"/>
            <a:ext cx="4853373" cy="4566514"/>
          </a:xfrm>
        </p:spPr>
        <p:txBody>
          <a:bodyPr/>
          <a:lstStyle/>
          <a:p>
            <a:r>
              <a:rPr lang="en-US" b="1" i="1"/>
              <a:t>Notes:</a:t>
            </a:r>
            <a:endParaRPr lang="en-US"/>
          </a:p>
          <a:p>
            <a:r>
              <a:rPr lang="en-US"/>
              <a:t>The request parameter set is populated with the aggregation of both the query string parameters and post body parameters. The order of this aggregation is that query string parameter data takes precedence over post body parameter data. When a query string and post body both have the same name, the values appear as multiple values for the same name. </a:t>
            </a:r>
            <a:endParaRPr lang="en-US" b="1" i="1"/>
          </a:p>
          <a:p>
            <a:r>
              <a:rPr lang="en-US"/>
              <a:t>Posted form data is only read from the input stream of the request and used to populate the parameter set when all of the following conditions are met:</a:t>
            </a:r>
            <a:endParaRPr lang="en-US" b="1" i="1"/>
          </a:p>
          <a:p>
            <a:pPr>
              <a:buFontTx/>
              <a:buChar char="•"/>
            </a:pPr>
            <a:r>
              <a:rPr lang="en-US"/>
              <a:t>The request is an </a:t>
            </a:r>
            <a:r>
              <a:rPr lang="en-US" b="1"/>
              <a:t>HTTP</a:t>
            </a:r>
            <a:r>
              <a:rPr lang="en-US"/>
              <a:t> or </a:t>
            </a:r>
            <a:r>
              <a:rPr lang="en-US" b="1"/>
              <a:t>HTTPS</a:t>
            </a:r>
            <a:r>
              <a:rPr lang="en-US"/>
              <a:t> request.</a:t>
            </a:r>
          </a:p>
          <a:p>
            <a:pPr>
              <a:buFontTx/>
              <a:buChar char="•"/>
            </a:pPr>
            <a:r>
              <a:rPr lang="en-US"/>
              <a:t>The HTTP request is a </a:t>
            </a:r>
            <a:r>
              <a:rPr lang="en-US">
                <a:latin typeface="Courier New" pitchFamily="49" charset="0"/>
                <a:cs typeface="Courier New" pitchFamily="49" charset="0"/>
              </a:rPr>
              <a:t>POST</a:t>
            </a:r>
            <a:r>
              <a:rPr lang="en-US"/>
              <a:t> request.</a:t>
            </a:r>
          </a:p>
          <a:p>
            <a:pPr>
              <a:buFontTx/>
              <a:buChar char="•"/>
            </a:pPr>
            <a:r>
              <a:rPr lang="en-US"/>
              <a:t>The content type of the request is </a:t>
            </a:r>
            <a:r>
              <a:rPr lang="en-US">
                <a:latin typeface="Courier New" pitchFamily="49" charset="0"/>
                <a:cs typeface="Courier New" pitchFamily="49" charset="0"/>
              </a:rPr>
              <a:t>application/x-www-form-urlencoded</a:t>
            </a:r>
            <a:r>
              <a:rPr lang="en-US"/>
              <a:t>.</a:t>
            </a:r>
          </a:p>
          <a:p>
            <a:pPr>
              <a:buFontTx/>
              <a:buChar char="•"/>
            </a:pPr>
            <a:r>
              <a:rPr lang="en-US"/>
              <a:t>The servlet calls any of the </a:t>
            </a:r>
            <a:r>
              <a:rPr lang="en-US">
                <a:latin typeface="Courier New" pitchFamily="49" charset="0"/>
                <a:cs typeface="Courier New" pitchFamily="49" charset="0"/>
              </a:rPr>
              <a:t>getParameter</a:t>
            </a:r>
            <a:r>
              <a:rPr lang="en-US"/>
              <a:t> methods against the input request object.</a:t>
            </a:r>
          </a:p>
          <a:p>
            <a:r>
              <a:rPr lang="en-US"/>
              <a:t>If one or more of the above conditions is not true, the posted data is available to be read via the request object’s input stream.</a:t>
            </a:r>
          </a:p>
          <a:p>
            <a:r>
              <a:rPr lang="en-US" b="1" i="1"/>
              <a:t>Instructor notes:</a:t>
            </a:r>
            <a:endParaRPr lang="en-US"/>
          </a:p>
          <a:p>
            <a:r>
              <a:rPr lang="en-US"/>
              <a:t>Purpose —  </a:t>
            </a:r>
          </a:p>
          <a:p>
            <a:r>
              <a:rPr lang="en-US"/>
              <a:t>Details —  </a:t>
            </a:r>
          </a:p>
          <a:p>
            <a:r>
              <a:rPr lang="en-US"/>
              <a:t>Additional information —  </a:t>
            </a:r>
            <a:r>
              <a:rPr lang="en-US">
                <a:latin typeface="Courier New" pitchFamily="49" charset="0"/>
                <a:cs typeface="Courier New" pitchFamily="49" charset="0"/>
              </a:rPr>
              <a:t>getParameter</a:t>
            </a:r>
            <a:r>
              <a:rPr lang="en-US"/>
              <a:t> returns the value, the first value of an array of values, or </a:t>
            </a:r>
            <a:r>
              <a:rPr lang="en-US">
                <a:latin typeface="Courier New" pitchFamily="49" charset="0"/>
                <a:cs typeface="Courier New" pitchFamily="49" charset="0"/>
              </a:rPr>
              <a:t>null</a:t>
            </a:r>
            <a:r>
              <a:rPr lang="en-US"/>
              <a:t> if no value is supplied. </a:t>
            </a:r>
            <a:r>
              <a:rPr lang="en-US">
                <a:latin typeface="Courier New" pitchFamily="49" charset="0"/>
                <a:cs typeface="Courier New" pitchFamily="49" charset="0"/>
              </a:rPr>
              <a:t>getParameterValues</a:t>
            </a:r>
            <a:r>
              <a:rPr lang="en-US"/>
              <a:t> returns the array or </a:t>
            </a:r>
            <a:r>
              <a:rPr lang="en-US">
                <a:latin typeface="Courier New" pitchFamily="49" charset="0"/>
                <a:cs typeface="Courier New" pitchFamily="49" charset="0"/>
              </a:rPr>
              <a:t>null</a:t>
            </a:r>
            <a:r>
              <a:rPr lang="en-US"/>
              <a:t>. </a:t>
            </a:r>
          </a:p>
          <a:p>
            <a:r>
              <a:rPr lang="en-US"/>
              <a:t>Transition statement —  Next: Example HTML Form</a:t>
            </a:r>
          </a:p>
          <a:p>
            <a:endParaRPr lang="en-US"/>
          </a:p>
        </p:txBody>
      </p:sp>
    </p:spTree>
    <p:extLst>
      <p:ext uri="{BB962C8B-B14F-4D97-AF65-F5344CB8AC3E}">
        <p14:creationId xmlns:p14="http://schemas.microsoft.com/office/powerpoint/2010/main" val="466777282"/>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68263" y="762000"/>
            <a:ext cx="6754813" cy="3800475"/>
          </a:xfrm>
          <a:ln/>
        </p:spPr>
      </p:sp>
      <p:sp>
        <p:nvSpPr>
          <p:cNvPr id="224259" name="Rectangle 3"/>
          <p:cNvSpPr>
            <a:spLocks noGrp="1" noChangeArrowheads="1"/>
          </p:cNvSpPr>
          <p:nvPr>
            <p:ph type="body" idx="1"/>
          </p:nvPr>
        </p:nvSpPr>
        <p:spPr>
          <a:xfrm>
            <a:off x="882166" y="4817947"/>
            <a:ext cx="4853373" cy="4566514"/>
          </a:xfrm>
        </p:spPr>
        <p:txBody>
          <a:bodyPr/>
          <a:lstStyle/>
          <a:p>
            <a:r>
              <a:rPr lang="en-US" b="1" i="1"/>
              <a:t>Notes:</a:t>
            </a:r>
            <a:endParaRPr lang="en-US"/>
          </a:p>
          <a:p>
            <a:r>
              <a:rPr lang="en-US"/>
              <a:t>The assumption here is that </a:t>
            </a:r>
            <a:r>
              <a:rPr lang="en-US">
                <a:latin typeface="Courier New" pitchFamily="49" charset="0"/>
                <a:cs typeface="Courier New" pitchFamily="49" charset="0"/>
              </a:rPr>
              <a:t>processRequest</a:t>
            </a:r>
            <a:r>
              <a:rPr lang="en-US"/>
              <a:t> was called from </a:t>
            </a:r>
            <a:r>
              <a:rPr lang="en-US">
                <a:latin typeface="Courier New" pitchFamily="49" charset="0"/>
                <a:cs typeface="Courier New" pitchFamily="49" charset="0"/>
              </a:rPr>
              <a:t>doGet</a:t>
            </a:r>
            <a:r>
              <a:rPr lang="en-US"/>
              <a:t> and </a:t>
            </a:r>
            <a:r>
              <a:rPr lang="en-US">
                <a:latin typeface="Courier New" pitchFamily="49" charset="0"/>
                <a:cs typeface="Courier New" pitchFamily="49" charset="0"/>
              </a:rPr>
              <a:t>doPost</a:t>
            </a:r>
            <a:r>
              <a:rPr lang="en-US"/>
              <a:t>. The status needs to be set before the document has been written to the PrintWriter.</a:t>
            </a:r>
            <a:endParaRPr lang="en-US" b="1" i="1"/>
          </a:p>
          <a:p>
            <a:r>
              <a:rPr lang="en-US"/>
              <a:t>If the </a:t>
            </a:r>
            <a:r>
              <a:rPr lang="en-US">
                <a:latin typeface="Courier New" pitchFamily="49" charset="0"/>
                <a:cs typeface="Courier New" pitchFamily="49" charset="0"/>
              </a:rPr>
              <a:t>name</a:t>
            </a:r>
            <a:r>
              <a:rPr lang="en-US"/>
              <a:t> parameter is not passed to the servlet as query data, </a:t>
            </a:r>
            <a:r>
              <a:rPr lang="en-US">
                <a:latin typeface="Courier New" pitchFamily="49" charset="0"/>
                <a:cs typeface="Courier New" pitchFamily="49" charset="0"/>
              </a:rPr>
              <a:t>null</a:t>
            </a:r>
            <a:r>
              <a:rPr lang="en-US"/>
              <a:t> is returned by the </a:t>
            </a:r>
            <a:r>
              <a:rPr lang="en-US">
                <a:latin typeface="Courier New" pitchFamily="49" charset="0"/>
                <a:cs typeface="Courier New" pitchFamily="49" charset="0"/>
              </a:rPr>
              <a:t>getParameter</a:t>
            </a:r>
            <a:r>
              <a:rPr lang="en-US"/>
              <a:t> call. Also, if no </a:t>
            </a:r>
            <a:r>
              <a:rPr lang="en-US">
                <a:latin typeface="Courier New" pitchFamily="49" charset="0"/>
                <a:cs typeface="Courier New" pitchFamily="49" charset="0"/>
              </a:rPr>
              <a:t>height</a:t>
            </a:r>
            <a:r>
              <a:rPr lang="en-US"/>
              <a:t> parameter is specified, </a:t>
            </a:r>
            <a:r>
              <a:rPr lang="en-US">
                <a:latin typeface="Courier New" pitchFamily="49" charset="0"/>
                <a:cs typeface="Courier New" pitchFamily="49" charset="0"/>
              </a:rPr>
              <a:t>null</a:t>
            </a:r>
            <a:r>
              <a:rPr lang="en-US"/>
              <a:t> is returned by the </a:t>
            </a:r>
            <a:r>
              <a:rPr lang="en-US">
                <a:latin typeface="Courier New" pitchFamily="49" charset="0"/>
                <a:cs typeface="Courier New" pitchFamily="49" charset="0"/>
              </a:rPr>
              <a:t>getParameterValues</a:t>
            </a:r>
            <a:r>
              <a:rPr lang="en-US"/>
              <a:t> method.</a:t>
            </a:r>
            <a:endParaRPr lang="en-US" b="1" i="1"/>
          </a:p>
          <a:p>
            <a:r>
              <a:rPr lang="en-US"/>
              <a:t>If </a:t>
            </a:r>
            <a:r>
              <a:rPr lang="en-US">
                <a:latin typeface="Courier New" pitchFamily="49" charset="0"/>
                <a:cs typeface="Courier New" pitchFamily="49" charset="0"/>
              </a:rPr>
              <a:t>name=</a:t>
            </a:r>
            <a:r>
              <a:rPr lang="en-US"/>
              <a:t> is passed, then the value for </a:t>
            </a:r>
            <a:r>
              <a:rPr lang="en-US">
                <a:latin typeface="Courier New" pitchFamily="49" charset="0"/>
                <a:cs typeface="Courier New" pitchFamily="49" charset="0"/>
              </a:rPr>
              <a:t>name</a:t>
            </a:r>
            <a:r>
              <a:rPr lang="en-US"/>
              <a:t> is a String of length </a:t>
            </a:r>
            <a:r>
              <a:rPr lang="en-US">
                <a:latin typeface="Courier New" pitchFamily="49" charset="0"/>
                <a:cs typeface="Courier New" pitchFamily="49" charset="0"/>
              </a:rPr>
              <a:t>0</a:t>
            </a:r>
            <a:r>
              <a:rPr lang="en-US"/>
              <a:t>. If </a:t>
            </a:r>
            <a:r>
              <a:rPr lang="en-US">
                <a:latin typeface="Courier New" pitchFamily="49" charset="0"/>
                <a:cs typeface="Courier New" pitchFamily="49" charset="0"/>
              </a:rPr>
              <a:t>height=</a:t>
            </a:r>
            <a:r>
              <a:rPr lang="en-US"/>
              <a:t> is passed, then </a:t>
            </a:r>
            <a:r>
              <a:rPr lang="en-US">
                <a:latin typeface="Courier New" pitchFamily="49" charset="0"/>
                <a:cs typeface="Courier New" pitchFamily="49" charset="0"/>
              </a:rPr>
              <a:t>height</a:t>
            </a:r>
            <a:r>
              <a:rPr lang="en-US"/>
              <a:t> returns an array of one element. That element contains a String of length </a:t>
            </a:r>
            <a:r>
              <a:rPr lang="en-US">
                <a:latin typeface="Courier New" pitchFamily="49" charset="0"/>
                <a:cs typeface="Courier New" pitchFamily="49" charset="0"/>
              </a:rPr>
              <a:t>0</a:t>
            </a:r>
            <a:r>
              <a:rPr lang="en-US"/>
              <a:t>.</a:t>
            </a:r>
            <a:endParaRPr lang="en-US" b="1" i="1"/>
          </a:p>
          <a:p>
            <a:r>
              <a:rPr lang="en-US"/>
              <a:t>If the following query data is supplied,</a:t>
            </a:r>
            <a:endParaRPr lang="en-US" b="1" i="1"/>
          </a:p>
          <a:p>
            <a:r>
              <a:rPr lang="en-US" noProof="1">
                <a:latin typeface="Courier New" pitchFamily="49" charset="0"/>
                <a:cs typeface="Courier New" pitchFamily="49" charset="0"/>
              </a:rPr>
              <a:t>height=125cm.&amp;name=Margaret&amp;height=49in</a:t>
            </a:r>
            <a:r>
              <a:rPr lang="en-US" noProof="1"/>
              <a:t>.</a:t>
            </a:r>
          </a:p>
          <a:p>
            <a:r>
              <a:rPr lang="en-US" noProof="1"/>
              <a:t>then the value for String </a:t>
            </a:r>
            <a:r>
              <a:rPr lang="en-US" noProof="1">
                <a:latin typeface="Courier New" pitchFamily="49" charset="0"/>
                <a:cs typeface="Courier New" pitchFamily="49" charset="0"/>
              </a:rPr>
              <a:t>name</a:t>
            </a:r>
            <a:r>
              <a:rPr lang="en-US" noProof="1"/>
              <a:t> is </a:t>
            </a:r>
            <a:r>
              <a:rPr lang="en-US" noProof="1">
                <a:latin typeface="Courier New" pitchFamily="49" charset="0"/>
                <a:cs typeface="Courier New" pitchFamily="49" charset="0"/>
              </a:rPr>
              <a:t>Margaret</a:t>
            </a:r>
            <a:r>
              <a:rPr lang="en-US" noProof="1"/>
              <a:t>. The </a:t>
            </a:r>
            <a:r>
              <a:rPr lang="en-US" noProof="1">
                <a:latin typeface="Courier New" pitchFamily="49" charset="0"/>
                <a:cs typeface="Courier New" pitchFamily="49" charset="0"/>
              </a:rPr>
              <a:t>height</a:t>
            </a:r>
            <a:r>
              <a:rPr lang="en-US" noProof="1"/>
              <a:t> array contains two values. The value for </a:t>
            </a:r>
            <a:r>
              <a:rPr lang="en-US" noProof="1">
                <a:latin typeface="Courier New" pitchFamily="49" charset="0"/>
                <a:cs typeface="Courier New" pitchFamily="49" charset="0"/>
              </a:rPr>
              <a:t>height[0]</a:t>
            </a:r>
            <a:r>
              <a:rPr lang="en-US" noProof="1"/>
              <a:t> is </a:t>
            </a:r>
            <a:r>
              <a:rPr lang="en-US" noProof="1">
                <a:latin typeface="Courier New" pitchFamily="49" charset="0"/>
                <a:cs typeface="Courier New" pitchFamily="49" charset="0"/>
              </a:rPr>
              <a:t>125cm</a:t>
            </a:r>
            <a:r>
              <a:rPr lang="en-US" noProof="1"/>
              <a:t>. and </a:t>
            </a:r>
            <a:r>
              <a:rPr lang="en-US" noProof="1">
                <a:latin typeface="Courier New" pitchFamily="49" charset="0"/>
                <a:cs typeface="Courier New" pitchFamily="49" charset="0"/>
              </a:rPr>
              <a:t>height[1]</a:t>
            </a:r>
            <a:r>
              <a:rPr lang="en-US" noProof="1"/>
              <a:t> is </a:t>
            </a:r>
            <a:r>
              <a:rPr lang="en-US" noProof="1">
                <a:latin typeface="Courier New" pitchFamily="49" charset="0"/>
                <a:cs typeface="Courier New" pitchFamily="49" charset="0"/>
              </a:rPr>
              <a:t>49in</a:t>
            </a:r>
            <a:r>
              <a:rPr lang="en-US" noProof="1"/>
              <a:t>.</a:t>
            </a:r>
            <a:endParaRPr lang="en-US"/>
          </a:p>
          <a:p>
            <a:r>
              <a:rPr lang="en-US" b="1" i="1" noProof="1"/>
              <a:t>Instructor notes:</a:t>
            </a:r>
            <a:endParaRPr lang="en-US" noProof="1"/>
          </a:p>
          <a:p>
            <a:r>
              <a:rPr lang="en-US" noProof="1"/>
              <a:t>Purpose —  </a:t>
            </a:r>
          </a:p>
          <a:p>
            <a:r>
              <a:rPr lang="en-US" noProof="1"/>
              <a:t>Details —  </a:t>
            </a:r>
          </a:p>
          <a:p>
            <a:r>
              <a:rPr lang="en-US" noProof="1"/>
              <a:t>Additional information —  Another way to deal with a parameter having no value is to have the field be checked by JavaScript in the browser before the request is sent. </a:t>
            </a:r>
          </a:p>
          <a:p>
            <a:r>
              <a:rPr lang="en-US" noProof="1"/>
              <a:t>Transition statement —  Next: </a:t>
            </a:r>
            <a:r>
              <a:rPr lang="en-US"/>
              <a:t>Checkpoint</a:t>
            </a:r>
            <a:endParaRPr lang="en-US" noProof="1"/>
          </a:p>
          <a:p>
            <a:endParaRPr lang="en-US" noProof="1"/>
          </a:p>
        </p:txBody>
      </p:sp>
    </p:spTree>
    <p:extLst>
      <p:ext uri="{BB962C8B-B14F-4D97-AF65-F5344CB8AC3E}">
        <p14:creationId xmlns:p14="http://schemas.microsoft.com/office/powerpoint/2010/main" val="4167588201"/>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BFA8-BBA7-4459-B33A-A511B8436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005EA9-43C2-4037-B396-19FA4AA1E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592592-AF0F-4CE6-9C03-CC6142D6C2E0}"/>
              </a:ext>
            </a:extLst>
          </p:cNvPr>
          <p:cNvSpPr>
            <a:spLocks noGrp="1"/>
          </p:cNvSpPr>
          <p:nvPr>
            <p:ph type="dt" sz="half" idx="10"/>
          </p:nvPr>
        </p:nvSpPr>
        <p:spPr/>
        <p:txBody>
          <a:bodyPr/>
          <a:lstStyle/>
          <a:p>
            <a:fld id="{6AD9C960-72EB-43A8-9107-BCC914477505}" type="datetimeFigureOut">
              <a:rPr lang="en-US" smtClean="0"/>
              <a:t>8/14/2022</a:t>
            </a:fld>
            <a:endParaRPr lang="en-US"/>
          </a:p>
        </p:txBody>
      </p:sp>
      <p:sp>
        <p:nvSpPr>
          <p:cNvPr id="5" name="Footer Placeholder 4">
            <a:extLst>
              <a:ext uri="{FF2B5EF4-FFF2-40B4-BE49-F238E27FC236}">
                <a16:creationId xmlns:a16="http://schemas.microsoft.com/office/drawing/2014/main" id="{71332BF8-BE71-4CC7-B47A-A0615C0C1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CA2FB-76B7-49FA-A7FE-25CE1A6DA711}"/>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71161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5C7F-83F6-4326-AA0F-B638256721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4F97C-D7B9-44D1-8F43-B5DDFD11F0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BEF1A-73BA-4ABC-B75F-276BDB4B19FD}"/>
              </a:ext>
            </a:extLst>
          </p:cNvPr>
          <p:cNvSpPr>
            <a:spLocks noGrp="1"/>
          </p:cNvSpPr>
          <p:nvPr>
            <p:ph type="dt" sz="half" idx="10"/>
          </p:nvPr>
        </p:nvSpPr>
        <p:spPr/>
        <p:txBody>
          <a:bodyPr/>
          <a:lstStyle/>
          <a:p>
            <a:fld id="{6AD9C960-72EB-43A8-9107-BCC914477505}" type="datetimeFigureOut">
              <a:rPr lang="en-US" smtClean="0"/>
              <a:t>8/14/2022</a:t>
            </a:fld>
            <a:endParaRPr lang="en-US"/>
          </a:p>
        </p:txBody>
      </p:sp>
      <p:sp>
        <p:nvSpPr>
          <p:cNvPr id="5" name="Footer Placeholder 4">
            <a:extLst>
              <a:ext uri="{FF2B5EF4-FFF2-40B4-BE49-F238E27FC236}">
                <a16:creationId xmlns:a16="http://schemas.microsoft.com/office/drawing/2014/main" id="{EF5DAB60-7DAF-401A-A4C2-A739B0FA4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3FED7-8F17-4558-9373-CFC9E1C99743}"/>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5116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7D6E4-2480-400D-B04C-79B29E756D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B0B21C-BDFB-487B-AC51-160B6AFB9F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52F20-7C76-4487-B041-88CCB93B944E}"/>
              </a:ext>
            </a:extLst>
          </p:cNvPr>
          <p:cNvSpPr>
            <a:spLocks noGrp="1"/>
          </p:cNvSpPr>
          <p:nvPr>
            <p:ph type="dt" sz="half" idx="10"/>
          </p:nvPr>
        </p:nvSpPr>
        <p:spPr/>
        <p:txBody>
          <a:bodyPr/>
          <a:lstStyle/>
          <a:p>
            <a:fld id="{6AD9C960-72EB-43A8-9107-BCC914477505}" type="datetimeFigureOut">
              <a:rPr lang="en-US" smtClean="0"/>
              <a:t>8/14/2022</a:t>
            </a:fld>
            <a:endParaRPr lang="en-US"/>
          </a:p>
        </p:txBody>
      </p:sp>
      <p:sp>
        <p:nvSpPr>
          <p:cNvPr id="5" name="Footer Placeholder 4">
            <a:extLst>
              <a:ext uri="{FF2B5EF4-FFF2-40B4-BE49-F238E27FC236}">
                <a16:creationId xmlns:a16="http://schemas.microsoft.com/office/drawing/2014/main" id="{089E0E17-5BE1-4B15-9520-DEFBE6581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2FE3D-4CF0-4F88-B0E1-83862A5D2716}"/>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94484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7A53-9C75-4599-B29A-CD75319F8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C3735-BCA2-4290-9EE8-DF6F2CCDB5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A5A7D-8831-4E8E-8525-98A917928764}"/>
              </a:ext>
            </a:extLst>
          </p:cNvPr>
          <p:cNvSpPr>
            <a:spLocks noGrp="1"/>
          </p:cNvSpPr>
          <p:nvPr>
            <p:ph type="dt" sz="half" idx="10"/>
          </p:nvPr>
        </p:nvSpPr>
        <p:spPr/>
        <p:txBody>
          <a:bodyPr/>
          <a:lstStyle/>
          <a:p>
            <a:fld id="{6AD9C960-72EB-43A8-9107-BCC914477505}" type="datetimeFigureOut">
              <a:rPr lang="en-US" smtClean="0"/>
              <a:t>8/14/2022</a:t>
            </a:fld>
            <a:endParaRPr lang="en-US"/>
          </a:p>
        </p:txBody>
      </p:sp>
      <p:sp>
        <p:nvSpPr>
          <p:cNvPr id="5" name="Footer Placeholder 4">
            <a:extLst>
              <a:ext uri="{FF2B5EF4-FFF2-40B4-BE49-F238E27FC236}">
                <a16:creationId xmlns:a16="http://schemas.microsoft.com/office/drawing/2014/main" id="{DAA32BA4-0F5A-4461-BC0D-FDFCC4FAD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03B7F-FA8C-463E-990A-43A1BE3D471E}"/>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349342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5198-26F6-4236-BB2C-6C605D5A1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5EA8A3-60DC-49BD-BEFE-1427AE14F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5D629A-B4CF-44A4-B370-2EE678FB056E}"/>
              </a:ext>
            </a:extLst>
          </p:cNvPr>
          <p:cNvSpPr>
            <a:spLocks noGrp="1"/>
          </p:cNvSpPr>
          <p:nvPr>
            <p:ph type="dt" sz="half" idx="10"/>
          </p:nvPr>
        </p:nvSpPr>
        <p:spPr/>
        <p:txBody>
          <a:bodyPr/>
          <a:lstStyle/>
          <a:p>
            <a:fld id="{6AD9C960-72EB-43A8-9107-BCC914477505}" type="datetimeFigureOut">
              <a:rPr lang="en-US" smtClean="0"/>
              <a:t>8/14/2022</a:t>
            </a:fld>
            <a:endParaRPr lang="en-US"/>
          </a:p>
        </p:txBody>
      </p:sp>
      <p:sp>
        <p:nvSpPr>
          <p:cNvPr id="5" name="Footer Placeholder 4">
            <a:extLst>
              <a:ext uri="{FF2B5EF4-FFF2-40B4-BE49-F238E27FC236}">
                <a16:creationId xmlns:a16="http://schemas.microsoft.com/office/drawing/2014/main" id="{7531D785-5A39-4D88-9061-C918C8015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BCA72-F987-4C73-965F-3F4F6443EC46}"/>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41264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834-25F7-46C8-8D55-AB9C1A878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5F1EA-1F8E-4834-A191-4203DED2B5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1C6DF0-68C3-4254-BF4B-075A97C935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F0095C-CB56-4E32-BE69-36771DD5B6AC}"/>
              </a:ext>
            </a:extLst>
          </p:cNvPr>
          <p:cNvSpPr>
            <a:spLocks noGrp="1"/>
          </p:cNvSpPr>
          <p:nvPr>
            <p:ph type="dt" sz="half" idx="10"/>
          </p:nvPr>
        </p:nvSpPr>
        <p:spPr/>
        <p:txBody>
          <a:bodyPr/>
          <a:lstStyle/>
          <a:p>
            <a:fld id="{6AD9C960-72EB-43A8-9107-BCC914477505}" type="datetimeFigureOut">
              <a:rPr lang="en-US" smtClean="0"/>
              <a:t>8/14/2022</a:t>
            </a:fld>
            <a:endParaRPr lang="en-US"/>
          </a:p>
        </p:txBody>
      </p:sp>
      <p:sp>
        <p:nvSpPr>
          <p:cNvPr id="6" name="Footer Placeholder 5">
            <a:extLst>
              <a:ext uri="{FF2B5EF4-FFF2-40B4-BE49-F238E27FC236}">
                <a16:creationId xmlns:a16="http://schemas.microsoft.com/office/drawing/2014/main" id="{F5006800-01C0-49CA-840B-C73FCDCA1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0F937-16C8-4124-9186-9C0CF1BA7340}"/>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89370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9D3C-DD2D-4C2F-A5C1-4E675E375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B2FB8E-FDA5-4A5B-A914-BA4821D2C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899316-2DF7-4CC6-AE2B-C6736B5B15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4A933D-E6BF-4F6F-ACA7-B8A0625B4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6593C6-D6C1-475C-96BA-C6C0DC26E9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971536-A3BF-4298-B847-46CF68ADE76B}"/>
              </a:ext>
            </a:extLst>
          </p:cNvPr>
          <p:cNvSpPr>
            <a:spLocks noGrp="1"/>
          </p:cNvSpPr>
          <p:nvPr>
            <p:ph type="dt" sz="half" idx="10"/>
          </p:nvPr>
        </p:nvSpPr>
        <p:spPr/>
        <p:txBody>
          <a:bodyPr/>
          <a:lstStyle/>
          <a:p>
            <a:fld id="{6AD9C960-72EB-43A8-9107-BCC914477505}" type="datetimeFigureOut">
              <a:rPr lang="en-US" smtClean="0"/>
              <a:t>8/14/2022</a:t>
            </a:fld>
            <a:endParaRPr lang="en-US"/>
          </a:p>
        </p:txBody>
      </p:sp>
      <p:sp>
        <p:nvSpPr>
          <p:cNvPr id="8" name="Footer Placeholder 7">
            <a:extLst>
              <a:ext uri="{FF2B5EF4-FFF2-40B4-BE49-F238E27FC236}">
                <a16:creationId xmlns:a16="http://schemas.microsoft.com/office/drawing/2014/main" id="{30F7E2B8-C461-492F-BB36-682854F06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2FA32F-5813-48DF-B0BD-054F426C78E9}"/>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67222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2FDE-4AD9-4C74-A8A3-5FD904D272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85F539-8161-447E-AA20-C599331A74F4}"/>
              </a:ext>
            </a:extLst>
          </p:cNvPr>
          <p:cNvSpPr>
            <a:spLocks noGrp="1"/>
          </p:cNvSpPr>
          <p:nvPr>
            <p:ph type="dt" sz="half" idx="10"/>
          </p:nvPr>
        </p:nvSpPr>
        <p:spPr/>
        <p:txBody>
          <a:bodyPr/>
          <a:lstStyle/>
          <a:p>
            <a:fld id="{6AD9C960-72EB-43A8-9107-BCC914477505}" type="datetimeFigureOut">
              <a:rPr lang="en-US" smtClean="0"/>
              <a:t>8/14/2022</a:t>
            </a:fld>
            <a:endParaRPr lang="en-US"/>
          </a:p>
        </p:txBody>
      </p:sp>
      <p:sp>
        <p:nvSpPr>
          <p:cNvPr id="4" name="Footer Placeholder 3">
            <a:extLst>
              <a:ext uri="{FF2B5EF4-FFF2-40B4-BE49-F238E27FC236}">
                <a16:creationId xmlns:a16="http://schemas.microsoft.com/office/drawing/2014/main" id="{2AA860CF-F524-4642-BFBE-708F86A91A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3DE4F6-489F-4EAA-AF0E-1A9A45863E28}"/>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18389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D4B2E-2AF7-4277-8010-3D4185C30994}"/>
              </a:ext>
            </a:extLst>
          </p:cNvPr>
          <p:cNvSpPr>
            <a:spLocks noGrp="1"/>
          </p:cNvSpPr>
          <p:nvPr>
            <p:ph type="dt" sz="half" idx="10"/>
          </p:nvPr>
        </p:nvSpPr>
        <p:spPr/>
        <p:txBody>
          <a:bodyPr/>
          <a:lstStyle/>
          <a:p>
            <a:fld id="{6AD9C960-72EB-43A8-9107-BCC914477505}" type="datetimeFigureOut">
              <a:rPr lang="en-US" smtClean="0"/>
              <a:t>8/14/2022</a:t>
            </a:fld>
            <a:endParaRPr lang="en-US"/>
          </a:p>
        </p:txBody>
      </p:sp>
      <p:sp>
        <p:nvSpPr>
          <p:cNvPr id="3" name="Footer Placeholder 2">
            <a:extLst>
              <a:ext uri="{FF2B5EF4-FFF2-40B4-BE49-F238E27FC236}">
                <a16:creationId xmlns:a16="http://schemas.microsoft.com/office/drawing/2014/main" id="{5A8FA51D-15D7-4513-BCB8-971CD51310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AA6D16-DC62-4ECA-8C77-9B79821001F9}"/>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15763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F3AA-EFEA-4B52-A2A7-107D0ACD3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E4BC4-103F-4239-8D37-BC32BE925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E3C9C-8527-46AF-909F-07CF8226A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B0299B-C5B4-42F9-89AB-B105E4723585}"/>
              </a:ext>
            </a:extLst>
          </p:cNvPr>
          <p:cNvSpPr>
            <a:spLocks noGrp="1"/>
          </p:cNvSpPr>
          <p:nvPr>
            <p:ph type="dt" sz="half" idx="10"/>
          </p:nvPr>
        </p:nvSpPr>
        <p:spPr/>
        <p:txBody>
          <a:bodyPr/>
          <a:lstStyle/>
          <a:p>
            <a:fld id="{6AD9C960-72EB-43A8-9107-BCC914477505}" type="datetimeFigureOut">
              <a:rPr lang="en-US" smtClean="0"/>
              <a:t>8/14/2022</a:t>
            </a:fld>
            <a:endParaRPr lang="en-US"/>
          </a:p>
        </p:txBody>
      </p:sp>
      <p:sp>
        <p:nvSpPr>
          <p:cNvPr id="6" name="Footer Placeholder 5">
            <a:extLst>
              <a:ext uri="{FF2B5EF4-FFF2-40B4-BE49-F238E27FC236}">
                <a16:creationId xmlns:a16="http://schemas.microsoft.com/office/drawing/2014/main" id="{F3D4E262-0400-4A95-98BE-600F3AAD2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B4B47-08CE-41E6-ADED-FF6488875DEA}"/>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66165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4256-D854-4B71-AD59-A2886642C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DCC79A-9EFB-4C13-BB72-BE143E533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C20C5-BA89-411E-9606-81BE2EB4B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75DF7C-3E99-4F16-B2C4-1B5B0D975AFA}"/>
              </a:ext>
            </a:extLst>
          </p:cNvPr>
          <p:cNvSpPr>
            <a:spLocks noGrp="1"/>
          </p:cNvSpPr>
          <p:nvPr>
            <p:ph type="dt" sz="half" idx="10"/>
          </p:nvPr>
        </p:nvSpPr>
        <p:spPr/>
        <p:txBody>
          <a:bodyPr/>
          <a:lstStyle/>
          <a:p>
            <a:fld id="{6AD9C960-72EB-43A8-9107-BCC914477505}" type="datetimeFigureOut">
              <a:rPr lang="en-US" smtClean="0"/>
              <a:t>8/14/2022</a:t>
            </a:fld>
            <a:endParaRPr lang="en-US"/>
          </a:p>
        </p:txBody>
      </p:sp>
      <p:sp>
        <p:nvSpPr>
          <p:cNvPr id="6" name="Footer Placeholder 5">
            <a:extLst>
              <a:ext uri="{FF2B5EF4-FFF2-40B4-BE49-F238E27FC236}">
                <a16:creationId xmlns:a16="http://schemas.microsoft.com/office/drawing/2014/main" id="{7F41330D-949F-431C-9B21-05A883D83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CC3D7-4986-4A47-861D-C13857986B71}"/>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355062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A3A47-2ED7-48F4-978C-0986D1867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0ABA9-D119-422C-94A9-3436F87B5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4F3C5-7D64-461F-81B8-4DA9FF043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9C960-72EB-43A8-9107-BCC914477505}" type="datetimeFigureOut">
              <a:rPr lang="en-US" smtClean="0"/>
              <a:t>8/14/2022</a:t>
            </a:fld>
            <a:endParaRPr lang="en-US"/>
          </a:p>
        </p:txBody>
      </p:sp>
      <p:sp>
        <p:nvSpPr>
          <p:cNvPr id="5" name="Footer Placeholder 4">
            <a:extLst>
              <a:ext uri="{FF2B5EF4-FFF2-40B4-BE49-F238E27FC236}">
                <a16:creationId xmlns:a16="http://schemas.microsoft.com/office/drawing/2014/main" id="{F56ECFB7-BD42-477D-9B8F-F4CF2A638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873786-ECC9-4803-8AA7-218764257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B21E9-770A-420D-9223-AF00DC5C1394}" type="slidenum">
              <a:rPr lang="en-US" smtClean="0"/>
              <a:t>‹#›</a:t>
            </a:fld>
            <a:endParaRPr lang="en-US"/>
          </a:p>
        </p:txBody>
      </p:sp>
      <p:pic>
        <p:nvPicPr>
          <p:cNvPr id="8" name="Picture 7">
            <a:extLst>
              <a:ext uri="{FF2B5EF4-FFF2-40B4-BE49-F238E27FC236}">
                <a16:creationId xmlns:a16="http://schemas.microsoft.com/office/drawing/2014/main" id="{F2AEE800-4119-4833-B9E1-41C39FE9427F}"/>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5480" t="2" r="7180" b="43444"/>
          <a:stretch/>
        </p:blipFill>
        <p:spPr>
          <a:xfrm>
            <a:off x="10226566" y="241299"/>
            <a:ext cx="1127234" cy="928953"/>
          </a:xfrm>
          <a:prstGeom prst="rect">
            <a:avLst/>
          </a:prstGeom>
        </p:spPr>
      </p:pic>
      <p:sp>
        <p:nvSpPr>
          <p:cNvPr id="9" name="TextBox 8">
            <a:extLst>
              <a:ext uri="{FF2B5EF4-FFF2-40B4-BE49-F238E27FC236}">
                <a16:creationId xmlns:a16="http://schemas.microsoft.com/office/drawing/2014/main" id="{2F877DC3-C1A8-4098-8ED1-966DDD2F6615}"/>
              </a:ext>
            </a:extLst>
          </p:cNvPr>
          <p:cNvSpPr txBox="1"/>
          <p:nvPr userDrawn="1"/>
        </p:nvSpPr>
        <p:spPr>
          <a:xfrm>
            <a:off x="11113152" y="868389"/>
            <a:ext cx="419911" cy="369332"/>
          </a:xfrm>
          <a:prstGeom prst="rect">
            <a:avLst/>
          </a:prstGeom>
          <a:noFill/>
        </p:spPr>
        <p:txBody>
          <a:bodyPr wrap="square" rtlCol="0">
            <a:spAutoFit/>
          </a:bodyPr>
          <a:lstStyle/>
          <a:p>
            <a:r>
              <a:rPr lang="en-US" dirty="0">
                <a:solidFill>
                  <a:srgbClr val="FF0000"/>
                </a:solidFill>
              </a:rPr>
              <a:t>+2</a:t>
            </a:r>
          </a:p>
        </p:txBody>
      </p:sp>
    </p:spTree>
    <p:extLst>
      <p:ext uri="{BB962C8B-B14F-4D97-AF65-F5344CB8AC3E}">
        <p14:creationId xmlns:p14="http://schemas.microsoft.com/office/powerpoint/2010/main" val="163573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ichet@sit.kmutt.ac.t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radle.org/maven-vs-gradle/" TargetMode="External"/><Relationship Id="rId2" Type="http://schemas.openxmlformats.org/officeDocument/2006/relationships/hyperlink" Target="https://technologyconversations.com/2014/06/18/build-tool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whatis/whatis_http.asp" TargetMode="Externa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ee/5/tutorial/doc/bnacj.html" TargetMode="External"/><Relationship Id="rId2" Type="http://schemas.openxmlformats.org/officeDocument/2006/relationships/image" Target="../media/image38.gif"/><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point.com/servlet-tutorial" TargetMode="External"/><Relationship Id="rId2" Type="http://schemas.openxmlformats.org/officeDocument/2006/relationships/hyperlink" Target="https://www.w3schools.in/category/jsp" TargetMode="External"/><Relationship Id="rId1" Type="http://schemas.openxmlformats.org/officeDocument/2006/relationships/slideLayout" Target="../slideLayouts/slideLayout2.xml"/><Relationship Id="rId6" Type="http://schemas.openxmlformats.org/officeDocument/2006/relationships/hyperlink" Target="https://tomcat.apache.org/tomcat-10.0-doc" TargetMode="External"/><Relationship Id="rId5" Type="http://schemas.openxmlformats.org/officeDocument/2006/relationships/hyperlink" Target="https://www.jetbrains.com/help/idea/creating-and-running-your-first-java-ee-application.html" TargetMode="External"/><Relationship Id="rId4" Type="http://schemas.openxmlformats.org/officeDocument/2006/relationships/hyperlink" Target="https://www.khanacademy.org/computing"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9.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hyperlink" Target="https://www.javatpoint.com/servlet-tutorial" TargetMode="External"/><Relationship Id="rId7"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2.jpeg"/><Relationship Id="rId11" Type="http://schemas.openxmlformats.org/officeDocument/2006/relationships/image" Target="../media/image47.png"/><Relationship Id="rId5" Type="http://schemas.openxmlformats.org/officeDocument/2006/relationships/image" Target="../media/image41.jpe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jpeg"/></Relationships>
</file>

<file path=ppt/slides/_rels/slide22.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50.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javatpoint.com/jsp-tutorial"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hyperlink" Target="https://en.wikipedia.org/wiki/XMLHttpReques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svg"/><Relationship Id="rId18" Type="http://schemas.openxmlformats.org/officeDocument/2006/relationships/image" Target="../media/image21.png"/><Relationship Id="rId26" Type="http://schemas.openxmlformats.org/officeDocument/2006/relationships/image" Target="../media/image29.jpeg"/><Relationship Id="rId3" Type="http://schemas.openxmlformats.org/officeDocument/2006/relationships/image" Target="../media/image6.sv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jpe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jpeg"/><Relationship Id="rId24" Type="http://schemas.openxmlformats.org/officeDocument/2006/relationships/image" Target="../media/image27.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w3schools.com/whatis/whatis_fullstack.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w3schools.com/whatis/default.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w3schools.com/whatis/whatis_fullstack.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73D3-AEAF-4591-AB6E-DD9420A12F9D}"/>
              </a:ext>
            </a:extLst>
          </p:cNvPr>
          <p:cNvSpPr>
            <a:spLocks noGrp="1"/>
          </p:cNvSpPr>
          <p:nvPr>
            <p:ph type="ctrTitle"/>
          </p:nvPr>
        </p:nvSpPr>
        <p:spPr/>
        <p:txBody>
          <a:bodyPr>
            <a:normAutofit fontScale="90000"/>
          </a:bodyPr>
          <a:lstStyle/>
          <a:p>
            <a:r>
              <a:rPr lang="en-US" dirty="0"/>
              <a:t>INT202 Server-Side Web Programming I</a:t>
            </a:r>
            <a:br>
              <a:rPr lang="en-US" dirty="0"/>
            </a:br>
            <a:r>
              <a:rPr lang="en-US" dirty="0"/>
              <a:t>(</a:t>
            </a:r>
            <a:r>
              <a:rPr lang="en-US" b="1" dirty="0">
                <a:solidFill>
                  <a:schemeClr val="bg1">
                    <a:lumMod val="50000"/>
                  </a:schemeClr>
                </a:solidFill>
              </a:rPr>
              <a:t>1</a:t>
            </a:r>
            <a:r>
              <a:rPr lang="en-US" b="1" dirty="0"/>
              <a:t>-</a:t>
            </a:r>
            <a:r>
              <a:rPr lang="en-US" b="1" dirty="0">
                <a:solidFill>
                  <a:srgbClr val="0070C0"/>
                </a:solidFill>
              </a:rPr>
              <a:t>2</a:t>
            </a:r>
            <a:r>
              <a:rPr lang="en-US" b="1" dirty="0"/>
              <a:t>-4</a:t>
            </a:r>
            <a:r>
              <a:rPr lang="en-US" dirty="0"/>
              <a:t>)</a:t>
            </a:r>
          </a:p>
        </p:txBody>
      </p:sp>
      <p:sp>
        <p:nvSpPr>
          <p:cNvPr id="3" name="Subtitle 2">
            <a:extLst>
              <a:ext uri="{FF2B5EF4-FFF2-40B4-BE49-F238E27FC236}">
                <a16:creationId xmlns:a16="http://schemas.microsoft.com/office/drawing/2014/main" id="{3E6690AF-5DB7-4056-89E6-5AC7B69E7E10}"/>
              </a:ext>
            </a:extLst>
          </p:cNvPr>
          <p:cNvSpPr>
            <a:spLocks noGrp="1"/>
          </p:cNvSpPr>
          <p:nvPr>
            <p:ph type="subTitle" idx="1"/>
          </p:nvPr>
        </p:nvSpPr>
        <p:spPr>
          <a:xfrm>
            <a:off x="4328921" y="4990288"/>
            <a:ext cx="3378366" cy="521829"/>
          </a:xfrm>
        </p:spPr>
        <p:txBody>
          <a:bodyPr>
            <a:normAutofit/>
          </a:bodyPr>
          <a:lstStyle/>
          <a:p>
            <a:r>
              <a:rPr lang="en-US" dirty="0">
                <a:hlinkClick r:id="rId3"/>
              </a:rPr>
              <a:t>pichet@sit.kmutt.ac.th</a:t>
            </a:r>
            <a:endParaRPr lang="en-US" dirty="0"/>
          </a:p>
        </p:txBody>
      </p:sp>
    </p:spTree>
    <p:extLst>
      <p:ext uri="{BB962C8B-B14F-4D97-AF65-F5344CB8AC3E}">
        <p14:creationId xmlns:p14="http://schemas.microsoft.com/office/powerpoint/2010/main" val="3822829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24A2-AE5B-4A60-B54C-89975AD9DDA8}"/>
              </a:ext>
            </a:extLst>
          </p:cNvPr>
          <p:cNvSpPr>
            <a:spLocks noGrp="1"/>
          </p:cNvSpPr>
          <p:nvPr>
            <p:ph type="title"/>
          </p:nvPr>
        </p:nvSpPr>
        <p:spPr/>
        <p:txBody>
          <a:bodyPr/>
          <a:lstStyle/>
          <a:p>
            <a:r>
              <a:rPr lang="en-US" dirty="0"/>
              <a:t>Java Build Tools</a:t>
            </a:r>
          </a:p>
        </p:txBody>
      </p:sp>
      <p:sp>
        <p:nvSpPr>
          <p:cNvPr id="3" name="Content Placeholder 2">
            <a:extLst>
              <a:ext uri="{FF2B5EF4-FFF2-40B4-BE49-F238E27FC236}">
                <a16:creationId xmlns:a16="http://schemas.microsoft.com/office/drawing/2014/main" id="{37A2004F-3C3B-49AB-8641-6C23D86B6C7D}"/>
              </a:ext>
            </a:extLst>
          </p:cNvPr>
          <p:cNvSpPr>
            <a:spLocks noGrp="1"/>
          </p:cNvSpPr>
          <p:nvPr>
            <p:ph idx="1"/>
          </p:nvPr>
        </p:nvSpPr>
        <p:spPr>
          <a:xfrm>
            <a:off x="838200" y="1612490"/>
            <a:ext cx="10515600" cy="4564473"/>
          </a:xfrm>
        </p:spPr>
        <p:txBody>
          <a:bodyPr>
            <a:normAutofit fontScale="85000" lnSpcReduction="20000"/>
          </a:bodyPr>
          <a:lstStyle/>
          <a:p>
            <a:r>
              <a:rPr lang="en-US" dirty="0"/>
              <a:t>Apache ANT: Another Neat Tool</a:t>
            </a:r>
          </a:p>
          <a:p>
            <a:pPr lvl="1"/>
            <a:r>
              <a:rPr lang="en-US" dirty="0"/>
              <a:t>Using XML to write build scripts</a:t>
            </a:r>
          </a:p>
          <a:p>
            <a:pPr lvl="1"/>
            <a:r>
              <a:rPr lang="en-US" dirty="0"/>
              <a:t>Base on Apache Ivy (local dependency management)</a:t>
            </a:r>
          </a:p>
          <a:p>
            <a:pPr lvl="1"/>
            <a:r>
              <a:rPr lang="en-US" dirty="0"/>
              <a:t>Extremely flexible and does not impose coding conventions or directory layouts</a:t>
            </a:r>
          </a:p>
          <a:p>
            <a:r>
              <a:rPr lang="en-US" dirty="0"/>
              <a:t>Apache Maven </a:t>
            </a:r>
          </a:p>
          <a:p>
            <a:pPr lvl="1"/>
            <a:r>
              <a:rPr lang="en-US" dirty="0"/>
              <a:t>Improve Ant (use XML in different structure)</a:t>
            </a:r>
          </a:p>
          <a:p>
            <a:pPr lvl="1"/>
            <a:r>
              <a:rPr lang="en-US" dirty="0">
                <a:solidFill>
                  <a:srgbClr val="000000"/>
                </a:solidFill>
                <a:latin typeface="Calibri" panose="020F0502020204030204" pitchFamily="34" charset="0"/>
              </a:rPr>
              <a:t>Impose coding conventions or directory layouts</a:t>
            </a:r>
            <a:endParaRPr lang="en-US" dirty="0"/>
          </a:p>
          <a:p>
            <a:pPr lvl="1"/>
            <a:r>
              <a:rPr lang="en-US" dirty="0"/>
              <a:t>Download dependencies over the network</a:t>
            </a:r>
          </a:p>
          <a:p>
            <a:r>
              <a:rPr lang="en-US" dirty="0"/>
              <a:t>Gradle</a:t>
            </a:r>
          </a:p>
          <a:p>
            <a:pPr lvl="1"/>
            <a:r>
              <a:rPr lang="en-US" dirty="0"/>
              <a:t>DSL: Domain-Specific Language base on Apache </a:t>
            </a:r>
            <a:r>
              <a:rPr lang="en-US" dirty="0" err="1"/>
              <a:t>Gloovy</a:t>
            </a:r>
            <a:r>
              <a:rPr lang="en-US" dirty="0"/>
              <a:t> (JVM Language)</a:t>
            </a:r>
          </a:p>
          <a:p>
            <a:endParaRPr lang="en-US" dirty="0"/>
          </a:p>
          <a:p>
            <a:r>
              <a:rPr lang="en-US" dirty="0">
                <a:hlinkClick r:id="rId2"/>
              </a:rPr>
              <a:t>https://technologyconversations.com/2014/06/18/build-tools</a:t>
            </a:r>
            <a:endParaRPr lang="en-US" dirty="0"/>
          </a:p>
          <a:p>
            <a:r>
              <a:rPr lang="en-US" dirty="0">
                <a:hlinkClick r:id="rId3"/>
              </a:rPr>
              <a:t>https://gradle.org/maven-vs-gradle</a:t>
            </a:r>
            <a:endParaRPr lang="en-US" dirty="0"/>
          </a:p>
          <a:p>
            <a:endParaRPr lang="en-US" dirty="0"/>
          </a:p>
        </p:txBody>
      </p:sp>
    </p:spTree>
    <p:extLst>
      <p:ext uri="{BB962C8B-B14F-4D97-AF65-F5344CB8AC3E}">
        <p14:creationId xmlns:p14="http://schemas.microsoft.com/office/powerpoint/2010/main" val="409476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1E7126-E8F0-481A-BB33-DFB2D32FFCD5}"/>
              </a:ext>
            </a:extLst>
          </p:cNvPr>
          <p:cNvSpPr/>
          <p:nvPr/>
        </p:nvSpPr>
        <p:spPr>
          <a:xfrm>
            <a:off x="838200" y="1268725"/>
            <a:ext cx="3584713" cy="20211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E89C3-4076-4140-A1A0-7C90237BC6F7}"/>
              </a:ext>
            </a:extLst>
          </p:cNvPr>
          <p:cNvSpPr>
            <a:spLocks noGrp="1"/>
          </p:cNvSpPr>
          <p:nvPr>
            <p:ph type="title"/>
          </p:nvPr>
        </p:nvSpPr>
        <p:spPr>
          <a:xfrm>
            <a:off x="4710764" y="1049971"/>
            <a:ext cx="3081898" cy="397063"/>
          </a:xfrm>
          <a:solidFill>
            <a:schemeClr val="bg2"/>
          </a:solidFill>
        </p:spPr>
        <p:txBody>
          <a:bodyPr>
            <a:noAutofit/>
          </a:bodyPr>
          <a:lstStyle/>
          <a:p>
            <a:r>
              <a:rPr lang="en-US" sz="2000" b="1" dirty="0"/>
              <a:t>C:\Users\Khaitong Lim\.m2\</a:t>
            </a:r>
          </a:p>
        </p:txBody>
      </p:sp>
      <p:sp>
        <p:nvSpPr>
          <p:cNvPr id="5" name="Flowchart: Multidocument 4">
            <a:extLst>
              <a:ext uri="{FF2B5EF4-FFF2-40B4-BE49-F238E27FC236}">
                <a16:creationId xmlns:a16="http://schemas.microsoft.com/office/drawing/2014/main" id="{FF64223E-C258-4F69-A622-C299F0F92EF9}"/>
              </a:ext>
            </a:extLst>
          </p:cNvPr>
          <p:cNvSpPr/>
          <p:nvPr/>
        </p:nvSpPr>
        <p:spPr>
          <a:xfrm>
            <a:off x="1214206" y="1882227"/>
            <a:ext cx="2482724" cy="1188965"/>
          </a:xfrm>
          <a:prstGeom prst="flowChartMultidocumen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0AE1920-E5F3-46C4-BBE8-DA9C345ABC4E}"/>
              </a:ext>
            </a:extLst>
          </p:cNvPr>
          <p:cNvSpPr/>
          <p:nvPr/>
        </p:nvSpPr>
        <p:spPr>
          <a:xfrm>
            <a:off x="1480563" y="2257583"/>
            <a:ext cx="1730410" cy="400110"/>
          </a:xfrm>
          <a:prstGeom prst="rect">
            <a:avLst/>
          </a:prstGeom>
        </p:spPr>
        <p:txBody>
          <a:bodyPr wrap="none">
            <a:spAutoFit/>
          </a:bodyPr>
          <a:lstStyle/>
          <a:p>
            <a:pPr algn="ctr"/>
            <a:r>
              <a:rPr lang="en-US" sz="2000" b="1" dirty="0">
                <a:solidFill>
                  <a:srgbClr val="002060"/>
                </a:solidFill>
              </a:rPr>
              <a:t>Maven Project</a:t>
            </a:r>
          </a:p>
        </p:txBody>
      </p:sp>
      <p:sp>
        <p:nvSpPr>
          <p:cNvPr id="15" name="Rectangle 14">
            <a:extLst>
              <a:ext uri="{FF2B5EF4-FFF2-40B4-BE49-F238E27FC236}">
                <a16:creationId xmlns:a16="http://schemas.microsoft.com/office/drawing/2014/main" id="{78279E02-8E95-4949-A2FF-4683C34909AE}"/>
              </a:ext>
            </a:extLst>
          </p:cNvPr>
          <p:cNvSpPr/>
          <p:nvPr/>
        </p:nvSpPr>
        <p:spPr>
          <a:xfrm>
            <a:off x="966288" y="1367738"/>
            <a:ext cx="1044773" cy="369332"/>
          </a:xfrm>
          <a:prstGeom prst="rect">
            <a:avLst/>
          </a:prstGeom>
        </p:spPr>
        <p:txBody>
          <a:bodyPr wrap="none">
            <a:spAutoFit/>
          </a:bodyPr>
          <a:lstStyle/>
          <a:p>
            <a:r>
              <a:rPr lang="en-US" b="1" dirty="0"/>
              <a:t>IDE Tools</a:t>
            </a:r>
          </a:p>
        </p:txBody>
      </p:sp>
      <p:pic>
        <p:nvPicPr>
          <p:cNvPr id="6" name="Picture 5">
            <a:extLst>
              <a:ext uri="{FF2B5EF4-FFF2-40B4-BE49-F238E27FC236}">
                <a16:creationId xmlns:a16="http://schemas.microsoft.com/office/drawing/2014/main" id="{B67DD113-B833-4B40-A221-757FDE0EC02A}"/>
              </a:ext>
            </a:extLst>
          </p:cNvPr>
          <p:cNvPicPr>
            <a:picLocks noChangeAspect="1"/>
          </p:cNvPicPr>
          <p:nvPr/>
        </p:nvPicPr>
        <p:blipFill>
          <a:blip r:embed="rId2"/>
          <a:stretch>
            <a:fillRect/>
          </a:stretch>
        </p:blipFill>
        <p:spPr>
          <a:xfrm>
            <a:off x="1645050" y="2754044"/>
            <a:ext cx="9426855" cy="3557304"/>
          </a:xfrm>
          <a:prstGeom prst="rect">
            <a:avLst/>
          </a:prstGeom>
        </p:spPr>
      </p:pic>
      <p:sp>
        <p:nvSpPr>
          <p:cNvPr id="8" name="Oval 7">
            <a:extLst>
              <a:ext uri="{FF2B5EF4-FFF2-40B4-BE49-F238E27FC236}">
                <a16:creationId xmlns:a16="http://schemas.microsoft.com/office/drawing/2014/main" id="{3F9A968B-0BC9-457C-AFF5-25442E259A69}"/>
              </a:ext>
            </a:extLst>
          </p:cNvPr>
          <p:cNvSpPr/>
          <p:nvPr/>
        </p:nvSpPr>
        <p:spPr>
          <a:xfrm>
            <a:off x="4949687" y="5347252"/>
            <a:ext cx="1302026" cy="4969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CB03EEDA-569E-4921-AFD8-3FD31850FADA}"/>
              </a:ext>
            </a:extLst>
          </p:cNvPr>
          <p:cNvSpPr/>
          <p:nvPr/>
        </p:nvSpPr>
        <p:spPr>
          <a:xfrm>
            <a:off x="6219795" y="2119605"/>
            <a:ext cx="516835" cy="3970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C399F3CD-C90E-4564-ACAA-C27DE97EC754}"/>
              </a:ext>
            </a:extLst>
          </p:cNvPr>
          <p:cNvSpPr/>
          <p:nvPr/>
        </p:nvSpPr>
        <p:spPr>
          <a:xfrm>
            <a:off x="5961377" y="2217473"/>
            <a:ext cx="516835" cy="3970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D5243E50-CE6F-4965-A34F-0D6AE79CD8E9}"/>
              </a:ext>
            </a:extLst>
          </p:cNvPr>
          <p:cNvSpPr/>
          <p:nvPr/>
        </p:nvSpPr>
        <p:spPr>
          <a:xfrm>
            <a:off x="5822075" y="2319664"/>
            <a:ext cx="516835" cy="3970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062A6BD-5B33-438B-B46E-641C802F2130}"/>
              </a:ext>
            </a:extLst>
          </p:cNvPr>
          <p:cNvSpPr txBox="1"/>
          <p:nvPr/>
        </p:nvSpPr>
        <p:spPr>
          <a:xfrm>
            <a:off x="6065739" y="2612669"/>
            <a:ext cx="1790763" cy="369332"/>
          </a:xfrm>
          <a:prstGeom prst="rect">
            <a:avLst/>
          </a:prstGeom>
          <a:noFill/>
        </p:spPr>
        <p:txBody>
          <a:bodyPr wrap="square" rtlCol="0">
            <a:spAutoFit/>
          </a:bodyPr>
          <a:lstStyle/>
          <a:p>
            <a:r>
              <a:rPr lang="en-US" dirty="0"/>
              <a:t>jar dependencies</a:t>
            </a:r>
          </a:p>
        </p:txBody>
      </p:sp>
      <p:sp>
        <p:nvSpPr>
          <p:cNvPr id="22" name="Rectangle: Rounded Corners 21">
            <a:extLst>
              <a:ext uri="{FF2B5EF4-FFF2-40B4-BE49-F238E27FC236}">
                <a16:creationId xmlns:a16="http://schemas.microsoft.com/office/drawing/2014/main" id="{9B11B942-ABC1-4137-84FF-6248BA80EE01}"/>
              </a:ext>
            </a:extLst>
          </p:cNvPr>
          <p:cNvSpPr/>
          <p:nvPr/>
        </p:nvSpPr>
        <p:spPr>
          <a:xfrm>
            <a:off x="5232953" y="1503823"/>
            <a:ext cx="1943100" cy="64170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Local repositories</a:t>
            </a:r>
          </a:p>
        </p:txBody>
      </p:sp>
      <p:sp>
        <p:nvSpPr>
          <p:cNvPr id="28" name="Arrow: Left-Right 27">
            <a:extLst>
              <a:ext uri="{FF2B5EF4-FFF2-40B4-BE49-F238E27FC236}">
                <a16:creationId xmlns:a16="http://schemas.microsoft.com/office/drawing/2014/main" id="{97DB8800-22AF-4AC9-8590-6124110DCCE8}"/>
              </a:ext>
            </a:extLst>
          </p:cNvPr>
          <p:cNvSpPr/>
          <p:nvPr/>
        </p:nvSpPr>
        <p:spPr>
          <a:xfrm>
            <a:off x="4408005" y="1671603"/>
            <a:ext cx="785191" cy="324675"/>
          </a:xfrm>
          <a:prstGeom prst="lef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638B8A3-86C9-4AA3-8D3A-C63F3360978B}"/>
              </a:ext>
            </a:extLst>
          </p:cNvPr>
          <p:cNvSpPr/>
          <p:nvPr/>
        </p:nvSpPr>
        <p:spPr>
          <a:xfrm>
            <a:off x="10037435" y="1530333"/>
            <a:ext cx="1452735" cy="64170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Central repositories</a:t>
            </a:r>
          </a:p>
        </p:txBody>
      </p:sp>
      <p:sp>
        <p:nvSpPr>
          <p:cNvPr id="30" name="Rectangle: Rounded Corners 29">
            <a:extLst>
              <a:ext uri="{FF2B5EF4-FFF2-40B4-BE49-F238E27FC236}">
                <a16:creationId xmlns:a16="http://schemas.microsoft.com/office/drawing/2014/main" id="{A43EDCF1-9DF5-4238-A254-F44F33DEA7CE}"/>
              </a:ext>
            </a:extLst>
          </p:cNvPr>
          <p:cNvSpPr/>
          <p:nvPr/>
        </p:nvSpPr>
        <p:spPr>
          <a:xfrm>
            <a:off x="7899561" y="1561373"/>
            <a:ext cx="1452735" cy="64170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Remote repositories</a:t>
            </a:r>
          </a:p>
        </p:txBody>
      </p:sp>
      <p:sp>
        <p:nvSpPr>
          <p:cNvPr id="33" name="Arrow: Left-Right 32">
            <a:extLst>
              <a:ext uri="{FF2B5EF4-FFF2-40B4-BE49-F238E27FC236}">
                <a16:creationId xmlns:a16="http://schemas.microsoft.com/office/drawing/2014/main" id="{E30D1DB1-181F-4B4E-A6DC-D98BF0B4C8B6}"/>
              </a:ext>
            </a:extLst>
          </p:cNvPr>
          <p:cNvSpPr/>
          <p:nvPr/>
        </p:nvSpPr>
        <p:spPr>
          <a:xfrm>
            <a:off x="7195932" y="1685394"/>
            <a:ext cx="683750" cy="324675"/>
          </a:xfrm>
          <a:prstGeom prst="lef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37366D5-3B4F-4870-90A7-2CD75FF50B97}"/>
              </a:ext>
            </a:extLst>
          </p:cNvPr>
          <p:cNvSpPr/>
          <p:nvPr/>
        </p:nvSpPr>
        <p:spPr>
          <a:xfrm>
            <a:off x="8533512" y="2311549"/>
            <a:ext cx="3449342" cy="369332"/>
          </a:xfrm>
          <a:prstGeom prst="rect">
            <a:avLst/>
          </a:prstGeom>
        </p:spPr>
        <p:txBody>
          <a:bodyPr wrap="none">
            <a:spAutoFit/>
          </a:bodyPr>
          <a:lstStyle/>
          <a:p>
            <a:r>
              <a:rPr lang="en-US" dirty="0"/>
              <a:t>https://repo1.maven.org/maven2/</a:t>
            </a:r>
          </a:p>
        </p:txBody>
      </p:sp>
      <p:sp>
        <p:nvSpPr>
          <p:cNvPr id="36" name="Thought Bubble: Cloud 35">
            <a:extLst>
              <a:ext uri="{FF2B5EF4-FFF2-40B4-BE49-F238E27FC236}">
                <a16:creationId xmlns:a16="http://schemas.microsoft.com/office/drawing/2014/main" id="{E23A8981-C5BF-44CE-B8AC-A57DB1DCCF62}"/>
              </a:ext>
            </a:extLst>
          </p:cNvPr>
          <p:cNvSpPr/>
          <p:nvPr/>
        </p:nvSpPr>
        <p:spPr>
          <a:xfrm rot="21226971">
            <a:off x="9071551" y="1187622"/>
            <a:ext cx="1557053" cy="554373"/>
          </a:xfrm>
          <a:prstGeom prst="cloud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Internet</a:t>
            </a:r>
          </a:p>
        </p:txBody>
      </p:sp>
      <p:sp>
        <p:nvSpPr>
          <p:cNvPr id="3" name="TextBox 2">
            <a:extLst>
              <a:ext uri="{FF2B5EF4-FFF2-40B4-BE49-F238E27FC236}">
                <a16:creationId xmlns:a16="http://schemas.microsoft.com/office/drawing/2014/main" id="{158B6A09-80B8-4936-A3BB-D0434F19BE5F}"/>
              </a:ext>
            </a:extLst>
          </p:cNvPr>
          <p:cNvSpPr txBox="1"/>
          <p:nvPr/>
        </p:nvSpPr>
        <p:spPr>
          <a:xfrm>
            <a:off x="838199" y="369651"/>
            <a:ext cx="9199235" cy="523220"/>
          </a:xfrm>
          <a:prstGeom prst="rect">
            <a:avLst/>
          </a:prstGeom>
          <a:noFill/>
        </p:spPr>
        <p:txBody>
          <a:bodyPr wrap="square" rtlCol="0">
            <a:spAutoFit/>
          </a:bodyPr>
          <a:lstStyle/>
          <a:p>
            <a:r>
              <a:rPr lang="en-US" sz="2800" dirty="0">
                <a:solidFill>
                  <a:schemeClr val="accent6">
                    <a:lumMod val="75000"/>
                  </a:schemeClr>
                </a:solidFill>
              </a:rPr>
              <a:t>Apache Maven</a:t>
            </a:r>
          </a:p>
        </p:txBody>
      </p:sp>
    </p:spTree>
    <p:extLst>
      <p:ext uri="{BB962C8B-B14F-4D97-AF65-F5344CB8AC3E}">
        <p14:creationId xmlns:p14="http://schemas.microsoft.com/office/powerpoint/2010/main" val="31982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pendency management shortcut repositories">
            <a:extLst>
              <a:ext uri="{FF2B5EF4-FFF2-40B4-BE49-F238E27FC236}">
                <a16:creationId xmlns:a16="http://schemas.microsoft.com/office/drawing/2014/main" id="{C6C35822-ADCC-4FC6-9767-CAFF481DF093}"/>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6297040" y="1908262"/>
            <a:ext cx="3901540" cy="316300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Gradle Brand Guidelines | Gradle Enterprise">
            <a:extLst>
              <a:ext uri="{FF2B5EF4-FFF2-40B4-BE49-F238E27FC236}">
                <a16:creationId xmlns:a16="http://schemas.microsoft.com/office/drawing/2014/main" id="{5D04B550-0BC4-4D9E-BA69-4821E207D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033" y="559862"/>
            <a:ext cx="3619500" cy="12668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EEF3DA6-F6FC-4A4D-9D54-15AF3B8E91AB}"/>
              </a:ext>
            </a:extLst>
          </p:cNvPr>
          <p:cNvPicPr>
            <a:picLocks noChangeAspect="1"/>
          </p:cNvPicPr>
          <p:nvPr/>
        </p:nvPicPr>
        <p:blipFill>
          <a:blip r:embed="rId4"/>
          <a:stretch>
            <a:fillRect/>
          </a:stretch>
        </p:blipFill>
        <p:spPr>
          <a:xfrm>
            <a:off x="1191233" y="1908262"/>
            <a:ext cx="4703729" cy="3292610"/>
          </a:xfrm>
          <a:prstGeom prst="rect">
            <a:avLst/>
          </a:prstGeom>
        </p:spPr>
      </p:pic>
      <p:sp>
        <p:nvSpPr>
          <p:cNvPr id="7" name="Oval 6">
            <a:extLst>
              <a:ext uri="{FF2B5EF4-FFF2-40B4-BE49-F238E27FC236}">
                <a16:creationId xmlns:a16="http://schemas.microsoft.com/office/drawing/2014/main" id="{0913464A-28BC-4B7C-8CA3-880C4EA1A8CA}"/>
              </a:ext>
            </a:extLst>
          </p:cNvPr>
          <p:cNvSpPr/>
          <p:nvPr/>
        </p:nvSpPr>
        <p:spPr>
          <a:xfrm>
            <a:off x="1712068" y="2169268"/>
            <a:ext cx="2373549" cy="612843"/>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5276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8E7B8-8660-4104-A4E5-3DC6F3C7311A}"/>
              </a:ext>
            </a:extLst>
          </p:cNvPr>
          <p:cNvSpPr>
            <a:spLocks noGrp="1"/>
          </p:cNvSpPr>
          <p:nvPr>
            <p:ph type="title"/>
          </p:nvPr>
        </p:nvSpPr>
        <p:spPr/>
        <p:txBody>
          <a:bodyPr/>
          <a:lstStyle/>
          <a:p>
            <a:r>
              <a:rPr lang="en-US" dirty="0"/>
              <a:t>World Wide Web Communication</a:t>
            </a:r>
          </a:p>
        </p:txBody>
      </p:sp>
      <p:sp>
        <p:nvSpPr>
          <p:cNvPr id="3" name="Content Placeholder 2">
            <a:extLst>
              <a:ext uri="{FF2B5EF4-FFF2-40B4-BE49-F238E27FC236}">
                <a16:creationId xmlns:a16="http://schemas.microsoft.com/office/drawing/2014/main" id="{026D0322-AAFE-4142-B693-52B051C7F597}"/>
              </a:ext>
            </a:extLst>
          </p:cNvPr>
          <p:cNvSpPr>
            <a:spLocks noGrp="1"/>
          </p:cNvSpPr>
          <p:nvPr>
            <p:ph idx="1"/>
          </p:nvPr>
        </p:nvSpPr>
        <p:spPr/>
        <p:txBody>
          <a:bodyPr/>
          <a:lstStyle/>
          <a:p>
            <a:r>
              <a:rPr lang="en-US" b="1" dirty="0"/>
              <a:t>HTTP</a:t>
            </a:r>
            <a:r>
              <a:rPr lang="en-US" dirty="0"/>
              <a:t> stands for </a:t>
            </a:r>
            <a:r>
              <a:rPr lang="en-US" b="1" dirty="0"/>
              <a:t>H</a:t>
            </a:r>
            <a:r>
              <a:rPr lang="en-US" dirty="0"/>
              <a:t>yper </a:t>
            </a:r>
            <a:r>
              <a:rPr lang="en-US" b="1" dirty="0"/>
              <a:t>T</a:t>
            </a:r>
            <a:r>
              <a:rPr lang="en-US" dirty="0"/>
              <a:t>ext </a:t>
            </a:r>
            <a:r>
              <a:rPr lang="en-US" b="1" dirty="0"/>
              <a:t>T</a:t>
            </a:r>
            <a:r>
              <a:rPr lang="en-US" dirty="0"/>
              <a:t>ransfer </a:t>
            </a:r>
            <a:r>
              <a:rPr lang="en-US" b="1" dirty="0"/>
              <a:t>P</a:t>
            </a:r>
            <a:r>
              <a:rPr lang="en-US" dirty="0"/>
              <a:t>rotocol</a:t>
            </a:r>
          </a:p>
          <a:p>
            <a:r>
              <a:rPr lang="en-US" b="1" dirty="0"/>
              <a:t>WWW</a:t>
            </a:r>
            <a:r>
              <a:rPr lang="en-US" dirty="0"/>
              <a:t> is about communication between web </a:t>
            </a:r>
            <a:r>
              <a:rPr lang="en-US" b="1" dirty="0"/>
              <a:t>clients</a:t>
            </a:r>
            <a:r>
              <a:rPr lang="en-US" dirty="0"/>
              <a:t> and </a:t>
            </a:r>
            <a:r>
              <a:rPr lang="en-US" b="1" dirty="0"/>
              <a:t>servers</a:t>
            </a:r>
            <a:endParaRPr lang="en-US" dirty="0"/>
          </a:p>
          <a:p>
            <a:r>
              <a:rPr lang="en-US" dirty="0"/>
              <a:t>Communication between client computers and web servers is done by sending </a:t>
            </a:r>
            <a:r>
              <a:rPr lang="en-US" b="1" dirty="0"/>
              <a:t>HTTP Requests</a:t>
            </a:r>
            <a:r>
              <a:rPr lang="en-US" dirty="0"/>
              <a:t> and receiving </a:t>
            </a:r>
            <a:r>
              <a:rPr lang="en-US" b="1" dirty="0"/>
              <a:t>HTTP Responses</a:t>
            </a:r>
          </a:p>
          <a:p>
            <a:r>
              <a:rPr lang="en-US" b="1" dirty="0"/>
              <a:t>Clients</a:t>
            </a:r>
            <a:r>
              <a:rPr lang="en-US" dirty="0"/>
              <a:t> are often browsers (Chrome, Edge, Safari), but they can be any type of program or device.</a:t>
            </a:r>
          </a:p>
          <a:p>
            <a:r>
              <a:rPr lang="en-US" b="1" dirty="0"/>
              <a:t>Servers</a:t>
            </a:r>
            <a:r>
              <a:rPr lang="en-US" dirty="0"/>
              <a:t> are most often computers in the cloud.</a:t>
            </a:r>
          </a:p>
        </p:txBody>
      </p:sp>
    </p:spTree>
    <p:extLst>
      <p:ext uri="{BB962C8B-B14F-4D97-AF65-F5344CB8AC3E}">
        <p14:creationId xmlns:p14="http://schemas.microsoft.com/office/powerpoint/2010/main" val="3451848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892" y="365126"/>
            <a:ext cx="9782908" cy="1188116"/>
          </a:xfrm>
        </p:spPr>
        <p:txBody>
          <a:bodyPr/>
          <a:lstStyle/>
          <a:p>
            <a:r>
              <a:rPr lang="en-US" dirty="0"/>
              <a:t>HTTP Protocol</a:t>
            </a:r>
            <a:endParaRPr lang="th-TH" dirty="0"/>
          </a:p>
        </p:txBody>
      </p:sp>
      <p:pic>
        <p:nvPicPr>
          <p:cNvPr id="4100" name="Picture 4" descr="https://www.ntu.edu.sg/home/ehchua/programming/webprogramming/images/HTTP_Step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70892" y="1268265"/>
            <a:ext cx="9050216" cy="3318777"/>
          </a:xfrm>
        </p:spPr>
      </p:pic>
      <p:sp>
        <p:nvSpPr>
          <p:cNvPr id="6" name="Slide Number Placeholder 7"/>
          <p:cNvSpPr>
            <a:spLocks noGrp="1"/>
          </p:cNvSpPr>
          <p:nvPr>
            <p:ph type="sldNum" sz="quarter" idx="12"/>
          </p:nvPr>
        </p:nvSpPr>
        <p:spPr/>
        <p:txBody>
          <a:bodyPr/>
          <a:lstStyle/>
          <a:p>
            <a:fld id="{67DA2F9A-73DB-4D61-B8CC-442A69A7F4C8}" type="slidenum">
              <a:rPr lang="en-GB" smtClean="0"/>
              <a:pPr/>
              <a:t>14</a:t>
            </a:fld>
            <a:endParaRPr lang="en-GB" dirty="0"/>
          </a:p>
        </p:txBody>
      </p:sp>
      <p:sp>
        <p:nvSpPr>
          <p:cNvPr id="11" name="Rectangle 10">
            <a:extLst>
              <a:ext uri="{FF2B5EF4-FFF2-40B4-BE49-F238E27FC236}">
                <a16:creationId xmlns:a16="http://schemas.microsoft.com/office/drawing/2014/main" id="{15F77CEC-6F3F-4C0F-8857-0B08F27AFFAC}"/>
              </a:ext>
            </a:extLst>
          </p:cNvPr>
          <p:cNvSpPr/>
          <p:nvPr/>
        </p:nvSpPr>
        <p:spPr>
          <a:xfrm>
            <a:off x="2684072" y="5144756"/>
            <a:ext cx="6823856" cy="461665"/>
          </a:xfrm>
          <a:prstGeom prst="rect">
            <a:avLst/>
          </a:prstGeom>
        </p:spPr>
        <p:txBody>
          <a:bodyPr wrap="none">
            <a:spAutoFit/>
          </a:bodyPr>
          <a:lstStyle/>
          <a:p>
            <a:r>
              <a:rPr lang="en-US" sz="2400" dirty="0"/>
              <a:t>https://www.w3schools.com/whatis/whatis_http.asp</a:t>
            </a:r>
          </a:p>
        </p:txBody>
      </p:sp>
      <p:pic>
        <p:nvPicPr>
          <p:cNvPr id="12" name="Picture 11" descr="Gear tech improvement logo icon in line outline Vector Image">
            <a:hlinkClick r:id="rId3"/>
            <a:extLst>
              <a:ext uri="{FF2B5EF4-FFF2-40B4-BE49-F238E27FC236}">
                <a16:creationId xmlns:a16="http://schemas.microsoft.com/office/drawing/2014/main" id="{49D2D7C3-3716-4D38-999A-B78CB0DA0C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90" t="24308" r="19349" b="28807"/>
          <a:stretch/>
        </p:blipFill>
        <p:spPr bwMode="auto">
          <a:xfrm>
            <a:off x="1811712" y="5048648"/>
            <a:ext cx="706717" cy="653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Curved Left 8">
            <a:extLst>
              <a:ext uri="{FF2B5EF4-FFF2-40B4-BE49-F238E27FC236}">
                <a16:creationId xmlns:a16="http://schemas.microsoft.com/office/drawing/2014/main" id="{B68BB7F9-7DA0-4E16-9E19-DC8A47D1A9E4}"/>
              </a:ext>
            </a:extLst>
          </p:cNvPr>
          <p:cNvSpPr/>
          <p:nvPr/>
        </p:nvSpPr>
        <p:spPr>
          <a:xfrm>
            <a:off x="8188086" y="2328457"/>
            <a:ext cx="1229185" cy="1095703"/>
          </a:xfrm>
          <a:prstGeom prst="curvedLef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1639614" y="304800"/>
            <a:ext cx="8227097" cy="819944"/>
          </a:xfrm>
        </p:spPr>
        <p:txBody>
          <a:bodyPr/>
          <a:lstStyle/>
          <a:p>
            <a:r>
              <a:rPr lang="en-US" dirty="0"/>
              <a:t>Web Application</a:t>
            </a:r>
            <a:endParaRPr lang="th-TH" dirty="0"/>
          </a:p>
        </p:txBody>
      </p:sp>
      <p:pic>
        <p:nvPicPr>
          <p:cNvPr id="7" name="Picture 4" descr="https://www.ntu.edu.sg/home/ehchua/programming/webprogramming/images/HTTP_Steps.png">
            <a:extLst>
              <a:ext uri="{FF2B5EF4-FFF2-40B4-BE49-F238E27FC236}">
                <a16:creationId xmlns:a16="http://schemas.microsoft.com/office/drawing/2014/main" id="{9DFC10C9-10E5-4092-8566-404623654B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5582" y="1529160"/>
            <a:ext cx="6921993" cy="2538343"/>
          </a:xfrm>
        </p:spPr>
      </p:pic>
      <p:sp>
        <p:nvSpPr>
          <p:cNvPr id="5" name="Flowchart: Internal Storage 4">
            <a:extLst>
              <a:ext uri="{FF2B5EF4-FFF2-40B4-BE49-F238E27FC236}">
                <a16:creationId xmlns:a16="http://schemas.microsoft.com/office/drawing/2014/main" id="{1356A038-59D8-49F3-B522-19E434C800B5}"/>
              </a:ext>
            </a:extLst>
          </p:cNvPr>
          <p:cNvSpPr/>
          <p:nvPr/>
        </p:nvSpPr>
        <p:spPr>
          <a:xfrm>
            <a:off x="8881243" y="1841889"/>
            <a:ext cx="2086709" cy="1912883"/>
          </a:xfrm>
          <a:prstGeom prst="flowChartInternalStorag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233CF7F7-5A10-450C-999A-1D6CED1160C8}"/>
              </a:ext>
            </a:extLst>
          </p:cNvPr>
          <p:cNvSpPr/>
          <p:nvPr/>
        </p:nvSpPr>
        <p:spPr>
          <a:xfrm>
            <a:off x="9154512" y="2102069"/>
            <a:ext cx="1807779" cy="15870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50000"/>
                  </a:schemeClr>
                </a:solidFill>
              </a:rPr>
              <a:t>Application</a:t>
            </a:r>
          </a:p>
          <a:p>
            <a:pPr algn="ctr"/>
            <a:r>
              <a:rPr lang="en-US" sz="2400" dirty="0">
                <a:solidFill>
                  <a:schemeClr val="accent1">
                    <a:lumMod val="50000"/>
                  </a:schemeClr>
                </a:solidFill>
              </a:rPr>
              <a:t>Server</a:t>
            </a:r>
          </a:p>
        </p:txBody>
      </p:sp>
      <p:pic>
        <p:nvPicPr>
          <p:cNvPr id="11" name="Graphic 10" descr="Database">
            <a:extLst>
              <a:ext uri="{FF2B5EF4-FFF2-40B4-BE49-F238E27FC236}">
                <a16:creationId xmlns:a16="http://schemas.microsoft.com/office/drawing/2014/main" id="{5F9E09B3-189F-4831-8B38-104A15B557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44611" y="4320532"/>
            <a:ext cx="2341302" cy="913619"/>
          </a:xfrm>
          <a:prstGeom prst="rect">
            <a:avLst/>
          </a:prstGeom>
        </p:spPr>
      </p:pic>
      <p:cxnSp>
        <p:nvCxnSpPr>
          <p:cNvPr id="13" name="Straight Arrow Connector 12">
            <a:extLst>
              <a:ext uri="{FF2B5EF4-FFF2-40B4-BE49-F238E27FC236}">
                <a16:creationId xmlns:a16="http://schemas.microsoft.com/office/drawing/2014/main" id="{4B66978E-C799-4AF2-A956-F13D7E67410A}"/>
              </a:ext>
            </a:extLst>
          </p:cNvPr>
          <p:cNvCxnSpPr>
            <a:cxnSpLocks/>
            <a:stCxn id="5" idx="2"/>
            <a:endCxn id="11" idx="0"/>
          </p:cNvCxnSpPr>
          <p:nvPr/>
        </p:nvCxnSpPr>
        <p:spPr>
          <a:xfrm flipH="1">
            <a:off x="9915262" y="3754772"/>
            <a:ext cx="9336" cy="5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47E5514-D7AE-4DA0-B3DB-9B31E630EB95}"/>
              </a:ext>
            </a:extLst>
          </p:cNvPr>
          <p:cNvSpPr/>
          <p:nvPr/>
        </p:nvSpPr>
        <p:spPr>
          <a:xfrm>
            <a:off x="8881243" y="5212064"/>
            <a:ext cx="2183322" cy="369332"/>
          </a:xfrm>
          <a:prstGeom prst="rect">
            <a:avLst/>
          </a:prstGeom>
        </p:spPr>
        <p:txBody>
          <a:bodyPr wrap="square">
            <a:spAutoFit/>
          </a:bodyPr>
          <a:lstStyle/>
          <a:p>
            <a:pPr algn="ctr"/>
            <a:r>
              <a:rPr lang="en-US" dirty="0">
                <a:solidFill>
                  <a:schemeClr val="accent1">
                    <a:lumMod val="50000"/>
                  </a:schemeClr>
                </a:solidFill>
              </a:rPr>
              <a:t>Database Server</a:t>
            </a:r>
          </a:p>
        </p:txBody>
      </p:sp>
      <p:sp>
        <p:nvSpPr>
          <p:cNvPr id="22" name="Rectangle: Folded Corner 21">
            <a:extLst>
              <a:ext uri="{FF2B5EF4-FFF2-40B4-BE49-F238E27FC236}">
                <a16:creationId xmlns:a16="http://schemas.microsoft.com/office/drawing/2014/main" id="{E5C662B6-6F7E-45EE-AF68-DA8A1EF7E859}"/>
              </a:ext>
            </a:extLst>
          </p:cNvPr>
          <p:cNvSpPr/>
          <p:nvPr/>
        </p:nvSpPr>
        <p:spPr>
          <a:xfrm>
            <a:off x="8188086" y="1550179"/>
            <a:ext cx="1488103" cy="549263"/>
          </a:xfrm>
          <a:prstGeom prst="foldedCorner">
            <a:avLst/>
          </a:prstGeom>
          <a:gradFill flip="none" rotWithShape="1">
            <a:gsLst>
              <a:gs pos="0">
                <a:schemeClr val="accent6">
                  <a:lumMod val="40000"/>
                  <a:lumOff val="60000"/>
                  <a:tint val="66000"/>
                  <a:satMod val="160000"/>
                </a:schemeClr>
              </a:gs>
              <a:gs pos="27000">
                <a:schemeClr val="accent6">
                  <a:lumMod val="40000"/>
                  <a:lumOff val="60000"/>
                  <a:tint val="44500"/>
                  <a:satMod val="160000"/>
                </a:schemeClr>
              </a:gs>
              <a:gs pos="59000">
                <a:schemeClr val="accent6">
                  <a:lumMod val="40000"/>
                  <a:lumOff val="60000"/>
                  <a:tint val="23500"/>
                  <a:satMod val="160000"/>
                </a:schemeClr>
              </a:gs>
            </a:gsLst>
            <a:path path="circle">
              <a:fillToRect t="100000" r="100000"/>
            </a:path>
            <a:tileRect l="-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Http Request</a:t>
            </a:r>
          </a:p>
          <a:p>
            <a:r>
              <a:rPr lang="en-US" sz="1600" dirty="0">
                <a:solidFill>
                  <a:schemeClr val="tx1"/>
                </a:solidFill>
              </a:rPr>
              <a:t>. . . . . . . . . .</a:t>
            </a:r>
          </a:p>
        </p:txBody>
      </p:sp>
      <p:sp>
        <p:nvSpPr>
          <p:cNvPr id="24" name="Rectangle: Folded Corner 23">
            <a:extLst>
              <a:ext uri="{FF2B5EF4-FFF2-40B4-BE49-F238E27FC236}">
                <a16:creationId xmlns:a16="http://schemas.microsoft.com/office/drawing/2014/main" id="{2A3B9AAE-55FD-4E65-B027-5B87D9812B1A}"/>
              </a:ext>
            </a:extLst>
          </p:cNvPr>
          <p:cNvSpPr/>
          <p:nvPr/>
        </p:nvSpPr>
        <p:spPr>
          <a:xfrm>
            <a:off x="8044255" y="3461437"/>
            <a:ext cx="1450759" cy="630080"/>
          </a:xfrm>
          <a:prstGeom prst="foldedCorner">
            <a:avLst/>
          </a:prstGeom>
          <a:gradFill flip="none" rotWithShape="1">
            <a:gsLst>
              <a:gs pos="0">
                <a:schemeClr val="accent6">
                  <a:lumMod val="40000"/>
                  <a:lumOff val="60000"/>
                  <a:tint val="66000"/>
                  <a:satMod val="160000"/>
                </a:schemeClr>
              </a:gs>
              <a:gs pos="27000">
                <a:schemeClr val="accent6">
                  <a:lumMod val="40000"/>
                  <a:lumOff val="60000"/>
                  <a:tint val="44500"/>
                  <a:satMod val="160000"/>
                </a:schemeClr>
              </a:gs>
              <a:gs pos="59000">
                <a:schemeClr val="accent6">
                  <a:lumMod val="40000"/>
                  <a:lumOff val="60000"/>
                  <a:tint val="23500"/>
                  <a:satMod val="160000"/>
                </a:schemeClr>
              </a:gs>
            </a:gsLst>
            <a:path path="circle">
              <a:fillToRect t="100000" r="100000"/>
            </a:path>
            <a:tileRect l="-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Http Response</a:t>
            </a:r>
          </a:p>
          <a:p>
            <a:r>
              <a:rPr lang="en-US" sz="1600" dirty="0">
                <a:solidFill>
                  <a:schemeClr val="tx1"/>
                </a:solidFill>
              </a:rPr>
              <a:t>. . . . . . . . . .</a:t>
            </a:r>
          </a:p>
        </p:txBody>
      </p:sp>
    </p:spTree>
    <p:extLst>
      <p:ext uri="{BB962C8B-B14F-4D97-AF65-F5344CB8AC3E}">
        <p14:creationId xmlns:p14="http://schemas.microsoft.com/office/powerpoint/2010/main" val="4011894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4234-D0AA-4592-AA7D-838EAD4C4B45}"/>
              </a:ext>
            </a:extLst>
          </p:cNvPr>
          <p:cNvSpPr>
            <a:spLocks noGrp="1"/>
          </p:cNvSpPr>
          <p:nvPr>
            <p:ph type="title"/>
          </p:nvPr>
        </p:nvSpPr>
        <p:spPr>
          <a:xfrm>
            <a:off x="1271750" y="365125"/>
            <a:ext cx="10082049" cy="1325563"/>
          </a:xfrm>
        </p:spPr>
        <p:txBody>
          <a:bodyPr/>
          <a:lstStyle/>
          <a:p>
            <a:r>
              <a:rPr lang="en-US" dirty="0" err="1"/>
              <a:t>JavaEE</a:t>
            </a:r>
            <a:r>
              <a:rPr lang="en-US" dirty="0"/>
              <a:t> Platform API</a:t>
            </a:r>
          </a:p>
        </p:txBody>
      </p:sp>
      <p:pic>
        <p:nvPicPr>
          <p:cNvPr id="6146" name="Picture 2" descr="Diagram of Java EE Platform APIs for the applet, web, EJB, and application client containers.">
            <a:extLst>
              <a:ext uri="{FF2B5EF4-FFF2-40B4-BE49-F238E27FC236}">
                <a16:creationId xmlns:a16="http://schemas.microsoft.com/office/drawing/2014/main" id="{46FED96D-0E6B-4310-A36C-041CED67CA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1751" y="1770235"/>
            <a:ext cx="8429297" cy="43104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ear tech improvement logo icon in line outline Vector Image">
            <a:hlinkClick r:id="rId3"/>
            <a:extLst>
              <a:ext uri="{FF2B5EF4-FFF2-40B4-BE49-F238E27FC236}">
                <a16:creationId xmlns:a16="http://schemas.microsoft.com/office/drawing/2014/main" id="{CAE10BB1-7857-47E7-8702-76E9A75736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90" t="24308" r="19349" b="28807"/>
          <a:stretch/>
        </p:blipFill>
        <p:spPr bwMode="auto">
          <a:xfrm>
            <a:off x="10399581" y="5753731"/>
            <a:ext cx="706717" cy="6538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3C9860-D105-4121-BD13-DD2DA1669D21}"/>
              </a:ext>
            </a:extLst>
          </p:cNvPr>
          <p:cNvSpPr/>
          <p:nvPr/>
        </p:nvSpPr>
        <p:spPr>
          <a:xfrm>
            <a:off x="4768681" y="5975552"/>
            <a:ext cx="5630900" cy="369332"/>
          </a:xfrm>
          <a:prstGeom prst="rect">
            <a:avLst/>
          </a:prstGeom>
        </p:spPr>
        <p:txBody>
          <a:bodyPr wrap="none">
            <a:spAutoFit/>
          </a:bodyPr>
          <a:lstStyle/>
          <a:p>
            <a:r>
              <a:rPr lang="en-US" dirty="0">
                <a:hlinkClick r:id="rId3"/>
              </a:rPr>
              <a:t>https://docs.oracle.com/javaee/5/tutorial/doc/bnacj.html</a:t>
            </a:r>
            <a:endParaRPr lang="en-US" dirty="0"/>
          </a:p>
        </p:txBody>
      </p:sp>
      <p:sp>
        <p:nvSpPr>
          <p:cNvPr id="3" name="Rectangle: Rounded Corners 2">
            <a:extLst>
              <a:ext uri="{FF2B5EF4-FFF2-40B4-BE49-F238E27FC236}">
                <a16:creationId xmlns:a16="http://schemas.microsoft.com/office/drawing/2014/main" id="{AE39291C-F616-4D27-A9CF-AB044A155DEE}"/>
              </a:ext>
            </a:extLst>
          </p:cNvPr>
          <p:cNvSpPr/>
          <p:nvPr/>
        </p:nvSpPr>
        <p:spPr>
          <a:xfrm>
            <a:off x="3542510" y="1375326"/>
            <a:ext cx="6438070" cy="2778385"/>
          </a:xfrm>
          <a:prstGeom prst="roundRect">
            <a:avLst/>
          </a:prstGeom>
          <a:solidFill>
            <a:schemeClr val="bg1">
              <a:lumMod val="65000"/>
              <a:alpha val="28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6C157BD-3BA7-4E09-B76A-DAA7134BB190}"/>
              </a:ext>
            </a:extLst>
          </p:cNvPr>
          <p:cNvSpPr txBox="1"/>
          <p:nvPr/>
        </p:nvSpPr>
        <p:spPr>
          <a:xfrm>
            <a:off x="6096000" y="1190660"/>
            <a:ext cx="1760707" cy="369332"/>
          </a:xfrm>
          <a:prstGeom prst="rect">
            <a:avLst/>
          </a:prstGeom>
          <a:solidFill>
            <a:schemeClr val="bg2"/>
          </a:solidFill>
          <a:ln>
            <a:solidFill>
              <a:schemeClr val="accent1">
                <a:lumMod val="50000"/>
              </a:schemeClr>
            </a:solidFill>
          </a:ln>
        </p:spPr>
        <p:txBody>
          <a:bodyPr wrap="square" rtlCol="0">
            <a:spAutoFit/>
          </a:bodyPr>
          <a:lstStyle/>
          <a:p>
            <a:r>
              <a:rPr lang="en-US" dirty="0">
                <a:solidFill>
                  <a:srgbClr val="FF0000"/>
                </a:solidFill>
              </a:rPr>
              <a:t>Java App Server</a:t>
            </a:r>
          </a:p>
        </p:txBody>
      </p:sp>
    </p:spTree>
    <p:extLst>
      <p:ext uri="{BB962C8B-B14F-4D97-AF65-F5344CB8AC3E}">
        <p14:creationId xmlns:p14="http://schemas.microsoft.com/office/powerpoint/2010/main" val="2646382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a:xfrm>
            <a:off x="1088628" y="365125"/>
            <a:ext cx="10265172" cy="1325563"/>
          </a:xfrm>
        </p:spPr>
        <p:txBody>
          <a:bodyPr/>
          <a:lstStyle/>
          <a:p>
            <a:r>
              <a:rPr lang="fr-FR" dirty="0"/>
              <a:t>Servlet Example</a:t>
            </a:r>
            <a:endParaRPr lang="th-TH" dirty="0"/>
          </a:p>
        </p:txBody>
      </p:sp>
      <p:sp>
        <p:nvSpPr>
          <p:cNvPr id="4" name="Slide Number Placeholder 7"/>
          <p:cNvSpPr>
            <a:spLocks noGrp="1"/>
          </p:cNvSpPr>
          <p:nvPr>
            <p:ph type="sldNum" sz="quarter" idx="12"/>
          </p:nvPr>
        </p:nvSpPr>
        <p:spPr/>
        <p:txBody>
          <a:bodyPr/>
          <a:lstStyle/>
          <a:p>
            <a:fld id="{67DA2F9A-73DB-4D61-B8CC-442A69A7F4C8}" type="slidenum">
              <a:rPr lang="en-GB" smtClean="0"/>
              <a:pPr/>
              <a:t>17</a:t>
            </a:fld>
            <a:endParaRPr lang="en-GB" dirty="0"/>
          </a:p>
        </p:txBody>
      </p:sp>
      <p:sp>
        <p:nvSpPr>
          <p:cNvPr id="38915" name="Rectangle 3"/>
          <p:cNvSpPr>
            <a:spLocks noGrp="1" noChangeArrowheads="1"/>
          </p:cNvSpPr>
          <p:nvPr>
            <p:ph type="body" idx="4294967295"/>
          </p:nvPr>
        </p:nvSpPr>
        <p:spPr>
          <a:xfrm>
            <a:off x="1088628" y="1324303"/>
            <a:ext cx="9892410" cy="5168572"/>
          </a:xfrm>
          <a:ln>
            <a:solidFill>
              <a:schemeClr val="bg2"/>
            </a:solidFill>
          </a:ln>
        </p:spPr>
        <p:txBody>
          <a:bodyPr>
            <a:normAutofit fontScale="92500" lnSpcReduction="10000"/>
          </a:bodyPr>
          <a:lstStyle/>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package com</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ibm</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example</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servlet</a:t>
            </a: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import </a:t>
            </a:r>
            <a:r>
              <a:rPr lang="en-US" sz="1800" b="1" dirty="0" err="1">
                <a:latin typeface="Courier New" panose="02070309020205020404" pitchFamily="49" charset="0"/>
                <a:cs typeface="Courier New" panose="02070309020205020404" pitchFamily="49" charset="0"/>
              </a:rPr>
              <a:t>javax</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servlet</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http</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HttpServlet</a:t>
            </a: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2200" b="1" dirty="0">
                <a:solidFill>
                  <a:srgbClr val="333399"/>
                </a:solidFill>
                <a:latin typeface="Courier New" panose="02070309020205020404" pitchFamily="49" charset="0"/>
                <a:cs typeface="Courier New" panose="02070309020205020404" pitchFamily="49" charset="0"/>
              </a:rPr>
              <a:t>public class </a:t>
            </a:r>
            <a:r>
              <a:rPr lang="en-US" sz="2200" b="1" dirty="0" err="1">
                <a:solidFill>
                  <a:srgbClr val="333399"/>
                </a:solidFill>
                <a:latin typeface="Courier New" panose="02070309020205020404" pitchFamily="49" charset="0"/>
                <a:cs typeface="Courier New" panose="02070309020205020404" pitchFamily="49" charset="0"/>
              </a:rPr>
              <a:t>VerySimpleServlet</a:t>
            </a:r>
            <a:r>
              <a:rPr lang="en-US" sz="2200" b="1" dirty="0">
                <a:solidFill>
                  <a:srgbClr val="333399"/>
                </a:solidFill>
                <a:latin typeface="Courier New" panose="02070309020205020404" pitchFamily="49" charset="0"/>
                <a:cs typeface="Courier New" panose="02070309020205020404" pitchFamily="49" charset="0"/>
              </a:rPr>
              <a:t> extends </a:t>
            </a:r>
            <a:r>
              <a:rPr lang="en-US" sz="2200" b="1" dirty="0" err="1">
                <a:solidFill>
                  <a:srgbClr val="333399"/>
                </a:solidFill>
                <a:latin typeface="Courier New" panose="02070309020205020404" pitchFamily="49" charset="0"/>
                <a:cs typeface="Courier New" panose="02070309020205020404" pitchFamily="49" charset="0"/>
              </a:rPr>
              <a:t>HttpServlet</a:t>
            </a:r>
            <a:r>
              <a:rPr lang="en-US" sz="2200" b="1" dirty="0">
                <a:solidFill>
                  <a:srgbClr val="333399"/>
                </a:solidFill>
                <a:latin typeface="Courier New" panose="02070309020205020404" pitchFamily="49" charset="0"/>
                <a:cs typeface="Courier New" panose="02070309020205020404" pitchFamily="49" charset="0"/>
              </a:rPr>
              <a:t> {</a:t>
            </a:r>
            <a:endParaRPr lang="th-TH" sz="2200" b="1" dirty="0">
              <a:solidFill>
                <a:srgbClr val="333399"/>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public void </a:t>
            </a:r>
            <a:r>
              <a:rPr lang="en-US" sz="1800" b="1" dirty="0" err="1">
                <a:latin typeface="Courier New" panose="02070309020205020404" pitchFamily="49" charset="0"/>
                <a:cs typeface="Courier New" panose="02070309020205020404" pitchFamily="49" charset="0"/>
              </a:rPr>
              <a:t>doGet</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HttpServletRequest</a:t>
            </a:r>
            <a:r>
              <a:rPr lang="en-US" sz="1800" b="1" dirty="0">
                <a:latin typeface="Courier New" panose="02070309020205020404" pitchFamily="49" charset="0"/>
                <a:cs typeface="Courier New" panose="02070309020205020404" pitchFamily="49" charset="0"/>
              </a:rPr>
              <a:t> request, </a:t>
            </a:r>
          </a:p>
          <a:p>
            <a:pPr marL="0" indent="0">
              <a:lnSpc>
                <a:spcPct val="80000"/>
              </a:lnSpc>
              <a:buNone/>
              <a:tabLst>
                <a:tab pos="271463" algn="l"/>
                <a:tab pos="542925" algn="l"/>
                <a:tab pos="803275" algn="l"/>
                <a:tab pos="1074738" algn="l"/>
                <a:tab pos="1346200" algn="l"/>
              </a:tabLst>
            </a:pPr>
            <a:r>
              <a:rPr lang="en-US"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HttpServletResponse</a:t>
            </a:r>
            <a:r>
              <a:rPr lang="en-US" sz="1800" b="1" dirty="0">
                <a:latin typeface="Courier New" panose="02070309020205020404" pitchFamily="49" charset="0"/>
                <a:cs typeface="Courier New" panose="02070309020205020404" pitchFamily="49" charset="0"/>
              </a:rPr>
              <a:t> response</a:t>
            </a:r>
            <a:r>
              <a:rPr lang="th-TH" sz="1800" b="1" dirty="0">
                <a:latin typeface="Courier New" panose="02070309020205020404" pitchFamily="49" charset="0"/>
              </a:rPr>
              <a:t>) </a:t>
            </a:r>
            <a:r>
              <a:rPr lang="en-US" sz="1800" b="1" dirty="0">
                <a:latin typeface="Courier New" panose="02070309020205020404" pitchFamily="49" charset="0"/>
                <a:cs typeface="Courier New" panose="02070309020205020404" pitchFamily="49" charset="0"/>
              </a:rPr>
              <a:t>throws </a:t>
            </a:r>
            <a:r>
              <a:rPr lang="en-US" sz="1800" b="1" dirty="0" err="1">
                <a:latin typeface="Courier New" panose="02070309020205020404" pitchFamily="49" charset="0"/>
                <a:cs typeface="Courier New" panose="02070309020205020404" pitchFamily="49" charset="0"/>
              </a:rPr>
              <a:t>ServletException</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IOException</a:t>
            </a:r>
            <a:r>
              <a:rPr lang="en-US" sz="1800" b="1" dirty="0">
                <a:latin typeface="Courier New" panose="02070309020205020404" pitchFamily="49" charset="0"/>
                <a:cs typeface="Courier New" panose="02070309020205020404" pitchFamily="49" charset="0"/>
              </a:rPr>
              <a:t> {</a:t>
            </a: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a:t>
            </a:r>
            <a:r>
              <a:rPr lang="en-US" sz="1800" b="1" dirty="0">
                <a:solidFill>
                  <a:srgbClr val="A50021"/>
                </a:solidFill>
                <a:latin typeface="Courier New" panose="02070309020205020404" pitchFamily="49" charset="0"/>
                <a:cs typeface="Courier New" panose="02070309020205020404" pitchFamily="49" charset="0"/>
              </a:rPr>
              <a:t>String browser </a:t>
            </a:r>
            <a:r>
              <a:rPr lang="th-TH" sz="1800" b="1" dirty="0">
                <a:solidFill>
                  <a:srgbClr val="A50021"/>
                </a:solidFill>
                <a:latin typeface="Courier New" panose="02070309020205020404" pitchFamily="49" charset="0"/>
              </a:rPr>
              <a:t>= </a:t>
            </a:r>
            <a:r>
              <a:rPr lang="en-US" sz="1800" b="1" dirty="0">
                <a:solidFill>
                  <a:srgbClr val="A50021"/>
                </a:solidFill>
                <a:latin typeface="Courier New" panose="02070309020205020404" pitchFamily="49" charset="0"/>
                <a:cs typeface="Courier New" panose="02070309020205020404" pitchFamily="49" charset="0"/>
              </a:rPr>
              <a:t>request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getHeader</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User</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Agent</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response</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setStatus</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HttpServletResponse</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SC_OK</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response</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setContentType</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text</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html</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PrintWriter</a:t>
            </a:r>
            <a:r>
              <a:rPr lang="en-US" sz="1800" b="1" dirty="0">
                <a:latin typeface="Courier New" panose="02070309020205020404" pitchFamily="49" charset="0"/>
                <a:cs typeface="Courier New" panose="02070309020205020404" pitchFamily="49" charset="0"/>
              </a:rPr>
              <a:t> out </a:t>
            </a:r>
            <a:r>
              <a:rPr lang="th-TH" sz="1800" b="1" dirty="0">
                <a:latin typeface="Courier New" panose="02070309020205020404" pitchFamily="49" charset="0"/>
              </a:rPr>
              <a:t>= </a:t>
            </a:r>
            <a:r>
              <a:rPr lang="en-US" sz="1800" b="1" dirty="0">
                <a:latin typeface="Courier New" panose="02070309020205020404" pitchFamily="49" charset="0"/>
                <a:cs typeface="Courier New" panose="02070309020205020404" pitchFamily="49" charset="0"/>
              </a:rPr>
              <a:t>response</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getWriter</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a:t>
            </a:r>
            <a:r>
              <a:rPr lang="en-US" sz="1800" b="1" dirty="0">
                <a:solidFill>
                  <a:srgbClr val="A50021"/>
                </a:solidFill>
                <a:latin typeface="Courier New" panose="02070309020205020404" pitchFamily="49" charset="0"/>
                <a:cs typeface="Courier New" panose="02070309020205020404" pitchFamily="49" charset="0"/>
              </a:rPr>
              <a:t>out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println</a:t>
            </a:r>
            <a:r>
              <a:rPr lang="th-TH" sz="1800" b="1" dirty="0">
                <a:solidFill>
                  <a:srgbClr val="A50021"/>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&lt;HTML&gt;&lt;HEAD&gt;&lt;TITLE&gt;Simple </a:t>
            </a:r>
            <a:r>
              <a:rPr lang="en-US" sz="1800" b="1" dirty="0" err="1">
                <a:solidFill>
                  <a:srgbClr val="3333CC"/>
                </a:solidFill>
                <a:latin typeface="Courier New" panose="02070309020205020404" pitchFamily="49" charset="0"/>
                <a:cs typeface="Courier New" panose="02070309020205020404" pitchFamily="49" charset="0"/>
              </a:rPr>
              <a:t>servlet</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solidFill>
                  <a:srgbClr val="A50021"/>
                </a:solidFill>
                <a:latin typeface="Courier New" panose="02070309020205020404" pitchFamily="49" charset="0"/>
                <a:cs typeface="Courier New" panose="02070309020205020404" pitchFamily="49" charset="0"/>
              </a:rPr>
              <a:t>		out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println</a:t>
            </a:r>
            <a:r>
              <a:rPr lang="th-TH" sz="1800" b="1" dirty="0">
                <a:solidFill>
                  <a:srgbClr val="A50021"/>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&lt;</a:t>
            </a:r>
            <a:r>
              <a:rPr lang="th-TH" sz="1800" b="1" dirty="0">
                <a:solidFill>
                  <a:srgbClr val="3333CC"/>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TITLE&gt;&lt;</a:t>
            </a:r>
            <a:r>
              <a:rPr lang="th-TH" sz="1800" b="1" dirty="0">
                <a:solidFill>
                  <a:srgbClr val="3333CC"/>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HEAD&gt;&lt;BODY&gt;</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solidFill>
                  <a:srgbClr val="A50021"/>
                </a:solidFill>
                <a:latin typeface="Courier New" panose="02070309020205020404" pitchFamily="49" charset="0"/>
                <a:cs typeface="Courier New" panose="02070309020205020404" pitchFamily="49" charset="0"/>
              </a:rPr>
              <a:t>		out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println</a:t>
            </a:r>
            <a:r>
              <a:rPr lang="en-US" sz="1800" b="1" dirty="0">
                <a:solidFill>
                  <a:srgbClr val="A50021"/>
                </a:solidFill>
                <a:latin typeface="Courier New" panose="02070309020205020404" pitchFamily="49" charset="0"/>
                <a:cs typeface="Courier New" panose="02070309020205020404" pitchFamily="49" charset="0"/>
              </a:rPr>
              <a:t> </a:t>
            </a:r>
            <a:r>
              <a:rPr lang="th-TH" sz="1800" b="1" dirty="0">
                <a:solidFill>
                  <a:srgbClr val="A50021"/>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Browser details</a:t>
            </a:r>
            <a:r>
              <a:rPr lang="th-TH" sz="1800" b="1" dirty="0">
                <a:solidFill>
                  <a:srgbClr val="3333CC"/>
                </a:solidFill>
                <a:latin typeface="Courier New" panose="02070309020205020404" pitchFamily="49" charset="0"/>
              </a:rPr>
              <a:t>:</a:t>
            </a:r>
            <a:r>
              <a:rPr lang="th-TH" sz="1800" b="1" dirty="0">
                <a:solidFill>
                  <a:srgbClr val="A50021"/>
                </a:solidFill>
                <a:latin typeface="Courier New" panose="02070309020205020404" pitchFamily="49" charset="0"/>
              </a:rPr>
              <a:t> " + </a:t>
            </a:r>
            <a:r>
              <a:rPr lang="en-US" sz="1800" b="1" dirty="0">
                <a:solidFill>
                  <a:srgbClr val="A50021"/>
                </a:solidFill>
                <a:latin typeface="Courier New" panose="02070309020205020404" pitchFamily="49" charset="0"/>
                <a:cs typeface="Courier New" panose="02070309020205020404" pitchFamily="49" charset="0"/>
              </a:rPr>
              <a:t>browser</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solidFill>
                  <a:srgbClr val="A50021"/>
                </a:solidFill>
                <a:latin typeface="Courier New" panose="02070309020205020404" pitchFamily="49" charset="0"/>
                <a:cs typeface="Courier New" panose="02070309020205020404" pitchFamily="49" charset="0"/>
              </a:rPr>
              <a:t>		out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println</a:t>
            </a:r>
            <a:r>
              <a:rPr lang="th-TH" sz="1800" b="1" dirty="0">
                <a:solidFill>
                  <a:srgbClr val="A50021"/>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&lt;</a:t>
            </a:r>
            <a:r>
              <a:rPr lang="th-TH" sz="1800" b="1" dirty="0">
                <a:solidFill>
                  <a:srgbClr val="3333CC"/>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BODY&gt;&lt;</a:t>
            </a:r>
            <a:r>
              <a:rPr lang="th-TH" sz="1800" b="1" dirty="0">
                <a:solidFill>
                  <a:srgbClr val="3333CC"/>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HTML&gt;</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p:txBody>
      </p:sp>
      <p:sp>
        <p:nvSpPr>
          <p:cNvPr id="2" name="Rounded Rectangle 1"/>
          <p:cNvSpPr/>
          <p:nvPr/>
        </p:nvSpPr>
        <p:spPr>
          <a:xfrm>
            <a:off x="1591668" y="4477010"/>
            <a:ext cx="6365204" cy="1325563"/>
          </a:xfrm>
          <a:prstGeom prst="roundRect">
            <a:avLst/>
          </a:prstGeom>
          <a:solidFill>
            <a:srgbClr val="F3771A">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4337457" y="981704"/>
            <a:ext cx="5904452" cy="5732374"/>
          </a:xfrm>
          <a:prstGeom prst="rect">
            <a:avLst/>
          </a:prstGeom>
          <a:noFill/>
          <a:ln w="38100">
            <a:noFill/>
            <a:miter lim="800000"/>
            <a:headEnd/>
            <a:tailEnd/>
          </a:ln>
          <a:effectLst/>
        </p:spPr>
        <p:txBody>
          <a:bodyPr wrap="none" lIns="89088" tIns="44543" rIns="89088" bIns="44543"/>
          <a:lstStyle/>
          <a:p>
            <a:pPr algn="r" defTabSz="800787" eaLnBrk="0" hangingPunct="0"/>
            <a:r>
              <a:rPr lang="en-GB" sz="2100" dirty="0">
                <a:solidFill>
                  <a:srgbClr val="FF0000"/>
                </a:solidFill>
              </a:rPr>
              <a:t>Java EE server</a:t>
            </a:r>
          </a:p>
        </p:txBody>
      </p:sp>
      <p:sp>
        <p:nvSpPr>
          <p:cNvPr id="264195" name="Rectangle 3"/>
          <p:cNvSpPr>
            <a:spLocks noChangeArrowheads="1"/>
          </p:cNvSpPr>
          <p:nvPr/>
        </p:nvSpPr>
        <p:spPr bwMode="auto">
          <a:xfrm>
            <a:off x="6743670" y="5228791"/>
            <a:ext cx="3435884" cy="1346071"/>
          </a:xfrm>
          <a:prstGeom prst="rect">
            <a:avLst/>
          </a:prstGeom>
          <a:noFill/>
          <a:ln w="38100" algn="ctr">
            <a:noFill/>
            <a:prstDash val="sysDot"/>
            <a:miter lim="800000"/>
            <a:headEnd/>
            <a:tailEnd/>
          </a:ln>
          <a:effectLst/>
        </p:spPr>
        <p:txBody>
          <a:bodyPr wrap="none" lIns="136063" tIns="68031" rIns="136063" bIns="68031" anchor="ctr"/>
          <a:lstStyle/>
          <a:p>
            <a:endParaRPr lang="th-TH"/>
          </a:p>
        </p:txBody>
      </p:sp>
      <p:sp>
        <p:nvSpPr>
          <p:cNvPr id="264196" name="Rectangle 4"/>
          <p:cNvSpPr>
            <a:spLocks noChangeArrowheads="1"/>
          </p:cNvSpPr>
          <p:nvPr/>
        </p:nvSpPr>
        <p:spPr bwMode="auto">
          <a:xfrm>
            <a:off x="6887331" y="1413377"/>
            <a:ext cx="2880396" cy="2880127"/>
          </a:xfrm>
          <a:prstGeom prst="rect">
            <a:avLst/>
          </a:prstGeom>
          <a:noFill/>
          <a:ln w="38100" algn="ctr">
            <a:noFill/>
            <a:prstDash val="sysDot"/>
            <a:miter lim="800000"/>
            <a:headEnd/>
            <a:tailEnd/>
          </a:ln>
          <a:effectLst/>
        </p:spPr>
        <p:txBody>
          <a:bodyPr wrap="none" lIns="136063" tIns="68031" rIns="136063" bIns="68031" anchor="ctr"/>
          <a:lstStyle/>
          <a:p>
            <a:endParaRPr lang="th-TH"/>
          </a:p>
        </p:txBody>
      </p:sp>
      <p:sp>
        <p:nvSpPr>
          <p:cNvPr id="264197" name="Rectangle 5"/>
          <p:cNvSpPr>
            <a:spLocks noChangeArrowheads="1"/>
          </p:cNvSpPr>
          <p:nvPr/>
        </p:nvSpPr>
        <p:spPr bwMode="auto">
          <a:xfrm>
            <a:off x="4512142" y="981704"/>
            <a:ext cx="1800547" cy="1726684"/>
          </a:xfrm>
          <a:prstGeom prst="rect">
            <a:avLst/>
          </a:prstGeom>
          <a:noFill/>
          <a:ln w="38100" algn="ctr">
            <a:noFill/>
            <a:prstDash val="sysDot"/>
            <a:miter lim="800000"/>
            <a:headEnd/>
            <a:tailEnd/>
          </a:ln>
          <a:effectLst/>
        </p:spPr>
        <p:txBody>
          <a:bodyPr wrap="none" lIns="136063" tIns="68031" rIns="136063" bIns="68031" anchor="ctr"/>
          <a:lstStyle/>
          <a:p>
            <a:endParaRPr lang="th-TH"/>
          </a:p>
        </p:txBody>
      </p:sp>
      <p:sp>
        <p:nvSpPr>
          <p:cNvPr id="264198" name="Rectangle 6"/>
          <p:cNvSpPr>
            <a:spLocks noChangeArrowheads="1"/>
          </p:cNvSpPr>
          <p:nvPr/>
        </p:nvSpPr>
        <p:spPr bwMode="auto">
          <a:xfrm>
            <a:off x="3501729" y="3933779"/>
            <a:ext cx="2810960" cy="2158355"/>
          </a:xfrm>
          <a:prstGeom prst="rect">
            <a:avLst/>
          </a:prstGeom>
          <a:noFill/>
          <a:ln w="38100">
            <a:noFill/>
            <a:prstDash val="sysDot"/>
            <a:miter lim="800000"/>
            <a:headEnd/>
            <a:tailEnd/>
          </a:ln>
          <a:effectLst/>
        </p:spPr>
        <p:txBody>
          <a:bodyPr wrap="none" lIns="136063" tIns="68031" rIns="136063" bIns="68031" anchor="ctr"/>
          <a:lstStyle/>
          <a:p>
            <a:endParaRPr lang="th-TH"/>
          </a:p>
        </p:txBody>
      </p:sp>
      <p:sp>
        <p:nvSpPr>
          <p:cNvPr id="264199" name="Text Box 7"/>
          <p:cNvSpPr txBox="1">
            <a:spLocks noChangeArrowheads="1"/>
          </p:cNvSpPr>
          <p:nvPr/>
        </p:nvSpPr>
        <p:spPr bwMode="auto">
          <a:xfrm>
            <a:off x="3747148" y="5627967"/>
            <a:ext cx="665628" cy="307777"/>
          </a:xfrm>
          <a:prstGeom prst="rect">
            <a:avLst/>
          </a:prstGeom>
          <a:noFill/>
          <a:ln w="25400" algn="ctr">
            <a:noFill/>
            <a:miter lim="800000"/>
            <a:headEnd/>
            <a:tailEnd/>
          </a:ln>
          <a:effectLst/>
        </p:spPr>
        <p:txBody>
          <a:bodyPr lIns="0" tIns="0" rIns="0" bIns="0">
            <a:spAutoFit/>
          </a:bodyPr>
          <a:lstStyle/>
          <a:p>
            <a:pPr defTabSz="803148" eaLnBrk="0" hangingPunct="0">
              <a:spcAft>
                <a:spcPct val="15000"/>
              </a:spcAft>
            </a:pPr>
            <a:r>
              <a:rPr lang="en-US" sz="2000" dirty="0">
                <a:solidFill>
                  <a:srgbClr val="0000FF"/>
                </a:solidFill>
              </a:rPr>
              <a:t>View</a:t>
            </a:r>
          </a:p>
        </p:txBody>
      </p:sp>
      <p:sp>
        <p:nvSpPr>
          <p:cNvPr id="264200" name="Text Box 8"/>
          <p:cNvSpPr txBox="1">
            <a:spLocks noChangeArrowheads="1"/>
          </p:cNvSpPr>
          <p:nvPr/>
        </p:nvSpPr>
        <p:spPr bwMode="auto">
          <a:xfrm>
            <a:off x="4638590" y="1455109"/>
            <a:ext cx="1398297" cy="307777"/>
          </a:xfrm>
          <a:prstGeom prst="rect">
            <a:avLst/>
          </a:prstGeom>
          <a:noFill/>
          <a:ln w="25400">
            <a:noFill/>
            <a:miter lim="800000"/>
            <a:headEnd/>
            <a:tailEnd/>
          </a:ln>
          <a:effectLst/>
        </p:spPr>
        <p:txBody>
          <a:bodyPr lIns="0" tIns="0" rIns="0" bIns="0">
            <a:spAutoFit/>
          </a:bodyPr>
          <a:lstStyle/>
          <a:p>
            <a:pPr defTabSz="803148" eaLnBrk="0" hangingPunct="0">
              <a:spcAft>
                <a:spcPct val="15000"/>
              </a:spcAft>
            </a:pPr>
            <a:r>
              <a:rPr lang="en-US" sz="2000" dirty="0">
                <a:solidFill>
                  <a:srgbClr val="0000FF"/>
                </a:solidFill>
              </a:rPr>
              <a:t>Controller</a:t>
            </a:r>
          </a:p>
        </p:txBody>
      </p:sp>
      <p:sp>
        <p:nvSpPr>
          <p:cNvPr id="264201" name="AutoShape 9"/>
          <p:cNvSpPr>
            <a:spLocks noChangeArrowheads="1"/>
          </p:cNvSpPr>
          <p:nvPr/>
        </p:nvSpPr>
        <p:spPr bwMode="auto">
          <a:xfrm>
            <a:off x="8476952" y="4941168"/>
            <a:ext cx="1465578" cy="865664"/>
          </a:xfrm>
          <a:prstGeom prst="flowChartMagneticDisk">
            <a:avLst/>
          </a:prstGeom>
          <a:solidFill>
            <a:srgbClr val="F0F0FF"/>
          </a:solidFill>
          <a:ln w="25400">
            <a:solidFill>
              <a:srgbClr val="000000"/>
            </a:solidFill>
            <a:round/>
            <a:headEnd/>
            <a:tailEnd/>
          </a:ln>
          <a:effectLst/>
        </p:spPr>
        <p:txBody>
          <a:bodyPr lIns="0" tIns="0" rIns="0" bIns="0" anchor="ctr"/>
          <a:lstStyle/>
          <a:p>
            <a:pPr algn="ctr" defTabSz="803148" eaLnBrk="0" hangingPunct="0">
              <a:spcAft>
                <a:spcPct val="15000"/>
              </a:spcAft>
            </a:pPr>
            <a:r>
              <a:rPr lang="en-US" sz="2100" dirty="0"/>
              <a:t>Database</a:t>
            </a:r>
          </a:p>
        </p:txBody>
      </p:sp>
      <p:sp>
        <p:nvSpPr>
          <p:cNvPr id="264202" name="Text Box 10"/>
          <p:cNvSpPr txBox="1">
            <a:spLocks noChangeArrowheads="1"/>
          </p:cNvSpPr>
          <p:nvPr/>
        </p:nvSpPr>
        <p:spPr bwMode="auto">
          <a:xfrm>
            <a:off x="8831539" y="1485321"/>
            <a:ext cx="936189" cy="307777"/>
          </a:xfrm>
          <a:prstGeom prst="rect">
            <a:avLst/>
          </a:prstGeom>
          <a:noFill/>
          <a:ln w="25400" algn="ctr">
            <a:noFill/>
            <a:miter lim="800000"/>
            <a:headEnd/>
            <a:tailEnd/>
          </a:ln>
          <a:effectLst/>
        </p:spPr>
        <p:txBody>
          <a:bodyPr lIns="0" tIns="0" rIns="0" bIns="0">
            <a:spAutoFit/>
          </a:bodyPr>
          <a:lstStyle/>
          <a:p>
            <a:pPr defTabSz="803148" eaLnBrk="0" hangingPunct="0">
              <a:spcAft>
                <a:spcPct val="15000"/>
              </a:spcAft>
            </a:pPr>
            <a:r>
              <a:rPr lang="en-US" sz="2000" dirty="0">
                <a:solidFill>
                  <a:srgbClr val="0000FF"/>
                </a:solidFill>
              </a:rPr>
              <a:t>Model</a:t>
            </a:r>
          </a:p>
        </p:txBody>
      </p:sp>
      <p:sp>
        <p:nvSpPr>
          <p:cNvPr id="264203" name="Text Box 11"/>
          <p:cNvSpPr txBox="1">
            <a:spLocks noChangeArrowheads="1"/>
          </p:cNvSpPr>
          <p:nvPr/>
        </p:nvSpPr>
        <p:spPr bwMode="auto">
          <a:xfrm>
            <a:off x="8690939" y="5803796"/>
            <a:ext cx="1618576" cy="307777"/>
          </a:xfrm>
          <a:prstGeom prst="rect">
            <a:avLst/>
          </a:prstGeom>
          <a:noFill/>
          <a:ln w="25400" algn="ctr">
            <a:noFill/>
            <a:miter lim="800000"/>
            <a:headEnd/>
            <a:tailEnd/>
          </a:ln>
          <a:effectLst/>
        </p:spPr>
        <p:txBody>
          <a:bodyPr lIns="0" tIns="0" rIns="0" bIns="0">
            <a:spAutoFit/>
          </a:bodyPr>
          <a:lstStyle/>
          <a:p>
            <a:pPr defTabSz="803148" eaLnBrk="0" hangingPunct="0">
              <a:spcAft>
                <a:spcPct val="15000"/>
              </a:spcAft>
            </a:pPr>
            <a:r>
              <a:rPr lang="en-US" sz="2000" dirty="0">
                <a:solidFill>
                  <a:srgbClr val="0000FF"/>
                </a:solidFill>
              </a:rPr>
              <a:t>Persistence</a:t>
            </a:r>
          </a:p>
        </p:txBody>
      </p:sp>
      <p:sp>
        <p:nvSpPr>
          <p:cNvPr id="264204" name="Rectangle 12"/>
          <p:cNvSpPr>
            <a:spLocks noGrp="1" noChangeArrowheads="1"/>
          </p:cNvSpPr>
          <p:nvPr>
            <p:ph type="title"/>
          </p:nvPr>
        </p:nvSpPr>
        <p:spPr>
          <a:xfrm>
            <a:off x="1908831" y="274638"/>
            <a:ext cx="8301969" cy="634082"/>
          </a:xfrm>
        </p:spPr>
        <p:txBody>
          <a:bodyPr vert="horz" lIns="136063" tIns="68031" rIns="136063" bIns="45720" rtlCol="0" anchor="ctr">
            <a:normAutofit fontScale="90000"/>
          </a:bodyPr>
          <a:lstStyle/>
          <a:p>
            <a:r>
              <a:rPr lang="en-US" dirty="0"/>
              <a:t>MVC: application to Java EE</a:t>
            </a:r>
            <a:endParaRPr lang="en-GB" dirty="0"/>
          </a:p>
        </p:txBody>
      </p:sp>
      <p:sp>
        <p:nvSpPr>
          <p:cNvPr id="33" name="Slide Number Placeholder 7"/>
          <p:cNvSpPr>
            <a:spLocks noGrp="1"/>
          </p:cNvSpPr>
          <p:nvPr>
            <p:ph type="sldNum" sz="quarter" idx="12"/>
          </p:nvPr>
        </p:nvSpPr>
        <p:spPr/>
        <p:txBody>
          <a:bodyPr/>
          <a:lstStyle/>
          <a:p>
            <a:fld id="{67DA2F9A-73DB-4D61-B8CC-442A69A7F4C8}" type="slidenum">
              <a:rPr lang="en-GB" smtClean="0"/>
              <a:pPr/>
              <a:t>18</a:t>
            </a:fld>
            <a:endParaRPr lang="en-GB" dirty="0"/>
          </a:p>
        </p:txBody>
      </p:sp>
      <p:sp>
        <p:nvSpPr>
          <p:cNvPr id="264205" name="Rectangle 13"/>
          <p:cNvSpPr>
            <a:spLocks noChangeArrowheads="1"/>
          </p:cNvSpPr>
          <p:nvPr/>
        </p:nvSpPr>
        <p:spPr bwMode="auto">
          <a:xfrm>
            <a:off x="1919067" y="1845706"/>
            <a:ext cx="1656886" cy="1006575"/>
          </a:xfrm>
          <a:prstGeom prst="rect">
            <a:avLst/>
          </a:prstGeom>
          <a:noFill/>
          <a:ln w="25400" algn="ctr">
            <a:solidFill>
              <a:srgbClr val="000000"/>
            </a:solidFill>
            <a:miter lim="800000"/>
            <a:headEnd/>
            <a:tailEnd/>
          </a:ln>
          <a:effectLst/>
        </p:spPr>
        <p:txBody>
          <a:bodyPr lIns="0" tIns="0" rIns="0" bIns="0" anchor="ctr"/>
          <a:lstStyle/>
          <a:p>
            <a:pPr algn="ctr" defTabSz="800787" eaLnBrk="0" hangingPunct="0"/>
            <a:r>
              <a:rPr lang="en-GB" sz="2100" dirty="0"/>
              <a:t>Web</a:t>
            </a:r>
          </a:p>
          <a:p>
            <a:pPr algn="ctr" defTabSz="800787" eaLnBrk="0" hangingPunct="0"/>
            <a:r>
              <a:rPr lang="en-GB" sz="2100" dirty="0"/>
              <a:t>browser</a:t>
            </a:r>
          </a:p>
        </p:txBody>
      </p:sp>
      <p:sp>
        <p:nvSpPr>
          <p:cNvPr id="264206" name="Rectangle 14"/>
          <p:cNvSpPr>
            <a:spLocks noChangeArrowheads="1"/>
          </p:cNvSpPr>
          <p:nvPr/>
        </p:nvSpPr>
        <p:spPr bwMode="auto">
          <a:xfrm>
            <a:off x="4583972" y="1845706"/>
            <a:ext cx="1654492" cy="1007231"/>
          </a:xfrm>
          <a:prstGeom prst="rect">
            <a:avLst/>
          </a:prstGeom>
          <a:noFill/>
          <a:ln w="25400" algn="ctr">
            <a:solidFill>
              <a:srgbClr val="000000"/>
            </a:solidFill>
            <a:miter lim="800000"/>
            <a:headEnd/>
            <a:tailEnd/>
          </a:ln>
          <a:effectLst/>
        </p:spPr>
        <p:txBody>
          <a:bodyPr lIns="0" tIns="0" rIns="0" bIns="0" anchor="ctr"/>
          <a:lstStyle/>
          <a:p>
            <a:pPr algn="ctr" defTabSz="800787" eaLnBrk="0" hangingPunct="0"/>
            <a:r>
              <a:rPr lang="en-GB" sz="2100" dirty="0"/>
              <a:t>Transfer</a:t>
            </a:r>
          </a:p>
          <a:p>
            <a:pPr algn="ctr" defTabSz="800787" eaLnBrk="0" hangingPunct="0"/>
            <a:r>
              <a:rPr lang="en-GB" sz="2100" dirty="0" err="1"/>
              <a:t>servlet</a:t>
            </a:r>
            <a:endParaRPr lang="en-GB" sz="2100" dirty="0"/>
          </a:p>
        </p:txBody>
      </p:sp>
      <p:sp>
        <p:nvSpPr>
          <p:cNvPr id="264207" name="Oval 15"/>
          <p:cNvSpPr>
            <a:spLocks noChangeArrowheads="1"/>
          </p:cNvSpPr>
          <p:nvPr/>
        </p:nvSpPr>
        <p:spPr bwMode="auto">
          <a:xfrm>
            <a:off x="7936053" y="1916991"/>
            <a:ext cx="1738294" cy="984024"/>
          </a:xfrm>
          <a:prstGeom prst="ellipse">
            <a:avLst/>
          </a:prstGeom>
          <a:solidFill>
            <a:srgbClr val="F0F0FF"/>
          </a:solidFill>
          <a:ln w="25400" algn="ctr">
            <a:solidFill>
              <a:srgbClr val="000000"/>
            </a:solidFill>
            <a:round/>
            <a:headEnd/>
            <a:tailEnd/>
          </a:ln>
          <a:effectLst/>
        </p:spPr>
        <p:txBody>
          <a:bodyPr lIns="0" tIns="0" rIns="0" bIns="0" anchor="ctr"/>
          <a:lstStyle/>
          <a:p>
            <a:pPr algn="ctr" defTabSz="800787" eaLnBrk="0" hangingPunct="0"/>
            <a:r>
              <a:rPr lang="en-GB" sz="2100" dirty="0"/>
              <a:t>Transfer </a:t>
            </a:r>
            <a:r>
              <a:rPr lang="en-GB" sz="2100" dirty="0" err="1"/>
              <a:t>JavaBean</a:t>
            </a:r>
            <a:endParaRPr lang="en-GB" sz="2100" dirty="0"/>
          </a:p>
        </p:txBody>
      </p:sp>
      <p:sp>
        <p:nvSpPr>
          <p:cNvPr id="264208" name="Oval 16"/>
          <p:cNvSpPr>
            <a:spLocks noChangeArrowheads="1"/>
          </p:cNvSpPr>
          <p:nvPr/>
        </p:nvSpPr>
        <p:spPr bwMode="auto">
          <a:xfrm>
            <a:off x="6959161" y="2924225"/>
            <a:ext cx="1946602" cy="1269485"/>
          </a:xfrm>
          <a:prstGeom prst="ellipse">
            <a:avLst/>
          </a:prstGeom>
          <a:solidFill>
            <a:srgbClr val="F0F0FF"/>
          </a:solidFill>
          <a:ln w="25400" algn="ctr">
            <a:solidFill>
              <a:srgbClr val="000000"/>
            </a:solidFill>
            <a:round/>
            <a:headEnd/>
            <a:tailEnd/>
          </a:ln>
          <a:effectLst/>
        </p:spPr>
        <p:txBody>
          <a:bodyPr lIns="0" tIns="0" rIns="0" bIns="0" anchor="ctr"/>
          <a:lstStyle/>
          <a:p>
            <a:pPr algn="ctr" defTabSz="800787" eaLnBrk="0" hangingPunct="0"/>
            <a:r>
              <a:rPr lang="en-GB" sz="2000" dirty="0"/>
              <a:t>Transfer</a:t>
            </a:r>
          </a:p>
          <a:p>
            <a:pPr algn="ctr" defTabSz="800787" eaLnBrk="0" hangingPunct="0"/>
            <a:r>
              <a:rPr lang="en-GB" sz="2000" dirty="0"/>
              <a:t>Result </a:t>
            </a:r>
            <a:r>
              <a:rPr lang="en-GB" sz="2000" dirty="0" err="1"/>
              <a:t>JavaBean</a:t>
            </a:r>
            <a:endParaRPr lang="en-GB" sz="2000" dirty="0"/>
          </a:p>
        </p:txBody>
      </p:sp>
      <p:cxnSp>
        <p:nvCxnSpPr>
          <p:cNvPr id="264209" name="AutoShape 17"/>
          <p:cNvCxnSpPr>
            <a:cxnSpLocks noChangeShapeType="1"/>
            <a:stCxn id="264207" idx="6"/>
            <a:endCxn id="264201" idx="1"/>
          </p:cNvCxnSpPr>
          <p:nvPr/>
        </p:nvCxnSpPr>
        <p:spPr bwMode="auto">
          <a:xfrm flipH="1">
            <a:off x="9209741" y="2409004"/>
            <a:ext cx="464606" cy="2532165"/>
          </a:xfrm>
          <a:prstGeom prst="curvedConnector4">
            <a:avLst>
              <a:gd name="adj1" fmla="val -49203"/>
              <a:gd name="adj2" fmla="val 59715"/>
            </a:avLst>
          </a:prstGeom>
          <a:noFill/>
          <a:ln w="19050">
            <a:solidFill>
              <a:srgbClr val="000000"/>
            </a:solidFill>
            <a:round/>
            <a:headEnd/>
            <a:tailEnd type="triangle" w="lg" len="lg"/>
          </a:ln>
          <a:effectLst/>
        </p:spPr>
      </p:cxnSp>
      <p:cxnSp>
        <p:nvCxnSpPr>
          <p:cNvPr id="264210" name="AutoShape 18"/>
          <p:cNvCxnSpPr>
            <a:cxnSpLocks noChangeShapeType="1"/>
            <a:stCxn id="264206" idx="3"/>
            <a:endCxn id="264207" idx="1"/>
          </p:cNvCxnSpPr>
          <p:nvPr/>
        </p:nvCxnSpPr>
        <p:spPr bwMode="auto">
          <a:xfrm flipV="1">
            <a:off x="6238464" y="2061099"/>
            <a:ext cx="1952156" cy="288223"/>
          </a:xfrm>
          <a:prstGeom prst="curvedConnector4">
            <a:avLst>
              <a:gd name="adj1" fmla="val 43480"/>
              <a:gd name="adj2" fmla="val 254045"/>
            </a:avLst>
          </a:prstGeom>
          <a:noFill/>
          <a:ln w="19050">
            <a:solidFill>
              <a:srgbClr val="000000"/>
            </a:solidFill>
            <a:round/>
            <a:headEnd/>
            <a:tailEnd type="triangle" w="lg" len="lg"/>
          </a:ln>
          <a:effectLst/>
        </p:spPr>
      </p:cxnSp>
      <p:cxnSp>
        <p:nvCxnSpPr>
          <p:cNvPr id="264211" name="AutoShape 19"/>
          <p:cNvCxnSpPr>
            <a:cxnSpLocks noChangeShapeType="1"/>
            <a:stCxn id="264206" idx="3"/>
            <a:endCxn id="264208" idx="0"/>
          </p:cNvCxnSpPr>
          <p:nvPr/>
        </p:nvCxnSpPr>
        <p:spPr bwMode="auto">
          <a:xfrm>
            <a:off x="6238464" y="2349322"/>
            <a:ext cx="1693998" cy="574903"/>
          </a:xfrm>
          <a:prstGeom prst="curvedConnector2">
            <a:avLst/>
          </a:prstGeom>
          <a:noFill/>
          <a:ln w="19050">
            <a:solidFill>
              <a:srgbClr val="000000"/>
            </a:solidFill>
            <a:round/>
            <a:headEnd/>
            <a:tailEnd type="triangle" w="lg" len="lg"/>
          </a:ln>
          <a:effectLst/>
        </p:spPr>
      </p:cxnSp>
      <p:cxnSp>
        <p:nvCxnSpPr>
          <p:cNvPr id="264212" name="AutoShape 20"/>
          <p:cNvCxnSpPr>
            <a:cxnSpLocks noChangeShapeType="1"/>
            <a:stCxn id="264224" idx="3"/>
            <a:endCxn id="264208" idx="4"/>
          </p:cNvCxnSpPr>
          <p:nvPr/>
        </p:nvCxnSpPr>
        <p:spPr bwMode="auto">
          <a:xfrm flipV="1">
            <a:off x="6257619" y="4212275"/>
            <a:ext cx="1676041" cy="1197539"/>
          </a:xfrm>
          <a:prstGeom prst="curvedConnector2">
            <a:avLst/>
          </a:prstGeom>
          <a:noFill/>
          <a:ln w="19050">
            <a:solidFill>
              <a:schemeClr val="bg2">
                <a:lumMod val="50000"/>
              </a:schemeClr>
            </a:solidFill>
            <a:round/>
            <a:headEnd/>
            <a:tailEnd type="triangle" w="lg" len="lg"/>
          </a:ln>
          <a:effectLst/>
        </p:spPr>
      </p:cxnSp>
      <p:cxnSp>
        <p:nvCxnSpPr>
          <p:cNvPr id="264213" name="AutoShape 21"/>
          <p:cNvCxnSpPr>
            <a:cxnSpLocks noChangeShapeType="1"/>
            <a:stCxn id="264206" idx="2"/>
            <a:endCxn id="264224" idx="0"/>
          </p:cNvCxnSpPr>
          <p:nvPr/>
        </p:nvCxnSpPr>
        <p:spPr bwMode="auto">
          <a:xfrm>
            <a:off x="5411218" y="2852937"/>
            <a:ext cx="0" cy="1944183"/>
          </a:xfrm>
          <a:prstGeom prst="straightConnector1">
            <a:avLst/>
          </a:prstGeom>
          <a:noFill/>
          <a:ln w="19050">
            <a:solidFill>
              <a:srgbClr val="C00000"/>
            </a:solidFill>
            <a:round/>
            <a:headEnd/>
            <a:tailEnd type="triangle" w="lg" len="lg"/>
          </a:ln>
          <a:effectLst/>
        </p:spPr>
      </p:cxnSp>
      <p:cxnSp>
        <p:nvCxnSpPr>
          <p:cNvPr id="264214" name="AutoShape 22"/>
          <p:cNvCxnSpPr>
            <a:cxnSpLocks noChangeShapeType="1"/>
            <a:stCxn id="264224" idx="1"/>
            <a:endCxn id="264205" idx="2"/>
          </p:cNvCxnSpPr>
          <p:nvPr/>
        </p:nvCxnSpPr>
        <p:spPr bwMode="auto">
          <a:xfrm rot="10800000">
            <a:off x="2747510" y="2852280"/>
            <a:ext cx="1836462" cy="2557534"/>
          </a:xfrm>
          <a:prstGeom prst="curvedConnector2">
            <a:avLst/>
          </a:prstGeom>
          <a:noFill/>
          <a:ln w="19050">
            <a:solidFill>
              <a:srgbClr val="C00000"/>
            </a:solidFill>
            <a:round/>
            <a:headEnd/>
            <a:tailEnd type="triangle" w="lg" len="lg"/>
          </a:ln>
          <a:effectLst/>
        </p:spPr>
      </p:cxnSp>
      <p:cxnSp>
        <p:nvCxnSpPr>
          <p:cNvPr id="264215" name="AutoShape 23"/>
          <p:cNvCxnSpPr>
            <a:cxnSpLocks noChangeShapeType="1"/>
            <a:stCxn id="264205" idx="3"/>
            <a:endCxn id="264206" idx="1"/>
          </p:cNvCxnSpPr>
          <p:nvPr/>
        </p:nvCxnSpPr>
        <p:spPr bwMode="auto">
          <a:xfrm>
            <a:off x="3575954" y="2348993"/>
            <a:ext cx="1008019" cy="328"/>
          </a:xfrm>
          <a:prstGeom prst="curvedConnector3">
            <a:avLst>
              <a:gd name="adj1" fmla="val 50000"/>
            </a:avLst>
          </a:prstGeom>
          <a:noFill/>
          <a:ln w="19050">
            <a:solidFill>
              <a:schemeClr val="accent3">
                <a:lumMod val="75000"/>
              </a:schemeClr>
            </a:solidFill>
            <a:round/>
            <a:headEnd/>
            <a:tailEnd type="triangle" w="lg" len="lg"/>
          </a:ln>
          <a:effectLst/>
        </p:spPr>
      </p:cxnSp>
      <p:sp>
        <p:nvSpPr>
          <p:cNvPr id="264216" name="Document"/>
          <p:cNvSpPr>
            <a:spLocks noEditPoints="1" noChangeArrowheads="1"/>
          </p:cNvSpPr>
          <p:nvPr/>
        </p:nvSpPr>
        <p:spPr bwMode="auto">
          <a:xfrm>
            <a:off x="3113946" y="4387737"/>
            <a:ext cx="936188" cy="86334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lIns="89088" tIns="44543" rIns="89088" bIns="44543"/>
          <a:lstStyle/>
          <a:p>
            <a:pPr defTabSz="800787" eaLnBrk="0" hangingPunct="0"/>
            <a:r>
              <a:rPr lang="en-GB" dirty="0"/>
              <a:t>HTML</a:t>
            </a:r>
          </a:p>
          <a:p>
            <a:pPr defTabSz="800787" eaLnBrk="0" hangingPunct="0"/>
            <a:r>
              <a:rPr lang="en-GB" dirty="0"/>
              <a:t>doc</a:t>
            </a:r>
          </a:p>
        </p:txBody>
      </p:sp>
      <p:sp>
        <p:nvSpPr>
          <p:cNvPr id="264217" name="Text Box 25"/>
          <p:cNvSpPr txBox="1">
            <a:spLocks noChangeArrowheads="1"/>
          </p:cNvSpPr>
          <p:nvPr/>
        </p:nvSpPr>
        <p:spPr bwMode="auto">
          <a:xfrm>
            <a:off x="5376501" y="3283950"/>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5</a:t>
            </a:r>
          </a:p>
        </p:txBody>
      </p:sp>
      <p:sp>
        <p:nvSpPr>
          <p:cNvPr id="264218" name="Text Box 26"/>
          <p:cNvSpPr txBox="1">
            <a:spLocks noChangeArrowheads="1"/>
          </p:cNvSpPr>
          <p:nvPr/>
        </p:nvSpPr>
        <p:spPr bwMode="auto">
          <a:xfrm>
            <a:off x="6816080" y="1413376"/>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2</a:t>
            </a:r>
          </a:p>
        </p:txBody>
      </p:sp>
      <p:sp>
        <p:nvSpPr>
          <p:cNvPr id="264219" name="Text Box 27"/>
          <p:cNvSpPr txBox="1">
            <a:spLocks noChangeArrowheads="1"/>
          </p:cNvSpPr>
          <p:nvPr/>
        </p:nvSpPr>
        <p:spPr bwMode="auto">
          <a:xfrm>
            <a:off x="9262520" y="4509339"/>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3</a:t>
            </a:r>
          </a:p>
        </p:txBody>
      </p:sp>
      <p:sp>
        <p:nvSpPr>
          <p:cNvPr id="264220" name="Text Box 28"/>
          <p:cNvSpPr txBox="1">
            <a:spLocks noChangeArrowheads="1"/>
          </p:cNvSpPr>
          <p:nvPr/>
        </p:nvSpPr>
        <p:spPr bwMode="auto">
          <a:xfrm>
            <a:off x="7030992" y="2204772"/>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4</a:t>
            </a:r>
          </a:p>
        </p:txBody>
      </p:sp>
      <p:sp>
        <p:nvSpPr>
          <p:cNvPr id="264221" name="Text Box 29"/>
          <p:cNvSpPr txBox="1">
            <a:spLocks noChangeArrowheads="1"/>
          </p:cNvSpPr>
          <p:nvPr/>
        </p:nvSpPr>
        <p:spPr bwMode="auto">
          <a:xfrm>
            <a:off x="7105217" y="4725174"/>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6</a:t>
            </a:r>
          </a:p>
        </p:txBody>
      </p:sp>
      <p:sp>
        <p:nvSpPr>
          <p:cNvPr id="264222" name="Text Box 30"/>
          <p:cNvSpPr txBox="1">
            <a:spLocks noChangeArrowheads="1"/>
          </p:cNvSpPr>
          <p:nvPr/>
        </p:nvSpPr>
        <p:spPr bwMode="auto">
          <a:xfrm>
            <a:off x="3719615" y="3212005"/>
            <a:ext cx="314568" cy="413121"/>
          </a:xfrm>
          <a:prstGeom prst="rect">
            <a:avLst/>
          </a:prstGeom>
          <a:noFill/>
          <a:ln w="19050">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7</a:t>
            </a:r>
          </a:p>
        </p:txBody>
      </p:sp>
      <p:sp>
        <p:nvSpPr>
          <p:cNvPr id="264223" name="Text Box 31"/>
          <p:cNvSpPr txBox="1">
            <a:spLocks noChangeArrowheads="1"/>
          </p:cNvSpPr>
          <p:nvPr/>
        </p:nvSpPr>
        <p:spPr bwMode="auto">
          <a:xfrm>
            <a:off x="3863276" y="1701157"/>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1</a:t>
            </a:r>
          </a:p>
        </p:txBody>
      </p:sp>
      <p:sp>
        <p:nvSpPr>
          <p:cNvPr id="264224" name="Rectangle 32"/>
          <p:cNvSpPr>
            <a:spLocks noChangeArrowheads="1"/>
          </p:cNvSpPr>
          <p:nvPr/>
        </p:nvSpPr>
        <p:spPr bwMode="auto">
          <a:xfrm>
            <a:off x="4583972" y="4797120"/>
            <a:ext cx="1654492" cy="1225389"/>
          </a:xfrm>
          <a:prstGeom prst="rect">
            <a:avLst/>
          </a:prstGeom>
          <a:solidFill>
            <a:srgbClr val="F0F0FF"/>
          </a:solidFill>
          <a:ln w="25400" algn="ctr">
            <a:solidFill>
              <a:srgbClr val="000000"/>
            </a:solidFill>
            <a:miter lim="800000"/>
            <a:headEnd/>
            <a:tailEnd/>
          </a:ln>
          <a:effectLst/>
        </p:spPr>
        <p:txBody>
          <a:bodyPr lIns="0" tIns="0" rIns="0" bIns="0" anchor="ctr"/>
          <a:lstStyle/>
          <a:p>
            <a:pPr algn="ctr" defTabSz="800787" eaLnBrk="0" hangingPunct="0"/>
            <a:r>
              <a:rPr lang="en-GB" sz="2100" dirty="0"/>
              <a:t>Balance</a:t>
            </a:r>
          </a:p>
          <a:p>
            <a:pPr algn="ctr" defTabSz="800787" eaLnBrk="0" hangingPunct="0"/>
            <a:r>
              <a:rPr lang="en-GB" sz="2100" dirty="0"/>
              <a:t>JSP</a:t>
            </a:r>
          </a:p>
        </p:txBody>
      </p:sp>
      <p:cxnSp>
        <p:nvCxnSpPr>
          <p:cNvPr id="9" name="Straight Connector 8"/>
          <p:cNvCxnSpPr/>
          <p:nvPr/>
        </p:nvCxnSpPr>
        <p:spPr>
          <a:xfrm>
            <a:off x="4491596" y="1359095"/>
            <a:ext cx="568795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08831" y="1023119"/>
            <a:ext cx="725968" cy="369332"/>
          </a:xfrm>
          <a:prstGeom prst="rect">
            <a:avLst/>
          </a:prstGeom>
          <a:noFill/>
        </p:spPr>
        <p:txBody>
          <a:bodyPr wrap="none" rtlCol="0">
            <a:spAutoFit/>
          </a:bodyPr>
          <a:lstStyle/>
          <a:p>
            <a:r>
              <a:rPr lang="en-US" dirty="0"/>
              <a:t>Client</a:t>
            </a:r>
            <a:endParaRPr lang="th-TH" dirty="0"/>
          </a:p>
        </p:txBody>
      </p:sp>
      <p:cxnSp>
        <p:nvCxnSpPr>
          <p:cNvPr id="12" name="Straight Connector 11"/>
          <p:cNvCxnSpPr/>
          <p:nvPr/>
        </p:nvCxnSpPr>
        <p:spPr>
          <a:xfrm>
            <a:off x="1946894" y="1363674"/>
            <a:ext cx="223095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MVC: benefits</a:t>
            </a:r>
            <a:endParaRPr lang="en-GB" dirty="0"/>
          </a:p>
        </p:txBody>
      </p:sp>
      <p:sp>
        <p:nvSpPr>
          <p:cNvPr id="266243" name="Rectangle 3"/>
          <p:cNvSpPr>
            <a:spLocks noGrp="1" noChangeArrowheads="1"/>
          </p:cNvSpPr>
          <p:nvPr>
            <p:ph idx="1"/>
          </p:nvPr>
        </p:nvSpPr>
        <p:spPr>
          <a:xfrm>
            <a:off x="924910" y="1690688"/>
            <a:ext cx="10428890" cy="4486275"/>
          </a:xfrm>
        </p:spPr>
        <p:txBody>
          <a:bodyPr>
            <a:normAutofit fontScale="92500" lnSpcReduction="20000"/>
          </a:bodyPr>
          <a:lstStyle/>
          <a:p>
            <a:r>
              <a:rPr lang="en-GB" dirty="0"/>
              <a:t>Promotes code reuse</a:t>
            </a:r>
          </a:p>
          <a:p>
            <a:pPr lvl="1"/>
            <a:r>
              <a:rPr lang="en-GB" dirty="0"/>
              <a:t>The purpose of the model is to provide business logic and data access in one place</a:t>
            </a:r>
          </a:p>
          <a:p>
            <a:pPr lvl="1"/>
            <a:r>
              <a:rPr lang="en-GB" dirty="0"/>
              <a:t>You can reuse this logic in many applications at the same time, without the need for any extra coding</a:t>
            </a:r>
          </a:p>
          <a:p>
            <a:r>
              <a:rPr lang="en-GB" dirty="0"/>
              <a:t>Reduces development time</a:t>
            </a:r>
            <a:endParaRPr lang="en-US" dirty="0"/>
          </a:p>
          <a:p>
            <a:pPr lvl="1"/>
            <a:r>
              <a:rPr lang="en-US" dirty="0"/>
              <a:t>The model, view, and controller are developed in parallel</a:t>
            </a:r>
          </a:p>
          <a:p>
            <a:r>
              <a:rPr lang="en-US" dirty="0"/>
              <a:t>Is more maintainable</a:t>
            </a:r>
          </a:p>
          <a:p>
            <a:pPr lvl="1"/>
            <a:r>
              <a:rPr lang="en-US" dirty="0"/>
              <a:t>You can change the view without affecting the model</a:t>
            </a:r>
          </a:p>
          <a:p>
            <a:pPr lvl="2"/>
            <a:r>
              <a:rPr lang="en-US" dirty="0"/>
              <a:t>You can change the Web page view to display a chart instead of a table with no change to the model</a:t>
            </a:r>
          </a:p>
          <a:p>
            <a:pPr lvl="1"/>
            <a:r>
              <a:rPr lang="en-US" dirty="0"/>
              <a:t>You can change the model without affecting the view</a:t>
            </a:r>
          </a:p>
          <a:p>
            <a:pPr lvl="2"/>
            <a:r>
              <a:rPr lang="en-US" dirty="0"/>
              <a:t>For example, the way in which an insurance premium is calculated changes, but the interface to the business method remains the same</a:t>
            </a:r>
          </a:p>
          <a:p>
            <a:pPr lvl="1"/>
            <a:r>
              <a:rPr lang="en-US" dirty="0"/>
              <a:t>You can move data without affecting the view or model</a:t>
            </a:r>
          </a:p>
          <a:p>
            <a:pPr lvl="2"/>
            <a:r>
              <a:rPr lang="en-US" dirty="0"/>
              <a:t>The layering concept allows for more flexibility</a:t>
            </a:r>
            <a:endParaRPr lang="en-GB" dirty="0"/>
          </a:p>
        </p:txBody>
      </p:sp>
      <p:sp>
        <p:nvSpPr>
          <p:cNvPr id="4" name="Slide Number Placeholder 7"/>
          <p:cNvSpPr>
            <a:spLocks noGrp="1"/>
          </p:cNvSpPr>
          <p:nvPr>
            <p:ph type="sldNum" sz="quarter" idx="12"/>
          </p:nvPr>
        </p:nvSpPr>
        <p:spPr/>
        <p:txBody>
          <a:bodyPr/>
          <a:lstStyle/>
          <a:p>
            <a:fld id="{67DA2F9A-73DB-4D61-B8CC-442A69A7F4C8}" type="slidenum">
              <a:rPr lang="en-GB" smtClean="0"/>
              <a:pPr/>
              <a:t>19</a:t>
            </a:fld>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781D3-86BB-41FD-9847-BFC064AAFA8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0FD54B5C-3B93-437F-9A7A-BB029F7045BA}"/>
              </a:ext>
            </a:extLst>
          </p:cNvPr>
          <p:cNvSpPr>
            <a:spLocks noGrp="1"/>
          </p:cNvSpPr>
          <p:nvPr>
            <p:ph idx="1"/>
          </p:nvPr>
        </p:nvSpPr>
        <p:spPr>
          <a:xfrm>
            <a:off x="838200" y="1498060"/>
            <a:ext cx="10708532" cy="4863829"/>
          </a:xfrm>
        </p:spPr>
        <p:txBody>
          <a:bodyPr>
            <a:normAutofit/>
          </a:bodyPr>
          <a:lstStyle/>
          <a:p>
            <a:pPr marL="233363" indent="-233363">
              <a:buFont typeface="+mj-lt"/>
              <a:buAutoNum type="arabicPeriod"/>
              <a:tabLst>
                <a:tab pos="233363" algn="l"/>
              </a:tabLst>
            </a:pPr>
            <a:r>
              <a:rPr lang="th-TH" sz="2400" dirty="0"/>
              <a:t>เอกสารและข้อมูลสำคัญ</a:t>
            </a:r>
          </a:p>
          <a:p>
            <a:pPr marL="233363" lvl="1" indent="-233363">
              <a:buNone/>
              <a:tabLst>
                <a:tab pos="515938" algn="l"/>
              </a:tabLst>
            </a:pPr>
            <a:r>
              <a:rPr lang="th-TH" sz="2000" dirty="0"/>
              <a:t>	</a:t>
            </a:r>
            <a:r>
              <a:rPr lang="en-US" sz="2000" dirty="0">
                <a:hlinkClick r:id="rId2"/>
              </a:rPr>
              <a:t>https://www.w3schools.in/category/jsp</a:t>
            </a:r>
            <a:endParaRPr lang="en-US" sz="2000" dirty="0"/>
          </a:p>
          <a:p>
            <a:pPr marL="233363" lvl="1" indent="-233363">
              <a:buNone/>
              <a:tabLst>
                <a:tab pos="515938" algn="l"/>
              </a:tabLst>
            </a:pPr>
            <a:r>
              <a:rPr lang="en-US" sz="2000" dirty="0"/>
              <a:t>	</a:t>
            </a:r>
            <a:r>
              <a:rPr lang="en-US" sz="2000" dirty="0">
                <a:hlinkClick r:id="rId3"/>
              </a:rPr>
              <a:t>https://www.w3spoint.com/servlet-tutorial</a:t>
            </a:r>
            <a:endParaRPr lang="en-US" sz="2000" dirty="0"/>
          </a:p>
          <a:p>
            <a:pPr marL="233363" lvl="1" indent="-233363">
              <a:buNone/>
              <a:tabLst>
                <a:tab pos="515938" algn="l"/>
              </a:tabLst>
            </a:pPr>
            <a:r>
              <a:rPr lang="en-US" sz="2000" dirty="0"/>
              <a:t>	</a:t>
            </a:r>
            <a:r>
              <a:rPr lang="en-US" sz="2000" dirty="0">
                <a:hlinkClick r:id="rId4"/>
              </a:rPr>
              <a:t>https://www.khanacademy.org/computing</a:t>
            </a:r>
            <a:endParaRPr lang="en-US" sz="2000" dirty="0"/>
          </a:p>
          <a:p>
            <a:pPr marL="233363" indent="-233363">
              <a:buNone/>
              <a:tabLst>
                <a:tab pos="457200" algn="l"/>
              </a:tabLst>
            </a:pPr>
            <a:r>
              <a:rPr lang="th-TH" sz="2400" dirty="0"/>
              <a:t>	</a:t>
            </a:r>
            <a:r>
              <a:rPr lang="en-US" sz="2000" dirty="0">
                <a:hlinkClick r:id="rId5"/>
              </a:rPr>
              <a:t>https://www.jetbrains.com/help/idea/creating-and-running-your-first-java-ee-application.html</a:t>
            </a:r>
            <a:r>
              <a:rPr lang="en-US" sz="2000" dirty="0"/>
              <a:t>     </a:t>
            </a:r>
            <a:r>
              <a:rPr lang="en-US" sz="2000" dirty="0">
                <a:hlinkClick r:id="rId6"/>
              </a:rPr>
              <a:t>https://tomcat.apache.org/tomcat-10.0-doc</a:t>
            </a:r>
            <a:endParaRPr lang="en-US" sz="2000" dirty="0"/>
          </a:p>
          <a:p>
            <a:pPr marL="0" indent="0">
              <a:buNone/>
            </a:pPr>
            <a:r>
              <a:rPr lang="en-US" sz="2400" dirty="0"/>
              <a:t>3.</a:t>
            </a:r>
            <a:r>
              <a:rPr lang="th-TH" sz="2400" dirty="0"/>
              <a:t>เอกสารและข้อมูลแนะนำ</a:t>
            </a:r>
          </a:p>
          <a:p>
            <a:pPr marL="233363" lvl="1" indent="-233363">
              <a:spcBef>
                <a:spcPts val="1000"/>
              </a:spcBef>
              <a:buNone/>
              <a:tabLst>
                <a:tab pos="457200" algn="l"/>
              </a:tabLst>
            </a:pPr>
            <a:r>
              <a:rPr lang="en-US" sz="2000" dirty="0"/>
              <a:t>	https://www.tutorialspoint.com/servlets/index.htm</a:t>
            </a:r>
          </a:p>
          <a:p>
            <a:pPr marL="233363" indent="-233363"/>
            <a:r>
              <a:rPr lang="en-US" sz="2400" dirty="0"/>
              <a:t>SIT VM </a:t>
            </a:r>
          </a:p>
          <a:p>
            <a:pPr marL="457200" lvl="1" indent="0">
              <a:buNone/>
            </a:pPr>
            <a:r>
              <a:rPr lang="en-US" sz="2000" dirty="0"/>
              <a:t> VM Name : s651int202v001-140.sit.kmutt.ac.th  </a:t>
            </a:r>
          </a:p>
          <a:p>
            <a:pPr marL="457200" lvl="1" indent="0">
              <a:buNone/>
            </a:pPr>
            <a:r>
              <a:rPr lang="en-US" sz="2000" dirty="0"/>
              <a:t>CPU : 4,  Memory : 2 --&gt; 4 GB, Drive : 40 GB, OS : Ubuntu 20.04 LTS x64</a:t>
            </a:r>
          </a:p>
        </p:txBody>
      </p:sp>
    </p:spTree>
    <p:extLst>
      <p:ext uri="{BB962C8B-B14F-4D97-AF65-F5344CB8AC3E}">
        <p14:creationId xmlns:p14="http://schemas.microsoft.com/office/powerpoint/2010/main" val="3106519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981200" y="228600"/>
            <a:ext cx="8229600" cy="842946"/>
          </a:xfrm>
        </p:spPr>
        <p:txBody>
          <a:bodyPr>
            <a:normAutofit/>
          </a:bodyPr>
          <a:lstStyle/>
          <a:p>
            <a:r>
              <a:rPr lang="en-US" sz="3100" dirty="0"/>
              <a:t>Java Web Application Development (MVC)</a:t>
            </a:r>
          </a:p>
        </p:txBody>
      </p:sp>
      <p:graphicFrame>
        <p:nvGraphicFramePr>
          <p:cNvPr id="79875" name="Object 3"/>
          <p:cNvGraphicFramePr>
            <a:graphicFrameLocks noChangeAspect="1"/>
          </p:cNvGraphicFramePr>
          <p:nvPr>
            <p:extLst>
              <p:ext uri="{D42A27DB-BD31-4B8C-83A1-F6EECF244321}">
                <p14:modId xmlns:p14="http://schemas.microsoft.com/office/powerpoint/2010/main" val="845805068"/>
              </p:ext>
            </p:extLst>
          </p:nvPr>
        </p:nvGraphicFramePr>
        <p:xfrm>
          <a:off x="2127504" y="1168618"/>
          <a:ext cx="6827310" cy="5120483"/>
        </p:xfrm>
        <a:graphic>
          <a:graphicData uri="http://schemas.openxmlformats.org/presentationml/2006/ole">
            <mc:AlternateContent xmlns:mc="http://schemas.openxmlformats.org/markup-compatibility/2006">
              <mc:Choice xmlns:v="urn:schemas-microsoft-com:vml" Requires="v">
                <p:oleObj spid="_x0000_s11340" name="Slide" r:id="rId4" imgW="4572000" imgH="3429000" progId="PowerPoint.Slide.8">
                  <p:embed/>
                </p:oleObj>
              </mc:Choice>
              <mc:Fallback>
                <p:oleObj name="Slide" r:id="rId4" imgW="4572000" imgH="3429000" progId="PowerPoint.Slide.8">
                  <p:embed/>
                  <p:pic>
                    <p:nvPicPr>
                      <p:cNvPr id="798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504" y="1168618"/>
                        <a:ext cx="6827310" cy="5120483"/>
                      </a:xfrm>
                      <a:prstGeom prst="rect">
                        <a:avLst/>
                      </a:prstGeom>
                      <a:noFill/>
                      <a:ln>
                        <a:noFill/>
                      </a:ln>
                      <a:effectLst/>
                      <a:extLst/>
                    </p:spPr>
                  </p:pic>
                </p:oleObj>
              </mc:Fallback>
            </mc:AlternateContent>
          </a:graphicData>
        </a:graphic>
      </p:graphicFrame>
      <p:sp>
        <p:nvSpPr>
          <p:cNvPr id="4" name="Slide Number Placeholder 7"/>
          <p:cNvSpPr>
            <a:spLocks noGrp="1"/>
          </p:cNvSpPr>
          <p:nvPr>
            <p:ph type="sldNum" sz="quarter" idx="12"/>
          </p:nvPr>
        </p:nvSpPr>
        <p:spPr>
          <a:xfrm>
            <a:off x="1670304" y="6210300"/>
            <a:ext cx="457200" cy="457200"/>
          </a:xfrm>
        </p:spPr>
        <p:txBody>
          <a:bodyPr/>
          <a:lstStyle/>
          <a:p>
            <a:fld id="{67DA2F9A-73DB-4D61-B8CC-442A69A7F4C8}" type="slidenum">
              <a:rPr lang="en-GB" smtClean="0"/>
              <a:pPr/>
              <a:t>20</a:t>
            </a:fld>
            <a:endParaRPr lang="en-GB" dirty="0"/>
          </a:p>
        </p:txBody>
      </p:sp>
    </p:spTree>
    <p:extLst>
      <p:ext uri="{BB962C8B-B14F-4D97-AF65-F5344CB8AC3E}">
        <p14:creationId xmlns:p14="http://schemas.microsoft.com/office/powerpoint/2010/main" val="42893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7" name="Rectangle 101"/>
          <p:cNvSpPr>
            <a:spLocks noGrp="1" noChangeArrowheads="1"/>
          </p:cNvSpPr>
          <p:nvPr>
            <p:ph type="title"/>
          </p:nvPr>
        </p:nvSpPr>
        <p:spPr>
          <a:xfrm>
            <a:off x="838200" y="365126"/>
            <a:ext cx="10515600" cy="565556"/>
          </a:xfrm>
        </p:spPr>
        <p:txBody>
          <a:bodyPr>
            <a:normAutofit fontScale="90000"/>
          </a:bodyPr>
          <a:lstStyle/>
          <a:p>
            <a:r>
              <a:rPr lang="en-US" dirty="0"/>
              <a:t>What is a servlet?</a:t>
            </a:r>
          </a:p>
        </p:txBody>
      </p:sp>
      <p:sp>
        <p:nvSpPr>
          <p:cNvPr id="4198" name="Rectangle 102"/>
          <p:cNvSpPr>
            <a:spLocks noGrp="1" noChangeArrowheads="1"/>
          </p:cNvSpPr>
          <p:nvPr>
            <p:ph idx="1"/>
          </p:nvPr>
        </p:nvSpPr>
        <p:spPr>
          <a:xfrm>
            <a:off x="928727" y="1152746"/>
            <a:ext cx="10515600" cy="1149034"/>
          </a:xfrm>
        </p:spPr>
        <p:txBody>
          <a:bodyPr>
            <a:normAutofit fontScale="77500" lnSpcReduction="20000"/>
          </a:bodyPr>
          <a:lstStyle/>
          <a:p>
            <a:r>
              <a:rPr lang="en-US" dirty="0"/>
              <a:t>A servlet is a standard, server-side component of a Java EE application that executes business logic on behalf of an HTTP request</a:t>
            </a:r>
          </a:p>
          <a:p>
            <a:pPr lvl="1"/>
            <a:r>
              <a:rPr lang="en-US" dirty="0"/>
              <a:t>It runs in the server tier (and not in the client)</a:t>
            </a:r>
          </a:p>
          <a:p>
            <a:pPr lvl="1"/>
            <a:r>
              <a:rPr lang="en-US" dirty="0"/>
              <a:t>It is managed by the Web container</a:t>
            </a:r>
          </a:p>
        </p:txBody>
      </p:sp>
      <p:pic>
        <p:nvPicPr>
          <p:cNvPr id="44" name="Picture 2" descr="Image result for read to succeed">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0820" y="5607197"/>
            <a:ext cx="684015" cy="588254"/>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2079982" y="5958073"/>
            <a:ext cx="4369399" cy="338554"/>
          </a:xfrm>
          <a:prstGeom prst="rect">
            <a:avLst/>
          </a:prstGeom>
        </p:spPr>
        <p:txBody>
          <a:bodyPr wrap="square">
            <a:spAutoFit/>
          </a:bodyPr>
          <a:lstStyle/>
          <a:p>
            <a:r>
              <a:rPr lang="en-US" sz="1600" dirty="0"/>
              <a:t>https://www.javatpoint.com/servlet-tutorial</a:t>
            </a:r>
            <a:endParaRPr lang="th-TH" sz="1600" dirty="0"/>
          </a:p>
        </p:txBody>
      </p:sp>
      <p:pic>
        <p:nvPicPr>
          <p:cNvPr id="12290" name="Picture 2" descr="Advantages of Servlet">
            <a:extLst>
              <a:ext uri="{FF2B5EF4-FFF2-40B4-BE49-F238E27FC236}">
                <a16:creationId xmlns:a16="http://schemas.microsoft.com/office/drawing/2014/main" id="{3C4560A4-DCDD-4BEE-8465-E1793F8078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6503" y="4254459"/>
            <a:ext cx="4207297" cy="2146061"/>
          </a:xfrm>
          <a:prstGeom prst="rect">
            <a:avLst/>
          </a:prstGeom>
          <a:noFill/>
          <a:extLst>
            <a:ext uri="{909E8E84-426E-40DD-AFC4-6F175D3DCCD1}">
              <a14:hiddenFill xmlns:a14="http://schemas.microsoft.com/office/drawing/2010/main">
                <a:solidFill>
                  <a:srgbClr val="FFFFFF"/>
                </a:solidFill>
              </a14:hiddenFill>
            </a:ext>
          </a:extLst>
        </p:spPr>
      </p:pic>
      <p:grpSp>
        <p:nvGrpSpPr>
          <p:cNvPr id="138" name="Group 137"/>
          <p:cNvGrpSpPr/>
          <p:nvPr/>
        </p:nvGrpSpPr>
        <p:grpSpPr>
          <a:xfrm>
            <a:off x="1240820" y="2015514"/>
            <a:ext cx="7028109" cy="3311975"/>
            <a:chOff x="1115616" y="2422709"/>
            <a:chExt cx="7848871" cy="3598579"/>
          </a:xfrm>
        </p:grpSpPr>
        <p:sp>
          <p:nvSpPr>
            <p:cNvPr id="139" name="Rounded Rectangle 138"/>
            <p:cNvSpPr/>
            <p:nvPr/>
          </p:nvSpPr>
          <p:spPr>
            <a:xfrm>
              <a:off x="6797123" y="3226880"/>
              <a:ext cx="2023349" cy="20868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40" name="Rounded Rectangle 139"/>
            <p:cNvSpPr/>
            <p:nvPr/>
          </p:nvSpPr>
          <p:spPr>
            <a:xfrm>
              <a:off x="6496435" y="3344267"/>
              <a:ext cx="2168630" cy="217592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pic>
          <p:nvPicPr>
            <p:cNvPr id="141" name="Picture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83626" y="2924944"/>
              <a:ext cx="497797" cy="655406"/>
            </a:xfrm>
            <a:prstGeom prst="rect">
              <a:avLst/>
            </a:prstGeom>
          </p:spPr>
          <p:style>
            <a:lnRef idx="3">
              <a:schemeClr val="lt1"/>
            </a:lnRef>
            <a:fillRef idx="1">
              <a:schemeClr val="accent2"/>
            </a:fillRef>
            <a:effectRef idx="1">
              <a:schemeClr val="accent2"/>
            </a:effectRef>
            <a:fontRef idx="minor">
              <a:schemeClr val="lt1"/>
            </a:fontRef>
          </p:style>
        </p:pic>
        <p:pic>
          <p:nvPicPr>
            <p:cNvPr id="142" name="Picture 1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5616" y="3789040"/>
              <a:ext cx="476250" cy="476250"/>
            </a:xfrm>
            <a:prstGeom prst="rect">
              <a:avLst/>
            </a:prstGeom>
          </p:spPr>
          <p:style>
            <a:lnRef idx="3">
              <a:schemeClr val="lt1"/>
            </a:lnRef>
            <a:fillRef idx="1">
              <a:schemeClr val="accent2"/>
            </a:fillRef>
            <a:effectRef idx="1">
              <a:schemeClr val="accent2"/>
            </a:effectRef>
            <a:fontRef idx="minor">
              <a:schemeClr val="lt1"/>
            </a:fontRef>
          </p:style>
        </p:pic>
        <p:pic>
          <p:nvPicPr>
            <p:cNvPr id="143" name="Picture 1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5616" y="5531488"/>
              <a:ext cx="489800" cy="489800"/>
            </a:xfrm>
            <a:prstGeom prst="rect">
              <a:avLst/>
            </a:prstGeom>
          </p:spPr>
          <p:style>
            <a:lnRef idx="3">
              <a:schemeClr val="lt1"/>
            </a:lnRef>
            <a:fillRef idx="1">
              <a:schemeClr val="accent2"/>
            </a:fillRef>
            <a:effectRef idx="1">
              <a:schemeClr val="accent2"/>
            </a:effectRef>
            <a:fontRef idx="minor">
              <a:schemeClr val="lt1"/>
            </a:fontRef>
          </p:style>
        </p:pic>
        <p:pic>
          <p:nvPicPr>
            <p:cNvPr id="144" name="Picture 1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77236" y="4820447"/>
              <a:ext cx="270428" cy="480761"/>
            </a:xfrm>
            <a:prstGeom prst="rect">
              <a:avLst/>
            </a:prstGeom>
          </p:spPr>
          <p:style>
            <a:lnRef idx="3">
              <a:schemeClr val="lt1"/>
            </a:lnRef>
            <a:fillRef idx="1">
              <a:schemeClr val="accent2"/>
            </a:fillRef>
            <a:effectRef idx="1">
              <a:schemeClr val="accent2"/>
            </a:effectRef>
            <a:fontRef idx="minor">
              <a:schemeClr val="lt1"/>
            </a:fontRef>
          </p:style>
        </p:pic>
        <p:pic>
          <p:nvPicPr>
            <p:cNvPr id="145" name="Picture 1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83768" y="4018471"/>
              <a:ext cx="1192361" cy="792088"/>
            </a:xfrm>
            <a:prstGeom prst="rect">
              <a:avLst/>
            </a:prstGeom>
          </p:spPr>
          <p:style>
            <a:lnRef idx="3">
              <a:schemeClr val="lt1"/>
            </a:lnRef>
            <a:fillRef idx="1">
              <a:schemeClr val="accent2"/>
            </a:fillRef>
            <a:effectRef idx="1">
              <a:schemeClr val="accent2"/>
            </a:effectRef>
            <a:fontRef idx="minor">
              <a:schemeClr val="lt1"/>
            </a:fontRef>
          </p:style>
        </p:pic>
        <p:sp>
          <p:nvSpPr>
            <p:cNvPr id="146" name="Flowchart: Process 145"/>
            <p:cNvSpPr/>
            <p:nvPr/>
          </p:nvSpPr>
          <p:spPr>
            <a:xfrm>
              <a:off x="2051720" y="2924944"/>
              <a:ext cx="45719" cy="3096344"/>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47" name="Left-Right Arrow 146"/>
            <p:cNvSpPr/>
            <p:nvPr/>
          </p:nvSpPr>
          <p:spPr>
            <a:xfrm>
              <a:off x="2097439" y="4293096"/>
              <a:ext cx="398620" cy="216024"/>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48" name="Left-Right Arrow 147"/>
            <p:cNvSpPr/>
            <p:nvPr/>
          </p:nvSpPr>
          <p:spPr>
            <a:xfrm>
              <a:off x="1629832" y="3068960"/>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49" name="Left-Right Arrow 148"/>
            <p:cNvSpPr/>
            <p:nvPr/>
          </p:nvSpPr>
          <p:spPr>
            <a:xfrm>
              <a:off x="1630623" y="3880557"/>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0" name="Left-Right Arrow 149"/>
            <p:cNvSpPr/>
            <p:nvPr/>
          </p:nvSpPr>
          <p:spPr>
            <a:xfrm>
              <a:off x="1619304" y="4978365"/>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1" name="Left-Right Arrow 150"/>
            <p:cNvSpPr/>
            <p:nvPr/>
          </p:nvSpPr>
          <p:spPr>
            <a:xfrm>
              <a:off x="1619468" y="5638520"/>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2" name="Flowchart: Process 151"/>
            <p:cNvSpPr/>
            <p:nvPr/>
          </p:nvSpPr>
          <p:spPr>
            <a:xfrm>
              <a:off x="4094233" y="2924944"/>
              <a:ext cx="45719" cy="3096344"/>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3" name="Left-Right Arrow 152"/>
            <p:cNvSpPr/>
            <p:nvPr/>
          </p:nvSpPr>
          <p:spPr>
            <a:xfrm>
              <a:off x="3676129" y="4275584"/>
              <a:ext cx="398620" cy="216024"/>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pic>
          <p:nvPicPr>
            <p:cNvPr id="154" name="Picture 15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51504" y="3861048"/>
              <a:ext cx="1028608" cy="1028608"/>
            </a:xfrm>
            <a:prstGeom prst="rect">
              <a:avLst/>
            </a:prstGeom>
          </p:spPr>
          <p:style>
            <a:lnRef idx="3">
              <a:schemeClr val="lt1"/>
            </a:lnRef>
            <a:fillRef idx="1">
              <a:schemeClr val="accent2"/>
            </a:fillRef>
            <a:effectRef idx="1">
              <a:schemeClr val="accent2"/>
            </a:effectRef>
            <a:fontRef idx="minor">
              <a:schemeClr val="lt1"/>
            </a:fontRef>
          </p:style>
        </p:pic>
        <p:sp>
          <p:nvSpPr>
            <p:cNvPr id="155" name="Left-Right Arrow 154"/>
            <p:cNvSpPr/>
            <p:nvPr/>
          </p:nvSpPr>
          <p:spPr>
            <a:xfrm>
              <a:off x="4159787" y="4307131"/>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6" name="Left-Right Arrow 155"/>
            <p:cNvSpPr/>
            <p:nvPr/>
          </p:nvSpPr>
          <p:spPr>
            <a:xfrm>
              <a:off x="5555813" y="4326685"/>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grpSp>
          <p:nvGrpSpPr>
            <p:cNvPr id="157" name="Group 156"/>
            <p:cNvGrpSpPr/>
            <p:nvPr/>
          </p:nvGrpSpPr>
          <p:grpSpPr>
            <a:xfrm>
              <a:off x="6271739" y="3442904"/>
              <a:ext cx="2261404" cy="2290352"/>
              <a:chOff x="5971829" y="2852936"/>
              <a:chExt cx="2786611" cy="3096344"/>
            </a:xfrm>
          </p:grpSpPr>
          <p:sp>
            <p:nvSpPr>
              <p:cNvPr id="163" name="Rounded Rectangle 162"/>
              <p:cNvSpPr/>
              <p:nvPr/>
            </p:nvSpPr>
            <p:spPr>
              <a:xfrm>
                <a:off x="5971829" y="2852936"/>
                <a:ext cx="2786611" cy="309634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4" name="Snip Diagonal Corner Rectangle 163"/>
              <p:cNvSpPr/>
              <p:nvPr/>
            </p:nvSpPr>
            <p:spPr>
              <a:xfrm>
                <a:off x="6324589" y="3139066"/>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5" name="Snip Diagonal Corner Rectangle 164"/>
              <p:cNvSpPr/>
              <p:nvPr/>
            </p:nvSpPr>
            <p:spPr>
              <a:xfrm>
                <a:off x="7092280" y="3137164"/>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6" name="Snip Diagonal Corner Rectangle 165"/>
              <p:cNvSpPr/>
              <p:nvPr/>
            </p:nvSpPr>
            <p:spPr>
              <a:xfrm>
                <a:off x="6701397" y="3497204"/>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7" name="Snip Diagonal Corner Rectangle 166"/>
              <p:cNvSpPr/>
              <p:nvPr/>
            </p:nvSpPr>
            <p:spPr>
              <a:xfrm>
                <a:off x="6367205" y="3859146"/>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8" name="Oval 167"/>
              <p:cNvSpPr/>
              <p:nvPr/>
            </p:nvSpPr>
            <p:spPr>
              <a:xfrm>
                <a:off x="7935265" y="3789040"/>
                <a:ext cx="720080" cy="37486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9" name="Oval 168"/>
              <p:cNvSpPr/>
              <p:nvPr/>
            </p:nvSpPr>
            <p:spPr>
              <a:xfrm>
                <a:off x="7940248" y="4101999"/>
                <a:ext cx="720080" cy="37486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0" name="Oval 169"/>
              <p:cNvSpPr/>
              <p:nvPr/>
            </p:nvSpPr>
            <p:spPr>
              <a:xfrm>
                <a:off x="7935265" y="4462582"/>
                <a:ext cx="720080" cy="37486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1" name="Oval 170"/>
              <p:cNvSpPr/>
              <p:nvPr/>
            </p:nvSpPr>
            <p:spPr>
              <a:xfrm>
                <a:off x="7940248" y="4791856"/>
                <a:ext cx="720080" cy="37486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2" name="Snip Diagonal Corner Rectangle 171"/>
              <p:cNvSpPr/>
              <p:nvPr/>
            </p:nvSpPr>
            <p:spPr>
              <a:xfrm>
                <a:off x="7092280" y="3859146"/>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3" name="Hexagon 172"/>
              <p:cNvSpPr/>
              <p:nvPr/>
            </p:nvSpPr>
            <p:spPr>
              <a:xfrm>
                <a:off x="6588224" y="4645205"/>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4" name="Hexagon 173"/>
              <p:cNvSpPr/>
              <p:nvPr/>
            </p:nvSpPr>
            <p:spPr>
              <a:xfrm>
                <a:off x="7073044" y="4926344"/>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5" name="Hexagon 174"/>
              <p:cNvSpPr/>
              <p:nvPr/>
            </p:nvSpPr>
            <p:spPr>
              <a:xfrm>
                <a:off x="6223826" y="4963565"/>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6" name="Hexagon 175"/>
              <p:cNvSpPr/>
              <p:nvPr/>
            </p:nvSpPr>
            <p:spPr>
              <a:xfrm>
                <a:off x="6960017" y="5394915"/>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dirty="0"/>
              </a:p>
            </p:txBody>
          </p:sp>
          <p:sp>
            <p:nvSpPr>
              <p:cNvPr id="177" name="Hexagon 176"/>
              <p:cNvSpPr/>
              <p:nvPr/>
            </p:nvSpPr>
            <p:spPr>
              <a:xfrm>
                <a:off x="6325890" y="5401524"/>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grpSp>
        <p:sp>
          <p:nvSpPr>
            <p:cNvPr id="158" name="Rectangle 157"/>
            <p:cNvSpPr/>
            <p:nvPr/>
          </p:nvSpPr>
          <p:spPr>
            <a:xfrm>
              <a:off x="5971828" y="2422709"/>
              <a:ext cx="2992659" cy="3526571"/>
            </a:xfrm>
            <a:prstGeom prst="rect">
              <a:avLst/>
            </a:prstGeom>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9" name="Rectangle 158"/>
            <p:cNvSpPr/>
            <p:nvPr/>
          </p:nvSpPr>
          <p:spPr>
            <a:xfrm>
              <a:off x="5991337" y="2449631"/>
              <a:ext cx="2949463" cy="54732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t>Web Container</a:t>
              </a:r>
              <a:endParaRPr lang="th-TH" b="1" dirty="0"/>
            </a:p>
          </p:txBody>
        </p:sp>
        <p:sp>
          <p:nvSpPr>
            <p:cNvPr id="160" name="TextBox 159"/>
            <p:cNvSpPr txBox="1"/>
            <p:nvPr/>
          </p:nvSpPr>
          <p:spPr>
            <a:xfrm>
              <a:off x="4318496" y="3597448"/>
              <a:ext cx="1497925" cy="36643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400" b="1" dirty="0"/>
                <a:t>Web Server</a:t>
              </a:r>
              <a:endParaRPr lang="th-TH" sz="1400" b="1" dirty="0"/>
            </a:p>
          </p:txBody>
        </p:sp>
        <p:sp>
          <p:nvSpPr>
            <p:cNvPr id="161" name="TextBox 160"/>
            <p:cNvSpPr txBox="1"/>
            <p:nvPr/>
          </p:nvSpPr>
          <p:spPr>
            <a:xfrm>
              <a:off x="4148828" y="4751097"/>
              <a:ext cx="2394559" cy="36643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400" b="1" dirty="0"/>
                <a:t>  www.sit.com/</a:t>
              </a:r>
              <a:endParaRPr lang="th-TH" sz="1400" b="1" dirty="0"/>
            </a:p>
          </p:txBody>
        </p:sp>
        <p:sp>
          <p:nvSpPr>
            <p:cNvPr id="162" name="Oval 161"/>
            <p:cNvSpPr/>
            <p:nvPr/>
          </p:nvSpPr>
          <p:spPr>
            <a:xfrm>
              <a:off x="7794829" y="3597448"/>
              <a:ext cx="449579" cy="42971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grpSp>
    </p:spTree>
    <p:extLst>
      <p:ext uri="{BB962C8B-B14F-4D97-AF65-F5344CB8AC3E}">
        <p14:creationId xmlns:p14="http://schemas.microsoft.com/office/powerpoint/2010/main" val="3440051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5" name="Rectangle 1127"/>
          <p:cNvSpPr>
            <a:spLocks noGrp="1" noChangeArrowheads="1"/>
          </p:cNvSpPr>
          <p:nvPr>
            <p:ph type="title"/>
          </p:nvPr>
        </p:nvSpPr>
        <p:spPr>
          <a:xfrm>
            <a:off x="838200" y="365125"/>
            <a:ext cx="10515600" cy="765585"/>
          </a:xfrm>
        </p:spPr>
        <p:txBody>
          <a:bodyPr/>
          <a:lstStyle/>
          <a:p>
            <a:r>
              <a:rPr lang="en-US" dirty="0"/>
              <a:t>Servlet process flow</a:t>
            </a:r>
          </a:p>
        </p:txBody>
      </p:sp>
      <p:sp>
        <p:nvSpPr>
          <p:cNvPr id="18536" name="Rectangle 1128"/>
          <p:cNvSpPr>
            <a:spLocks noGrp="1" noChangeArrowheads="1"/>
          </p:cNvSpPr>
          <p:nvPr>
            <p:ph idx="1"/>
          </p:nvPr>
        </p:nvSpPr>
        <p:spPr>
          <a:xfrm>
            <a:off x="943560" y="1304514"/>
            <a:ext cx="10410239" cy="2592288"/>
          </a:xfrm>
        </p:spPr>
        <p:txBody>
          <a:bodyPr>
            <a:normAutofit fontScale="77500" lnSpcReduction="20000"/>
          </a:bodyPr>
          <a:lstStyle/>
          <a:p>
            <a:pPr>
              <a:lnSpc>
                <a:spcPct val="110000"/>
              </a:lnSpc>
              <a:spcBef>
                <a:spcPts val="600"/>
              </a:spcBef>
            </a:pPr>
            <a:r>
              <a:rPr lang="en-US" dirty="0"/>
              <a:t>The client makes a request naming a servlet as part of the URL.</a:t>
            </a:r>
          </a:p>
          <a:p>
            <a:pPr>
              <a:lnSpc>
                <a:spcPct val="110000"/>
              </a:lnSpc>
              <a:spcBef>
                <a:spcPts val="600"/>
              </a:spcBef>
            </a:pPr>
            <a:r>
              <a:rPr lang="en-US" dirty="0"/>
              <a:t>The Web server forwards the request to a Web container, which locates an instance of a servlet class.</a:t>
            </a:r>
          </a:p>
          <a:p>
            <a:pPr>
              <a:lnSpc>
                <a:spcPct val="110000"/>
              </a:lnSpc>
              <a:spcBef>
                <a:spcPts val="600"/>
              </a:spcBef>
            </a:pPr>
            <a:r>
              <a:rPr lang="en-US" dirty="0"/>
              <a:t>The Web container calls the servlet's service method.</a:t>
            </a:r>
          </a:p>
          <a:p>
            <a:pPr>
              <a:lnSpc>
                <a:spcPct val="110000"/>
              </a:lnSpc>
              <a:spcBef>
                <a:spcPts val="600"/>
              </a:spcBef>
            </a:pPr>
            <a:r>
              <a:rPr lang="en-US" dirty="0"/>
              <a:t>The servlet builds a response dynamically, and passes it to the Web server. External resources may also be used.</a:t>
            </a:r>
          </a:p>
          <a:p>
            <a:pPr>
              <a:lnSpc>
                <a:spcPct val="110000"/>
              </a:lnSpc>
              <a:spcBef>
                <a:spcPts val="600"/>
              </a:spcBef>
            </a:pPr>
            <a:r>
              <a:rPr lang="en-US" dirty="0"/>
              <a:t>The Web server sends the response back to the client.</a:t>
            </a:r>
          </a:p>
        </p:txBody>
      </p:sp>
      <p:pic>
        <p:nvPicPr>
          <p:cNvPr id="141" name="Picture 2" descr="Diagram of web application request handling. Clients&#10;and web components communicate using HttpServletRequest and HttpServletResponse."/>
          <p:cNvPicPr>
            <a:picLocks noChangeAspect="1" noChangeArrowheads="1"/>
          </p:cNvPicPr>
          <p:nvPr/>
        </p:nvPicPr>
        <p:blipFill rotWithShape="1">
          <a:blip r:embed="rId3">
            <a:extLst>
              <a:ext uri="{28A0092B-C50C-407E-A947-70E740481C1C}">
                <a14:useLocalDpi xmlns:a14="http://schemas.microsoft.com/office/drawing/2010/main" val="0"/>
              </a:ext>
            </a:extLst>
          </a:blip>
          <a:srcRect t="4647"/>
          <a:stretch/>
        </p:blipFill>
        <p:spPr bwMode="auto">
          <a:xfrm>
            <a:off x="7483259" y="3429000"/>
            <a:ext cx="410618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480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838200" y="365125"/>
            <a:ext cx="10515600" cy="706591"/>
          </a:xfrm>
        </p:spPr>
        <p:txBody>
          <a:bodyPr/>
          <a:lstStyle/>
          <a:p>
            <a:r>
              <a:rPr lang="en-US" dirty="0"/>
              <a:t>Request protocol</a:t>
            </a:r>
          </a:p>
        </p:txBody>
      </p:sp>
      <p:sp>
        <p:nvSpPr>
          <p:cNvPr id="204803" name="Rectangle 3"/>
          <p:cNvSpPr>
            <a:spLocks noGrp="1" noChangeArrowheads="1"/>
          </p:cNvSpPr>
          <p:nvPr>
            <p:ph idx="1"/>
          </p:nvPr>
        </p:nvSpPr>
        <p:spPr>
          <a:xfrm>
            <a:off x="838200" y="1160206"/>
            <a:ext cx="10515600" cy="5016757"/>
          </a:xfrm>
        </p:spPr>
        <p:txBody>
          <a:bodyPr>
            <a:normAutofit lnSpcReduction="10000"/>
          </a:bodyPr>
          <a:lstStyle/>
          <a:p>
            <a:r>
              <a:rPr lang="en-US" dirty="0"/>
              <a:t>The request object encapsulates all of the information from the client request. The following methods are available to access parameters:</a:t>
            </a:r>
          </a:p>
          <a:p>
            <a:pPr lvl="1"/>
            <a:r>
              <a:rPr lang="en-US" dirty="0"/>
              <a:t>String </a:t>
            </a:r>
            <a:r>
              <a:rPr lang="en-US" dirty="0" err="1"/>
              <a:t>getParameter</a:t>
            </a:r>
            <a:r>
              <a:rPr lang="en-US" dirty="0"/>
              <a:t>(String name)</a:t>
            </a:r>
          </a:p>
          <a:p>
            <a:pPr marL="914400" lvl="2" indent="0">
              <a:buNone/>
            </a:pPr>
            <a:r>
              <a:rPr lang="en-US" dirty="0">
                <a:latin typeface="Courier New" panose="02070309020205020404" pitchFamily="49" charset="0"/>
                <a:cs typeface="Courier New" panose="02070309020205020404" pitchFamily="49" charset="0"/>
              </a:rPr>
              <a:t>String name =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(“username”);</a:t>
            </a:r>
          </a:p>
          <a:p>
            <a:pPr lvl="1"/>
            <a:r>
              <a:rPr lang="en-US" dirty="0"/>
              <a:t>Enumeration </a:t>
            </a:r>
            <a:r>
              <a:rPr lang="en-US" dirty="0" err="1"/>
              <a:t>getParameterNames</a:t>
            </a:r>
            <a:r>
              <a:rPr lang="en-US" dirty="0"/>
              <a:t>()</a:t>
            </a:r>
          </a:p>
          <a:p>
            <a:pPr marL="914400" lvl="2" indent="0">
              <a:buNone/>
            </a:pPr>
            <a:r>
              <a:rPr lang="en-US" dirty="0">
                <a:latin typeface="Courier New" panose="02070309020205020404" pitchFamily="49" charset="0"/>
                <a:cs typeface="Courier New" panose="02070309020205020404" pitchFamily="49" charset="0"/>
              </a:rPr>
              <a:t>Enumeration&lt;String&gt; params = </a:t>
            </a:r>
            <a:r>
              <a:rPr lang="en-US" dirty="0" err="1">
                <a:latin typeface="Courier New" panose="02070309020205020404" pitchFamily="49" charset="0"/>
                <a:cs typeface="Courier New" panose="02070309020205020404" pitchFamily="49" charset="0"/>
              </a:rPr>
              <a:t>request.getParameterNames</a:t>
            </a:r>
            <a:r>
              <a:rPr lang="en-US"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while(</a:t>
            </a:r>
            <a:r>
              <a:rPr lang="en-US" dirty="0" err="1">
                <a:latin typeface="Courier New" panose="02070309020205020404" pitchFamily="49" charset="0"/>
                <a:cs typeface="Courier New" panose="02070309020205020404" pitchFamily="49" charset="0"/>
              </a:rPr>
              <a:t>params.hasMoreElements</a:t>
            </a:r>
            <a:r>
              <a:rPr lang="en-US" dirty="0">
                <a:latin typeface="Courier New" panose="02070309020205020404" pitchFamily="49" charset="0"/>
                <a:cs typeface="Courier New" panose="02070309020205020404" pitchFamily="49" charset="0"/>
              </a:rPr>
              <a:t>()) {</a:t>
            </a:r>
          </a:p>
          <a:p>
            <a:pPr marL="914400" lvl="2" indent="0">
              <a:buNone/>
            </a:pPr>
            <a:r>
              <a:rPr lang="en-US" dirty="0">
                <a:latin typeface="Courier New" panose="02070309020205020404" pitchFamily="49" charset="0"/>
                <a:cs typeface="Courier New" panose="02070309020205020404" pitchFamily="49" charset="0"/>
              </a:rPr>
              <a:t>     String name = </a:t>
            </a:r>
            <a:r>
              <a:rPr lang="en-US" dirty="0" err="1">
                <a:latin typeface="Courier New" panose="02070309020205020404" pitchFamily="49" charset="0"/>
                <a:cs typeface="Courier New" panose="02070309020205020404" pitchFamily="49" charset="0"/>
              </a:rPr>
              <a:t>params.nextElement</a:t>
            </a:r>
            <a:r>
              <a:rPr lang="en-US"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a:t>
            </a:r>
          </a:p>
          <a:p>
            <a:pPr lvl="1"/>
            <a:r>
              <a:rPr lang="en-US" dirty="0"/>
              <a:t>String[] </a:t>
            </a:r>
            <a:r>
              <a:rPr lang="en-US" dirty="0" err="1"/>
              <a:t>getParameterValues</a:t>
            </a:r>
            <a:r>
              <a:rPr lang="en-US" dirty="0"/>
              <a:t>(String name)</a:t>
            </a:r>
          </a:p>
          <a:p>
            <a:pPr marL="914400" lvl="2" indent="0">
              <a:buNone/>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favoriteSubj</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request.getParameterValue</a:t>
            </a:r>
            <a:r>
              <a:rPr lang="en-US" dirty="0">
                <a:latin typeface="Courier New" panose="02070309020205020404" pitchFamily="49" charset="0"/>
                <a:cs typeface="Courier New" panose="02070309020205020404" pitchFamily="49" charset="0"/>
              </a:rPr>
              <a:t>(“subjects”);</a:t>
            </a:r>
          </a:p>
          <a:p>
            <a:pPr lvl="1"/>
            <a:r>
              <a:rPr lang="en-US" dirty="0"/>
              <a:t>Map&lt;</a:t>
            </a:r>
            <a:r>
              <a:rPr lang="en-US" dirty="0" err="1"/>
              <a:t>String,String</a:t>
            </a:r>
            <a:r>
              <a:rPr lang="en-US" dirty="0"/>
              <a:t>[]&gt; </a:t>
            </a:r>
            <a:r>
              <a:rPr lang="en-US" dirty="0" err="1"/>
              <a:t>getParameterMap</a:t>
            </a:r>
            <a:r>
              <a:rPr lang="en-US" dirty="0"/>
              <a:t>()</a:t>
            </a:r>
          </a:p>
          <a:p>
            <a:pPr lvl="1"/>
            <a:r>
              <a:rPr lang="en-US" dirty="0"/>
              <a:t>Map&lt;</a:t>
            </a:r>
            <a:r>
              <a:rPr lang="en-US" dirty="0" err="1"/>
              <a:t>String,String</a:t>
            </a:r>
            <a:r>
              <a:rPr lang="en-US" dirty="0"/>
              <a:t>&gt; </a:t>
            </a:r>
            <a:r>
              <a:rPr lang="en-US" dirty="0" err="1"/>
              <a:t>paramMap</a:t>
            </a:r>
            <a:r>
              <a:rPr lang="en-US" dirty="0"/>
              <a:t> = </a:t>
            </a:r>
            <a:r>
              <a:rPr lang="en-US" dirty="0" err="1"/>
              <a:t>request.getParameterMap</a:t>
            </a:r>
            <a:r>
              <a:rPr lang="en-US" dirty="0"/>
              <a:t>();</a:t>
            </a:r>
          </a:p>
          <a:p>
            <a:pPr lvl="1"/>
            <a:endParaRPr lang="en-US" dirty="0"/>
          </a:p>
        </p:txBody>
      </p:sp>
    </p:spTree>
    <p:extLst>
      <p:ext uri="{BB962C8B-B14F-4D97-AF65-F5344CB8AC3E}">
        <p14:creationId xmlns:p14="http://schemas.microsoft.com/office/powerpoint/2010/main" val="2171825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Text Box 3"/>
          <p:cNvSpPr txBox="1">
            <a:spLocks noChangeArrowheads="1"/>
          </p:cNvSpPr>
          <p:nvPr/>
        </p:nvSpPr>
        <p:spPr bwMode="auto">
          <a:xfrm>
            <a:off x="975061" y="1027182"/>
            <a:ext cx="10017404" cy="5055230"/>
          </a:xfrm>
          <a:prstGeom prst="rect">
            <a:avLst/>
          </a:prstGeom>
          <a:solidFill>
            <a:schemeClr val="bg2">
              <a:lumMod val="20000"/>
              <a:lumOff val="80000"/>
            </a:schemeClr>
          </a:solidFill>
          <a:ln w="12700">
            <a:noFill/>
            <a:miter lim="800000"/>
            <a:headEnd/>
            <a:tailEnd/>
          </a:ln>
          <a:effectLst/>
        </p:spPr>
        <p:txBody>
          <a:bodyPr wrap="square" lIns="0" tIns="0" rIns="0" bIns="0">
            <a:spAutoFit/>
          </a:bodyPr>
          <a:lstStyle/>
          <a:p>
            <a:pPr defTabSz="822046" eaLnBrk="0" hangingPunct="0">
              <a:spcAft>
                <a:spcPct val="15000"/>
              </a:spcAft>
            </a:pPr>
            <a:r>
              <a:rPr lang="en-US" b="1" dirty="0">
                <a:solidFill>
                  <a:srgbClr val="CC0066"/>
                </a:solidFill>
                <a:latin typeface="Courier New" pitchFamily="49" charset="0"/>
              </a:rPr>
              <a:t>public void</a:t>
            </a:r>
            <a:r>
              <a:rPr lang="en-US" b="1" dirty="0">
                <a:solidFill>
                  <a:srgbClr val="000000"/>
                </a:solidFill>
                <a:latin typeface="Courier New" pitchFamily="49" charset="0"/>
              </a:rPr>
              <a:t> </a:t>
            </a:r>
            <a:r>
              <a:rPr lang="en-US" b="1" dirty="0" err="1">
                <a:solidFill>
                  <a:srgbClr val="000000"/>
                </a:solidFill>
                <a:latin typeface="Courier New" pitchFamily="49" charset="0"/>
              </a:rPr>
              <a:t>processRequest</a:t>
            </a:r>
            <a:r>
              <a:rPr lang="en-US" b="1" dirty="0">
                <a:solidFill>
                  <a:srgbClr val="000000"/>
                </a:solidFill>
                <a:latin typeface="Courier New" pitchFamily="49" charset="0"/>
              </a:rPr>
              <a:t>(</a:t>
            </a:r>
            <a:r>
              <a:rPr lang="en-US" b="1" dirty="0" err="1">
                <a:solidFill>
                  <a:srgbClr val="000000"/>
                </a:solidFill>
                <a:latin typeface="Courier New" pitchFamily="49" charset="0"/>
              </a:rPr>
              <a:t>HttpServletRequest</a:t>
            </a:r>
            <a:r>
              <a:rPr lang="en-US" b="1" dirty="0">
                <a:solidFill>
                  <a:srgbClr val="000000"/>
                </a:solidFill>
                <a:latin typeface="Courier New" pitchFamily="49" charset="0"/>
              </a:rPr>
              <a:t> request,</a:t>
            </a:r>
          </a:p>
          <a:p>
            <a:pPr defTabSz="822046" eaLnBrk="0" hangingPunct="0">
              <a:spcAft>
                <a:spcPct val="15000"/>
              </a:spcAft>
            </a:pPr>
            <a:r>
              <a:rPr lang="en-US" b="1" dirty="0">
                <a:solidFill>
                  <a:srgbClr val="000000"/>
                </a:solidFill>
                <a:latin typeface="Courier New" pitchFamily="49" charset="0"/>
              </a:rPr>
              <a:t>                  </a:t>
            </a:r>
            <a:r>
              <a:rPr lang="en-US" b="1" dirty="0" err="1">
                <a:solidFill>
                  <a:srgbClr val="000000"/>
                </a:solidFill>
                <a:latin typeface="Courier New" pitchFamily="49" charset="0"/>
              </a:rPr>
              <a:t>HttpServletResponse</a:t>
            </a:r>
            <a:r>
              <a:rPr lang="en-US" b="1" dirty="0">
                <a:solidFill>
                  <a:srgbClr val="000000"/>
                </a:solidFill>
                <a:latin typeface="Courier New" pitchFamily="49" charset="0"/>
              </a:rPr>
              <a:t> response) </a:t>
            </a:r>
            <a:r>
              <a:rPr lang="en-US" b="1" dirty="0">
                <a:solidFill>
                  <a:srgbClr val="CC0066"/>
                </a:solidFill>
                <a:latin typeface="Courier New" pitchFamily="49" charset="0"/>
              </a:rPr>
              <a:t>throws</a:t>
            </a:r>
            <a:r>
              <a:rPr lang="en-US" b="1" dirty="0">
                <a:solidFill>
                  <a:srgbClr val="000000"/>
                </a:solidFill>
                <a:latin typeface="Courier New" pitchFamily="49" charset="0"/>
              </a:rPr>
              <a:t>... {</a:t>
            </a:r>
          </a:p>
          <a:p>
            <a:pPr defTabSz="822046" eaLnBrk="0" hangingPunct="0">
              <a:spcAft>
                <a:spcPct val="15000"/>
              </a:spcAft>
            </a:pPr>
            <a:r>
              <a:rPr lang="en-US" b="1" dirty="0">
                <a:solidFill>
                  <a:srgbClr val="000000"/>
                </a:solidFill>
                <a:latin typeface="Courier New" pitchFamily="49" charset="0"/>
              </a:rPr>
              <a:t>String name = </a:t>
            </a:r>
            <a:r>
              <a:rPr lang="en-US" b="1" dirty="0" err="1">
                <a:solidFill>
                  <a:srgbClr val="000000"/>
                </a:solidFill>
                <a:latin typeface="Courier New" pitchFamily="49" charset="0"/>
              </a:rPr>
              <a:t>request.getParameter</a:t>
            </a:r>
            <a:r>
              <a:rPr lang="en-US" b="1" dirty="0">
                <a:solidFill>
                  <a:srgbClr val="000000"/>
                </a:solidFill>
                <a:latin typeface="Courier New" pitchFamily="49" charset="0"/>
              </a:rPr>
              <a:t>("name");</a:t>
            </a:r>
          </a:p>
          <a:p>
            <a:pPr defTabSz="822046" eaLnBrk="0" hangingPunct="0">
              <a:spcAft>
                <a:spcPct val="15000"/>
              </a:spcAft>
            </a:pPr>
            <a:r>
              <a:rPr lang="en-US" b="1" dirty="0">
                <a:solidFill>
                  <a:srgbClr val="000000"/>
                </a:solidFill>
                <a:latin typeface="Courier New" pitchFamily="49" charset="0"/>
              </a:rPr>
              <a:t> </a:t>
            </a:r>
            <a:r>
              <a:rPr lang="en-US" b="1" dirty="0">
                <a:solidFill>
                  <a:srgbClr val="CC0066"/>
                </a:solidFill>
                <a:latin typeface="Courier New" pitchFamily="49" charset="0"/>
              </a:rPr>
              <a:t>if</a:t>
            </a:r>
            <a:r>
              <a:rPr lang="en-US" b="1" dirty="0">
                <a:solidFill>
                  <a:srgbClr val="000000"/>
                </a:solidFill>
                <a:latin typeface="Courier New" pitchFamily="49" charset="0"/>
              </a:rPr>
              <a:t> (name==null) { </a:t>
            </a:r>
          </a:p>
          <a:p>
            <a:pPr defTabSz="822046" eaLnBrk="0" hangingPunct="0">
              <a:spcAft>
                <a:spcPct val="15000"/>
              </a:spcAft>
            </a:pPr>
            <a:r>
              <a:rPr lang="en-US" b="1" dirty="0">
                <a:solidFill>
                  <a:srgbClr val="000000"/>
                </a:solidFill>
                <a:latin typeface="Courier New" pitchFamily="49" charset="0"/>
              </a:rPr>
              <a:t> 	name = "unknown";</a:t>
            </a:r>
          </a:p>
          <a:p>
            <a:pPr defTabSz="822046" eaLnBrk="0" hangingPunct="0">
              <a:spcAft>
                <a:spcPct val="15000"/>
              </a:spcAft>
            </a:pPr>
            <a:r>
              <a:rPr lang="en-US" b="1" dirty="0">
                <a:solidFill>
                  <a:srgbClr val="000000"/>
                </a:solidFill>
                <a:latin typeface="Courier New" pitchFamily="49" charset="0"/>
              </a:rPr>
              <a:t> } </a:t>
            </a:r>
            <a:r>
              <a:rPr lang="en-US" b="1" dirty="0">
                <a:solidFill>
                  <a:srgbClr val="CC0066"/>
                </a:solidFill>
                <a:latin typeface="Courier New" pitchFamily="49" charset="0"/>
              </a:rPr>
              <a:t>else if</a:t>
            </a:r>
            <a:r>
              <a:rPr lang="en-US" b="1" dirty="0">
                <a:solidFill>
                  <a:srgbClr val="000000"/>
                </a:solidFill>
                <a:latin typeface="Courier New" pitchFamily="49" charset="0"/>
              </a:rPr>
              <a:t> (</a:t>
            </a:r>
            <a:r>
              <a:rPr lang="en-US" b="1" dirty="0" err="1">
                <a:solidFill>
                  <a:srgbClr val="000000"/>
                </a:solidFill>
                <a:latin typeface="Courier New" pitchFamily="49" charset="0"/>
              </a:rPr>
              <a:t>name.length</a:t>
            </a:r>
            <a:r>
              <a:rPr lang="en-US" b="1" dirty="0">
                <a:solidFill>
                  <a:srgbClr val="000000"/>
                </a:solidFill>
                <a:latin typeface="Courier New" pitchFamily="49" charset="0"/>
              </a:rPr>
              <a:t>== 0) {</a:t>
            </a:r>
          </a:p>
          <a:p>
            <a:pPr defTabSz="822046" eaLnBrk="0" hangingPunct="0">
              <a:spcAft>
                <a:spcPct val="15000"/>
              </a:spcAft>
            </a:pPr>
            <a:r>
              <a:rPr lang="en-US" b="1" dirty="0">
                <a:solidFill>
                  <a:srgbClr val="000000"/>
                </a:solidFill>
                <a:latin typeface="Courier New" pitchFamily="49" charset="0"/>
              </a:rPr>
              <a:t>	name = "missing";</a:t>
            </a:r>
          </a:p>
          <a:p>
            <a:pPr defTabSz="822046" eaLnBrk="0" hangingPunct="0">
              <a:spcAft>
                <a:spcPct val="15000"/>
              </a:spcAft>
            </a:pPr>
            <a:r>
              <a:rPr lang="en-US" b="1" dirty="0">
                <a:solidFill>
                  <a:srgbClr val="000000"/>
                </a:solidFill>
                <a:latin typeface="Courier New" pitchFamily="49" charset="0"/>
              </a:rPr>
              <a:t> }</a:t>
            </a:r>
          </a:p>
          <a:p>
            <a:pPr defTabSz="822046" eaLnBrk="0" hangingPunct="0">
              <a:spcAft>
                <a:spcPct val="15000"/>
              </a:spcAft>
            </a:pPr>
            <a:r>
              <a:rPr lang="en-US" b="1" dirty="0">
                <a:solidFill>
                  <a:srgbClr val="000000"/>
                </a:solidFill>
                <a:latin typeface="Courier New" pitchFamily="49" charset="0"/>
              </a:rPr>
              <a:t> String height[] = </a:t>
            </a:r>
            <a:r>
              <a:rPr lang="en-US" b="1" dirty="0" err="1">
                <a:solidFill>
                  <a:srgbClr val="000000"/>
                </a:solidFill>
                <a:latin typeface="Courier New" pitchFamily="49" charset="0"/>
              </a:rPr>
              <a:t>request.getParameterValues</a:t>
            </a:r>
            <a:r>
              <a:rPr lang="en-US" b="1" dirty="0">
                <a:solidFill>
                  <a:srgbClr val="000000"/>
                </a:solidFill>
                <a:latin typeface="Courier New" pitchFamily="49" charset="0"/>
              </a:rPr>
              <a:t>("height");</a:t>
            </a:r>
          </a:p>
          <a:p>
            <a:pPr defTabSz="822046" eaLnBrk="0" hangingPunct="0">
              <a:spcAft>
                <a:spcPct val="15000"/>
              </a:spcAft>
            </a:pPr>
            <a:r>
              <a:rPr lang="en-US" b="1" dirty="0">
                <a:solidFill>
                  <a:srgbClr val="000000"/>
                </a:solidFill>
                <a:latin typeface="Courier New" pitchFamily="49" charset="0"/>
              </a:rPr>
              <a:t> </a:t>
            </a:r>
            <a:r>
              <a:rPr lang="en-US" b="1" dirty="0">
                <a:solidFill>
                  <a:srgbClr val="CC0066"/>
                </a:solidFill>
                <a:latin typeface="Courier New" pitchFamily="49" charset="0"/>
              </a:rPr>
              <a:t>if</a:t>
            </a:r>
            <a:r>
              <a:rPr lang="en-US" b="1" dirty="0">
                <a:solidFill>
                  <a:srgbClr val="000000"/>
                </a:solidFill>
                <a:latin typeface="Courier New" pitchFamily="49" charset="0"/>
              </a:rPr>
              <a:t> (height == null) {</a:t>
            </a:r>
          </a:p>
          <a:p>
            <a:pPr defTabSz="822046" eaLnBrk="0" hangingPunct="0">
              <a:spcAft>
                <a:spcPct val="15000"/>
              </a:spcAft>
            </a:pPr>
            <a:r>
              <a:rPr lang="en-US" b="1" dirty="0">
                <a:solidFill>
                  <a:srgbClr val="000000"/>
                </a:solidFill>
                <a:latin typeface="Courier New" pitchFamily="49" charset="0"/>
              </a:rPr>
              <a:t>	height = new String[] {"unknown"};</a:t>
            </a:r>
          </a:p>
          <a:p>
            <a:pPr defTabSz="822046" eaLnBrk="0" hangingPunct="0">
              <a:spcAft>
                <a:spcPct val="15000"/>
              </a:spcAft>
            </a:pPr>
            <a:r>
              <a:rPr lang="en-US" b="1" dirty="0">
                <a:solidFill>
                  <a:srgbClr val="000000"/>
                </a:solidFill>
                <a:latin typeface="Courier New" pitchFamily="49" charset="0"/>
              </a:rPr>
              <a:t> }</a:t>
            </a:r>
          </a:p>
          <a:p>
            <a:pPr defTabSz="822046" eaLnBrk="0" hangingPunct="0">
              <a:spcAft>
                <a:spcPct val="15000"/>
              </a:spcAft>
            </a:pPr>
            <a:r>
              <a:rPr lang="en-US" b="1" dirty="0">
                <a:solidFill>
                  <a:srgbClr val="000000"/>
                </a:solidFill>
                <a:latin typeface="Courier New" pitchFamily="49" charset="0"/>
              </a:rPr>
              <a:t> </a:t>
            </a:r>
            <a:r>
              <a:rPr lang="en-US" b="1" dirty="0">
                <a:solidFill>
                  <a:srgbClr val="CC0066"/>
                </a:solidFill>
                <a:latin typeface="Courier New" pitchFamily="49" charset="0"/>
              </a:rPr>
              <a:t>for</a:t>
            </a:r>
            <a:r>
              <a:rPr lang="en-US" b="1" dirty="0">
                <a:solidFill>
                  <a:srgbClr val="000000"/>
                </a:solidFill>
                <a:latin typeface="Courier New" pitchFamily="49" charset="0"/>
              </a:rPr>
              <a:t> (</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i</a:t>
            </a:r>
            <a:r>
              <a:rPr lang="en-US" b="1" dirty="0">
                <a:solidFill>
                  <a:srgbClr val="000000"/>
                </a:solidFill>
                <a:latin typeface="Courier New" pitchFamily="49" charset="0"/>
              </a:rPr>
              <a:t> = 0; </a:t>
            </a:r>
            <a:r>
              <a:rPr lang="en-US" b="1" dirty="0" err="1">
                <a:solidFill>
                  <a:srgbClr val="000000"/>
                </a:solidFill>
                <a:latin typeface="Courier New" pitchFamily="49" charset="0"/>
              </a:rPr>
              <a:t>i</a:t>
            </a:r>
            <a:r>
              <a:rPr lang="en-US" b="1" dirty="0">
                <a:solidFill>
                  <a:srgbClr val="000000"/>
                </a:solidFill>
                <a:latin typeface="Courier New" pitchFamily="49" charset="0"/>
              </a:rPr>
              <a:t> &lt; </a:t>
            </a:r>
            <a:r>
              <a:rPr lang="en-US" b="1" dirty="0" err="1">
                <a:solidFill>
                  <a:srgbClr val="000000"/>
                </a:solidFill>
                <a:latin typeface="Courier New" pitchFamily="49" charset="0"/>
              </a:rPr>
              <a:t>height.length</a:t>
            </a:r>
            <a:r>
              <a:rPr lang="en-US" b="1" dirty="0">
                <a:solidFill>
                  <a:srgbClr val="000000"/>
                </a:solidFill>
                <a:latin typeface="Courier New" pitchFamily="49" charset="0"/>
              </a:rPr>
              <a:t>; </a:t>
            </a:r>
            <a:r>
              <a:rPr lang="en-US" b="1" dirty="0" err="1">
                <a:solidFill>
                  <a:srgbClr val="000000"/>
                </a:solidFill>
                <a:latin typeface="Courier New" pitchFamily="49" charset="0"/>
              </a:rPr>
              <a:t>i</a:t>
            </a:r>
            <a:r>
              <a:rPr lang="en-US" b="1" dirty="0">
                <a:solidFill>
                  <a:srgbClr val="000000"/>
                </a:solidFill>
                <a:latin typeface="Courier New" pitchFamily="49" charset="0"/>
              </a:rPr>
              <a:t>++){</a:t>
            </a:r>
          </a:p>
          <a:p>
            <a:pPr defTabSz="822046" eaLnBrk="0" hangingPunct="0">
              <a:spcAft>
                <a:spcPct val="15000"/>
              </a:spcAft>
            </a:pPr>
            <a:r>
              <a:rPr lang="en-US" b="1" dirty="0">
                <a:solidFill>
                  <a:srgbClr val="000000"/>
                </a:solidFill>
                <a:latin typeface="Courier New" pitchFamily="49" charset="0"/>
              </a:rPr>
              <a:t>	if (height[</a:t>
            </a:r>
            <a:r>
              <a:rPr lang="en-US" b="1" dirty="0" err="1">
                <a:solidFill>
                  <a:srgbClr val="000000"/>
                </a:solidFill>
                <a:latin typeface="Courier New" pitchFamily="49" charset="0"/>
              </a:rPr>
              <a:t>i</a:t>
            </a:r>
            <a:r>
              <a:rPr lang="en-US" b="1" dirty="0">
                <a:solidFill>
                  <a:srgbClr val="000000"/>
                </a:solidFill>
                <a:latin typeface="Courier New" pitchFamily="49" charset="0"/>
              </a:rPr>
              <a:t>].length== 0) height[</a:t>
            </a:r>
            <a:r>
              <a:rPr lang="en-US" b="1" dirty="0" err="1">
                <a:solidFill>
                  <a:srgbClr val="000000"/>
                </a:solidFill>
                <a:latin typeface="Courier New" pitchFamily="49" charset="0"/>
              </a:rPr>
              <a:t>i</a:t>
            </a:r>
            <a:r>
              <a:rPr lang="en-US" b="1" dirty="0">
                <a:solidFill>
                  <a:srgbClr val="000000"/>
                </a:solidFill>
                <a:latin typeface="Courier New" pitchFamily="49" charset="0"/>
              </a:rPr>
              <a:t>] = "missing";</a:t>
            </a:r>
          </a:p>
          <a:p>
            <a:pPr defTabSz="822046" eaLnBrk="0" hangingPunct="0">
              <a:spcAft>
                <a:spcPct val="15000"/>
              </a:spcAft>
            </a:pPr>
            <a:r>
              <a:rPr lang="en-US" b="1" dirty="0">
                <a:solidFill>
                  <a:srgbClr val="000000"/>
                </a:solidFill>
                <a:latin typeface="Courier New" pitchFamily="49" charset="0"/>
              </a:rPr>
              <a:t> } </a:t>
            </a:r>
          </a:p>
          <a:p>
            <a:pPr defTabSz="822046" eaLnBrk="0" hangingPunct="0">
              <a:spcAft>
                <a:spcPct val="15000"/>
              </a:spcAft>
            </a:pPr>
            <a:r>
              <a:rPr lang="en-US" b="1" dirty="0">
                <a:solidFill>
                  <a:srgbClr val="000000"/>
                </a:solidFill>
                <a:latin typeface="Courier New" pitchFamily="49" charset="0"/>
              </a:rPr>
              <a:t>}</a:t>
            </a:r>
          </a:p>
        </p:txBody>
      </p:sp>
      <p:sp>
        <p:nvSpPr>
          <p:cNvPr id="223236" name="Rectangle 4"/>
          <p:cNvSpPr>
            <a:spLocks noGrp="1" noChangeArrowheads="1"/>
          </p:cNvSpPr>
          <p:nvPr>
            <p:ph type="title"/>
          </p:nvPr>
        </p:nvSpPr>
        <p:spPr>
          <a:xfrm>
            <a:off x="838200" y="365126"/>
            <a:ext cx="9180871" cy="529610"/>
          </a:xfrm>
        </p:spPr>
        <p:txBody>
          <a:bodyPr>
            <a:noAutofit/>
          </a:bodyPr>
          <a:lstStyle/>
          <a:p>
            <a:r>
              <a:rPr lang="en-US" sz="3600" dirty="0"/>
              <a:t>Processing input data example</a:t>
            </a:r>
          </a:p>
        </p:txBody>
      </p:sp>
    </p:spTree>
    <p:extLst>
      <p:ext uri="{BB962C8B-B14F-4D97-AF65-F5344CB8AC3E}">
        <p14:creationId xmlns:p14="http://schemas.microsoft.com/office/powerpoint/2010/main" val="3088683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38200" y="365125"/>
            <a:ext cx="10515600" cy="663865"/>
          </a:xfrm>
        </p:spPr>
        <p:txBody>
          <a:bodyPr>
            <a:normAutofit/>
          </a:bodyPr>
          <a:lstStyle/>
          <a:p>
            <a:r>
              <a:rPr lang="en-US" sz="3600" dirty="0"/>
              <a:t>Building a simple Java servlet</a:t>
            </a:r>
          </a:p>
        </p:txBody>
      </p:sp>
      <p:sp>
        <p:nvSpPr>
          <p:cNvPr id="46083" name="Rectangle 3"/>
          <p:cNvSpPr>
            <a:spLocks noGrp="1" noChangeArrowheads="1"/>
          </p:cNvSpPr>
          <p:nvPr>
            <p:ph idx="1"/>
          </p:nvPr>
        </p:nvSpPr>
        <p:spPr>
          <a:xfrm>
            <a:off x="946354" y="1077963"/>
            <a:ext cx="10515600" cy="4351338"/>
          </a:xfrm>
        </p:spPr>
        <p:txBody>
          <a:bodyPr/>
          <a:lstStyle/>
          <a:p>
            <a:r>
              <a:rPr lang="en-US" dirty="0"/>
              <a:t>To create a servlet that responds to HTTP requests, you must:</a:t>
            </a:r>
          </a:p>
          <a:p>
            <a:pPr lvl="1"/>
            <a:r>
              <a:rPr lang="en-US" dirty="0"/>
              <a:t>Create a class that extends </a:t>
            </a:r>
            <a:r>
              <a:rPr lang="en-US" dirty="0" err="1"/>
              <a:t>javax.servlet.http.HttpServlet</a:t>
            </a:r>
            <a:endParaRPr lang="en-US" dirty="0"/>
          </a:p>
          <a:p>
            <a:pPr lvl="1"/>
            <a:r>
              <a:rPr lang="en-US" dirty="0"/>
              <a:t>Override the </a:t>
            </a:r>
            <a:r>
              <a:rPr lang="en-US" dirty="0" err="1"/>
              <a:t>doGet</a:t>
            </a:r>
            <a:r>
              <a:rPr lang="en-US" dirty="0"/>
              <a:t> or </a:t>
            </a:r>
            <a:r>
              <a:rPr lang="en-US" dirty="0" err="1"/>
              <a:t>doPost</a:t>
            </a:r>
            <a:r>
              <a:rPr lang="en-US" dirty="0"/>
              <a:t> methods to process HTTP GET or POST requests</a:t>
            </a:r>
          </a:p>
          <a:p>
            <a:pPr lvl="2"/>
            <a:r>
              <a:rPr lang="en-US" dirty="0"/>
              <a:t>Process </a:t>
            </a:r>
            <a:r>
              <a:rPr lang="en-US" dirty="0" err="1"/>
              <a:t>HttpServletRequest</a:t>
            </a:r>
            <a:r>
              <a:rPr lang="en-US" dirty="0"/>
              <a:t> input values</a:t>
            </a:r>
          </a:p>
          <a:p>
            <a:pPr lvl="2"/>
            <a:r>
              <a:rPr lang="en-US" dirty="0"/>
              <a:t>Invoke the business process</a:t>
            </a:r>
          </a:p>
          <a:p>
            <a:pPr lvl="2"/>
            <a:r>
              <a:rPr lang="en-US" dirty="0"/>
              <a:t>Set the </a:t>
            </a:r>
            <a:r>
              <a:rPr lang="en-US" dirty="0" err="1"/>
              <a:t>HttpServletResponse</a:t>
            </a:r>
            <a:r>
              <a:rPr lang="en-US" dirty="0"/>
              <a:t> values</a:t>
            </a:r>
          </a:p>
          <a:p>
            <a:pPr lvl="2"/>
            <a:r>
              <a:rPr lang="en-US" dirty="0"/>
              <a:t>Output HTML to the output </a:t>
            </a:r>
            <a:r>
              <a:rPr lang="en-US" dirty="0" err="1"/>
              <a:t>PrintWriter</a:t>
            </a:r>
            <a:endParaRPr lang="en-US" dirty="0"/>
          </a:p>
          <a:p>
            <a:r>
              <a:rPr lang="en-US" dirty="0"/>
              <a:t>Servlets are inherently multithreaded</a:t>
            </a:r>
          </a:p>
          <a:p>
            <a:endParaRPr lang="en-US" dirty="0"/>
          </a:p>
        </p:txBody>
      </p:sp>
      <p:grpSp>
        <p:nvGrpSpPr>
          <p:cNvPr id="12" name="Group 11">
            <a:extLst>
              <a:ext uri="{FF2B5EF4-FFF2-40B4-BE49-F238E27FC236}">
                <a16:creationId xmlns:a16="http://schemas.microsoft.com/office/drawing/2014/main" id="{37F37C6F-6C68-4CE9-BDBC-6EAF71377A31}"/>
              </a:ext>
            </a:extLst>
          </p:cNvPr>
          <p:cNvGrpSpPr/>
          <p:nvPr/>
        </p:nvGrpSpPr>
        <p:grpSpPr>
          <a:xfrm>
            <a:off x="1494503" y="4334695"/>
            <a:ext cx="4355691" cy="1445342"/>
            <a:chOff x="2661754" y="4365105"/>
            <a:chExt cx="5993884" cy="2107850"/>
          </a:xfrm>
        </p:grpSpPr>
        <p:grpSp>
          <p:nvGrpSpPr>
            <p:cNvPr id="2" name="Group 6"/>
            <p:cNvGrpSpPr>
              <a:grpSpLocks/>
            </p:cNvGrpSpPr>
            <p:nvPr/>
          </p:nvGrpSpPr>
          <p:grpSpPr bwMode="auto">
            <a:xfrm>
              <a:off x="5559326" y="4612232"/>
              <a:ext cx="3096312" cy="1860723"/>
              <a:chOff x="2534" y="2294"/>
              <a:chExt cx="960" cy="471"/>
            </a:xfrm>
          </p:grpSpPr>
          <p:pic>
            <p:nvPicPr>
              <p:cNvPr id="46084" name="Picture 4" descr="Service_component"/>
              <p:cNvPicPr>
                <a:picLocks noChangeAspect="1" noChangeArrowheads="1"/>
              </p:cNvPicPr>
              <p:nvPr/>
            </p:nvPicPr>
            <p:blipFill>
              <a:blip r:embed="rId3" cstate="print"/>
              <a:srcRect/>
              <a:stretch>
                <a:fillRect/>
              </a:stretch>
            </p:blipFill>
            <p:spPr bwMode="auto">
              <a:xfrm>
                <a:off x="2534" y="2294"/>
                <a:ext cx="960" cy="471"/>
              </a:xfrm>
              <a:prstGeom prst="rect">
                <a:avLst/>
              </a:prstGeom>
              <a:noFill/>
            </p:spPr>
          </p:pic>
          <p:sp>
            <p:nvSpPr>
              <p:cNvPr id="46085" name="Rectangle 5"/>
              <p:cNvSpPr>
                <a:spLocks noChangeArrowheads="1"/>
              </p:cNvSpPr>
              <p:nvPr/>
            </p:nvSpPr>
            <p:spPr bwMode="auto">
              <a:xfrm>
                <a:off x="2930" y="2438"/>
                <a:ext cx="361" cy="164"/>
              </a:xfrm>
              <a:prstGeom prst="rect">
                <a:avLst/>
              </a:prstGeom>
              <a:noFill/>
              <a:ln w="12700" algn="ctr">
                <a:noFill/>
                <a:miter lim="800000"/>
                <a:headEnd/>
                <a:tailEnd/>
              </a:ln>
              <a:effectLst/>
            </p:spPr>
            <p:txBody>
              <a:bodyPr wrap="none">
                <a:spAutoFit/>
              </a:bodyPr>
              <a:lstStyle/>
              <a:p>
                <a:pPr defTabSz="914172"/>
                <a:r>
                  <a:rPr lang="en-US" b="1" dirty="0" err="1">
                    <a:solidFill>
                      <a:srgbClr val="000000"/>
                    </a:solidFill>
                  </a:rPr>
                  <a:t>MyServlet</a:t>
                </a:r>
                <a:endParaRPr lang="en-US" b="1" dirty="0">
                  <a:solidFill>
                    <a:srgbClr val="000000"/>
                  </a:solidFill>
                </a:endParaRPr>
              </a:p>
              <a:p>
                <a:pPr defTabSz="914172"/>
                <a:r>
                  <a:rPr lang="en-US" dirty="0">
                    <a:solidFill>
                      <a:srgbClr val="000000"/>
                    </a:solidFill>
                  </a:rPr>
                  <a:t>instance</a:t>
                </a:r>
              </a:p>
            </p:txBody>
          </p:sp>
        </p:grpSp>
        <p:grpSp>
          <p:nvGrpSpPr>
            <p:cNvPr id="3" name="Group 46"/>
            <p:cNvGrpSpPr>
              <a:grpSpLocks/>
            </p:cNvGrpSpPr>
            <p:nvPr/>
          </p:nvGrpSpPr>
          <p:grpSpPr bwMode="auto">
            <a:xfrm rot="16200000">
              <a:off x="4383598" y="3896885"/>
              <a:ext cx="221051" cy="1825883"/>
              <a:chOff x="2726" y="1718"/>
              <a:chExt cx="127" cy="672"/>
            </a:xfrm>
          </p:grpSpPr>
          <p:pic>
            <p:nvPicPr>
              <p:cNvPr id="46088" name="Picture 8" descr="Pipe_connector_large"/>
              <p:cNvPicPr>
                <a:picLocks noChangeAspect="1" noChangeArrowheads="1"/>
              </p:cNvPicPr>
              <p:nvPr/>
            </p:nvPicPr>
            <p:blipFill>
              <a:blip r:embed="rId4" cstate="print"/>
              <a:srcRect/>
              <a:stretch>
                <a:fillRect/>
              </a:stretch>
            </p:blipFill>
            <p:spPr bwMode="auto">
              <a:xfrm rot="16200000">
                <a:off x="2454" y="1990"/>
                <a:ext cx="672" cy="127"/>
              </a:xfrm>
              <a:prstGeom prst="rect">
                <a:avLst/>
              </a:prstGeom>
              <a:noFill/>
            </p:spPr>
          </p:pic>
          <p:sp>
            <p:nvSpPr>
              <p:cNvPr id="46091" name="Line 11"/>
              <p:cNvSpPr>
                <a:spLocks noChangeShapeType="1"/>
              </p:cNvSpPr>
              <p:nvPr/>
            </p:nvSpPr>
            <p:spPr bwMode="auto">
              <a:xfrm>
                <a:off x="2789" y="1814"/>
                <a:ext cx="0" cy="480"/>
              </a:xfrm>
              <a:prstGeom prst="line">
                <a:avLst/>
              </a:prstGeom>
              <a:noFill/>
              <a:ln w="12700">
                <a:solidFill>
                  <a:srgbClr val="000000"/>
                </a:solidFill>
                <a:round/>
                <a:headEnd type="triangle" w="med" len="med"/>
                <a:tailEnd type="triangle" w="med" len="med"/>
              </a:ln>
              <a:effectLst/>
            </p:spPr>
            <p:txBody>
              <a:bodyPr anchor="ctr"/>
              <a:lstStyle/>
              <a:p>
                <a:endParaRPr lang="th-TH"/>
              </a:p>
            </p:txBody>
          </p:sp>
        </p:grpSp>
        <p:grpSp>
          <p:nvGrpSpPr>
            <p:cNvPr id="4" name="Group 47"/>
            <p:cNvGrpSpPr>
              <a:grpSpLocks/>
            </p:cNvGrpSpPr>
            <p:nvPr/>
          </p:nvGrpSpPr>
          <p:grpSpPr bwMode="auto">
            <a:xfrm rot="16200000">
              <a:off x="4214530" y="4421927"/>
              <a:ext cx="221051" cy="2099766"/>
              <a:chOff x="3062" y="1718"/>
              <a:chExt cx="127" cy="672"/>
            </a:xfrm>
          </p:grpSpPr>
          <p:pic>
            <p:nvPicPr>
              <p:cNvPr id="46089" name="Picture 9" descr="Pipe_connector_large"/>
              <p:cNvPicPr>
                <a:picLocks noChangeAspect="1" noChangeArrowheads="1"/>
              </p:cNvPicPr>
              <p:nvPr/>
            </p:nvPicPr>
            <p:blipFill>
              <a:blip r:embed="rId4" cstate="print"/>
              <a:srcRect/>
              <a:stretch>
                <a:fillRect/>
              </a:stretch>
            </p:blipFill>
            <p:spPr bwMode="auto">
              <a:xfrm rot="16200000">
                <a:off x="2790" y="1990"/>
                <a:ext cx="672" cy="127"/>
              </a:xfrm>
              <a:prstGeom prst="rect">
                <a:avLst/>
              </a:prstGeom>
              <a:noFill/>
            </p:spPr>
          </p:pic>
          <p:sp>
            <p:nvSpPr>
              <p:cNvPr id="46092" name="Line 12"/>
              <p:cNvSpPr>
                <a:spLocks noChangeShapeType="1"/>
              </p:cNvSpPr>
              <p:nvPr/>
            </p:nvSpPr>
            <p:spPr bwMode="auto">
              <a:xfrm>
                <a:off x="3125" y="1814"/>
                <a:ext cx="0" cy="480"/>
              </a:xfrm>
              <a:prstGeom prst="line">
                <a:avLst/>
              </a:prstGeom>
              <a:noFill/>
              <a:ln w="12700">
                <a:solidFill>
                  <a:srgbClr val="000000"/>
                </a:solidFill>
                <a:round/>
                <a:headEnd type="triangle" w="med" len="med"/>
                <a:tailEnd type="triangle" w="med" len="med"/>
              </a:ln>
              <a:effectLst/>
            </p:spPr>
            <p:txBody>
              <a:bodyPr anchor="ctr"/>
              <a:lstStyle/>
              <a:p>
                <a:endParaRPr lang="th-TH"/>
              </a:p>
            </p:txBody>
          </p:sp>
        </p:grpSp>
        <p:grpSp>
          <p:nvGrpSpPr>
            <p:cNvPr id="5" name="Group 48"/>
            <p:cNvGrpSpPr>
              <a:grpSpLocks/>
            </p:cNvGrpSpPr>
            <p:nvPr/>
          </p:nvGrpSpPr>
          <p:grpSpPr bwMode="auto">
            <a:xfrm rot="16200000">
              <a:off x="4452880" y="5390719"/>
              <a:ext cx="221051" cy="1734589"/>
              <a:chOff x="3398" y="1718"/>
              <a:chExt cx="127" cy="672"/>
            </a:xfrm>
          </p:grpSpPr>
          <p:pic>
            <p:nvPicPr>
              <p:cNvPr id="46090" name="Picture 10" descr="Pipe_connector_large"/>
              <p:cNvPicPr>
                <a:picLocks noChangeAspect="1" noChangeArrowheads="1"/>
              </p:cNvPicPr>
              <p:nvPr/>
            </p:nvPicPr>
            <p:blipFill>
              <a:blip r:embed="rId4" cstate="print"/>
              <a:srcRect/>
              <a:stretch>
                <a:fillRect/>
              </a:stretch>
            </p:blipFill>
            <p:spPr bwMode="auto">
              <a:xfrm rot="16200000">
                <a:off x="3126" y="1990"/>
                <a:ext cx="672" cy="127"/>
              </a:xfrm>
              <a:prstGeom prst="rect">
                <a:avLst/>
              </a:prstGeom>
              <a:noFill/>
            </p:spPr>
          </p:pic>
          <p:sp>
            <p:nvSpPr>
              <p:cNvPr id="46093" name="Line 13"/>
              <p:cNvSpPr>
                <a:spLocks noChangeShapeType="1"/>
              </p:cNvSpPr>
              <p:nvPr/>
            </p:nvSpPr>
            <p:spPr bwMode="auto">
              <a:xfrm>
                <a:off x="3461" y="1814"/>
                <a:ext cx="0" cy="480"/>
              </a:xfrm>
              <a:prstGeom prst="line">
                <a:avLst/>
              </a:prstGeom>
              <a:noFill/>
              <a:ln w="12700">
                <a:solidFill>
                  <a:srgbClr val="000000"/>
                </a:solidFill>
                <a:round/>
                <a:headEnd type="triangle" w="med" len="med"/>
                <a:tailEnd type="triangle" w="med" len="med"/>
              </a:ln>
              <a:effectLst/>
            </p:spPr>
            <p:txBody>
              <a:bodyPr anchor="ctr"/>
              <a:lstStyle/>
              <a:p>
                <a:endParaRPr lang="th-TH"/>
              </a:p>
            </p:txBody>
          </p:sp>
        </p:grpSp>
        <p:grpSp>
          <p:nvGrpSpPr>
            <p:cNvPr id="6" name="Group 45"/>
            <p:cNvGrpSpPr>
              <a:grpSpLocks/>
            </p:cNvGrpSpPr>
            <p:nvPr/>
          </p:nvGrpSpPr>
          <p:grpSpPr bwMode="auto">
            <a:xfrm>
              <a:off x="3121468" y="4365105"/>
              <a:ext cx="311921" cy="659663"/>
              <a:chOff x="2994" y="1099"/>
              <a:chExt cx="232" cy="566"/>
            </a:xfrm>
          </p:grpSpPr>
          <p:sp>
            <p:nvSpPr>
              <p:cNvPr id="46096" name="Freeform 16"/>
              <p:cNvSpPr>
                <a:spLocks/>
              </p:cNvSpPr>
              <p:nvPr/>
            </p:nvSpPr>
            <p:spPr bwMode="auto">
              <a:xfrm>
                <a:off x="2994" y="1236"/>
                <a:ext cx="232" cy="429"/>
              </a:xfrm>
              <a:custGeom>
                <a:avLst/>
                <a:gdLst/>
                <a:ahLst/>
                <a:cxnLst>
                  <a:cxn ang="0">
                    <a:pos x="25" y="0"/>
                  </a:cxn>
                  <a:cxn ang="0">
                    <a:pos x="35" y="0"/>
                  </a:cxn>
                  <a:cxn ang="0">
                    <a:pos x="49" y="14"/>
                  </a:cxn>
                  <a:cxn ang="0">
                    <a:pos x="49" y="35"/>
                  </a:cxn>
                  <a:cxn ang="0">
                    <a:pos x="41" y="45"/>
                  </a:cxn>
                  <a:cxn ang="0">
                    <a:pos x="41" y="84"/>
                  </a:cxn>
                  <a:cxn ang="0">
                    <a:pos x="33" y="90"/>
                  </a:cxn>
                  <a:cxn ang="0">
                    <a:pos x="25" y="84"/>
                  </a:cxn>
                  <a:cxn ang="0">
                    <a:pos x="17" y="90"/>
                  </a:cxn>
                  <a:cxn ang="0">
                    <a:pos x="9" y="84"/>
                  </a:cxn>
                  <a:cxn ang="0">
                    <a:pos x="9" y="45"/>
                  </a:cxn>
                  <a:cxn ang="0">
                    <a:pos x="0" y="35"/>
                  </a:cxn>
                  <a:cxn ang="0">
                    <a:pos x="0" y="14"/>
                  </a:cxn>
                  <a:cxn ang="0">
                    <a:pos x="15" y="0"/>
                  </a:cxn>
                  <a:cxn ang="0">
                    <a:pos x="25" y="0"/>
                  </a:cxn>
                </a:cxnLst>
                <a:rect l="0" t="0" r="r" b="b"/>
                <a:pathLst>
                  <a:path w="49" h="91">
                    <a:moveTo>
                      <a:pt x="25" y="0"/>
                    </a:moveTo>
                    <a:cubicBezTo>
                      <a:pt x="25" y="0"/>
                      <a:pt x="30" y="0"/>
                      <a:pt x="35" y="0"/>
                    </a:cubicBezTo>
                    <a:cubicBezTo>
                      <a:pt x="45" y="0"/>
                      <a:pt x="49" y="4"/>
                      <a:pt x="49" y="14"/>
                    </a:cubicBezTo>
                    <a:cubicBezTo>
                      <a:pt x="49" y="19"/>
                      <a:pt x="49" y="26"/>
                      <a:pt x="49" y="35"/>
                    </a:cubicBezTo>
                    <a:cubicBezTo>
                      <a:pt x="49" y="45"/>
                      <a:pt x="41" y="45"/>
                      <a:pt x="41" y="45"/>
                    </a:cubicBezTo>
                    <a:cubicBezTo>
                      <a:pt x="41" y="45"/>
                      <a:pt x="41" y="77"/>
                      <a:pt x="41" y="84"/>
                    </a:cubicBezTo>
                    <a:cubicBezTo>
                      <a:pt x="41" y="87"/>
                      <a:pt x="37" y="90"/>
                      <a:pt x="33" y="90"/>
                    </a:cubicBezTo>
                    <a:cubicBezTo>
                      <a:pt x="29" y="91"/>
                      <a:pt x="25" y="87"/>
                      <a:pt x="25" y="84"/>
                    </a:cubicBezTo>
                    <a:cubicBezTo>
                      <a:pt x="25" y="87"/>
                      <a:pt x="21" y="90"/>
                      <a:pt x="17" y="90"/>
                    </a:cubicBezTo>
                    <a:cubicBezTo>
                      <a:pt x="13" y="90"/>
                      <a:pt x="9" y="87"/>
                      <a:pt x="9" y="84"/>
                    </a:cubicBezTo>
                    <a:cubicBezTo>
                      <a:pt x="9" y="77"/>
                      <a:pt x="9" y="45"/>
                      <a:pt x="9" y="45"/>
                    </a:cubicBezTo>
                    <a:cubicBezTo>
                      <a:pt x="9" y="45"/>
                      <a:pt x="0" y="45"/>
                      <a:pt x="0" y="35"/>
                    </a:cubicBezTo>
                    <a:cubicBezTo>
                      <a:pt x="0" y="26"/>
                      <a:pt x="0" y="19"/>
                      <a:pt x="0" y="14"/>
                    </a:cubicBezTo>
                    <a:cubicBezTo>
                      <a:pt x="0" y="4"/>
                      <a:pt x="6" y="0"/>
                      <a:pt x="15" y="0"/>
                    </a:cubicBezTo>
                    <a:cubicBezTo>
                      <a:pt x="19" y="0"/>
                      <a:pt x="25" y="0"/>
                      <a:pt x="25" y="0"/>
                    </a:cubicBezTo>
                    <a:close/>
                  </a:path>
                </a:pathLst>
              </a:custGeom>
              <a:solidFill>
                <a:srgbClr val="E5DB7C"/>
              </a:solidFill>
              <a:ln w="22225" cap="flat">
                <a:solidFill>
                  <a:srgbClr val="000000"/>
                </a:solidFill>
                <a:prstDash val="solid"/>
                <a:miter lim="800000"/>
                <a:headEnd/>
                <a:tailEnd/>
              </a:ln>
            </p:spPr>
            <p:txBody>
              <a:bodyPr/>
              <a:lstStyle/>
              <a:p>
                <a:endParaRPr lang="th-TH"/>
              </a:p>
            </p:txBody>
          </p:sp>
          <p:grpSp>
            <p:nvGrpSpPr>
              <p:cNvPr id="7" name="Group 43"/>
              <p:cNvGrpSpPr>
                <a:grpSpLocks/>
              </p:cNvGrpSpPr>
              <p:nvPr/>
            </p:nvGrpSpPr>
            <p:grpSpPr bwMode="auto">
              <a:xfrm>
                <a:off x="3023" y="1099"/>
                <a:ext cx="160" cy="538"/>
                <a:chOff x="3023" y="1099"/>
                <a:chExt cx="160" cy="538"/>
              </a:xfrm>
            </p:grpSpPr>
            <p:sp>
              <p:nvSpPr>
                <p:cNvPr id="46097" name="Line 17"/>
                <p:cNvSpPr>
                  <a:spLocks noChangeShapeType="1"/>
                </p:cNvSpPr>
                <p:nvPr/>
              </p:nvSpPr>
              <p:spPr bwMode="auto">
                <a:xfrm flipV="1">
                  <a:off x="3112" y="1448"/>
                  <a:ext cx="0" cy="184"/>
                </a:xfrm>
                <a:prstGeom prst="line">
                  <a:avLst/>
                </a:prstGeom>
                <a:noFill/>
                <a:ln w="22225" cap="rnd">
                  <a:solidFill>
                    <a:srgbClr val="000000"/>
                  </a:solidFill>
                  <a:round/>
                  <a:headEnd/>
                  <a:tailEnd/>
                </a:ln>
              </p:spPr>
              <p:txBody>
                <a:bodyPr/>
                <a:lstStyle/>
                <a:p>
                  <a:endParaRPr lang="th-TH"/>
                </a:p>
              </p:txBody>
            </p:sp>
            <p:sp>
              <p:nvSpPr>
                <p:cNvPr id="46098" name="Line 18"/>
                <p:cNvSpPr>
                  <a:spLocks noChangeShapeType="1"/>
                </p:cNvSpPr>
                <p:nvPr/>
              </p:nvSpPr>
              <p:spPr bwMode="auto">
                <a:xfrm flipV="1">
                  <a:off x="3183" y="1311"/>
                  <a:ext cx="0" cy="156"/>
                </a:xfrm>
                <a:prstGeom prst="line">
                  <a:avLst/>
                </a:prstGeom>
                <a:noFill/>
                <a:ln w="15875" cap="rnd">
                  <a:solidFill>
                    <a:srgbClr val="000000"/>
                  </a:solidFill>
                  <a:round/>
                  <a:headEnd/>
                  <a:tailEnd/>
                </a:ln>
              </p:spPr>
              <p:txBody>
                <a:bodyPr/>
                <a:lstStyle/>
                <a:p>
                  <a:endParaRPr lang="th-TH"/>
                </a:p>
              </p:txBody>
            </p:sp>
            <p:sp>
              <p:nvSpPr>
                <p:cNvPr id="46099" name="Line 19"/>
                <p:cNvSpPr>
                  <a:spLocks noChangeShapeType="1"/>
                </p:cNvSpPr>
                <p:nvPr/>
              </p:nvSpPr>
              <p:spPr bwMode="auto">
                <a:xfrm flipV="1">
                  <a:off x="3037" y="1311"/>
                  <a:ext cx="0" cy="156"/>
                </a:xfrm>
                <a:prstGeom prst="line">
                  <a:avLst/>
                </a:prstGeom>
                <a:noFill/>
                <a:ln w="15875" cap="rnd">
                  <a:solidFill>
                    <a:srgbClr val="000000"/>
                  </a:solidFill>
                  <a:round/>
                  <a:headEnd/>
                  <a:tailEnd/>
                </a:ln>
              </p:spPr>
              <p:txBody>
                <a:bodyPr/>
                <a:lstStyle/>
                <a:p>
                  <a:endParaRPr lang="th-TH"/>
                </a:p>
              </p:txBody>
            </p:sp>
            <p:sp>
              <p:nvSpPr>
                <p:cNvPr id="46100" name="Freeform 20"/>
                <p:cNvSpPr>
                  <a:spLocks/>
                </p:cNvSpPr>
                <p:nvPr/>
              </p:nvSpPr>
              <p:spPr bwMode="auto">
                <a:xfrm>
                  <a:off x="3060" y="1311"/>
                  <a:ext cx="19" cy="326"/>
                </a:xfrm>
                <a:custGeom>
                  <a:avLst/>
                  <a:gdLst/>
                  <a:ahLst/>
                  <a:cxnLst>
                    <a:cxn ang="0">
                      <a:pos x="4" y="69"/>
                    </a:cxn>
                    <a:cxn ang="0">
                      <a:pos x="0" y="64"/>
                    </a:cxn>
                    <a:cxn ang="0">
                      <a:pos x="0" y="0"/>
                    </a:cxn>
                  </a:cxnLst>
                  <a:rect l="0" t="0" r="r" b="b"/>
                  <a:pathLst>
                    <a:path w="4" h="69">
                      <a:moveTo>
                        <a:pt x="4" y="69"/>
                      </a:moveTo>
                      <a:cubicBezTo>
                        <a:pt x="1" y="69"/>
                        <a:pt x="0" y="67"/>
                        <a:pt x="0" y="64"/>
                      </a:cubicBezTo>
                      <a:cubicBezTo>
                        <a:pt x="0" y="0"/>
                        <a:pt x="0" y="0"/>
                        <a:pt x="0" y="0"/>
                      </a:cubicBezTo>
                    </a:path>
                  </a:pathLst>
                </a:custGeom>
                <a:noFill/>
                <a:ln w="22225" cap="rnd">
                  <a:solidFill>
                    <a:srgbClr val="FFFFFF"/>
                  </a:solidFill>
                  <a:prstDash val="solid"/>
                  <a:round/>
                  <a:headEnd/>
                  <a:tailEnd/>
                </a:ln>
              </p:spPr>
              <p:txBody>
                <a:bodyPr/>
                <a:lstStyle/>
                <a:p>
                  <a:endParaRPr lang="th-TH"/>
                </a:p>
              </p:txBody>
            </p:sp>
            <p:sp>
              <p:nvSpPr>
                <p:cNvPr id="46101" name="Freeform 21"/>
                <p:cNvSpPr>
                  <a:spLocks/>
                </p:cNvSpPr>
                <p:nvPr/>
              </p:nvSpPr>
              <p:spPr bwMode="auto">
                <a:xfrm>
                  <a:off x="3136" y="1429"/>
                  <a:ext cx="19" cy="208"/>
                </a:xfrm>
                <a:custGeom>
                  <a:avLst/>
                  <a:gdLst/>
                  <a:ahLst/>
                  <a:cxnLst>
                    <a:cxn ang="0">
                      <a:pos x="4" y="44"/>
                    </a:cxn>
                    <a:cxn ang="0">
                      <a:pos x="0" y="39"/>
                    </a:cxn>
                    <a:cxn ang="0">
                      <a:pos x="0" y="0"/>
                    </a:cxn>
                  </a:cxnLst>
                  <a:rect l="0" t="0" r="r" b="b"/>
                  <a:pathLst>
                    <a:path w="4" h="44">
                      <a:moveTo>
                        <a:pt x="4" y="44"/>
                      </a:moveTo>
                      <a:cubicBezTo>
                        <a:pt x="1" y="44"/>
                        <a:pt x="0" y="42"/>
                        <a:pt x="0" y="39"/>
                      </a:cubicBezTo>
                      <a:cubicBezTo>
                        <a:pt x="0" y="0"/>
                        <a:pt x="0" y="0"/>
                        <a:pt x="0" y="0"/>
                      </a:cubicBezTo>
                    </a:path>
                  </a:pathLst>
                </a:custGeom>
                <a:noFill/>
                <a:ln w="22225" cap="rnd">
                  <a:solidFill>
                    <a:srgbClr val="FFFFFF"/>
                  </a:solidFill>
                  <a:prstDash val="solid"/>
                  <a:round/>
                  <a:headEnd/>
                  <a:tailEnd/>
                </a:ln>
              </p:spPr>
              <p:txBody>
                <a:bodyPr/>
                <a:lstStyle/>
                <a:p>
                  <a:endParaRPr lang="th-TH"/>
                </a:p>
              </p:txBody>
            </p:sp>
            <p:sp>
              <p:nvSpPr>
                <p:cNvPr id="46102" name="Freeform 22"/>
                <p:cNvSpPr>
                  <a:spLocks/>
                </p:cNvSpPr>
                <p:nvPr/>
              </p:nvSpPr>
              <p:spPr bwMode="auto">
                <a:xfrm>
                  <a:off x="3023" y="1264"/>
                  <a:ext cx="146" cy="137"/>
                </a:xfrm>
                <a:custGeom>
                  <a:avLst/>
                  <a:gdLst/>
                  <a:ahLst/>
                  <a:cxnLst>
                    <a:cxn ang="0">
                      <a:pos x="31" y="0"/>
                    </a:cxn>
                    <a:cxn ang="0">
                      <a:pos x="9" y="0"/>
                    </a:cxn>
                    <a:cxn ang="0">
                      <a:pos x="0" y="9"/>
                    </a:cxn>
                    <a:cxn ang="0">
                      <a:pos x="0" y="29"/>
                    </a:cxn>
                  </a:cxnLst>
                  <a:rect l="0" t="0" r="r" b="b"/>
                  <a:pathLst>
                    <a:path w="31" h="29">
                      <a:moveTo>
                        <a:pt x="31" y="0"/>
                      </a:moveTo>
                      <a:cubicBezTo>
                        <a:pt x="29" y="0"/>
                        <a:pt x="11" y="0"/>
                        <a:pt x="9" y="0"/>
                      </a:cubicBezTo>
                      <a:cubicBezTo>
                        <a:pt x="2" y="0"/>
                        <a:pt x="0" y="3"/>
                        <a:pt x="0" y="9"/>
                      </a:cubicBezTo>
                      <a:cubicBezTo>
                        <a:pt x="0" y="12"/>
                        <a:pt x="0" y="22"/>
                        <a:pt x="0" y="29"/>
                      </a:cubicBezTo>
                    </a:path>
                  </a:pathLst>
                </a:custGeom>
                <a:noFill/>
                <a:ln w="22225" cap="rnd">
                  <a:solidFill>
                    <a:srgbClr val="FFFFFF"/>
                  </a:solidFill>
                  <a:prstDash val="solid"/>
                  <a:round/>
                  <a:headEnd/>
                  <a:tailEnd/>
                </a:ln>
              </p:spPr>
              <p:txBody>
                <a:bodyPr/>
                <a:lstStyle/>
                <a:p>
                  <a:endParaRPr lang="th-TH"/>
                </a:p>
              </p:txBody>
            </p:sp>
            <p:sp>
              <p:nvSpPr>
                <p:cNvPr id="46103" name="Oval 23"/>
                <p:cNvSpPr>
                  <a:spLocks noChangeArrowheads="1"/>
                </p:cNvSpPr>
                <p:nvPr/>
              </p:nvSpPr>
              <p:spPr bwMode="auto">
                <a:xfrm>
                  <a:off x="3051" y="1099"/>
                  <a:ext cx="123" cy="122"/>
                </a:xfrm>
                <a:prstGeom prst="ellipse">
                  <a:avLst/>
                </a:prstGeom>
                <a:solidFill>
                  <a:srgbClr val="E5DB7C"/>
                </a:solidFill>
                <a:ln w="22225">
                  <a:solidFill>
                    <a:srgbClr val="000000"/>
                  </a:solidFill>
                  <a:miter lim="800000"/>
                  <a:headEnd/>
                  <a:tailEnd/>
                </a:ln>
              </p:spPr>
              <p:txBody>
                <a:bodyPr/>
                <a:lstStyle/>
                <a:p>
                  <a:endParaRPr lang="th-TH"/>
                </a:p>
              </p:txBody>
            </p:sp>
            <p:sp>
              <p:nvSpPr>
                <p:cNvPr id="46104" name="Freeform 24"/>
                <p:cNvSpPr>
                  <a:spLocks/>
                </p:cNvSpPr>
                <p:nvPr/>
              </p:nvSpPr>
              <p:spPr bwMode="auto">
                <a:xfrm>
                  <a:off x="3075" y="1122"/>
                  <a:ext cx="66" cy="66"/>
                </a:xfrm>
                <a:custGeom>
                  <a:avLst/>
                  <a:gdLst/>
                  <a:ahLst/>
                  <a:cxnLst>
                    <a:cxn ang="0">
                      <a:pos x="3" y="14"/>
                    </a:cxn>
                    <a:cxn ang="0">
                      <a:pos x="3" y="3"/>
                    </a:cxn>
                    <a:cxn ang="0">
                      <a:pos x="14" y="3"/>
                    </a:cxn>
                  </a:cxnLst>
                  <a:rect l="0" t="0" r="r" b="b"/>
                  <a:pathLst>
                    <a:path w="14" h="14">
                      <a:moveTo>
                        <a:pt x="3" y="14"/>
                      </a:moveTo>
                      <a:cubicBezTo>
                        <a:pt x="0" y="11"/>
                        <a:pt x="0" y="6"/>
                        <a:pt x="3" y="3"/>
                      </a:cubicBezTo>
                      <a:cubicBezTo>
                        <a:pt x="6" y="0"/>
                        <a:pt x="11" y="0"/>
                        <a:pt x="14" y="3"/>
                      </a:cubicBezTo>
                    </a:path>
                  </a:pathLst>
                </a:custGeom>
                <a:noFill/>
                <a:ln w="22225" cap="rnd">
                  <a:solidFill>
                    <a:srgbClr val="FFFFFF"/>
                  </a:solidFill>
                  <a:prstDash val="solid"/>
                  <a:round/>
                  <a:headEnd/>
                  <a:tailEnd/>
                </a:ln>
              </p:spPr>
              <p:txBody>
                <a:bodyPr/>
                <a:lstStyle/>
                <a:p>
                  <a:endParaRPr lang="th-TH"/>
                </a:p>
              </p:txBody>
            </p:sp>
          </p:grpSp>
        </p:grpSp>
        <p:grpSp>
          <p:nvGrpSpPr>
            <p:cNvPr id="8" name="Group 44"/>
            <p:cNvGrpSpPr>
              <a:grpSpLocks/>
            </p:cNvGrpSpPr>
            <p:nvPr/>
          </p:nvGrpSpPr>
          <p:grpSpPr bwMode="auto">
            <a:xfrm>
              <a:off x="2661754" y="5033498"/>
              <a:ext cx="273883" cy="668366"/>
              <a:chOff x="2683" y="1099"/>
              <a:chExt cx="226" cy="566"/>
            </a:xfrm>
          </p:grpSpPr>
          <p:sp>
            <p:nvSpPr>
              <p:cNvPr id="46112" name="Freeform 32"/>
              <p:cNvSpPr>
                <a:spLocks/>
              </p:cNvSpPr>
              <p:nvPr/>
            </p:nvSpPr>
            <p:spPr bwMode="auto">
              <a:xfrm>
                <a:off x="2683" y="1236"/>
                <a:ext cx="226" cy="429"/>
              </a:xfrm>
              <a:custGeom>
                <a:avLst/>
                <a:gdLst/>
                <a:ahLst/>
                <a:cxnLst>
                  <a:cxn ang="0">
                    <a:pos x="24" y="0"/>
                  </a:cxn>
                  <a:cxn ang="0">
                    <a:pos x="34" y="0"/>
                  </a:cxn>
                  <a:cxn ang="0">
                    <a:pos x="48" y="14"/>
                  </a:cxn>
                  <a:cxn ang="0">
                    <a:pos x="48" y="35"/>
                  </a:cxn>
                  <a:cxn ang="0">
                    <a:pos x="40" y="45"/>
                  </a:cxn>
                  <a:cxn ang="0">
                    <a:pos x="40" y="84"/>
                  </a:cxn>
                  <a:cxn ang="0">
                    <a:pos x="32" y="90"/>
                  </a:cxn>
                  <a:cxn ang="0">
                    <a:pos x="24" y="84"/>
                  </a:cxn>
                  <a:cxn ang="0">
                    <a:pos x="16" y="90"/>
                  </a:cxn>
                  <a:cxn ang="0">
                    <a:pos x="8" y="84"/>
                  </a:cxn>
                  <a:cxn ang="0">
                    <a:pos x="8" y="45"/>
                  </a:cxn>
                  <a:cxn ang="0">
                    <a:pos x="0" y="35"/>
                  </a:cxn>
                  <a:cxn ang="0">
                    <a:pos x="0" y="14"/>
                  </a:cxn>
                  <a:cxn ang="0">
                    <a:pos x="14" y="0"/>
                  </a:cxn>
                  <a:cxn ang="0">
                    <a:pos x="24" y="0"/>
                  </a:cxn>
                </a:cxnLst>
                <a:rect l="0" t="0" r="r" b="b"/>
                <a:pathLst>
                  <a:path w="48" h="91">
                    <a:moveTo>
                      <a:pt x="24" y="0"/>
                    </a:moveTo>
                    <a:cubicBezTo>
                      <a:pt x="24" y="0"/>
                      <a:pt x="29" y="0"/>
                      <a:pt x="34" y="0"/>
                    </a:cubicBezTo>
                    <a:cubicBezTo>
                      <a:pt x="44" y="0"/>
                      <a:pt x="48" y="4"/>
                      <a:pt x="48" y="14"/>
                    </a:cubicBezTo>
                    <a:cubicBezTo>
                      <a:pt x="48" y="19"/>
                      <a:pt x="48" y="26"/>
                      <a:pt x="48" y="35"/>
                    </a:cubicBezTo>
                    <a:cubicBezTo>
                      <a:pt x="48" y="45"/>
                      <a:pt x="40" y="45"/>
                      <a:pt x="40" y="45"/>
                    </a:cubicBezTo>
                    <a:cubicBezTo>
                      <a:pt x="40" y="45"/>
                      <a:pt x="40" y="77"/>
                      <a:pt x="40" y="84"/>
                    </a:cubicBezTo>
                    <a:cubicBezTo>
                      <a:pt x="40" y="87"/>
                      <a:pt x="36" y="90"/>
                      <a:pt x="32" y="90"/>
                    </a:cubicBezTo>
                    <a:cubicBezTo>
                      <a:pt x="28" y="91"/>
                      <a:pt x="24" y="87"/>
                      <a:pt x="24" y="84"/>
                    </a:cubicBezTo>
                    <a:cubicBezTo>
                      <a:pt x="24" y="87"/>
                      <a:pt x="20" y="90"/>
                      <a:pt x="16" y="90"/>
                    </a:cubicBezTo>
                    <a:cubicBezTo>
                      <a:pt x="12" y="90"/>
                      <a:pt x="8" y="87"/>
                      <a:pt x="8" y="84"/>
                    </a:cubicBezTo>
                    <a:cubicBezTo>
                      <a:pt x="8" y="77"/>
                      <a:pt x="8" y="45"/>
                      <a:pt x="8" y="45"/>
                    </a:cubicBezTo>
                    <a:cubicBezTo>
                      <a:pt x="8" y="45"/>
                      <a:pt x="0" y="45"/>
                      <a:pt x="0" y="35"/>
                    </a:cubicBezTo>
                    <a:cubicBezTo>
                      <a:pt x="0" y="26"/>
                      <a:pt x="0" y="19"/>
                      <a:pt x="0" y="14"/>
                    </a:cubicBezTo>
                    <a:cubicBezTo>
                      <a:pt x="0" y="4"/>
                      <a:pt x="6" y="0"/>
                      <a:pt x="14" y="0"/>
                    </a:cubicBezTo>
                    <a:cubicBezTo>
                      <a:pt x="18" y="0"/>
                      <a:pt x="24" y="0"/>
                      <a:pt x="24" y="0"/>
                    </a:cubicBezTo>
                    <a:close/>
                  </a:path>
                </a:pathLst>
              </a:custGeom>
              <a:solidFill>
                <a:srgbClr val="EED096"/>
              </a:solidFill>
              <a:ln w="22225" cap="flat">
                <a:solidFill>
                  <a:srgbClr val="000000"/>
                </a:solidFill>
                <a:prstDash val="solid"/>
                <a:miter lim="800000"/>
                <a:headEnd/>
                <a:tailEnd/>
              </a:ln>
            </p:spPr>
            <p:txBody>
              <a:bodyPr/>
              <a:lstStyle/>
              <a:p>
                <a:endParaRPr lang="th-TH"/>
              </a:p>
            </p:txBody>
          </p:sp>
          <p:sp>
            <p:nvSpPr>
              <p:cNvPr id="46113" name="Line 33"/>
              <p:cNvSpPr>
                <a:spLocks noChangeShapeType="1"/>
              </p:cNvSpPr>
              <p:nvPr/>
            </p:nvSpPr>
            <p:spPr bwMode="auto">
              <a:xfrm flipV="1">
                <a:off x="2796" y="1448"/>
                <a:ext cx="0" cy="184"/>
              </a:xfrm>
              <a:prstGeom prst="line">
                <a:avLst/>
              </a:prstGeom>
              <a:noFill/>
              <a:ln w="22225" cap="rnd">
                <a:solidFill>
                  <a:srgbClr val="000000"/>
                </a:solidFill>
                <a:round/>
                <a:headEnd/>
                <a:tailEnd/>
              </a:ln>
            </p:spPr>
            <p:txBody>
              <a:bodyPr/>
              <a:lstStyle/>
              <a:p>
                <a:endParaRPr lang="th-TH"/>
              </a:p>
            </p:txBody>
          </p:sp>
          <p:sp>
            <p:nvSpPr>
              <p:cNvPr id="46114" name="Line 34"/>
              <p:cNvSpPr>
                <a:spLocks noChangeShapeType="1"/>
              </p:cNvSpPr>
              <p:nvPr/>
            </p:nvSpPr>
            <p:spPr bwMode="auto">
              <a:xfrm flipV="1">
                <a:off x="2867" y="1311"/>
                <a:ext cx="0" cy="156"/>
              </a:xfrm>
              <a:prstGeom prst="line">
                <a:avLst/>
              </a:prstGeom>
              <a:noFill/>
              <a:ln w="15875" cap="rnd">
                <a:solidFill>
                  <a:srgbClr val="000000"/>
                </a:solidFill>
                <a:round/>
                <a:headEnd/>
                <a:tailEnd/>
              </a:ln>
            </p:spPr>
            <p:txBody>
              <a:bodyPr/>
              <a:lstStyle/>
              <a:p>
                <a:endParaRPr lang="th-TH"/>
              </a:p>
            </p:txBody>
          </p:sp>
          <p:sp>
            <p:nvSpPr>
              <p:cNvPr id="46115" name="Line 35"/>
              <p:cNvSpPr>
                <a:spLocks noChangeShapeType="1"/>
              </p:cNvSpPr>
              <p:nvPr/>
            </p:nvSpPr>
            <p:spPr bwMode="auto">
              <a:xfrm flipV="1">
                <a:off x="2720" y="1311"/>
                <a:ext cx="0" cy="156"/>
              </a:xfrm>
              <a:prstGeom prst="line">
                <a:avLst/>
              </a:prstGeom>
              <a:noFill/>
              <a:ln w="15875" cap="rnd">
                <a:solidFill>
                  <a:srgbClr val="000000"/>
                </a:solidFill>
                <a:round/>
                <a:headEnd/>
                <a:tailEnd/>
              </a:ln>
            </p:spPr>
            <p:txBody>
              <a:bodyPr/>
              <a:lstStyle/>
              <a:p>
                <a:endParaRPr lang="th-TH"/>
              </a:p>
            </p:txBody>
          </p:sp>
          <p:sp>
            <p:nvSpPr>
              <p:cNvPr id="46116" name="Freeform 36"/>
              <p:cNvSpPr>
                <a:spLocks/>
              </p:cNvSpPr>
              <p:nvPr/>
            </p:nvSpPr>
            <p:spPr bwMode="auto">
              <a:xfrm>
                <a:off x="2744" y="1311"/>
                <a:ext cx="19" cy="326"/>
              </a:xfrm>
              <a:custGeom>
                <a:avLst/>
                <a:gdLst/>
                <a:ahLst/>
                <a:cxnLst>
                  <a:cxn ang="0">
                    <a:pos x="4" y="69"/>
                  </a:cxn>
                  <a:cxn ang="0">
                    <a:pos x="0" y="64"/>
                  </a:cxn>
                  <a:cxn ang="0">
                    <a:pos x="0" y="0"/>
                  </a:cxn>
                </a:cxnLst>
                <a:rect l="0" t="0" r="r" b="b"/>
                <a:pathLst>
                  <a:path w="4" h="69">
                    <a:moveTo>
                      <a:pt x="4" y="69"/>
                    </a:moveTo>
                    <a:cubicBezTo>
                      <a:pt x="1" y="69"/>
                      <a:pt x="0" y="67"/>
                      <a:pt x="0" y="64"/>
                    </a:cubicBezTo>
                    <a:cubicBezTo>
                      <a:pt x="0" y="0"/>
                      <a:pt x="0" y="0"/>
                      <a:pt x="0" y="0"/>
                    </a:cubicBezTo>
                  </a:path>
                </a:pathLst>
              </a:custGeom>
              <a:noFill/>
              <a:ln w="22225" cap="rnd">
                <a:solidFill>
                  <a:srgbClr val="FFFFFF"/>
                </a:solidFill>
                <a:prstDash val="solid"/>
                <a:round/>
                <a:headEnd/>
                <a:tailEnd/>
              </a:ln>
            </p:spPr>
            <p:txBody>
              <a:bodyPr/>
              <a:lstStyle/>
              <a:p>
                <a:endParaRPr lang="th-TH"/>
              </a:p>
            </p:txBody>
          </p:sp>
          <p:sp>
            <p:nvSpPr>
              <p:cNvPr id="46117" name="Oval 37"/>
              <p:cNvSpPr>
                <a:spLocks noChangeArrowheads="1"/>
              </p:cNvSpPr>
              <p:nvPr/>
            </p:nvSpPr>
            <p:spPr bwMode="auto">
              <a:xfrm>
                <a:off x="2735" y="1099"/>
                <a:ext cx="122" cy="122"/>
              </a:xfrm>
              <a:prstGeom prst="ellipse">
                <a:avLst/>
              </a:prstGeom>
              <a:solidFill>
                <a:srgbClr val="EED096"/>
              </a:solidFill>
              <a:ln w="22225">
                <a:solidFill>
                  <a:srgbClr val="000000"/>
                </a:solidFill>
                <a:miter lim="800000"/>
                <a:headEnd/>
                <a:tailEnd/>
              </a:ln>
            </p:spPr>
            <p:txBody>
              <a:bodyPr/>
              <a:lstStyle/>
              <a:p>
                <a:endParaRPr lang="th-TH"/>
              </a:p>
            </p:txBody>
          </p:sp>
          <p:sp>
            <p:nvSpPr>
              <p:cNvPr id="46118" name="Freeform 38"/>
              <p:cNvSpPr>
                <a:spLocks/>
              </p:cNvSpPr>
              <p:nvPr/>
            </p:nvSpPr>
            <p:spPr bwMode="auto">
              <a:xfrm>
                <a:off x="2758" y="1122"/>
                <a:ext cx="66" cy="66"/>
              </a:xfrm>
              <a:custGeom>
                <a:avLst/>
                <a:gdLst/>
                <a:ahLst/>
                <a:cxnLst>
                  <a:cxn ang="0">
                    <a:pos x="3" y="14"/>
                  </a:cxn>
                  <a:cxn ang="0">
                    <a:pos x="3" y="3"/>
                  </a:cxn>
                  <a:cxn ang="0">
                    <a:pos x="14" y="3"/>
                  </a:cxn>
                </a:cxnLst>
                <a:rect l="0" t="0" r="r" b="b"/>
                <a:pathLst>
                  <a:path w="14" h="14">
                    <a:moveTo>
                      <a:pt x="3" y="14"/>
                    </a:moveTo>
                    <a:cubicBezTo>
                      <a:pt x="0" y="11"/>
                      <a:pt x="0" y="6"/>
                      <a:pt x="3" y="3"/>
                    </a:cubicBezTo>
                    <a:cubicBezTo>
                      <a:pt x="6" y="0"/>
                      <a:pt x="11" y="0"/>
                      <a:pt x="14" y="3"/>
                    </a:cubicBezTo>
                  </a:path>
                </a:pathLst>
              </a:custGeom>
              <a:noFill/>
              <a:ln w="22225" cap="rnd">
                <a:solidFill>
                  <a:srgbClr val="FFFFFF"/>
                </a:solidFill>
                <a:prstDash val="solid"/>
                <a:round/>
                <a:headEnd/>
                <a:tailEnd/>
              </a:ln>
            </p:spPr>
            <p:txBody>
              <a:bodyPr/>
              <a:lstStyle/>
              <a:p>
                <a:endParaRPr lang="th-TH"/>
              </a:p>
            </p:txBody>
          </p:sp>
          <p:sp>
            <p:nvSpPr>
              <p:cNvPr id="46119" name="Freeform 39"/>
              <p:cNvSpPr>
                <a:spLocks/>
              </p:cNvSpPr>
              <p:nvPr/>
            </p:nvSpPr>
            <p:spPr bwMode="auto">
              <a:xfrm>
                <a:off x="2820" y="1424"/>
                <a:ext cx="23" cy="213"/>
              </a:xfrm>
              <a:custGeom>
                <a:avLst/>
                <a:gdLst/>
                <a:ahLst/>
                <a:cxnLst>
                  <a:cxn ang="0">
                    <a:pos x="4" y="45"/>
                  </a:cxn>
                  <a:cxn ang="0">
                    <a:pos x="0" y="40"/>
                  </a:cxn>
                  <a:cxn ang="0">
                    <a:pos x="0" y="6"/>
                  </a:cxn>
                  <a:cxn ang="0">
                    <a:pos x="5" y="0"/>
                  </a:cxn>
                </a:cxnLst>
                <a:rect l="0" t="0" r="r" b="b"/>
                <a:pathLst>
                  <a:path w="5" h="45">
                    <a:moveTo>
                      <a:pt x="4" y="45"/>
                    </a:moveTo>
                    <a:cubicBezTo>
                      <a:pt x="1" y="45"/>
                      <a:pt x="0" y="43"/>
                      <a:pt x="0" y="40"/>
                    </a:cubicBezTo>
                    <a:cubicBezTo>
                      <a:pt x="0" y="40"/>
                      <a:pt x="0" y="11"/>
                      <a:pt x="0" y="6"/>
                    </a:cubicBezTo>
                    <a:cubicBezTo>
                      <a:pt x="0" y="1"/>
                      <a:pt x="5" y="0"/>
                      <a:pt x="5" y="0"/>
                    </a:cubicBezTo>
                  </a:path>
                </a:pathLst>
              </a:custGeom>
              <a:noFill/>
              <a:ln w="22225" cap="rnd">
                <a:solidFill>
                  <a:srgbClr val="FFFFFF"/>
                </a:solidFill>
                <a:prstDash val="solid"/>
                <a:round/>
                <a:headEnd/>
                <a:tailEnd/>
              </a:ln>
            </p:spPr>
            <p:txBody>
              <a:bodyPr/>
              <a:lstStyle/>
              <a:p>
                <a:endParaRPr lang="th-TH"/>
              </a:p>
            </p:txBody>
          </p:sp>
          <p:sp>
            <p:nvSpPr>
              <p:cNvPr id="46120" name="Freeform 40"/>
              <p:cNvSpPr>
                <a:spLocks/>
              </p:cNvSpPr>
              <p:nvPr/>
            </p:nvSpPr>
            <p:spPr bwMode="auto">
              <a:xfrm>
                <a:off x="2706" y="1264"/>
                <a:ext cx="147" cy="137"/>
              </a:xfrm>
              <a:custGeom>
                <a:avLst/>
                <a:gdLst/>
                <a:ahLst/>
                <a:cxnLst>
                  <a:cxn ang="0">
                    <a:pos x="31" y="0"/>
                  </a:cxn>
                  <a:cxn ang="0">
                    <a:pos x="20" y="6"/>
                  </a:cxn>
                  <a:cxn ang="0">
                    <a:pos x="9" y="0"/>
                  </a:cxn>
                  <a:cxn ang="0">
                    <a:pos x="0" y="9"/>
                  </a:cxn>
                  <a:cxn ang="0">
                    <a:pos x="0" y="29"/>
                  </a:cxn>
                </a:cxnLst>
                <a:rect l="0" t="0" r="r" b="b"/>
                <a:pathLst>
                  <a:path w="31" h="29">
                    <a:moveTo>
                      <a:pt x="31" y="0"/>
                    </a:moveTo>
                    <a:cubicBezTo>
                      <a:pt x="24" y="0"/>
                      <a:pt x="27" y="6"/>
                      <a:pt x="20" y="6"/>
                    </a:cubicBezTo>
                    <a:cubicBezTo>
                      <a:pt x="13" y="6"/>
                      <a:pt x="15" y="0"/>
                      <a:pt x="9" y="0"/>
                    </a:cubicBezTo>
                    <a:cubicBezTo>
                      <a:pt x="2" y="0"/>
                      <a:pt x="0" y="3"/>
                      <a:pt x="0" y="9"/>
                    </a:cubicBezTo>
                    <a:cubicBezTo>
                      <a:pt x="0" y="12"/>
                      <a:pt x="0" y="22"/>
                      <a:pt x="0" y="29"/>
                    </a:cubicBezTo>
                  </a:path>
                </a:pathLst>
              </a:custGeom>
              <a:noFill/>
              <a:ln w="30163" cap="rnd">
                <a:solidFill>
                  <a:srgbClr val="FFFFFF"/>
                </a:solidFill>
                <a:prstDash val="solid"/>
                <a:round/>
                <a:headEnd/>
                <a:tailEnd/>
              </a:ln>
            </p:spPr>
            <p:txBody>
              <a:bodyPr/>
              <a:lstStyle/>
              <a:p>
                <a:endParaRPr lang="th-TH"/>
              </a:p>
            </p:txBody>
          </p:sp>
        </p:grpSp>
        <p:grpSp>
          <p:nvGrpSpPr>
            <p:cNvPr id="9" name="Group 42"/>
            <p:cNvGrpSpPr>
              <a:grpSpLocks/>
            </p:cNvGrpSpPr>
            <p:nvPr/>
          </p:nvGrpSpPr>
          <p:grpSpPr bwMode="auto">
            <a:xfrm>
              <a:off x="3236396" y="5813292"/>
              <a:ext cx="273883" cy="659663"/>
              <a:chOff x="3311" y="1099"/>
              <a:chExt cx="231" cy="566"/>
            </a:xfrm>
          </p:grpSpPr>
          <p:sp>
            <p:nvSpPr>
              <p:cNvPr id="46105" name="Freeform 25"/>
              <p:cNvSpPr>
                <a:spLocks/>
              </p:cNvSpPr>
              <p:nvPr/>
            </p:nvSpPr>
            <p:spPr bwMode="auto">
              <a:xfrm>
                <a:off x="3311" y="1236"/>
                <a:ext cx="231" cy="429"/>
              </a:xfrm>
              <a:custGeom>
                <a:avLst/>
                <a:gdLst/>
                <a:ahLst/>
                <a:cxnLst>
                  <a:cxn ang="0">
                    <a:pos x="25" y="0"/>
                  </a:cxn>
                  <a:cxn ang="0">
                    <a:pos x="35" y="0"/>
                  </a:cxn>
                  <a:cxn ang="0">
                    <a:pos x="49" y="14"/>
                  </a:cxn>
                  <a:cxn ang="0">
                    <a:pos x="49" y="35"/>
                  </a:cxn>
                  <a:cxn ang="0">
                    <a:pos x="41" y="45"/>
                  </a:cxn>
                  <a:cxn ang="0">
                    <a:pos x="41" y="84"/>
                  </a:cxn>
                  <a:cxn ang="0">
                    <a:pos x="33" y="90"/>
                  </a:cxn>
                  <a:cxn ang="0">
                    <a:pos x="25" y="84"/>
                  </a:cxn>
                  <a:cxn ang="0">
                    <a:pos x="17" y="90"/>
                  </a:cxn>
                  <a:cxn ang="0">
                    <a:pos x="9" y="84"/>
                  </a:cxn>
                  <a:cxn ang="0">
                    <a:pos x="9" y="45"/>
                  </a:cxn>
                  <a:cxn ang="0">
                    <a:pos x="0" y="35"/>
                  </a:cxn>
                  <a:cxn ang="0">
                    <a:pos x="0" y="14"/>
                  </a:cxn>
                  <a:cxn ang="0">
                    <a:pos x="15" y="0"/>
                  </a:cxn>
                  <a:cxn ang="0">
                    <a:pos x="25" y="0"/>
                  </a:cxn>
                </a:cxnLst>
                <a:rect l="0" t="0" r="r" b="b"/>
                <a:pathLst>
                  <a:path w="49" h="91">
                    <a:moveTo>
                      <a:pt x="25" y="0"/>
                    </a:moveTo>
                    <a:cubicBezTo>
                      <a:pt x="25" y="0"/>
                      <a:pt x="29" y="0"/>
                      <a:pt x="35" y="0"/>
                    </a:cubicBezTo>
                    <a:cubicBezTo>
                      <a:pt x="45" y="0"/>
                      <a:pt x="49" y="4"/>
                      <a:pt x="49" y="14"/>
                    </a:cubicBezTo>
                    <a:cubicBezTo>
                      <a:pt x="49" y="19"/>
                      <a:pt x="49" y="26"/>
                      <a:pt x="49" y="35"/>
                    </a:cubicBezTo>
                    <a:cubicBezTo>
                      <a:pt x="49" y="45"/>
                      <a:pt x="41" y="45"/>
                      <a:pt x="41" y="45"/>
                    </a:cubicBezTo>
                    <a:cubicBezTo>
                      <a:pt x="41" y="45"/>
                      <a:pt x="41" y="77"/>
                      <a:pt x="41" y="84"/>
                    </a:cubicBezTo>
                    <a:cubicBezTo>
                      <a:pt x="41" y="87"/>
                      <a:pt x="37" y="90"/>
                      <a:pt x="33" y="90"/>
                    </a:cubicBezTo>
                    <a:cubicBezTo>
                      <a:pt x="29" y="91"/>
                      <a:pt x="25" y="87"/>
                      <a:pt x="25" y="84"/>
                    </a:cubicBezTo>
                    <a:cubicBezTo>
                      <a:pt x="25" y="87"/>
                      <a:pt x="21" y="90"/>
                      <a:pt x="17" y="90"/>
                    </a:cubicBezTo>
                    <a:cubicBezTo>
                      <a:pt x="13" y="90"/>
                      <a:pt x="9" y="87"/>
                      <a:pt x="9" y="84"/>
                    </a:cubicBezTo>
                    <a:cubicBezTo>
                      <a:pt x="9" y="77"/>
                      <a:pt x="9" y="45"/>
                      <a:pt x="9" y="45"/>
                    </a:cubicBezTo>
                    <a:cubicBezTo>
                      <a:pt x="9" y="45"/>
                      <a:pt x="0" y="45"/>
                      <a:pt x="0" y="35"/>
                    </a:cubicBezTo>
                    <a:cubicBezTo>
                      <a:pt x="0" y="26"/>
                      <a:pt x="0" y="19"/>
                      <a:pt x="0" y="14"/>
                    </a:cubicBezTo>
                    <a:cubicBezTo>
                      <a:pt x="0" y="4"/>
                      <a:pt x="6" y="0"/>
                      <a:pt x="15" y="0"/>
                    </a:cubicBezTo>
                    <a:cubicBezTo>
                      <a:pt x="19" y="0"/>
                      <a:pt x="25" y="0"/>
                      <a:pt x="25" y="0"/>
                    </a:cubicBezTo>
                    <a:close/>
                  </a:path>
                </a:pathLst>
              </a:custGeom>
              <a:solidFill>
                <a:srgbClr val="C8E1A8"/>
              </a:solidFill>
              <a:ln w="22225" cap="flat">
                <a:solidFill>
                  <a:srgbClr val="000000"/>
                </a:solidFill>
                <a:prstDash val="solid"/>
                <a:miter lim="800000"/>
                <a:headEnd/>
                <a:tailEnd/>
              </a:ln>
            </p:spPr>
            <p:txBody>
              <a:bodyPr/>
              <a:lstStyle/>
              <a:p>
                <a:endParaRPr lang="th-TH"/>
              </a:p>
            </p:txBody>
          </p:sp>
          <p:sp>
            <p:nvSpPr>
              <p:cNvPr id="46106" name="Line 26"/>
              <p:cNvSpPr>
                <a:spLocks noChangeShapeType="1"/>
              </p:cNvSpPr>
              <p:nvPr/>
            </p:nvSpPr>
            <p:spPr bwMode="auto">
              <a:xfrm flipV="1">
                <a:off x="3429" y="1448"/>
                <a:ext cx="0" cy="184"/>
              </a:xfrm>
              <a:prstGeom prst="line">
                <a:avLst/>
              </a:prstGeom>
              <a:noFill/>
              <a:ln w="22225" cap="rnd">
                <a:solidFill>
                  <a:srgbClr val="000000"/>
                </a:solidFill>
                <a:round/>
                <a:headEnd/>
                <a:tailEnd/>
              </a:ln>
            </p:spPr>
            <p:txBody>
              <a:bodyPr/>
              <a:lstStyle/>
              <a:p>
                <a:endParaRPr lang="th-TH"/>
              </a:p>
            </p:txBody>
          </p:sp>
          <p:sp>
            <p:nvSpPr>
              <p:cNvPr id="46107" name="Line 27"/>
              <p:cNvSpPr>
                <a:spLocks noChangeShapeType="1"/>
              </p:cNvSpPr>
              <p:nvPr/>
            </p:nvSpPr>
            <p:spPr bwMode="auto">
              <a:xfrm flipV="1">
                <a:off x="3500" y="1311"/>
                <a:ext cx="0" cy="156"/>
              </a:xfrm>
              <a:prstGeom prst="line">
                <a:avLst/>
              </a:prstGeom>
              <a:noFill/>
              <a:ln w="15875" cap="rnd">
                <a:solidFill>
                  <a:srgbClr val="000000"/>
                </a:solidFill>
                <a:round/>
                <a:headEnd/>
                <a:tailEnd/>
              </a:ln>
            </p:spPr>
            <p:txBody>
              <a:bodyPr/>
              <a:lstStyle/>
              <a:p>
                <a:endParaRPr lang="th-TH"/>
              </a:p>
            </p:txBody>
          </p:sp>
          <p:sp>
            <p:nvSpPr>
              <p:cNvPr id="46108" name="Line 28"/>
              <p:cNvSpPr>
                <a:spLocks noChangeShapeType="1"/>
              </p:cNvSpPr>
              <p:nvPr/>
            </p:nvSpPr>
            <p:spPr bwMode="auto">
              <a:xfrm flipV="1">
                <a:off x="3353" y="1311"/>
                <a:ext cx="0" cy="156"/>
              </a:xfrm>
              <a:prstGeom prst="line">
                <a:avLst/>
              </a:prstGeom>
              <a:noFill/>
              <a:ln w="15875" cap="rnd">
                <a:solidFill>
                  <a:srgbClr val="000000"/>
                </a:solidFill>
                <a:round/>
                <a:headEnd/>
                <a:tailEnd/>
              </a:ln>
            </p:spPr>
            <p:txBody>
              <a:bodyPr/>
              <a:lstStyle/>
              <a:p>
                <a:endParaRPr lang="th-TH"/>
              </a:p>
            </p:txBody>
          </p:sp>
          <p:sp>
            <p:nvSpPr>
              <p:cNvPr id="46109" name="Freeform 29"/>
              <p:cNvSpPr>
                <a:spLocks/>
              </p:cNvSpPr>
              <p:nvPr/>
            </p:nvSpPr>
            <p:spPr bwMode="auto">
              <a:xfrm>
                <a:off x="3377" y="1311"/>
                <a:ext cx="19" cy="326"/>
              </a:xfrm>
              <a:custGeom>
                <a:avLst/>
                <a:gdLst/>
                <a:ahLst/>
                <a:cxnLst>
                  <a:cxn ang="0">
                    <a:pos x="4" y="69"/>
                  </a:cxn>
                  <a:cxn ang="0">
                    <a:pos x="0" y="64"/>
                  </a:cxn>
                  <a:cxn ang="0">
                    <a:pos x="0" y="0"/>
                  </a:cxn>
                </a:cxnLst>
                <a:rect l="0" t="0" r="r" b="b"/>
                <a:pathLst>
                  <a:path w="4" h="69">
                    <a:moveTo>
                      <a:pt x="4" y="69"/>
                    </a:moveTo>
                    <a:cubicBezTo>
                      <a:pt x="1" y="69"/>
                      <a:pt x="0" y="67"/>
                      <a:pt x="0" y="64"/>
                    </a:cubicBezTo>
                    <a:cubicBezTo>
                      <a:pt x="0" y="0"/>
                      <a:pt x="0" y="0"/>
                      <a:pt x="0" y="0"/>
                    </a:cubicBezTo>
                  </a:path>
                </a:pathLst>
              </a:custGeom>
              <a:noFill/>
              <a:ln w="22225" cap="rnd">
                <a:solidFill>
                  <a:srgbClr val="FFFFFF"/>
                </a:solidFill>
                <a:prstDash val="solid"/>
                <a:round/>
                <a:headEnd/>
                <a:tailEnd/>
              </a:ln>
            </p:spPr>
            <p:txBody>
              <a:bodyPr/>
              <a:lstStyle/>
              <a:p>
                <a:endParaRPr lang="th-TH"/>
              </a:p>
            </p:txBody>
          </p:sp>
          <p:sp>
            <p:nvSpPr>
              <p:cNvPr id="46110" name="Freeform 30"/>
              <p:cNvSpPr>
                <a:spLocks/>
              </p:cNvSpPr>
              <p:nvPr/>
            </p:nvSpPr>
            <p:spPr bwMode="auto">
              <a:xfrm>
                <a:off x="3452" y="1424"/>
                <a:ext cx="24" cy="213"/>
              </a:xfrm>
              <a:custGeom>
                <a:avLst/>
                <a:gdLst/>
                <a:ahLst/>
                <a:cxnLst>
                  <a:cxn ang="0">
                    <a:pos x="4" y="45"/>
                  </a:cxn>
                  <a:cxn ang="0">
                    <a:pos x="0" y="40"/>
                  </a:cxn>
                  <a:cxn ang="0">
                    <a:pos x="0" y="6"/>
                  </a:cxn>
                  <a:cxn ang="0">
                    <a:pos x="5" y="0"/>
                  </a:cxn>
                </a:cxnLst>
                <a:rect l="0" t="0" r="r" b="b"/>
                <a:pathLst>
                  <a:path w="5" h="45">
                    <a:moveTo>
                      <a:pt x="4" y="45"/>
                    </a:moveTo>
                    <a:cubicBezTo>
                      <a:pt x="1" y="45"/>
                      <a:pt x="0" y="43"/>
                      <a:pt x="0" y="40"/>
                    </a:cubicBezTo>
                    <a:cubicBezTo>
                      <a:pt x="0" y="40"/>
                      <a:pt x="0" y="11"/>
                      <a:pt x="0" y="6"/>
                    </a:cubicBezTo>
                    <a:cubicBezTo>
                      <a:pt x="0" y="1"/>
                      <a:pt x="5" y="0"/>
                      <a:pt x="5" y="0"/>
                    </a:cubicBezTo>
                  </a:path>
                </a:pathLst>
              </a:custGeom>
              <a:noFill/>
              <a:ln w="22225" cap="rnd">
                <a:solidFill>
                  <a:srgbClr val="FFFFFF"/>
                </a:solidFill>
                <a:prstDash val="solid"/>
                <a:round/>
                <a:headEnd/>
                <a:tailEnd/>
              </a:ln>
            </p:spPr>
            <p:txBody>
              <a:bodyPr/>
              <a:lstStyle/>
              <a:p>
                <a:endParaRPr lang="th-TH"/>
              </a:p>
            </p:txBody>
          </p:sp>
          <p:sp>
            <p:nvSpPr>
              <p:cNvPr id="46111" name="Freeform 31"/>
              <p:cNvSpPr>
                <a:spLocks/>
              </p:cNvSpPr>
              <p:nvPr/>
            </p:nvSpPr>
            <p:spPr bwMode="auto">
              <a:xfrm>
                <a:off x="3339" y="1264"/>
                <a:ext cx="146" cy="137"/>
              </a:xfrm>
              <a:custGeom>
                <a:avLst/>
                <a:gdLst/>
                <a:ahLst/>
                <a:cxnLst>
                  <a:cxn ang="0">
                    <a:pos x="31" y="0"/>
                  </a:cxn>
                  <a:cxn ang="0">
                    <a:pos x="20" y="6"/>
                  </a:cxn>
                  <a:cxn ang="0">
                    <a:pos x="9" y="0"/>
                  </a:cxn>
                  <a:cxn ang="0">
                    <a:pos x="0" y="9"/>
                  </a:cxn>
                  <a:cxn ang="0">
                    <a:pos x="0" y="29"/>
                  </a:cxn>
                </a:cxnLst>
                <a:rect l="0" t="0" r="r" b="b"/>
                <a:pathLst>
                  <a:path w="31" h="29">
                    <a:moveTo>
                      <a:pt x="31" y="0"/>
                    </a:moveTo>
                    <a:cubicBezTo>
                      <a:pt x="24" y="0"/>
                      <a:pt x="27" y="6"/>
                      <a:pt x="20" y="6"/>
                    </a:cubicBezTo>
                    <a:cubicBezTo>
                      <a:pt x="13" y="6"/>
                      <a:pt x="15" y="0"/>
                      <a:pt x="9" y="0"/>
                    </a:cubicBezTo>
                    <a:cubicBezTo>
                      <a:pt x="2" y="0"/>
                      <a:pt x="0" y="3"/>
                      <a:pt x="0" y="9"/>
                    </a:cubicBezTo>
                    <a:cubicBezTo>
                      <a:pt x="0" y="12"/>
                      <a:pt x="0" y="22"/>
                      <a:pt x="0" y="29"/>
                    </a:cubicBezTo>
                  </a:path>
                </a:pathLst>
              </a:custGeom>
              <a:noFill/>
              <a:ln w="30163" cap="rnd">
                <a:solidFill>
                  <a:srgbClr val="FFFFFF"/>
                </a:solidFill>
                <a:prstDash val="solid"/>
                <a:round/>
                <a:headEnd/>
                <a:tailEnd/>
              </a:ln>
            </p:spPr>
            <p:txBody>
              <a:bodyPr/>
              <a:lstStyle/>
              <a:p>
                <a:endParaRPr lang="th-TH"/>
              </a:p>
            </p:txBody>
          </p:sp>
          <p:sp>
            <p:nvSpPr>
              <p:cNvPr id="46121" name="Oval 41"/>
              <p:cNvSpPr>
                <a:spLocks noChangeArrowheads="1"/>
              </p:cNvSpPr>
              <p:nvPr/>
            </p:nvSpPr>
            <p:spPr bwMode="auto">
              <a:xfrm>
                <a:off x="3367" y="1099"/>
                <a:ext cx="123" cy="122"/>
              </a:xfrm>
              <a:prstGeom prst="ellipse">
                <a:avLst/>
              </a:prstGeom>
              <a:solidFill>
                <a:srgbClr val="C8E1A8"/>
              </a:solidFill>
              <a:ln w="22225">
                <a:solidFill>
                  <a:srgbClr val="000000"/>
                </a:solidFill>
                <a:miter lim="800000"/>
                <a:headEnd/>
                <a:tailEnd/>
              </a:ln>
            </p:spPr>
            <p:txBody>
              <a:bodyPr/>
              <a:lstStyle/>
              <a:p>
                <a:endParaRPr lang="th-TH"/>
              </a:p>
            </p:txBody>
          </p:sp>
        </p:grpSp>
      </p:grpSp>
      <p:pic>
        <p:nvPicPr>
          <p:cNvPr id="49" name="Picture 2" descr="Advantages of Servlet">
            <a:extLst>
              <a:ext uri="{FF2B5EF4-FFF2-40B4-BE49-F238E27FC236}">
                <a16:creationId xmlns:a16="http://schemas.microsoft.com/office/drawing/2014/main" id="{216B1425-5296-4E75-9D7F-C6E33C6C42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4368" y="3868623"/>
            <a:ext cx="4207297" cy="214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471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28510" y="1096517"/>
            <a:ext cx="5792026" cy="4659714"/>
            <a:chOff x="1000" y="769"/>
            <a:chExt cx="2463" cy="2098"/>
          </a:xfrm>
        </p:grpSpPr>
        <p:sp>
          <p:nvSpPr>
            <p:cNvPr id="188419" name="Freeform 3"/>
            <p:cNvSpPr>
              <a:spLocks/>
            </p:cNvSpPr>
            <p:nvPr/>
          </p:nvSpPr>
          <p:spPr bwMode="auto">
            <a:xfrm>
              <a:off x="1631" y="784"/>
              <a:ext cx="1832" cy="1873"/>
            </a:xfrm>
            <a:custGeom>
              <a:avLst/>
              <a:gdLst/>
              <a:ahLst/>
              <a:cxnLst>
                <a:cxn ang="0">
                  <a:pos x="1811" y="3090"/>
                </a:cxn>
                <a:cxn ang="0">
                  <a:pos x="0" y="766"/>
                </a:cxn>
              </a:cxnLst>
              <a:rect l="0" t="0" r="r" b="b"/>
              <a:pathLst>
                <a:path w="3035" h="3090">
                  <a:moveTo>
                    <a:pt x="1811" y="3090"/>
                  </a:moveTo>
                  <a:cubicBezTo>
                    <a:pt x="3035" y="1899"/>
                    <a:pt x="1555" y="0"/>
                    <a:pt x="0" y="766"/>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20" name="Oval 4"/>
            <p:cNvSpPr>
              <a:spLocks noChangeArrowheads="1"/>
            </p:cNvSpPr>
            <p:nvPr/>
          </p:nvSpPr>
          <p:spPr bwMode="auto">
            <a:xfrm>
              <a:off x="2100" y="1627"/>
              <a:ext cx="748" cy="399"/>
            </a:xfrm>
            <a:prstGeom prst="ellipse">
              <a:avLst/>
            </a:prstGeom>
            <a:gradFill rotWithShape="0">
              <a:gsLst>
                <a:gs pos="0">
                  <a:srgbClr val="FFFFD0"/>
                </a:gs>
                <a:gs pos="100000">
                  <a:srgbClr val="FFFFFF"/>
                </a:gs>
              </a:gsLst>
              <a:lin ang="5400000" scaled="1"/>
            </a:gradFill>
            <a:ln w="63500">
              <a:solidFill>
                <a:srgbClr val="FFAD2C"/>
              </a:solidFill>
              <a:round/>
              <a:headEnd/>
              <a:tailEnd/>
            </a:ln>
            <a:effectLst/>
          </p:spPr>
          <p:txBody>
            <a:bodyPr wrap="none"/>
            <a:lstStyle/>
            <a:p>
              <a:endParaRPr lang="th-TH"/>
            </a:p>
          </p:txBody>
        </p:sp>
        <p:sp>
          <p:nvSpPr>
            <p:cNvPr id="188421" name="Oval 5"/>
            <p:cNvSpPr>
              <a:spLocks noChangeArrowheads="1"/>
            </p:cNvSpPr>
            <p:nvPr/>
          </p:nvSpPr>
          <p:spPr bwMode="auto">
            <a:xfrm>
              <a:off x="2208" y="2184"/>
              <a:ext cx="532" cy="262"/>
            </a:xfrm>
            <a:prstGeom prst="ellipse">
              <a:avLst/>
            </a:prstGeom>
            <a:gradFill rotWithShape="0">
              <a:gsLst>
                <a:gs pos="0">
                  <a:srgbClr val="FFFFD0"/>
                </a:gs>
                <a:gs pos="100000">
                  <a:srgbClr val="FFFFFF"/>
                </a:gs>
              </a:gsLst>
              <a:lin ang="5400000" scaled="1"/>
            </a:gradFill>
            <a:ln w="63500">
              <a:solidFill>
                <a:srgbClr val="FFAD2C"/>
              </a:solidFill>
              <a:round/>
              <a:headEnd/>
              <a:tailEnd/>
            </a:ln>
            <a:effectLst/>
          </p:spPr>
          <p:txBody>
            <a:bodyPr wrap="none"/>
            <a:lstStyle/>
            <a:p>
              <a:endParaRPr lang="th-TH"/>
            </a:p>
          </p:txBody>
        </p:sp>
        <p:sp>
          <p:nvSpPr>
            <p:cNvPr id="188422" name="Oval 6"/>
            <p:cNvSpPr>
              <a:spLocks noChangeArrowheads="1"/>
            </p:cNvSpPr>
            <p:nvPr/>
          </p:nvSpPr>
          <p:spPr bwMode="auto">
            <a:xfrm>
              <a:off x="2208" y="2604"/>
              <a:ext cx="532" cy="263"/>
            </a:xfrm>
            <a:prstGeom prst="ellipse">
              <a:avLst/>
            </a:prstGeom>
            <a:gradFill rotWithShape="0">
              <a:gsLst>
                <a:gs pos="0">
                  <a:srgbClr val="FFFFD0"/>
                </a:gs>
                <a:gs pos="100000">
                  <a:srgbClr val="FFFFFF"/>
                </a:gs>
              </a:gsLst>
              <a:lin ang="5400000" scaled="1"/>
            </a:gradFill>
            <a:ln w="63500">
              <a:solidFill>
                <a:srgbClr val="FFAD2C"/>
              </a:solidFill>
              <a:round/>
              <a:headEnd/>
              <a:tailEnd/>
            </a:ln>
            <a:effectLst/>
          </p:spPr>
          <p:txBody>
            <a:bodyPr wrap="none"/>
            <a:lstStyle/>
            <a:p>
              <a:endParaRPr lang="th-TH"/>
            </a:p>
          </p:txBody>
        </p:sp>
        <p:sp>
          <p:nvSpPr>
            <p:cNvPr id="188423" name="Freeform 7"/>
            <p:cNvSpPr>
              <a:spLocks/>
            </p:cNvSpPr>
            <p:nvPr/>
          </p:nvSpPr>
          <p:spPr bwMode="auto">
            <a:xfrm>
              <a:off x="1274" y="944"/>
              <a:ext cx="86" cy="165"/>
            </a:xfrm>
            <a:custGeom>
              <a:avLst/>
              <a:gdLst/>
              <a:ahLst/>
              <a:cxnLst>
                <a:cxn ang="0">
                  <a:pos x="142" y="0"/>
                </a:cxn>
                <a:cxn ang="0">
                  <a:pos x="142" y="273"/>
                </a:cxn>
              </a:cxnLst>
              <a:rect l="0" t="0" r="r" b="b"/>
              <a:pathLst>
                <a:path w="142" h="273">
                  <a:moveTo>
                    <a:pt x="142" y="0"/>
                  </a:moveTo>
                  <a:cubicBezTo>
                    <a:pt x="1" y="57"/>
                    <a:pt x="0" y="215"/>
                    <a:pt x="142" y="273"/>
                  </a:cubicBezTo>
                </a:path>
              </a:pathLst>
            </a:custGeom>
            <a:noFill/>
            <a:ln w="50800">
              <a:solidFill>
                <a:srgbClr val="BE0E00"/>
              </a:solidFill>
              <a:round/>
              <a:headEnd type="none" w="med" len="med"/>
              <a:tailEnd type="triangle" w="sm" len="sm"/>
            </a:ln>
            <a:effectLst/>
          </p:spPr>
          <p:txBody>
            <a:bodyPr wrap="none"/>
            <a:lstStyle/>
            <a:p>
              <a:endParaRPr lang="th-TH"/>
            </a:p>
          </p:txBody>
        </p:sp>
        <p:sp>
          <p:nvSpPr>
            <p:cNvPr id="188424" name="Freeform 8"/>
            <p:cNvSpPr>
              <a:spLocks/>
            </p:cNvSpPr>
            <p:nvPr/>
          </p:nvSpPr>
          <p:spPr bwMode="auto">
            <a:xfrm>
              <a:off x="1237" y="1434"/>
              <a:ext cx="82" cy="188"/>
            </a:xfrm>
            <a:custGeom>
              <a:avLst/>
              <a:gdLst/>
              <a:ahLst/>
              <a:cxnLst>
                <a:cxn ang="0">
                  <a:pos x="178" y="0"/>
                </a:cxn>
                <a:cxn ang="0">
                  <a:pos x="178" y="266"/>
                </a:cxn>
              </a:cxnLst>
              <a:rect l="0" t="0" r="r" b="b"/>
              <a:pathLst>
                <a:path w="178" h="266">
                  <a:moveTo>
                    <a:pt x="178" y="0"/>
                  </a:moveTo>
                  <a:cubicBezTo>
                    <a:pt x="0" y="44"/>
                    <a:pt x="0" y="222"/>
                    <a:pt x="178" y="266"/>
                  </a:cubicBezTo>
                </a:path>
              </a:pathLst>
            </a:custGeom>
            <a:noFill/>
            <a:ln w="50800">
              <a:solidFill>
                <a:srgbClr val="BE0E00"/>
              </a:solidFill>
              <a:round/>
              <a:headEnd type="none" w="med" len="med"/>
              <a:tailEnd type="triangle" w="sm" len="sm"/>
            </a:ln>
            <a:effectLst/>
          </p:spPr>
          <p:txBody>
            <a:bodyPr wrap="none"/>
            <a:lstStyle/>
            <a:p>
              <a:endParaRPr lang="th-TH"/>
            </a:p>
          </p:txBody>
        </p:sp>
        <p:sp>
          <p:nvSpPr>
            <p:cNvPr id="188425" name="Freeform 9"/>
            <p:cNvSpPr>
              <a:spLocks/>
            </p:cNvSpPr>
            <p:nvPr/>
          </p:nvSpPr>
          <p:spPr bwMode="auto">
            <a:xfrm>
              <a:off x="1624" y="1976"/>
              <a:ext cx="573" cy="208"/>
            </a:xfrm>
            <a:custGeom>
              <a:avLst/>
              <a:gdLst/>
              <a:ahLst/>
              <a:cxnLst>
                <a:cxn ang="0">
                  <a:pos x="0" y="78"/>
                </a:cxn>
                <a:cxn ang="0">
                  <a:pos x="948" y="0"/>
                </a:cxn>
              </a:cxnLst>
              <a:rect l="0" t="0" r="r" b="b"/>
              <a:pathLst>
                <a:path w="948" h="343">
                  <a:moveTo>
                    <a:pt x="0" y="78"/>
                  </a:moveTo>
                  <a:cubicBezTo>
                    <a:pt x="290" y="343"/>
                    <a:pt x="685" y="310"/>
                    <a:pt x="948" y="0"/>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26" name="Freeform 10"/>
            <p:cNvSpPr>
              <a:spLocks/>
            </p:cNvSpPr>
            <p:nvPr/>
          </p:nvSpPr>
          <p:spPr bwMode="auto">
            <a:xfrm>
              <a:off x="1712" y="2073"/>
              <a:ext cx="602" cy="356"/>
            </a:xfrm>
            <a:custGeom>
              <a:avLst/>
              <a:gdLst/>
              <a:ahLst/>
              <a:cxnLst>
                <a:cxn ang="0">
                  <a:pos x="0" y="588"/>
                </a:cxn>
                <a:cxn ang="0">
                  <a:pos x="997" y="0"/>
                </a:cxn>
              </a:cxnLst>
              <a:rect l="0" t="0" r="r" b="b"/>
              <a:pathLst>
                <a:path w="997" h="588">
                  <a:moveTo>
                    <a:pt x="0" y="588"/>
                  </a:moveTo>
                  <a:cubicBezTo>
                    <a:pt x="401" y="565"/>
                    <a:pt x="767" y="349"/>
                    <a:pt x="997" y="0"/>
                  </a:cubicBezTo>
                </a:path>
              </a:pathLst>
            </a:custGeom>
            <a:noFill/>
            <a:ln w="50800">
              <a:solidFill>
                <a:srgbClr val="BE0E00"/>
              </a:solidFill>
              <a:round/>
              <a:headEnd type="none" w="med" len="med"/>
              <a:tailEnd type="triangle" w="sm" len="sm"/>
            </a:ln>
            <a:effectLst/>
          </p:spPr>
          <p:txBody>
            <a:bodyPr wrap="none"/>
            <a:lstStyle/>
            <a:p>
              <a:endParaRPr lang="th-TH"/>
            </a:p>
          </p:txBody>
        </p:sp>
        <p:sp>
          <p:nvSpPr>
            <p:cNvPr id="188427" name="Freeform 11"/>
            <p:cNvSpPr>
              <a:spLocks/>
            </p:cNvSpPr>
            <p:nvPr/>
          </p:nvSpPr>
          <p:spPr bwMode="auto">
            <a:xfrm>
              <a:off x="2673" y="1997"/>
              <a:ext cx="201" cy="245"/>
            </a:xfrm>
            <a:custGeom>
              <a:avLst/>
              <a:gdLst/>
              <a:ahLst/>
              <a:cxnLst>
                <a:cxn ang="0">
                  <a:pos x="85" y="405"/>
                </a:cxn>
                <a:cxn ang="0">
                  <a:pos x="0" y="2"/>
                </a:cxn>
              </a:cxnLst>
              <a:rect l="0" t="0" r="r" b="b"/>
              <a:pathLst>
                <a:path w="334" h="405">
                  <a:moveTo>
                    <a:pt x="85" y="405"/>
                  </a:moveTo>
                  <a:cubicBezTo>
                    <a:pt x="334" y="323"/>
                    <a:pt x="266" y="0"/>
                    <a:pt x="0" y="2"/>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28" name="Freeform 12"/>
            <p:cNvSpPr>
              <a:spLocks/>
            </p:cNvSpPr>
            <p:nvPr/>
          </p:nvSpPr>
          <p:spPr bwMode="auto">
            <a:xfrm>
              <a:off x="2486" y="2454"/>
              <a:ext cx="53" cy="142"/>
            </a:xfrm>
            <a:custGeom>
              <a:avLst/>
              <a:gdLst/>
              <a:ahLst/>
              <a:cxnLst>
                <a:cxn ang="0">
                  <a:pos x="0" y="234"/>
                </a:cxn>
                <a:cxn ang="0">
                  <a:pos x="0" y="0"/>
                </a:cxn>
              </a:cxnLst>
              <a:rect l="0" t="0" r="r" b="b"/>
              <a:pathLst>
                <a:path w="87" h="234">
                  <a:moveTo>
                    <a:pt x="0" y="234"/>
                  </a:moveTo>
                  <a:cubicBezTo>
                    <a:pt x="87" y="179"/>
                    <a:pt x="87" y="54"/>
                    <a:pt x="0" y="0"/>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29" name="Oval 13"/>
            <p:cNvSpPr>
              <a:spLocks noChangeArrowheads="1"/>
            </p:cNvSpPr>
            <p:nvPr/>
          </p:nvSpPr>
          <p:spPr bwMode="auto">
            <a:xfrm>
              <a:off x="1374" y="769"/>
              <a:ext cx="538" cy="271"/>
            </a:xfrm>
            <a:prstGeom prst="ellipse">
              <a:avLst/>
            </a:prstGeom>
            <a:gradFill rotWithShape="0">
              <a:gsLst>
                <a:gs pos="0">
                  <a:srgbClr val="FFFFD0"/>
                </a:gs>
                <a:gs pos="100000">
                  <a:srgbClr val="FFFFFF"/>
                </a:gs>
              </a:gsLst>
              <a:lin ang="5400000" scaled="1"/>
            </a:gradFill>
            <a:ln w="50800">
              <a:solidFill>
                <a:srgbClr val="FFAD2C"/>
              </a:solidFill>
              <a:round/>
              <a:headEnd/>
              <a:tailEnd/>
            </a:ln>
            <a:effectLst/>
          </p:spPr>
          <p:txBody>
            <a:bodyPr wrap="none"/>
            <a:lstStyle/>
            <a:p>
              <a:endParaRPr lang="th-TH"/>
            </a:p>
          </p:txBody>
        </p:sp>
        <p:sp>
          <p:nvSpPr>
            <p:cNvPr id="188430" name="Oval 14"/>
            <p:cNvSpPr>
              <a:spLocks noChangeArrowheads="1"/>
            </p:cNvSpPr>
            <p:nvPr/>
          </p:nvSpPr>
          <p:spPr bwMode="auto">
            <a:xfrm>
              <a:off x="1108" y="1130"/>
              <a:ext cx="532" cy="263"/>
            </a:xfrm>
            <a:prstGeom prst="ellipse">
              <a:avLst/>
            </a:prstGeom>
            <a:gradFill rotWithShape="0">
              <a:gsLst>
                <a:gs pos="0">
                  <a:srgbClr val="FFFFD0"/>
                </a:gs>
                <a:gs pos="100000">
                  <a:srgbClr val="FFFFFF"/>
                </a:gs>
              </a:gsLst>
              <a:lin ang="5400000" scaled="1"/>
            </a:gradFill>
            <a:ln w="50800">
              <a:solidFill>
                <a:srgbClr val="FFAD2C"/>
              </a:solidFill>
              <a:round/>
              <a:headEnd/>
              <a:tailEnd/>
            </a:ln>
            <a:effectLst/>
          </p:spPr>
          <p:txBody>
            <a:bodyPr wrap="none"/>
            <a:lstStyle/>
            <a:p>
              <a:endParaRPr lang="th-TH"/>
            </a:p>
          </p:txBody>
        </p:sp>
        <p:sp>
          <p:nvSpPr>
            <p:cNvPr id="188431" name="Oval 15"/>
            <p:cNvSpPr>
              <a:spLocks noChangeArrowheads="1"/>
            </p:cNvSpPr>
            <p:nvPr/>
          </p:nvSpPr>
          <p:spPr bwMode="auto">
            <a:xfrm>
              <a:off x="1000" y="1650"/>
              <a:ext cx="748" cy="399"/>
            </a:xfrm>
            <a:prstGeom prst="ellipse">
              <a:avLst/>
            </a:prstGeom>
            <a:gradFill rotWithShape="0">
              <a:gsLst>
                <a:gs pos="0">
                  <a:srgbClr val="FFFFD0"/>
                </a:gs>
                <a:gs pos="100000">
                  <a:srgbClr val="FFFFFF"/>
                </a:gs>
              </a:gsLst>
              <a:lin ang="5400000" scaled="1"/>
            </a:gradFill>
            <a:ln w="50800">
              <a:solidFill>
                <a:srgbClr val="FFAD2C"/>
              </a:solidFill>
              <a:round/>
              <a:headEnd/>
              <a:tailEnd/>
            </a:ln>
            <a:effectLst/>
          </p:spPr>
          <p:txBody>
            <a:bodyPr wrap="none"/>
            <a:lstStyle/>
            <a:p>
              <a:endParaRPr lang="th-TH"/>
            </a:p>
          </p:txBody>
        </p:sp>
        <p:sp>
          <p:nvSpPr>
            <p:cNvPr id="188432" name="Oval 16"/>
            <p:cNvSpPr>
              <a:spLocks noChangeArrowheads="1"/>
            </p:cNvSpPr>
            <p:nvPr/>
          </p:nvSpPr>
          <p:spPr bwMode="auto">
            <a:xfrm>
              <a:off x="1055" y="2291"/>
              <a:ext cx="638" cy="340"/>
            </a:xfrm>
            <a:prstGeom prst="ellipse">
              <a:avLst/>
            </a:prstGeom>
            <a:gradFill rotWithShape="0">
              <a:gsLst>
                <a:gs pos="0">
                  <a:srgbClr val="FFFFD0"/>
                </a:gs>
                <a:gs pos="100000">
                  <a:srgbClr val="FFFFFF"/>
                </a:gs>
              </a:gsLst>
              <a:lin ang="5400000" scaled="1"/>
            </a:gradFill>
            <a:ln w="50800">
              <a:solidFill>
                <a:srgbClr val="FFAD2C"/>
              </a:solidFill>
              <a:round/>
              <a:headEnd/>
              <a:tailEnd/>
            </a:ln>
            <a:effectLst/>
          </p:spPr>
          <p:txBody>
            <a:bodyPr wrap="none"/>
            <a:lstStyle/>
            <a:p>
              <a:endParaRPr lang="th-TH"/>
            </a:p>
          </p:txBody>
        </p:sp>
        <p:sp>
          <p:nvSpPr>
            <p:cNvPr id="188433" name="Text Box 17"/>
            <p:cNvSpPr txBox="1">
              <a:spLocks noChangeArrowheads="1"/>
            </p:cNvSpPr>
            <p:nvPr/>
          </p:nvSpPr>
          <p:spPr bwMode="auto">
            <a:xfrm>
              <a:off x="1541" y="858"/>
              <a:ext cx="207"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Create</a:t>
              </a:r>
            </a:p>
          </p:txBody>
        </p:sp>
        <p:sp>
          <p:nvSpPr>
            <p:cNvPr id="188434" name="Text Box 18"/>
            <p:cNvSpPr txBox="1">
              <a:spLocks noChangeArrowheads="1"/>
            </p:cNvSpPr>
            <p:nvPr/>
          </p:nvSpPr>
          <p:spPr bwMode="auto">
            <a:xfrm>
              <a:off x="1238" y="1214"/>
              <a:ext cx="260"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Initialize</a:t>
              </a:r>
            </a:p>
          </p:txBody>
        </p:sp>
        <p:sp>
          <p:nvSpPr>
            <p:cNvPr id="188435" name="Text Box 19"/>
            <p:cNvSpPr txBox="1">
              <a:spLocks noChangeArrowheads="1"/>
            </p:cNvSpPr>
            <p:nvPr/>
          </p:nvSpPr>
          <p:spPr bwMode="auto">
            <a:xfrm>
              <a:off x="2056" y="1006"/>
              <a:ext cx="490"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(Initialize failed)</a:t>
              </a:r>
            </a:p>
          </p:txBody>
        </p:sp>
        <p:sp>
          <p:nvSpPr>
            <p:cNvPr id="188436" name="Text Box 20"/>
            <p:cNvSpPr txBox="1">
              <a:spLocks noChangeArrowheads="1"/>
            </p:cNvSpPr>
            <p:nvPr/>
          </p:nvSpPr>
          <p:spPr bwMode="auto">
            <a:xfrm>
              <a:off x="2313" y="1693"/>
              <a:ext cx="364" cy="274"/>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Unavailable</a:t>
              </a:r>
            </a:p>
            <a:p>
              <a:pPr defTabSz="822046" eaLnBrk="0" hangingPunct="0">
                <a:spcAft>
                  <a:spcPct val="15000"/>
                </a:spcAft>
              </a:pPr>
              <a:r>
                <a:rPr lang="en-US" sz="1200" b="1" dirty="0">
                  <a:solidFill>
                    <a:srgbClr val="000000"/>
                  </a:solidFill>
                </a:rPr>
                <a:t>for</a:t>
              </a:r>
            </a:p>
            <a:p>
              <a:pPr defTabSz="822046" eaLnBrk="0" hangingPunct="0">
                <a:spcAft>
                  <a:spcPct val="15000"/>
                </a:spcAft>
              </a:pPr>
              <a:r>
                <a:rPr lang="en-US" sz="1200" b="1" dirty="0">
                  <a:solidFill>
                    <a:srgbClr val="000000"/>
                  </a:solidFill>
                </a:rPr>
                <a:t>service</a:t>
              </a:r>
            </a:p>
          </p:txBody>
        </p:sp>
        <p:sp>
          <p:nvSpPr>
            <p:cNvPr id="188437" name="Text Box 21"/>
            <p:cNvSpPr txBox="1">
              <a:spLocks noChangeArrowheads="1"/>
            </p:cNvSpPr>
            <p:nvPr/>
          </p:nvSpPr>
          <p:spPr bwMode="auto">
            <a:xfrm>
              <a:off x="1531" y="2132"/>
              <a:ext cx="593" cy="179"/>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(Unavailable</a:t>
              </a:r>
            </a:p>
            <a:p>
              <a:pPr defTabSz="822046" eaLnBrk="0" hangingPunct="0">
                <a:spcAft>
                  <a:spcPct val="15000"/>
                </a:spcAft>
              </a:pPr>
              <a:r>
                <a:rPr lang="en-US" sz="1200" b="1" dirty="0">
                  <a:solidFill>
                    <a:srgbClr val="000000"/>
                  </a:solidFill>
                </a:rPr>
                <a:t>exception thrown)</a:t>
              </a:r>
            </a:p>
          </p:txBody>
        </p:sp>
        <p:sp>
          <p:nvSpPr>
            <p:cNvPr id="188438" name="Text Box 22"/>
            <p:cNvSpPr txBox="1">
              <a:spLocks noChangeArrowheads="1"/>
            </p:cNvSpPr>
            <p:nvPr/>
          </p:nvSpPr>
          <p:spPr bwMode="auto">
            <a:xfrm>
              <a:off x="1224" y="1687"/>
              <a:ext cx="288" cy="274"/>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Available</a:t>
              </a:r>
            </a:p>
            <a:p>
              <a:pPr defTabSz="822046" eaLnBrk="0" hangingPunct="0">
                <a:spcAft>
                  <a:spcPct val="15000"/>
                </a:spcAft>
              </a:pPr>
              <a:r>
                <a:rPr lang="en-US" sz="1200" b="1" dirty="0">
                  <a:solidFill>
                    <a:srgbClr val="000000"/>
                  </a:solidFill>
                </a:rPr>
                <a:t>for</a:t>
              </a:r>
            </a:p>
            <a:p>
              <a:pPr defTabSz="822046" eaLnBrk="0" hangingPunct="0">
                <a:spcAft>
                  <a:spcPct val="15000"/>
                </a:spcAft>
              </a:pPr>
              <a:r>
                <a:rPr lang="en-US" sz="1200" b="1" dirty="0">
                  <a:solidFill>
                    <a:srgbClr val="000000"/>
                  </a:solidFill>
                </a:rPr>
                <a:t>service</a:t>
              </a:r>
            </a:p>
          </p:txBody>
        </p:sp>
        <p:sp>
          <p:nvSpPr>
            <p:cNvPr id="188439" name="Text Box 23"/>
            <p:cNvSpPr txBox="1">
              <a:spLocks noChangeArrowheads="1"/>
            </p:cNvSpPr>
            <p:nvPr/>
          </p:nvSpPr>
          <p:spPr bwMode="auto">
            <a:xfrm>
              <a:off x="1221" y="2382"/>
              <a:ext cx="294" cy="179"/>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Servicing</a:t>
              </a:r>
            </a:p>
            <a:p>
              <a:pPr defTabSz="822046" eaLnBrk="0" hangingPunct="0">
                <a:spcAft>
                  <a:spcPct val="15000"/>
                </a:spcAft>
              </a:pPr>
              <a:r>
                <a:rPr lang="en-US" sz="1200" b="1" dirty="0">
                  <a:solidFill>
                    <a:srgbClr val="000000"/>
                  </a:solidFill>
                </a:rPr>
                <a:t>requests</a:t>
              </a:r>
            </a:p>
          </p:txBody>
        </p:sp>
        <p:sp>
          <p:nvSpPr>
            <p:cNvPr id="188440" name="Text Box 24"/>
            <p:cNvSpPr txBox="1">
              <a:spLocks noChangeArrowheads="1"/>
            </p:cNvSpPr>
            <p:nvPr/>
          </p:nvSpPr>
          <p:spPr bwMode="auto">
            <a:xfrm>
              <a:off x="2383" y="2698"/>
              <a:ext cx="224"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Unload</a:t>
              </a:r>
            </a:p>
          </p:txBody>
        </p:sp>
        <p:sp>
          <p:nvSpPr>
            <p:cNvPr id="188441" name="Text Box 25"/>
            <p:cNvSpPr txBox="1">
              <a:spLocks noChangeArrowheads="1"/>
            </p:cNvSpPr>
            <p:nvPr/>
          </p:nvSpPr>
          <p:spPr bwMode="auto">
            <a:xfrm>
              <a:off x="2373" y="2278"/>
              <a:ext cx="245"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Destroy</a:t>
              </a:r>
            </a:p>
          </p:txBody>
        </p:sp>
        <p:sp>
          <p:nvSpPr>
            <p:cNvPr id="188442" name="Freeform 26"/>
            <p:cNvSpPr>
              <a:spLocks/>
            </p:cNvSpPr>
            <p:nvPr/>
          </p:nvSpPr>
          <p:spPr bwMode="auto">
            <a:xfrm>
              <a:off x="1584" y="1520"/>
              <a:ext cx="595" cy="148"/>
            </a:xfrm>
            <a:custGeom>
              <a:avLst/>
              <a:gdLst/>
              <a:ahLst/>
              <a:cxnLst>
                <a:cxn ang="0">
                  <a:pos x="987" y="243"/>
                </a:cxn>
                <a:cxn ang="0">
                  <a:pos x="0" y="217"/>
                </a:cxn>
              </a:cxnLst>
              <a:rect l="0" t="0" r="r" b="b"/>
              <a:pathLst>
                <a:path w="987" h="243">
                  <a:moveTo>
                    <a:pt x="987" y="243"/>
                  </a:moveTo>
                  <a:cubicBezTo>
                    <a:pt x="693" y="10"/>
                    <a:pt x="302" y="0"/>
                    <a:pt x="0" y="217"/>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43" name="Freeform 27"/>
            <p:cNvSpPr>
              <a:spLocks/>
            </p:cNvSpPr>
            <p:nvPr/>
          </p:nvSpPr>
          <p:spPr bwMode="auto">
            <a:xfrm>
              <a:off x="1237" y="2084"/>
              <a:ext cx="82" cy="188"/>
            </a:xfrm>
            <a:custGeom>
              <a:avLst/>
              <a:gdLst/>
              <a:ahLst/>
              <a:cxnLst>
                <a:cxn ang="0">
                  <a:pos x="178" y="0"/>
                </a:cxn>
                <a:cxn ang="0">
                  <a:pos x="178" y="266"/>
                </a:cxn>
              </a:cxnLst>
              <a:rect l="0" t="0" r="r" b="b"/>
              <a:pathLst>
                <a:path w="178" h="266">
                  <a:moveTo>
                    <a:pt x="178" y="0"/>
                  </a:moveTo>
                  <a:cubicBezTo>
                    <a:pt x="0" y="44"/>
                    <a:pt x="0" y="222"/>
                    <a:pt x="178" y="266"/>
                  </a:cubicBezTo>
                </a:path>
              </a:pathLst>
            </a:custGeom>
            <a:noFill/>
            <a:ln w="50800">
              <a:solidFill>
                <a:srgbClr val="BE0E00"/>
              </a:solidFill>
              <a:round/>
              <a:headEnd type="none" w="med" len="med"/>
              <a:tailEnd type="triangle" w="sm" len="sm"/>
            </a:ln>
            <a:effectLst/>
          </p:spPr>
          <p:txBody>
            <a:bodyPr wrap="none"/>
            <a:lstStyle/>
            <a:p>
              <a:endParaRPr lang="th-TH"/>
            </a:p>
          </p:txBody>
        </p:sp>
      </p:grpSp>
      <p:sp>
        <p:nvSpPr>
          <p:cNvPr id="188444" name="Rectangle 28"/>
          <p:cNvSpPr>
            <a:spLocks noGrp="1" noChangeArrowheads="1"/>
          </p:cNvSpPr>
          <p:nvPr>
            <p:ph type="title"/>
          </p:nvPr>
        </p:nvSpPr>
        <p:spPr/>
        <p:txBody>
          <a:bodyPr/>
          <a:lstStyle/>
          <a:p>
            <a:r>
              <a:rPr lang="en-US" dirty="0"/>
              <a:t>Java servlet lifecycle</a:t>
            </a:r>
          </a:p>
        </p:txBody>
      </p:sp>
      <p:sp>
        <p:nvSpPr>
          <p:cNvPr id="5" name="TextBox 4"/>
          <p:cNvSpPr txBox="1"/>
          <p:nvPr/>
        </p:nvSpPr>
        <p:spPr>
          <a:xfrm>
            <a:off x="2682491" y="2023804"/>
            <a:ext cx="3712982" cy="584775"/>
          </a:xfrm>
          <a:prstGeom prst="rect">
            <a:avLst/>
          </a:prstGeom>
          <a:noFill/>
        </p:spPr>
        <p:txBody>
          <a:bodyPr wrap="square" rtlCol="0">
            <a:spAutoFit/>
          </a:bodyPr>
          <a:lstStyle/>
          <a:p>
            <a:r>
              <a:rPr lang="en-US" sz="1600" b="1" dirty="0">
                <a:solidFill>
                  <a:schemeClr val="accent2">
                    <a:lumMod val="60000"/>
                    <a:lumOff val="40000"/>
                  </a:schemeClr>
                </a:solidFill>
              </a:rPr>
              <a:t>void </a:t>
            </a:r>
            <a:r>
              <a:rPr lang="en-US" sz="1600" b="1" dirty="0" err="1">
                <a:solidFill>
                  <a:schemeClr val="accent2">
                    <a:lumMod val="60000"/>
                    <a:lumOff val="40000"/>
                  </a:schemeClr>
                </a:solidFill>
              </a:rPr>
              <a:t>init</a:t>
            </a:r>
            <a:r>
              <a:rPr lang="en-US" sz="1600" b="1" dirty="0">
                <a:solidFill>
                  <a:schemeClr val="accent2">
                    <a:lumMod val="60000"/>
                    <a:lumOff val="40000"/>
                  </a:schemeClr>
                </a:solidFill>
              </a:rPr>
              <a:t>()</a:t>
            </a:r>
          </a:p>
          <a:p>
            <a:r>
              <a:rPr lang="en-US" sz="1600" b="1" dirty="0">
                <a:solidFill>
                  <a:schemeClr val="accent2">
                    <a:lumMod val="60000"/>
                    <a:lumOff val="40000"/>
                  </a:schemeClr>
                </a:solidFill>
              </a:rPr>
              <a:t>void </a:t>
            </a:r>
            <a:r>
              <a:rPr lang="en-US" sz="1600" b="1" dirty="0" err="1">
                <a:solidFill>
                  <a:schemeClr val="accent2">
                    <a:lumMod val="60000"/>
                    <a:lumOff val="40000"/>
                  </a:schemeClr>
                </a:solidFill>
              </a:rPr>
              <a:t>init</a:t>
            </a:r>
            <a:r>
              <a:rPr lang="en-US" sz="1600" b="1" dirty="0">
                <a:solidFill>
                  <a:schemeClr val="accent2">
                    <a:lumMod val="60000"/>
                    <a:lumOff val="40000"/>
                  </a:schemeClr>
                </a:solidFill>
              </a:rPr>
              <a:t>(</a:t>
            </a:r>
            <a:r>
              <a:rPr lang="en-US" sz="1600" b="1" dirty="0" err="1">
                <a:solidFill>
                  <a:schemeClr val="accent2">
                    <a:lumMod val="60000"/>
                    <a:lumOff val="40000"/>
                  </a:schemeClr>
                </a:solidFill>
              </a:rPr>
              <a:t>ServletConfig</a:t>
            </a:r>
            <a:r>
              <a:rPr lang="en-US" sz="1600" b="1" dirty="0">
                <a:solidFill>
                  <a:schemeClr val="accent2">
                    <a:lumMod val="60000"/>
                    <a:lumOff val="40000"/>
                  </a:schemeClr>
                </a:solidFill>
              </a:rPr>
              <a:t> </a:t>
            </a:r>
            <a:r>
              <a:rPr lang="en-US" sz="1600" b="1" dirty="0" err="1">
                <a:solidFill>
                  <a:schemeClr val="accent2">
                    <a:lumMod val="60000"/>
                    <a:lumOff val="40000"/>
                  </a:schemeClr>
                </a:solidFill>
              </a:rPr>
              <a:t>config</a:t>
            </a:r>
            <a:r>
              <a:rPr lang="en-US" sz="1600" b="1" dirty="0">
                <a:solidFill>
                  <a:schemeClr val="accent2">
                    <a:lumMod val="60000"/>
                    <a:lumOff val="40000"/>
                  </a:schemeClr>
                </a:solidFill>
              </a:rPr>
              <a:t>)</a:t>
            </a:r>
            <a:endParaRPr lang="th-TH" sz="1600" b="1" dirty="0">
              <a:solidFill>
                <a:schemeClr val="accent2">
                  <a:lumMod val="60000"/>
                  <a:lumOff val="40000"/>
                </a:schemeClr>
              </a:solidFill>
            </a:endParaRPr>
          </a:p>
        </p:txBody>
      </p:sp>
      <p:sp>
        <p:nvSpPr>
          <p:cNvPr id="32" name="TextBox 31"/>
          <p:cNvSpPr txBox="1"/>
          <p:nvPr/>
        </p:nvSpPr>
        <p:spPr>
          <a:xfrm>
            <a:off x="5018686" y="5724546"/>
            <a:ext cx="3480024" cy="584775"/>
          </a:xfrm>
          <a:prstGeom prst="rect">
            <a:avLst/>
          </a:prstGeom>
          <a:noFill/>
        </p:spPr>
        <p:txBody>
          <a:bodyPr wrap="square" rtlCol="0">
            <a:spAutoFit/>
          </a:bodyPr>
          <a:lstStyle/>
          <a:p>
            <a:r>
              <a:rPr lang="fr-FR" sz="1600" b="1" dirty="0" err="1">
                <a:solidFill>
                  <a:schemeClr val="accent2">
                    <a:lumMod val="60000"/>
                    <a:lumOff val="40000"/>
                  </a:schemeClr>
                </a:solidFill>
              </a:rPr>
              <a:t>void</a:t>
            </a:r>
            <a:r>
              <a:rPr lang="fr-FR" sz="1600" b="1" dirty="0">
                <a:solidFill>
                  <a:schemeClr val="accent2">
                    <a:lumMod val="60000"/>
                    <a:lumOff val="40000"/>
                  </a:schemeClr>
                </a:solidFill>
              </a:rPr>
              <a:t> </a:t>
            </a:r>
            <a:r>
              <a:rPr lang="fr-FR" sz="1600" b="1" dirty="0" err="1">
                <a:solidFill>
                  <a:schemeClr val="accent2">
                    <a:lumMod val="60000"/>
                    <a:lumOff val="40000"/>
                  </a:schemeClr>
                </a:solidFill>
              </a:rPr>
              <a:t>doPost</a:t>
            </a:r>
            <a:r>
              <a:rPr lang="fr-FR" sz="1600" b="1" dirty="0">
                <a:solidFill>
                  <a:schemeClr val="accent2">
                    <a:lumMod val="60000"/>
                    <a:lumOff val="40000"/>
                  </a:schemeClr>
                </a:solidFill>
              </a:rPr>
              <a:t> ( </a:t>
            </a:r>
            <a:r>
              <a:rPr lang="fr-FR" sz="1600" b="1" dirty="0" err="1">
                <a:solidFill>
                  <a:schemeClr val="accent2">
                    <a:lumMod val="60000"/>
                    <a:lumOff val="40000"/>
                  </a:schemeClr>
                </a:solidFill>
              </a:rPr>
              <a:t>HttpServletRequest</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req</a:t>
            </a:r>
            <a:r>
              <a:rPr lang="fr-FR" sz="1600" b="1" dirty="0">
                <a:solidFill>
                  <a:schemeClr val="accent2">
                    <a:lumMod val="60000"/>
                    <a:lumOff val="40000"/>
                  </a:schemeClr>
                </a:solidFill>
              </a:rPr>
              <a:t>, </a:t>
            </a:r>
            <a:r>
              <a:rPr lang="fr-FR" sz="1600" b="1" dirty="0" err="1">
                <a:solidFill>
                  <a:schemeClr val="accent2">
                    <a:lumMod val="60000"/>
                    <a:lumOff val="40000"/>
                  </a:schemeClr>
                </a:solidFill>
              </a:rPr>
              <a:t>HttpServletResponse</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res</a:t>
            </a:r>
            <a:r>
              <a:rPr lang="fr-FR" sz="1600" b="1" dirty="0">
                <a:solidFill>
                  <a:schemeClr val="accent2">
                    <a:lumMod val="60000"/>
                    <a:lumOff val="40000"/>
                  </a:schemeClr>
                </a:solidFill>
              </a:rPr>
              <a:t> ) </a:t>
            </a:r>
            <a:endParaRPr lang="th-TH" sz="1600" b="1" dirty="0">
              <a:solidFill>
                <a:schemeClr val="accent2">
                  <a:lumMod val="60000"/>
                  <a:lumOff val="40000"/>
                </a:schemeClr>
              </a:solidFill>
            </a:endParaRPr>
          </a:p>
        </p:txBody>
      </p:sp>
      <p:sp>
        <p:nvSpPr>
          <p:cNvPr id="33" name="TextBox 32"/>
          <p:cNvSpPr txBox="1"/>
          <p:nvPr/>
        </p:nvSpPr>
        <p:spPr>
          <a:xfrm>
            <a:off x="7173969" y="4838948"/>
            <a:ext cx="1553493" cy="338554"/>
          </a:xfrm>
          <a:prstGeom prst="rect">
            <a:avLst/>
          </a:prstGeom>
          <a:noFill/>
        </p:spPr>
        <p:txBody>
          <a:bodyPr wrap="square" rtlCol="0">
            <a:spAutoFit/>
          </a:bodyPr>
          <a:lstStyle/>
          <a:p>
            <a:r>
              <a:rPr lang="en-US" sz="1600" b="1" dirty="0">
                <a:solidFill>
                  <a:schemeClr val="accent2">
                    <a:lumMod val="60000"/>
                    <a:lumOff val="40000"/>
                  </a:schemeClr>
                </a:solidFill>
              </a:rPr>
              <a:t>void destroy()</a:t>
            </a:r>
            <a:endParaRPr lang="th-TH" sz="1600" b="1" dirty="0">
              <a:solidFill>
                <a:schemeClr val="accent2">
                  <a:lumMod val="60000"/>
                  <a:lumOff val="40000"/>
                </a:schemeClr>
              </a:solidFill>
            </a:endParaRPr>
          </a:p>
        </p:txBody>
      </p:sp>
      <p:sp>
        <p:nvSpPr>
          <p:cNvPr id="34" name="TextBox 33"/>
          <p:cNvSpPr txBox="1"/>
          <p:nvPr/>
        </p:nvSpPr>
        <p:spPr>
          <a:xfrm>
            <a:off x="2430483" y="4077944"/>
            <a:ext cx="3480024" cy="584775"/>
          </a:xfrm>
          <a:prstGeom prst="rect">
            <a:avLst/>
          </a:prstGeom>
          <a:noFill/>
        </p:spPr>
        <p:txBody>
          <a:bodyPr wrap="square" rtlCol="0">
            <a:spAutoFit/>
          </a:bodyPr>
          <a:lstStyle/>
          <a:p>
            <a:r>
              <a:rPr lang="fr-FR" sz="1600" b="1" dirty="0" err="1">
                <a:solidFill>
                  <a:schemeClr val="accent2">
                    <a:lumMod val="60000"/>
                    <a:lumOff val="40000"/>
                  </a:schemeClr>
                </a:solidFill>
              </a:rPr>
              <a:t>void</a:t>
            </a:r>
            <a:r>
              <a:rPr lang="fr-FR" sz="1600" b="1" dirty="0">
                <a:solidFill>
                  <a:schemeClr val="accent2">
                    <a:lumMod val="60000"/>
                    <a:lumOff val="40000"/>
                  </a:schemeClr>
                </a:solidFill>
              </a:rPr>
              <a:t> service ( </a:t>
            </a:r>
            <a:r>
              <a:rPr lang="fr-FR" sz="1600" b="1" dirty="0" err="1">
                <a:solidFill>
                  <a:schemeClr val="accent2">
                    <a:lumMod val="60000"/>
                    <a:lumOff val="40000"/>
                  </a:schemeClr>
                </a:solidFill>
              </a:rPr>
              <a:t>HttpServletRequest</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req</a:t>
            </a:r>
            <a:r>
              <a:rPr lang="fr-FR" sz="1600" b="1" dirty="0">
                <a:solidFill>
                  <a:schemeClr val="accent2">
                    <a:lumMod val="60000"/>
                    <a:lumOff val="40000"/>
                  </a:schemeClr>
                </a:solidFill>
              </a:rPr>
              <a:t>, </a:t>
            </a:r>
            <a:r>
              <a:rPr lang="fr-FR" sz="1600" b="1" dirty="0" err="1">
                <a:solidFill>
                  <a:schemeClr val="accent2">
                    <a:lumMod val="60000"/>
                    <a:lumOff val="40000"/>
                  </a:schemeClr>
                </a:solidFill>
              </a:rPr>
              <a:t>HttpServletResponse</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res</a:t>
            </a:r>
            <a:r>
              <a:rPr lang="fr-FR" sz="1600" b="1" dirty="0">
                <a:solidFill>
                  <a:schemeClr val="accent2">
                    <a:lumMod val="60000"/>
                    <a:lumOff val="40000"/>
                  </a:schemeClr>
                </a:solidFill>
              </a:rPr>
              <a:t> ) </a:t>
            </a:r>
            <a:endParaRPr lang="th-TH" sz="1600" b="1" dirty="0">
              <a:solidFill>
                <a:schemeClr val="accent2">
                  <a:lumMod val="60000"/>
                  <a:lumOff val="40000"/>
                </a:schemeClr>
              </a:solidFill>
            </a:endParaRPr>
          </a:p>
        </p:txBody>
      </p:sp>
      <p:sp>
        <p:nvSpPr>
          <p:cNvPr id="35" name="TextBox 34"/>
          <p:cNvSpPr txBox="1"/>
          <p:nvPr/>
        </p:nvSpPr>
        <p:spPr>
          <a:xfrm>
            <a:off x="2468007" y="5189304"/>
            <a:ext cx="3480024" cy="584775"/>
          </a:xfrm>
          <a:prstGeom prst="rect">
            <a:avLst/>
          </a:prstGeom>
          <a:noFill/>
        </p:spPr>
        <p:txBody>
          <a:bodyPr wrap="square" rtlCol="0">
            <a:spAutoFit/>
          </a:bodyPr>
          <a:lstStyle/>
          <a:p>
            <a:r>
              <a:rPr lang="fr-FR" sz="1600" b="1" dirty="0" err="1">
                <a:solidFill>
                  <a:schemeClr val="accent2">
                    <a:lumMod val="60000"/>
                    <a:lumOff val="40000"/>
                  </a:schemeClr>
                </a:solidFill>
              </a:rPr>
              <a:t>void</a:t>
            </a:r>
            <a:r>
              <a:rPr lang="fr-FR" sz="1600" b="1" dirty="0">
                <a:solidFill>
                  <a:schemeClr val="accent2">
                    <a:lumMod val="60000"/>
                    <a:lumOff val="40000"/>
                  </a:schemeClr>
                </a:solidFill>
              </a:rPr>
              <a:t> </a:t>
            </a:r>
            <a:r>
              <a:rPr lang="fr-FR" sz="1600" b="1" dirty="0" err="1">
                <a:solidFill>
                  <a:schemeClr val="accent2">
                    <a:lumMod val="60000"/>
                    <a:lumOff val="40000"/>
                  </a:schemeClr>
                </a:solidFill>
              </a:rPr>
              <a:t>doGet</a:t>
            </a:r>
            <a:r>
              <a:rPr lang="fr-FR" sz="1600" b="1" dirty="0">
                <a:solidFill>
                  <a:schemeClr val="accent2">
                    <a:lumMod val="60000"/>
                    <a:lumOff val="40000"/>
                  </a:schemeClr>
                </a:solidFill>
              </a:rPr>
              <a:t> ( </a:t>
            </a:r>
            <a:r>
              <a:rPr lang="fr-FR" sz="1600" b="1" dirty="0" err="1">
                <a:solidFill>
                  <a:schemeClr val="accent2">
                    <a:lumMod val="60000"/>
                    <a:lumOff val="40000"/>
                  </a:schemeClr>
                </a:solidFill>
              </a:rPr>
              <a:t>HttpServletRequest</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req</a:t>
            </a:r>
            <a:r>
              <a:rPr lang="fr-FR" sz="1600" b="1" dirty="0">
                <a:solidFill>
                  <a:schemeClr val="accent2">
                    <a:lumMod val="60000"/>
                    <a:lumOff val="40000"/>
                  </a:schemeClr>
                </a:solidFill>
              </a:rPr>
              <a:t>, </a:t>
            </a:r>
            <a:r>
              <a:rPr lang="fr-FR" sz="1600" b="1" dirty="0" err="1">
                <a:solidFill>
                  <a:schemeClr val="accent2">
                    <a:lumMod val="60000"/>
                    <a:lumOff val="40000"/>
                  </a:schemeClr>
                </a:solidFill>
              </a:rPr>
              <a:t>HttpServletResponse</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res</a:t>
            </a:r>
            <a:r>
              <a:rPr lang="fr-FR" sz="1600" b="1" dirty="0">
                <a:solidFill>
                  <a:schemeClr val="accent2">
                    <a:lumMod val="60000"/>
                    <a:lumOff val="40000"/>
                  </a:schemeClr>
                </a:solidFill>
              </a:rPr>
              <a:t> ) </a:t>
            </a:r>
            <a:endParaRPr lang="th-TH" sz="1600" b="1" dirty="0">
              <a:solidFill>
                <a:schemeClr val="accent2">
                  <a:lumMod val="60000"/>
                  <a:lumOff val="40000"/>
                </a:schemeClr>
              </a:solidFill>
            </a:endParaRPr>
          </a:p>
        </p:txBody>
      </p:sp>
      <p:cxnSp>
        <p:nvCxnSpPr>
          <p:cNvPr id="7" name="Straight Arrow Connector 6"/>
          <p:cNvCxnSpPr>
            <a:stCxn id="34" idx="2"/>
          </p:cNvCxnSpPr>
          <p:nvPr/>
        </p:nvCxnSpPr>
        <p:spPr>
          <a:xfrm flipH="1">
            <a:off x="3388499" y="4662718"/>
            <a:ext cx="781997" cy="576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4" idx="2"/>
          </p:cNvCxnSpPr>
          <p:nvPr/>
        </p:nvCxnSpPr>
        <p:spPr>
          <a:xfrm>
            <a:off x="4170496" y="4662719"/>
            <a:ext cx="1521041" cy="107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595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1758647" y="81157"/>
            <a:ext cx="8720200" cy="415498"/>
          </a:xfrm>
          <a:prstGeom prst="rect">
            <a:avLst/>
          </a:prstGeom>
          <a:noFill/>
          <a:ln w="25400">
            <a:noFill/>
            <a:miter lim="800000"/>
            <a:headEnd/>
            <a:tailEnd/>
          </a:ln>
          <a:effectLst/>
        </p:spPr>
        <p:txBody>
          <a:bodyPr lIns="0" tIns="0" rIns="0" bIns="0" anchor="b">
            <a:spAutoFit/>
          </a:bodyPr>
          <a:lstStyle/>
          <a:p>
            <a:pPr defTabSz="822046" eaLnBrk="0" hangingPunct="0">
              <a:lnSpc>
                <a:spcPct val="90000"/>
              </a:lnSpc>
            </a:pPr>
            <a:endParaRPr lang="en-US" sz="3000" b="1" dirty="0">
              <a:solidFill>
                <a:srgbClr val="000000"/>
              </a:solidFill>
              <a:latin typeface="Arial MT" pitchFamily="50" charset="0"/>
            </a:endParaRPr>
          </a:p>
        </p:txBody>
      </p:sp>
      <p:sp>
        <p:nvSpPr>
          <p:cNvPr id="210947" name="Rectangle 3"/>
          <p:cNvSpPr>
            <a:spLocks noGrp="1" noChangeArrowheads="1"/>
          </p:cNvSpPr>
          <p:nvPr>
            <p:ph type="title"/>
          </p:nvPr>
        </p:nvSpPr>
        <p:spPr>
          <a:xfrm>
            <a:off x="838200" y="365126"/>
            <a:ext cx="10515600" cy="1040887"/>
          </a:xfrm>
        </p:spPr>
        <p:txBody>
          <a:bodyPr/>
          <a:lstStyle/>
          <a:p>
            <a:r>
              <a:rPr lang="en-US" dirty="0"/>
              <a:t>Request dispatcher</a:t>
            </a:r>
          </a:p>
        </p:txBody>
      </p:sp>
      <p:sp>
        <p:nvSpPr>
          <p:cNvPr id="210948" name="Rectangle 4"/>
          <p:cNvSpPr>
            <a:spLocks noGrp="1" noChangeArrowheads="1"/>
          </p:cNvSpPr>
          <p:nvPr>
            <p:ph idx="1"/>
          </p:nvPr>
        </p:nvSpPr>
        <p:spPr>
          <a:xfrm>
            <a:off x="838200" y="1690688"/>
            <a:ext cx="10515600" cy="4346317"/>
          </a:xfrm>
        </p:spPr>
        <p:txBody>
          <a:bodyPr>
            <a:normAutofit fontScale="92500" lnSpcReduction="10000"/>
          </a:bodyPr>
          <a:lstStyle/>
          <a:p>
            <a:pPr>
              <a:lnSpc>
                <a:spcPct val="110000"/>
              </a:lnSpc>
              <a:spcBef>
                <a:spcPts val="600"/>
              </a:spcBef>
            </a:pPr>
            <a:r>
              <a:rPr lang="en-US" dirty="0"/>
              <a:t>The </a:t>
            </a:r>
            <a:r>
              <a:rPr lang="en-US" dirty="0" err="1"/>
              <a:t>RequestDispatcher</a:t>
            </a:r>
            <a:r>
              <a:rPr lang="en-US" dirty="0"/>
              <a:t> allows you to forward a request to another servlet, or to include the output  from another servlet</a:t>
            </a:r>
          </a:p>
          <a:p>
            <a:pPr>
              <a:lnSpc>
                <a:spcPct val="110000"/>
              </a:lnSpc>
              <a:spcBef>
                <a:spcPts val="600"/>
              </a:spcBef>
            </a:pPr>
            <a:r>
              <a:rPr lang="en-US" dirty="0"/>
              <a:t>Used to support both forwarding processing to, and including response from, a variety of local Web resources</a:t>
            </a:r>
          </a:p>
          <a:p>
            <a:pPr lvl="1">
              <a:lnSpc>
                <a:spcPct val="110000"/>
              </a:lnSpc>
              <a:spcBef>
                <a:spcPts val="600"/>
              </a:spcBef>
            </a:pPr>
            <a:r>
              <a:rPr lang="en-US" dirty="0"/>
              <a:t>For example, JSP pages and HTML files</a:t>
            </a:r>
          </a:p>
          <a:p>
            <a:pPr>
              <a:lnSpc>
                <a:spcPct val="110000"/>
              </a:lnSpc>
              <a:spcBef>
                <a:spcPts val="600"/>
              </a:spcBef>
            </a:pPr>
            <a:r>
              <a:rPr lang="en-US" dirty="0"/>
              <a:t>If a reference to the </a:t>
            </a:r>
            <a:r>
              <a:rPr lang="en-US" dirty="0" err="1"/>
              <a:t>RequestDispatcher</a:t>
            </a:r>
            <a:r>
              <a:rPr lang="en-US" dirty="0"/>
              <a:t> is acquired from the </a:t>
            </a:r>
            <a:r>
              <a:rPr lang="en-US" dirty="0" err="1"/>
              <a:t>ServletContext</a:t>
            </a:r>
            <a:endParaRPr lang="en-US" dirty="0"/>
          </a:p>
          <a:p>
            <a:pPr lvl="1">
              <a:lnSpc>
                <a:spcPct val="110000"/>
              </a:lnSpc>
              <a:spcBef>
                <a:spcPts val="600"/>
              </a:spcBef>
            </a:pPr>
            <a:r>
              <a:rPr lang="en-US" dirty="0"/>
              <a:t>Path information is relative to the </a:t>
            </a:r>
            <a:r>
              <a:rPr lang="en-US" dirty="0" err="1"/>
              <a:t>ServletContext</a:t>
            </a:r>
            <a:endParaRPr lang="en-US" dirty="0"/>
          </a:p>
          <a:p>
            <a:pPr>
              <a:lnSpc>
                <a:spcPct val="110000"/>
              </a:lnSpc>
              <a:spcBef>
                <a:spcPts val="600"/>
              </a:spcBef>
            </a:pPr>
            <a:r>
              <a:rPr lang="en-US" dirty="0"/>
              <a:t> If a reference to the </a:t>
            </a:r>
            <a:r>
              <a:rPr lang="en-US" dirty="0" err="1"/>
              <a:t>RequestDispatcher</a:t>
            </a:r>
            <a:r>
              <a:rPr lang="en-US" dirty="0"/>
              <a:t> is acquired from the </a:t>
            </a:r>
            <a:r>
              <a:rPr lang="en-US" dirty="0" err="1"/>
              <a:t>HttpServletRequest</a:t>
            </a:r>
            <a:endParaRPr lang="en-US" dirty="0"/>
          </a:p>
          <a:p>
            <a:pPr lvl="1">
              <a:lnSpc>
                <a:spcPct val="110000"/>
              </a:lnSpc>
              <a:spcBef>
                <a:spcPts val="600"/>
              </a:spcBef>
            </a:pPr>
            <a:r>
              <a:rPr lang="en-US" dirty="0"/>
              <a:t>Path information is relative to the path of the current request</a:t>
            </a:r>
          </a:p>
          <a:p>
            <a:pPr>
              <a:lnSpc>
                <a:spcPct val="110000"/>
              </a:lnSpc>
              <a:spcBef>
                <a:spcPts val="600"/>
              </a:spcBef>
            </a:pPr>
            <a:endParaRPr lang="en-US" dirty="0"/>
          </a:p>
        </p:txBody>
      </p:sp>
    </p:spTree>
    <p:extLst>
      <p:ext uri="{BB962C8B-B14F-4D97-AF65-F5344CB8AC3E}">
        <p14:creationId xmlns:p14="http://schemas.microsoft.com/office/powerpoint/2010/main" val="2630730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Line 2"/>
          <p:cNvSpPr>
            <a:spLocks noChangeShapeType="1"/>
          </p:cNvSpPr>
          <p:nvPr/>
        </p:nvSpPr>
        <p:spPr bwMode="auto">
          <a:xfrm>
            <a:off x="6839445" y="1845816"/>
            <a:ext cx="1395903"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2995" name="Freeform 3"/>
          <p:cNvSpPr>
            <a:spLocks/>
          </p:cNvSpPr>
          <p:nvPr/>
        </p:nvSpPr>
        <p:spPr bwMode="auto">
          <a:xfrm>
            <a:off x="4002147" y="2532776"/>
            <a:ext cx="4807842" cy="301706"/>
          </a:xfrm>
          <a:custGeom>
            <a:avLst/>
            <a:gdLst/>
            <a:ahLst/>
            <a:cxnLst>
              <a:cxn ang="0">
                <a:pos x="3326" y="0"/>
              </a:cxn>
              <a:cxn ang="0">
                <a:pos x="3326" y="214"/>
              </a:cxn>
              <a:cxn ang="0">
                <a:pos x="0" y="214"/>
              </a:cxn>
            </a:cxnLst>
            <a:rect l="0" t="0" r="r" b="b"/>
            <a:pathLst>
              <a:path w="3326" h="214">
                <a:moveTo>
                  <a:pt x="3326" y="0"/>
                </a:moveTo>
                <a:lnTo>
                  <a:pt x="3326" y="214"/>
                </a:lnTo>
                <a:lnTo>
                  <a:pt x="0" y="214"/>
                </a:lnTo>
              </a:path>
            </a:pathLst>
          </a:custGeom>
          <a:noFill/>
          <a:ln w="50800">
            <a:solidFill>
              <a:srgbClr val="BE0E00"/>
            </a:solidFill>
            <a:round/>
            <a:headEnd type="none" w="med" len="med"/>
            <a:tailEnd type="triangle" w="med" len="med"/>
          </a:ln>
          <a:effectLst/>
        </p:spPr>
        <p:txBody>
          <a:bodyPr wrap="none" lIns="136063" tIns="68031" rIns="136063" bIns="68031"/>
          <a:lstStyle/>
          <a:p>
            <a:endParaRPr lang="en-US"/>
          </a:p>
        </p:txBody>
      </p:sp>
      <p:sp>
        <p:nvSpPr>
          <p:cNvPr id="212996" name="Rectangle 4"/>
          <p:cNvSpPr>
            <a:spLocks noChangeArrowheads="1"/>
          </p:cNvSpPr>
          <p:nvPr/>
        </p:nvSpPr>
        <p:spPr bwMode="auto">
          <a:xfrm>
            <a:off x="5702131" y="1534828"/>
            <a:ext cx="1175622" cy="1035082"/>
          </a:xfrm>
          <a:prstGeom prst="rect">
            <a:avLst/>
          </a:prstGeom>
          <a:solidFill>
            <a:srgbClr val="FFFFCC"/>
          </a:solidFill>
          <a:ln w="25400">
            <a:solidFill>
              <a:schemeClr val="tx1"/>
            </a:solidFill>
            <a:miter lim="800000"/>
            <a:headEnd/>
            <a:tailEnd/>
          </a:ln>
          <a:effectLst/>
        </p:spPr>
        <p:txBody>
          <a:bodyPr lIns="72000" tIns="0" rIns="0" bIns="0" anchor="ctr"/>
          <a:lstStyle/>
          <a:p>
            <a:pPr defTabSz="822046" eaLnBrk="0" hangingPunct="0">
              <a:spcAft>
                <a:spcPct val="15000"/>
              </a:spcAft>
            </a:pPr>
            <a:r>
              <a:rPr lang="en-US" b="1" dirty="0" err="1">
                <a:solidFill>
                  <a:srgbClr val="000000"/>
                </a:solidFill>
              </a:rPr>
              <a:t>Servlet</a:t>
            </a:r>
            <a:endParaRPr lang="en-US" b="1" dirty="0">
              <a:solidFill>
                <a:srgbClr val="000000"/>
              </a:solidFill>
            </a:endParaRPr>
          </a:p>
          <a:p>
            <a:pPr defTabSz="822046" eaLnBrk="0" hangingPunct="0">
              <a:spcAft>
                <a:spcPct val="15000"/>
              </a:spcAft>
            </a:pPr>
            <a:r>
              <a:rPr lang="en-US" b="1" dirty="0">
                <a:solidFill>
                  <a:srgbClr val="000000"/>
                </a:solidFill>
              </a:rPr>
              <a:t>A</a:t>
            </a:r>
          </a:p>
        </p:txBody>
      </p:sp>
      <p:sp>
        <p:nvSpPr>
          <p:cNvPr id="212997" name="Rectangle 5"/>
          <p:cNvSpPr>
            <a:spLocks noChangeArrowheads="1"/>
          </p:cNvSpPr>
          <p:nvPr/>
        </p:nvSpPr>
        <p:spPr bwMode="auto">
          <a:xfrm>
            <a:off x="8204220" y="1537148"/>
            <a:ext cx="1175624" cy="1035082"/>
          </a:xfrm>
          <a:prstGeom prst="rect">
            <a:avLst/>
          </a:prstGeom>
          <a:solidFill>
            <a:srgbClr val="FFFFCC"/>
          </a:solidFill>
          <a:ln w="25400">
            <a:solidFill>
              <a:schemeClr val="tx1"/>
            </a:solidFill>
            <a:miter lim="800000"/>
            <a:headEnd/>
            <a:tailEnd/>
          </a:ln>
          <a:effectLst/>
        </p:spPr>
        <p:txBody>
          <a:bodyPr lIns="72000" tIns="0" rIns="0" bIns="0" anchor="ctr"/>
          <a:lstStyle/>
          <a:p>
            <a:pPr defTabSz="822046" eaLnBrk="0" hangingPunct="0">
              <a:spcAft>
                <a:spcPct val="15000"/>
              </a:spcAft>
            </a:pPr>
            <a:r>
              <a:rPr lang="en-US" b="1" dirty="0" err="1">
                <a:solidFill>
                  <a:srgbClr val="000000"/>
                </a:solidFill>
              </a:rPr>
              <a:t>Servlet</a:t>
            </a:r>
            <a:endParaRPr lang="en-US" b="1" dirty="0">
              <a:solidFill>
                <a:srgbClr val="000000"/>
              </a:solidFill>
            </a:endParaRPr>
          </a:p>
          <a:p>
            <a:pPr defTabSz="822046" eaLnBrk="0" hangingPunct="0">
              <a:spcAft>
                <a:spcPct val="15000"/>
              </a:spcAft>
            </a:pPr>
            <a:r>
              <a:rPr lang="en-US" b="1" dirty="0">
                <a:solidFill>
                  <a:srgbClr val="000000"/>
                </a:solidFill>
              </a:rPr>
              <a:t>B</a:t>
            </a:r>
          </a:p>
        </p:txBody>
      </p:sp>
      <p:sp>
        <p:nvSpPr>
          <p:cNvPr id="212998" name="Line 6"/>
          <p:cNvSpPr>
            <a:spLocks noChangeShapeType="1"/>
          </p:cNvSpPr>
          <p:nvPr/>
        </p:nvSpPr>
        <p:spPr bwMode="auto">
          <a:xfrm>
            <a:off x="4002148" y="1831891"/>
            <a:ext cx="1733505"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2999" name="Text Box 7"/>
          <p:cNvSpPr txBox="1">
            <a:spLocks noChangeArrowheads="1"/>
          </p:cNvSpPr>
          <p:nvPr/>
        </p:nvSpPr>
        <p:spPr bwMode="auto">
          <a:xfrm>
            <a:off x="4928759" y="2938919"/>
            <a:ext cx="3184477" cy="276999"/>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b="1" dirty="0">
                <a:solidFill>
                  <a:srgbClr val="0000FF"/>
                </a:solidFill>
              </a:rPr>
              <a:t>Content returned to browser</a:t>
            </a:r>
          </a:p>
        </p:txBody>
      </p:sp>
      <p:sp>
        <p:nvSpPr>
          <p:cNvPr id="213000" name="Text Box 8"/>
          <p:cNvSpPr txBox="1">
            <a:spLocks noChangeArrowheads="1"/>
          </p:cNvSpPr>
          <p:nvPr/>
        </p:nvSpPr>
        <p:spPr bwMode="auto">
          <a:xfrm>
            <a:off x="6992682" y="1497695"/>
            <a:ext cx="1022386" cy="323165"/>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sz="2100" b="1" dirty="0">
                <a:solidFill>
                  <a:srgbClr val="FF0000"/>
                </a:solidFill>
              </a:rPr>
              <a:t>forward</a:t>
            </a:r>
          </a:p>
        </p:txBody>
      </p:sp>
      <p:sp>
        <p:nvSpPr>
          <p:cNvPr id="213003" name="Line 11"/>
          <p:cNvSpPr>
            <a:spLocks noChangeShapeType="1"/>
          </p:cNvSpPr>
          <p:nvPr/>
        </p:nvSpPr>
        <p:spPr bwMode="auto">
          <a:xfrm>
            <a:off x="4014119" y="4484578"/>
            <a:ext cx="1733505"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3004" name="Line 12"/>
          <p:cNvSpPr>
            <a:spLocks noChangeShapeType="1"/>
          </p:cNvSpPr>
          <p:nvPr/>
        </p:nvSpPr>
        <p:spPr bwMode="auto">
          <a:xfrm>
            <a:off x="6851416" y="4496183"/>
            <a:ext cx="1395902"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3005" name="Freeform 13"/>
          <p:cNvSpPr>
            <a:spLocks/>
          </p:cNvSpPr>
          <p:nvPr/>
        </p:nvSpPr>
        <p:spPr bwMode="auto">
          <a:xfrm>
            <a:off x="4038062" y="5199389"/>
            <a:ext cx="2310543" cy="301706"/>
          </a:xfrm>
          <a:custGeom>
            <a:avLst/>
            <a:gdLst/>
            <a:ahLst/>
            <a:cxnLst>
              <a:cxn ang="0">
                <a:pos x="1598" y="0"/>
              </a:cxn>
              <a:cxn ang="0">
                <a:pos x="1598" y="215"/>
              </a:cxn>
              <a:cxn ang="0">
                <a:pos x="0" y="215"/>
              </a:cxn>
            </a:cxnLst>
            <a:rect l="0" t="0" r="r" b="b"/>
            <a:pathLst>
              <a:path w="1598" h="215">
                <a:moveTo>
                  <a:pt x="1598" y="0"/>
                </a:moveTo>
                <a:lnTo>
                  <a:pt x="1598" y="215"/>
                </a:lnTo>
                <a:lnTo>
                  <a:pt x="0" y="215"/>
                </a:lnTo>
              </a:path>
            </a:pathLst>
          </a:custGeom>
          <a:noFill/>
          <a:ln w="50800">
            <a:solidFill>
              <a:srgbClr val="BE0E00"/>
            </a:solidFill>
            <a:round/>
            <a:headEnd type="none" w="med" len="med"/>
            <a:tailEnd type="triangle" w="med" len="med"/>
          </a:ln>
          <a:effectLst/>
        </p:spPr>
        <p:txBody>
          <a:bodyPr wrap="none" lIns="136063" tIns="68031" rIns="136063" bIns="68031"/>
          <a:lstStyle/>
          <a:p>
            <a:endParaRPr lang="en-US"/>
          </a:p>
        </p:txBody>
      </p:sp>
      <p:sp>
        <p:nvSpPr>
          <p:cNvPr id="213006" name="Text Box 14"/>
          <p:cNvSpPr txBox="1">
            <a:spLocks noChangeArrowheads="1"/>
          </p:cNvSpPr>
          <p:nvPr/>
        </p:nvSpPr>
        <p:spPr bwMode="auto">
          <a:xfrm>
            <a:off x="4222428" y="5642665"/>
            <a:ext cx="3184477" cy="276999"/>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b="1" dirty="0">
                <a:solidFill>
                  <a:srgbClr val="0000FF"/>
                </a:solidFill>
              </a:rPr>
              <a:t>Content returned to browser</a:t>
            </a:r>
          </a:p>
        </p:txBody>
      </p:sp>
      <p:sp>
        <p:nvSpPr>
          <p:cNvPr id="213007" name="Text Box 15"/>
          <p:cNvSpPr txBox="1">
            <a:spLocks noChangeArrowheads="1"/>
          </p:cNvSpPr>
          <p:nvPr/>
        </p:nvSpPr>
        <p:spPr bwMode="auto">
          <a:xfrm>
            <a:off x="7009443" y="4148063"/>
            <a:ext cx="972104" cy="323165"/>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sz="2100" b="1" dirty="0">
                <a:solidFill>
                  <a:srgbClr val="7030A0"/>
                </a:solidFill>
              </a:rPr>
              <a:t>include</a:t>
            </a:r>
          </a:p>
        </p:txBody>
      </p:sp>
      <p:sp>
        <p:nvSpPr>
          <p:cNvPr id="213008" name="Line 16"/>
          <p:cNvSpPr>
            <a:spLocks noChangeShapeType="1"/>
          </p:cNvSpPr>
          <p:nvPr/>
        </p:nvSpPr>
        <p:spPr bwMode="auto">
          <a:xfrm flipH="1">
            <a:off x="6880148" y="4872154"/>
            <a:ext cx="1367170"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3009" name="Freeform 17"/>
          <p:cNvSpPr>
            <a:spLocks noChangeArrowheads="1"/>
          </p:cNvSpPr>
          <p:nvPr/>
        </p:nvSpPr>
        <p:spPr bwMode="auto">
          <a:xfrm>
            <a:off x="2124983" y="1527864"/>
            <a:ext cx="1917869" cy="1798630"/>
          </a:xfrm>
          <a:custGeom>
            <a:avLst/>
            <a:gdLst/>
            <a:ahLst/>
            <a:cxnLst>
              <a:cxn ang="0">
                <a:pos x="806" y="1220"/>
              </a:cxn>
              <a:cxn ang="0">
                <a:pos x="747" y="1261"/>
              </a:cxn>
              <a:cxn ang="0">
                <a:pos x="687" y="1279"/>
              </a:cxn>
              <a:cxn ang="0">
                <a:pos x="627" y="1266"/>
              </a:cxn>
              <a:cxn ang="0">
                <a:pos x="550" y="1224"/>
              </a:cxn>
              <a:cxn ang="0">
                <a:pos x="490" y="1168"/>
              </a:cxn>
              <a:cxn ang="0">
                <a:pos x="450" y="1143"/>
              </a:cxn>
              <a:cxn ang="0">
                <a:pos x="384" y="1132"/>
              </a:cxn>
              <a:cxn ang="0">
                <a:pos x="288" y="1139"/>
              </a:cxn>
              <a:cxn ang="0">
                <a:pos x="225" y="1130"/>
              </a:cxn>
              <a:cxn ang="0">
                <a:pos x="207" y="1097"/>
              </a:cxn>
              <a:cxn ang="0">
                <a:pos x="219" y="1015"/>
              </a:cxn>
              <a:cxn ang="0">
                <a:pos x="200" y="1004"/>
              </a:cxn>
              <a:cxn ang="0">
                <a:pos x="160" y="1006"/>
              </a:cxn>
              <a:cxn ang="0">
                <a:pos x="88" y="996"/>
              </a:cxn>
              <a:cxn ang="0">
                <a:pos x="31" y="963"/>
              </a:cxn>
              <a:cxn ang="0">
                <a:pos x="1" y="902"/>
              </a:cxn>
              <a:cxn ang="0">
                <a:pos x="6" y="817"/>
              </a:cxn>
              <a:cxn ang="0">
                <a:pos x="33" y="734"/>
              </a:cxn>
              <a:cxn ang="0">
                <a:pos x="59" y="654"/>
              </a:cxn>
              <a:cxn ang="0">
                <a:pos x="54" y="607"/>
              </a:cxn>
              <a:cxn ang="0">
                <a:pos x="29" y="499"/>
              </a:cxn>
              <a:cxn ang="0">
                <a:pos x="20" y="406"/>
              </a:cxn>
              <a:cxn ang="0">
                <a:pos x="36" y="319"/>
              </a:cxn>
              <a:cxn ang="0">
                <a:pos x="66" y="250"/>
              </a:cxn>
              <a:cxn ang="0">
                <a:pos x="130" y="176"/>
              </a:cxn>
              <a:cxn ang="0">
                <a:pos x="213" y="124"/>
              </a:cxn>
              <a:cxn ang="0">
                <a:pos x="310" y="97"/>
              </a:cxn>
              <a:cxn ang="0">
                <a:pos x="365" y="78"/>
              </a:cxn>
              <a:cxn ang="0">
                <a:pos x="377" y="38"/>
              </a:cxn>
              <a:cxn ang="0">
                <a:pos x="635" y="4"/>
              </a:cxn>
              <a:cxn ang="0">
                <a:pos x="793" y="9"/>
              </a:cxn>
              <a:cxn ang="0">
                <a:pos x="799" y="57"/>
              </a:cxn>
              <a:cxn ang="0">
                <a:pos x="812" y="93"/>
              </a:cxn>
              <a:cxn ang="0">
                <a:pos x="846" y="84"/>
              </a:cxn>
              <a:cxn ang="0">
                <a:pos x="889" y="112"/>
              </a:cxn>
              <a:cxn ang="0">
                <a:pos x="945" y="178"/>
              </a:cxn>
              <a:cxn ang="0">
                <a:pos x="963" y="207"/>
              </a:cxn>
              <a:cxn ang="0">
                <a:pos x="955" y="236"/>
              </a:cxn>
              <a:cxn ang="0">
                <a:pos x="983" y="268"/>
              </a:cxn>
              <a:cxn ang="0">
                <a:pos x="1013" y="314"/>
              </a:cxn>
              <a:cxn ang="0">
                <a:pos x="1066" y="393"/>
              </a:cxn>
              <a:cxn ang="0">
                <a:pos x="1139" y="450"/>
              </a:cxn>
              <a:cxn ang="0">
                <a:pos x="1224" y="494"/>
              </a:cxn>
              <a:cxn ang="0">
                <a:pos x="1286" y="541"/>
              </a:cxn>
              <a:cxn ang="0">
                <a:pos x="1320" y="612"/>
              </a:cxn>
              <a:cxn ang="0">
                <a:pos x="1326" y="678"/>
              </a:cxn>
              <a:cxn ang="0">
                <a:pos x="1310" y="743"/>
              </a:cxn>
              <a:cxn ang="0">
                <a:pos x="1271" y="818"/>
              </a:cxn>
              <a:cxn ang="0">
                <a:pos x="1174" y="926"/>
              </a:cxn>
              <a:cxn ang="0">
                <a:pos x="1133" y="974"/>
              </a:cxn>
              <a:cxn ang="0">
                <a:pos x="1107" y="1006"/>
              </a:cxn>
              <a:cxn ang="0">
                <a:pos x="1000" y="1084"/>
              </a:cxn>
              <a:cxn ang="0">
                <a:pos x="894" y="1137"/>
              </a:cxn>
            </a:cxnLst>
            <a:rect l="0" t="0" r="r" b="b"/>
            <a:pathLst>
              <a:path w="1326" h="1279">
                <a:moveTo>
                  <a:pt x="859" y="1164"/>
                </a:moveTo>
                <a:lnTo>
                  <a:pt x="840" y="1188"/>
                </a:lnTo>
                <a:lnTo>
                  <a:pt x="829" y="1198"/>
                </a:lnTo>
                <a:lnTo>
                  <a:pt x="819" y="1209"/>
                </a:lnTo>
                <a:lnTo>
                  <a:pt x="806" y="1220"/>
                </a:lnTo>
                <a:lnTo>
                  <a:pt x="797" y="1230"/>
                </a:lnTo>
                <a:lnTo>
                  <a:pt x="785" y="1240"/>
                </a:lnTo>
                <a:lnTo>
                  <a:pt x="772" y="1248"/>
                </a:lnTo>
                <a:lnTo>
                  <a:pt x="759" y="1255"/>
                </a:lnTo>
                <a:lnTo>
                  <a:pt x="747" y="1261"/>
                </a:lnTo>
                <a:lnTo>
                  <a:pt x="734" y="1269"/>
                </a:lnTo>
                <a:lnTo>
                  <a:pt x="722" y="1272"/>
                </a:lnTo>
                <a:lnTo>
                  <a:pt x="707" y="1277"/>
                </a:lnTo>
                <a:lnTo>
                  <a:pt x="694" y="1279"/>
                </a:lnTo>
                <a:lnTo>
                  <a:pt x="687" y="1279"/>
                </a:lnTo>
                <a:lnTo>
                  <a:pt x="678" y="1279"/>
                </a:lnTo>
                <a:lnTo>
                  <a:pt x="668" y="1277"/>
                </a:lnTo>
                <a:lnTo>
                  <a:pt x="660" y="1277"/>
                </a:lnTo>
                <a:lnTo>
                  <a:pt x="644" y="1272"/>
                </a:lnTo>
                <a:lnTo>
                  <a:pt x="627" y="1266"/>
                </a:lnTo>
                <a:lnTo>
                  <a:pt x="610" y="1259"/>
                </a:lnTo>
                <a:lnTo>
                  <a:pt x="596" y="1250"/>
                </a:lnTo>
                <a:lnTo>
                  <a:pt x="579" y="1241"/>
                </a:lnTo>
                <a:lnTo>
                  <a:pt x="564" y="1232"/>
                </a:lnTo>
                <a:lnTo>
                  <a:pt x="550" y="1224"/>
                </a:lnTo>
                <a:lnTo>
                  <a:pt x="538" y="1214"/>
                </a:lnTo>
                <a:lnTo>
                  <a:pt x="526" y="1202"/>
                </a:lnTo>
                <a:lnTo>
                  <a:pt x="514" y="1190"/>
                </a:lnTo>
                <a:lnTo>
                  <a:pt x="503" y="1179"/>
                </a:lnTo>
                <a:lnTo>
                  <a:pt x="490" y="1168"/>
                </a:lnTo>
                <a:lnTo>
                  <a:pt x="484" y="1164"/>
                </a:lnTo>
                <a:lnTo>
                  <a:pt x="477" y="1158"/>
                </a:lnTo>
                <a:lnTo>
                  <a:pt x="471" y="1153"/>
                </a:lnTo>
                <a:lnTo>
                  <a:pt x="463" y="1149"/>
                </a:lnTo>
                <a:lnTo>
                  <a:pt x="450" y="1143"/>
                </a:lnTo>
                <a:lnTo>
                  <a:pt x="437" y="1140"/>
                </a:lnTo>
                <a:lnTo>
                  <a:pt x="426" y="1136"/>
                </a:lnTo>
                <a:lnTo>
                  <a:pt x="411" y="1134"/>
                </a:lnTo>
                <a:lnTo>
                  <a:pt x="398" y="1133"/>
                </a:lnTo>
                <a:lnTo>
                  <a:pt x="384" y="1132"/>
                </a:lnTo>
                <a:lnTo>
                  <a:pt x="370" y="1133"/>
                </a:lnTo>
                <a:lnTo>
                  <a:pt x="356" y="1133"/>
                </a:lnTo>
                <a:lnTo>
                  <a:pt x="329" y="1134"/>
                </a:lnTo>
                <a:lnTo>
                  <a:pt x="301" y="1137"/>
                </a:lnTo>
                <a:lnTo>
                  <a:pt x="288" y="1139"/>
                </a:lnTo>
                <a:lnTo>
                  <a:pt x="273" y="1139"/>
                </a:lnTo>
                <a:lnTo>
                  <a:pt x="260" y="1137"/>
                </a:lnTo>
                <a:lnTo>
                  <a:pt x="246" y="1136"/>
                </a:lnTo>
                <a:lnTo>
                  <a:pt x="235" y="1134"/>
                </a:lnTo>
                <a:lnTo>
                  <a:pt x="225" y="1130"/>
                </a:lnTo>
                <a:lnTo>
                  <a:pt x="218" y="1125"/>
                </a:lnTo>
                <a:lnTo>
                  <a:pt x="213" y="1119"/>
                </a:lnTo>
                <a:lnTo>
                  <a:pt x="209" y="1113"/>
                </a:lnTo>
                <a:lnTo>
                  <a:pt x="207" y="1106"/>
                </a:lnTo>
                <a:lnTo>
                  <a:pt x="207" y="1097"/>
                </a:lnTo>
                <a:lnTo>
                  <a:pt x="207" y="1089"/>
                </a:lnTo>
                <a:lnTo>
                  <a:pt x="209" y="1069"/>
                </a:lnTo>
                <a:lnTo>
                  <a:pt x="213" y="1051"/>
                </a:lnTo>
                <a:lnTo>
                  <a:pt x="217" y="1032"/>
                </a:lnTo>
                <a:lnTo>
                  <a:pt x="219" y="1015"/>
                </a:lnTo>
                <a:lnTo>
                  <a:pt x="218" y="1010"/>
                </a:lnTo>
                <a:lnTo>
                  <a:pt x="215" y="1006"/>
                </a:lnTo>
                <a:lnTo>
                  <a:pt x="212" y="1005"/>
                </a:lnTo>
                <a:lnTo>
                  <a:pt x="205" y="1004"/>
                </a:lnTo>
                <a:lnTo>
                  <a:pt x="200" y="1004"/>
                </a:lnTo>
                <a:lnTo>
                  <a:pt x="196" y="1004"/>
                </a:lnTo>
                <a:lnTo>
                  <a:pt x="190" y="1004"/>
                </a:lnTo>
                <a:lnTo>
                  <a:pt x="188" y="1005"/>
                </a:lnTo>
                <a:lnTo>
                  <a:pt x="173" y="1006"/>
                </a:lnTo>
                <a:lnTo>
                  <a:pt x="160" y="1006"/>
                </a:lnTo>
                <a:lnTo>
                  <a:pt x="145" y="1006"/>
                </a:lnTo>
                <a:lnTo>
                  <a:pt x="131" y="1004"/>
                </a:lnTo>
                <a:lnTo>
                  <a:pt x="116" y="1002"/>
                </a:lnTo>
                <a:lnTo>
                  <a:pt x="103" y="1000"/>
                </a:lnTo>
                <a:lnTo>
                  <a:pt x="88" y="996"/>
                </a:lnTo>
                <a:lnTo>
                  <a:pt x="76" y="989"/>
                </a:lnTo>
                <a:lnTo>
                  <a:pt x="63" y="985"/>
                </a:lnTo>
                <a:lnTo>
                  <a:pt x="52" y="978"/>
                </a:lnTo>
                <a:lnTo>
                  <a:pt x="41" y="971"/>
                </a:lnTo>
                <a:lnTo>
                  <a:pt x="31" y="963"/>
                </a:lnTo>
                <a:lnTo>
                  <a:pt x="24" y="954"/>
                </a:lnTo>
                <a:lnTo>
                  <a:pt x="15" y="942"/>
                </a:lnTo>
                <a:lnTo>
                  <a:pt x="11" y="932"/>
                </a:lnTo>
                <a:lnTo>
                  <a:pt x="6" y="919"/>
                </a:lnTo>
                <a:lnTo>
                  <a:pt x="1" y="902"/>
                </a:lnTo>
                <a:lnTo>
                  <a:pt x="0" y="886"/>
                </a:lnTo>
                <a:lnTo>
                  <a:pt x="0" y="868"/>
                </a:lnTo>
                <a:lnTo>
                  <a:pt x="1" y="852"/>
                </a:lnTo>
                <a:lnTo>
                  <a:pt x="2" y="834"/>
                </a:lnTo>
                <a:lnTo>
                  <a:pt x="6" y="817"/>
                </a:lnTo>
                <a:lnTo>
                  <a:pt x="11" y="801"/>
                </a:lnTo>
                <a:lnTo>
                  <a:pt x="15" y="784"/>
                </a:lnTo>
                <a:lnTo>
                  <a:pt x="22" y="767"/>
                </a:lnTo>
                <a:lnTo>
                  <a:pt x="28" y="750"/>
                </a:lnTo>
                <a:lnTo>
                  <a:pt x="33" y="734"/>
                </a:lnTo>
                <a:lnTo>
                  <a:pt x="39" y="718"/>
                </a:lnTo>
                <a:lnTo>
                  <a:pt x="45" y="703"/>
                </a:lnTo>
                <a:lnTo>
                  <a:pt x="48" y="686"/>
                </a:lnTo>
                <a:lnTo>
                  <a:pt x="54" y="671"/>
                </a:lnTo>
                <a:lnTo>
                  <a:pt x="59" y="654"/>
                </a:lnTo>
                <a:lnTo>
                  <a:pt x="60" y="649"/>
                </a:lnTo>
                <a:lnTo>
                  <a:pt x="60" y="643"/>
                </a:lnTo>
                <a:lnTo>
                  <a:pt x="60" y="636"/>
                </a:lnTo>
                <a:lnTo>
                  <a:pt x="59" y="626"/>
                </a:lnTo>
                <a:lnTo>
                  <a:pt x="54" y="607"/>
                </a:lnTo>
                <a:lnTo>
                  <a:pt x="48" y="581"/>
                </a:lnTo>
                <a:lnTo>
                  <a:pt x="43" y="558"/>
                </a:lnTo>
                <a:lnTo>
                  <a:pt x="36" y="536"/>
                </a:lnTo>
                <a:lnTo>
                  <a:pt x="31" y="516"/>
                </a:lnTo>
                <a:lnTo>
                  <a:pt x="29" y="499"/>
                </a:lnTo>
                <a:lnTo>
                  <a:pt x="25" y="480"/>
                </a:lnTo>
                <a:lnTo>
                  <a:pt x="23" y="461"/>
                </a:lnTo>
                <a:lnTo>
                  <a:pt x="22" y="442"/>
                </a:lnTo>
                <a:lnTo>
                  <a:pt x="20" y="425"/>
                </a:lnTo>
                <a:lnTo>
                  <a:pt x="20" y="406"/>
                </a:lnTo>
                <a:lnTo>
                  <a:pt x="22" y="387"/>
                </a:lnTo>
                <a:lnTo>
                  <a:pt x="24" y="370"/>
                </a:lnTo>
                <a:lnTo>
                  <a:pt x="29" y="349"/>
                </a:lnTo>
                <a:lnTo>
                  <a:pt x="32" y="334"/>
                </a:lnTo>
                <a:lnTo>
                  <a:pt x="36" y="319"/>
                </a:lnTo>
                <a:lnTo>
                  <a:pt x="41" y="306"/>
                </a:lnTo>
                <a:lnTo>
                  <a:pt x="47" y="292"/>
                </a:lnTo>
                <a:lnTo>
                  <a:pt x="52" y="278"/>
                </a:lnTo>
                <a:lnTo>
                  <a:pt x="59" y="264"/>
                </a:lnTo>
                <a:lnTo>
                  <a:pt x="66" y="250"/>
                </a:lnTo>
                <a:lnTo>
                  <a:pt x="75" y="236"/>
                </a:lnTo>
                <a:lnTo>
                  <a:pt x="86" y="219"/>
                </a:lnTo>
                <a:lnTo>
                  <a:pt x="100" y="204"/>
                </a:lnTo>
                <a:lnTo>
                  <a:pt x="114" y="188"/>
                </a:lnTo>
                <a:lnTo>
                  <a:pt x="130" y="176"/>
                </a:lnTo>
                <a:lnTo>
                  <a:pt x="144" y="163"/>
                </a:lnTo>
                <a:lnTo>
                  <a:pt x="161" y="152"/>
                </a:lnTo>
                <a:lnTo>
                  <a:pt x="177" y="140"/>
                </a:lnTo>
                <a:lnTo>
                  <a:pt x="195" y="132"/>
                </a:lnTo>
                <a:lnTo>
                  <a:pt x="213" y="124"/>
                </a:lnTo>
                <a:lnTo>
                  <a:pt x="233" y="117"/>
                </a:lnTo>
                <a:lnTo>
                  <a:pt x="250" y="110"/>
                </a:lnTo>
                <a:lnTo>
                  <a:pt x="269" y="104"/>
                </a:lnTo>
                <a:lnTo>
                  <a:pt x="290" y="101"/>
                </a:lnTo>
                <a:lnTo>
                  <a:pt x="310" y="97"/>
                </a:lnTo>
                <a:lnTo>
                  <a:pt x="329" y="95"/>
                </a:lnTo>
                <a:lnTo>
                  <a:pt x="351" y="93"/>
                </a:lnTo>
                <a:lnTo>
                  <a:pt x="353" y="89"/>
                </a:lnTo>
                <a:lnTo>
                  <a:pt x="359" y="85"/>
                </a:lnTo>
                <a:lnTo>
                  <a:pt x="365" y="78"/>
                </a:lnTo>
                <a:lnTo>
                  <a:pt x="370" y="71"/>
                </a:lnTo>
                <a:lnTo>
                  <a:pt x="374" y="61"/>
                </a:lnTo>
                <a:lnTo>
                  <a:pt x="376" y="52"/>
                </a:lnTo>
                <a:lnTo>
                  <a:pt x="380" y="44"/>
                </a:lnTo>
                <a:lnTo>
                  <a:pt x="377" y="38"/>
                </a:lnTo>
                <a:lnTo>
                  <a:pt x="429" y="29"/>
                </a:lnTo>
                <a:lnTo>
                  <a:pt x="480" y="20"/>
                </a:lnTo>
                <a:lnTo>
                  <a:pt x="533" y="14"/>
                </a:lnTo>
                <a:lnTo>
                  <a:pt x="582" y="9"/>
                </a:lnTo>
                <a:lnTo>
                  <a:pt x="635" y="4"/>
                </a:lnTo>
                <a:lnTo>
                  <a:pt x="687" y="2"/>
                </a:lnTo>
                <a:lnTo>
                  <a:pt x="736" y="0"/>
                </a:lnTo>
                <a:lnTo>
                  <a:pt x="787" y="0"/>
                </a:lnTo>
                <a:lnTo>
                  <a:pt x="789" y="2"/>
                </a:lnTo>
                <a:lnTo>
                  <a:pt x="793" y="9"/>
                </a:lnTo>
                <a:lnTo>
                  <a:pt x="795" y="16"/>
                </a:lnTo>
                <a:lnTo>
                  <a:pt x="796" y="20"/>
                </a:lnTo>
                <a:lnTo>
                  <a:pt x="797" y="32"/>
                </a:lnTo>
                <a:lnTo>
                  <a:pt x="799" y="46"/>
                </a:lnTo>
                <a:lnTo>
                  <a:pt x="799" y="57"/>
                </a:lnTo>
                <a:lnTo>
                  <a:pt x="802" y="70"/>
                </a:lnTo>
                <a:lnTo>
                  <a:pt x="804" y="76"/>
                </a:lnTo>
                <a:lnTo>
                  <a:pt x="806" y="81"/>
                </a:lnTo>
                <a:lnTo>
                  <a:pt x="809" y="87"/>
                </a:lnTo>
                <a:lnTo>
                  <a:pt x="812" y="93"/>
                </a:lnTo>
                <a:lnTo>
                  <a:pt x="813" y="92"/>
                </a:lnTo>
                <a:lnTo>
                  <a:pt x="819" y="89"/>
                </a:lnTo>
                <a:lnTo>
                  <a:pt x="826" y="87"/>
                </a:lnTo>
                <a:lnTo>
                  <a:pt x="836" y="85"/>
                </a:lnTo>
                <a:lnTo>
                  <a:pt x="846" y="84"/>
                </a:lnTo>
                <a:lnTo>
                  <a:pt x="855" y="82"/>
                </a:lnTo>
                <a:lnTo>
                  <a:pt x="863" y="81"/>
                </a:lnTo>
                <a:lnTo>
                  <a:pt x="866" y="82"/>
                </a:lnTo>
                <a:lnTo>
                  <a:pt x="877" y="99"/>
                </a:lnTo>
                <a:lnTo>
                  <a:pt x="889" y="112"/>
                </a:lnTo>
                <a:lnTo>
                  <a:pt x="900" y="126"/>
                </a:lnTo>
                <a:lnTo>
                  <a:pt x="911" y="140"/>
                </a:lnTo>
                <a:lnTo>
                  <a:pt x="921" y="152"/>
                </a:lnTo>
                <a:lnTo>
                  <a:pt x="932" y="165"/>
                </a:lnTo>
                <a:lnTo>
                  <a:pt x="945" y="178"/>
                </a:lnTo>
                <a:lnTo>
                  <a:pt x="956" y="191"/>
                </a:lnTo>
                <a:lnTo>
                  <a:pt x="960" y="195"/>
                </a:lnTo>
                <a:lnTo>
                  <a:pt x="962" y="200"/>
                </a:lnTo>
                <a:lnTo>
                  <a:pt x="963" y="202"/>
                </a:lnTo>
                <a:lnTo>
                  <a:pt x="963" y="207"/>
                </a:lnTo>
                <a:lnTo>
                  <a:pt x="963" y="212"/>
                </a:lnTo>
                <a:lnTo>
                  <a:pt x="960" y="219"/>
                </a:lnTo>
                <a:lnTo>
                  <a:pt x="958" y="226"/>
                </a:lnTo>
                <a:lnTo>
                  <a:pt x="956" y="231"/>
                </a:lnTo>
                <a:lnTo>
                  <a:pt x="955" y="236"/>
                </a:lnTo>
                <a:lnTo>
                  <a:pt x="955" y="240"/>
                </a:lnTo>
                <a:lnTo>
                  <a:pt x="960" y="248"/>
                </a:lnTo>
                <a:lnTo>
                  <a:pt x="967" y="254"/>
                </a:lnTo>
                <a:lnTo>
                  <a:pt x="974" y="262"/>
                </a:lnTo>
                <a:lnTo>
                  <a:pt x="983" y="268"/>
                </a:lnTo>
                <a:lnTo>
                  <a:pt x="990" y="273"/>
                </a:lnTo>
                <a:lnTo>
                  <a:pt x="996" y="279"/>
                </a:lnTo>
                <a:lnTo>
                  <a:pt x="1002" y="287"/>
                </a:lnTo>
                <a:lnTo>
                  <a:pt x="1006" y="295"/>
                </a:lnTo>
                <a:lnTo>
                  <a:pt x="1013" y="314"/>
                </a:lnTo>
                <a:lnTo>
                  <a:pt x="1023" y="332"/>
                </a:lnTo>
                <a:lnTo>
                  <a:pt x="1031" y="347"/>
                </a:lnTo>
                <a:lnTo>
                  <a:pt x="1042" y="362"/>
                </a:lnTo>
                <a:lnTo>
                  <a:pt x="1054" y="377"/>
                </a:lnTo>
                <a:lnTo>
                  <a:pt x="1066" y="393"/>
                </a:lnTo>
                <a:lnTo>
                  <a:pt x="1079" y="404"/>
                </a:lnTo>
                <a:lnTo>
                  <a:pt x="1093" y="417"/>
                </a:lnTo>
                <a:lnTo>
                  <a:pt x="1107" y="429"/>
                </a:lnTo>
                <a:lnTo>
                  <a:pt x="1122" y="439"/>
                </a:lnTo>
                <a:lnTo>
                  <a:pt x="1139" y="450"/>
                </a:lnTo>
                <a:lnTo>
                  <a:pt x="1155" y="460"/>
                </a:lnTo>
                <a:lnTo>
                  <a:pt x="1172" y="469"/>
                </a:lnTo>
                <a:lnTo>
                  <a:pt x="1189" y="478"/>
                </a:lnTo>
                <a:lnTo>
                  <a:pt x="1207" y="486"/>
                </a:lnTo>
                <a:lnTo>
                  <a:pt x="1224" y="494"/>
                </a:lnTo>
                <a:lnTo>
                  <a:pt x="1239" y="501"/>
                </a:lnTo>
                <a:lnTo>
                  <a:pt x="1254" y="510"/>
                </a:lnTo>
                <a:lnTo>
                  <a:pt x="1266" y="519"/>
                </a:lnTo>
                <a:lnTo>
                  <a:pt x="1277" y="530"/>
                </a:lnTo>
                <a:lnTo>
                  <a:pt x="1286" y="541"/>
                </a:lnTo>
                <a:lnTo>
                  <a:pt x="1296" y="556"/>
                </a:lnTo>
                <a:lnTo>
                  <a:pt x="1303" y="569"/>
                </a:lnTo>
                <a:lnTo>
                  <a:pt x="1310" y="586"/>
                </a:lnTo>
                <a:lnTo>
                  <a:pt x="1316" y="599"/>
                </a:lnTo>
                <a:lnTo>
                  <a:pt x="1320" y="612"/>
                </a:lnTo>
                <a:lnTo>
                  <a:pt x="1322" y="625"/>
                </a:lnTo>
                <a:lnTo>
                  <a:pt x="1324" y="638"/>
                </a:lnTo>
                <a:lnTo>
                  <a:pt x="1326" y="650"/>
                </a:lnTo>
                <a:lnTo>
                  <a:pt x="1326" y="665"/>
                </a:lnTo>
                <a:lnTo>
                  <a:pt x="1326" y="678"/>
                </a:lnTo>
                <a:lnTo>
                  <a:pt x="1324" y="692"/>
                </a:lnTo>
                <a:lnTo>
                  <a:pt x="1322" y="704"/>
                </a:lnTo>
                <a:lnTo>
                  <a:pt x="1318" y="716"/>
                </a:lnTo>
                <a:lnTo>
                  <a:pt x="1315" y="731"/>
                </a:lnTo>
                <a:lnTo>
                  <a:pt x="1310" y="743"/>
                </a:lnTo>
                <a:lnTo>
                  <a:pt x="1304" y="756"/>
                </a:lnTo>
                <a:lnTo>
                  <a:pt x="1299" y="770"/>
                </a:lnTo>
                <a:lnTo>
                  <a:pt x="1292" y="781"/>
                </a:lnTo>
                <a:lnTo>
                  <a:pt x="1286" y="793"/>
                </a:lnTo>
                <a:lnTo>
                  <a:pt x="1271" y="818"/>
                </a:lnTo>
                <a:lnTo>
                  <a:pt x="1253" y="842"/>
                </a:lnTo>
                <a:lnTo>
                  <a:pt x="1234" y="864"/>
                </a:lnTo>
                <a:lnTo>
                  <a:pt x="1215" y="887"/>
                </a:lnTo>
                <a:lnTo>
                  <a:pt x="1196" y="907"/>
                </a:lnTo>
                <a:lnTo>
                  <a:pt x="1174" y="926"/>
                </a:lnTo>
                <a:lnTo>
                  <a:pt x="1154" y="943"/>
                </a:lnTo>
                <a:lnTo>
                  <a:pt x="1134" y="960"/>
                </a:lnTo>
                <a:lnTo>
                  <a:pt x="1134" y="965"/>
                </a:lnTo>
                <a:lnTo>
                  <a:pt x="1134" y="970"/>
                </a:lnTo>
                <a:lnTo>
                  <a:pt x="1133" y="974"/>
                </a:lnTo>
                <a:lnTo>
                  <a:pt x="1130" y="979"/>
                </a:lnTo>
                <a:lnTo>
                  <a:pt x="1126" y="987"/>
                </a:lnTo>
                <a:lnTo>
                  <a:pt x="1120" y="993"/>
                </a:lnTo>
                <a:lnTo>
                  <a:pt x="1114" y="999"/>
                </a:lnTo>
                <a:lnTo>
                  <a:pt x="1107" y="1006"/>
                </a:lnTo>
                <a:lnTo>
                  <a:pt x="1089" y="1022"/>
                </a:lnTo>
                <a:lnTo>
                  <a:pt x="1069" y="1038"/>
                </a:lnTo>
                <a:lnTo>
                  <a:pt x="1047" y="1054"/>
                </a:lnTo>
                <a:lnTo>
                  <a:pt x="1023" y="1068"/>
                </a:lnTo>
                <a:lnTo>
                  <a:pt x="1000" y="1084"/>
                </a:lnTo>
                <a:lnTo>
                  <a:pt x="974" y="1097"/>
                </a:lnTo>
                <a:lnTo>
                  <a:pt x="951" y="1111"/>
                </a:lnTo>
                <a:lnTo>
                  <a:pt x="931" y="1122"/>
                </a:lnTo>
                <a:lnTo>
                  <a:pt x="911" y="1130"/>
                </a:lnTo>
                <a:lnTo>
                  <a:pt x="894" y="1137"/>
                </a:lnTo>
                <a:lnTo>
                  <a:pt x="888" y="1140"/>
                </a:lnTo>
                <a:lnTo>
                  <a:pt x="882" y="1140"/>
                </a:lnTo>
                <a:lnTo>
                  <a:pt x="878" y="1141"/>
                </a:lnTo>
                <a:lnTo>
                  <a:pt x="875" y="114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10" name="Freeform 18"/>
          <p:cNvSpPr>
            <a:spLocks noChangeArrowheads="1"/>
          </p:cNvSpPr>
          <p:nvPr/>
        </p:nvSpPr>
        <p:spPr bwMode="auto">
          <a:xfrm>
            <a:off x="3382012" y="1908478"/>
            <a:ext cx="603375" cy="951533"/>
          </a:xfrm>
          <a:custGeom>
            <a:avLst/>
            <a:gdLst/>
            <a:ahLst/>
            <a:cxnLst>
              <a:cxn ang="0">
                <a:pos x="178" y="145"/>
              </a:cxn>
              <a:cxn ang="0">
                <a:pos x="171" y="138"/>
              </a:cxn>
              <a:cxn ang="0">
                <a:pos x="158" y="125"/>
              </a:cxn>
              <a:cxn ang="0">
                <a:pos x="134" y="92"/>
              </a:cxn>
              <a:cxn ang="0">
                <a:pos x="118" y="53"/>
              </a:cxn>
              <a:cxn ang="0">
                <a:pos x="109" y="25"/>
              </a:cxn>
              <a:cxn ang="0">
                <a:pos x="97" y="8"/>
              </a:cxn>
              <a:cxn ang="0">
                <a:pos x="88" y="0"/>
              </a:cxn>
              <a:cxn ang="0">
                <a:pos x="79" y="3"/>
              </a:cxn>
              <a:cxn ang="0">
                <a:pos x="62" y="40"/>
              </a:cxn>
              <a:cxn ang="0">
                <a:pos x="50" y="88"/>
              </a:cxn>
              <a:cxn ang="0">
                <a:pos x="47" y="138"/>
              </a:cxn>
              <a:cxn ang="0">
                <a:pos x="49" y="141"/>
              </a:cxn>
              <a:cxn ang="0">
                <a:pos x="62" y="143"/>
              </a:cxn>
              <a:cxn ang="0">
                <a:pos x="75" y="147"/>
              </a:cxn>
              <a:cxn ang="0">
                <a:pos x="79" y="152"/>
              </a:cxn>
              <a:cxn ang="0">
                <a:pos x="110" y="224"/>
              </a:cxn>
              <a:cxn ang="0">
                <a:pos x="153" y="295"/>
              </a:cxn>
              <a:cxn ang="0">
                <a:pos x="179" y="346"/>
              </a:cxn>
              <a:cxn ang="0">
                <a:pos x="181" y="359"/>
              </a:cxn>
              <a:cxn ang="0">
                <a:pos x="179" y="374"/>
              </a:cxn>
              <a:cxn ang="0">
                <a:pos x="164" y="416"/>
              </a:cxn>
              <a:cxn ang="0">
                <a:pos x="147" y="487"/>
              </a:cxn>
              <a:cxn ang="0">
                <a:pos x="138" y="523"/>
              </a:cxn>
              <a:cxn ang="0">
                <a:pos x="119" y="534"/>
              </a:cxn>
              <a:cxn ang="0">
                <a:pos x="66" y="541"/>
              </a:cxn>
              <a:cxn ang="0">
                <a:pos x="15" y="549"/>
              </a:cxn>
              <a:cxn ang="0">
                <a:pos x="43" y="554"/>
              </a:cxn>
              <a:cxn ang="0">
                <a:pos x="92" y="550"/>
              </a:cxn>
              <a:cxn ang="0">
                <a:pos x="139" y="556"/>
              </a:cxn>
              <a:cxn ang="0">
                <a:pos x="146" y="577"/>
              </a:cxn>
              <a:cxn ang="0">
                <a:pos x="158" y="615"/>
              </a:cxn>
              <a:cxn ang="0">
                <a:pos x="161" y="630"/>
              </a:cxn>
              <a:cxn ang="0">
                <a:pos x="155" y="651"/>
              </a:cxn>
              <a:cxn ang="0">
                <a:pos x="146" y="671"/>
              </a:cxn>
              <a:cxn ang="0">
                <a:pos x="155" y="676"/>
              </a:cxn>
              <a:cxn ang="0">
                <a:pos x="181" y="666"/>
              </a:cxn>
              <a:cxn ang="0">
                <a:pos x="219" y="648"/>
              </a:cxn>
              <a:cxn ang="0">
                <a:pos x="239" y="645"/>
              </a:cxn>
              <a:cxn ang="0">
                <a:pos x="250" y="649"/>
              </a:cxn>
              <a:cxn ang="0">
                <a:pos x="256" y="662"/>
              </a:cxn>
              <a:cxn ang="0">
                <a:pos x="264" y="665"/>
              </a:cxn>
              <a:cxn ang="0">
                <a:pos x="279" y="654"/>
              </a:cxn>
              <a:cxn ang="0">
                <a:pos x="308" y="625"/>
              </a:cxn>
              <a:cxn ang="0">
                <a:pos x="337" y="593"/>
              </a:cxn>
              <a:cxn ang="0">
                <a:pos x="360" y="561"/>
              </a:cxn>
              <a:cxn ang="0">
                <a:pos x="379" y="530"/>
              </a:cxn>
              <a:cxn ang="0">
                <a:pos x="394" y="495"/>
              </a:cxn>
              <a:cxn ang="0">
                <a:pos x="403" y="464"/>
              </a:cxn>
              <a:cxn ang="0">
                <a:pos x="410" y="434"/>
              </a:cxn>
              <a:cxn ang="0">
                <a:pos x="417" y="404"/>
              </a:cxn>
              <a:cxn ang="0">
                <a:pos x="416" y="376"/>
              </a:cxn>
              <a:cxn ang="0">
                <a:pos x="410" y="348"/>
              </a:cxn>
              <a:cxn ang="0">
                <a:pos x="401" y="315"/>
              </a:cxn>
              <a:cxn ang="0">
                <a:pos x="386" y="287"/>
              </a:cxn>
              <a:cxn ang="0">
                <a:pos x="362" y="261"/>
              </a:cxn>
              <a:cxn ang="0">
                <a:pos x="332" y="236"/>
              </a:cxn>
              <a:cxn ang="0">
                <a:pos x="278" y="204"/>
              </a:cxn>
              <a:cxn ang="0">
                <a:pos x="209" y="167"/>
              </a:cxn>
            </a:cxnLst>
            <a:rect l="0" t="0" r="r" b="b"/>
            <a:pathLst>
              <a:path w="417" h="677">
                <a:moveTo>
                  <a:pt x="183" y="150"/>
                </a:moveTo>
                <a:lnTo>
                  <a:pt x="181" y="147"/>
                </a:lnTo>
                <a:lnTo>
                  <a:pt x="178" y="145"/>
                </a:lnTo>
                <a:lnTo>
                  <a:pt x="176" y="141"/>
                </a:lnTo>
                <a:lnTo>
                  <a:pt x="173" y="140"/>
                </a:lnTo>
                <a:lnTo>
                  <a:pt x="171" y="138"/>
                </a:lnTo>
                <a:lnTo>
                  <a:pt x="170" y="136"/>
                </a:lnTo>
                <a:lnTo>
                  <a:pt x="168" y="133"/>
                </a:lnTo>
                <a:lnTo>
                  <a:pt x="158" y="125"/>
                </a:lnTo>
                <a:lnTo>
                  <a:pt x="149" y="115"/>
                </a:lnTo>
                <a:lnTo>
                  <a:pt x="141" y="103"/>
                </a:lnTo>
                <a:lnTo>
                  <a:pt x="134" y="92"/>
                </a:lnTo>
                <a:lnTo>
                  <a:pt x="128" y="79"/>
                </a:lnTo>
                <a:lnTo>
                  <a:pt x="122" y="67"/>
                </a:lnTo>
                <a:lnTo>
                  <a:pt x="118" y="53"/>
                </a:lnTo>
                <a:lnTo>
                  <a:pt x="113" y="40"/>
                </a:lnTo>
                <a:lnTo>
                  <a:pt x="111" y="32"/>
                </a:lnTo>
                <a:lnTo>
                  <a:pt x="109" y="25"/>
                </a:lnTo>
                <a:lnTo>
                  <a:pt x="104" y="17"/>
                </a:lnTo>
                <a:lnTo>
                  <a:pt x="100" y="9"/>
                </a:lnTo>
                <a:lnTo>
                  <a:pt x="97" y="8"/>
                </a:lnTo>
                <a:lnTo>
                  <a:pt x="95" y="3"/>
                </a:lnTo>
                <a:lnTo>
                  <a:pt x="90" y="2"/>
                </a:lnTo>
                <a:lnTo>
                  <a:pt x="88" y="0"/>
                </a:lnTo>
                <a:lnTo>
                  <a:pt x="85" y="0"/>
                </a:lnTo>
                <a:lnTo>
                  <a:pt x="84" y="0"/>
                </a:lnTo>
                <a:lnTo>
                  <a:pt x="79" y="3"/>
                </a:lnTo>
                <a:lnTo>
                  <a:pt x="79" y="8"/>
                </a:lnTo>
                <a:lnTo>
                  <a:pt x="70" y="22"/>
                </a:lnTo>
                <a:lnTo>
                  <a:pt x="62" y="40"/>
                </a:lnTo>
                <a:lnTo>
                  <a:pt x="57" y="54"/>
                </a:lnTo>
                <a:lnTo>
                  <a:pt x="53" y="71"/>
                </a:lnTo>
                <a:lnTo>
                  <a:pt x="50" y="88"/>
                </a:lnTo>
                <a:lnTo>
                  <a:pt x="47" y="104"/>
                </a:lnTo>
                <a:lnTo>
                  <a:pt x="47" y="123"/>
                </a:lnTo>
                <a:lnTo>
                  <a:pt x="47" y="138"/>
                </a:lnTo>
                <a:lnTo>
                  <a:pt x="47" y="140"/>
                </a:lnTo>
                <a:lnTo>
                  <a:pt x="47" y="141"/>
                </a:lnTo>
                <a:lnTo>
                  <a:pt x="49" y="141"/>
                </a:lnTo>
                <a:lnTo>
                  <a:pt x="51" y="141"/>
                </a:lnTo>
                <a:lnTo>
                  <a:pt x="57" y="143"/>
                </a:lnTo>
                <a:lnTo>
                  <a:pt x="62" y="143"/>
                </a:lnTo>
                <a:lnTo>
                  <a:pt x="66" y="145"/>
                </a:lnTo>
                <a:lnTo>
                  <a:pt x="71" y="146"/>
                </a:lnTo>
                <a:lnTo>
                  <a:pt x="75" y="147"/>
                </a:lnTo>
                <a:lnTo>
                  <a:pt x="76" y="147"/>
                </a:lnTo>
                <a:lnTo>
                  <a:pt x="77" y="150"/>
                </a:lnTo>
                <a:lnTo>
                  <a:pt x="79" y="152"/>
                </a:lnTo>
                <a:lnTo>
                  <a:pt x="86" y="177"/>
                </a:lnTo>
                <a:lnTo>
                  <a:pt x="99" y="201"/>
                </a:lnTo>
                <a:lnTo>
                  <a:pt x="110" y="224"/>
                </a:lnTo>
                <a:lnTo>
                  <a:pt x="124" y="248"/>
                </a:lnTo>
                <a:lnTo>
                  <a:pt x="138" y="271"/>
                </a:lnTo>
                <a:lnTo>
                  <a:pt x="153" y="295"/>
                </a:lnTo>
                <a:lnTo>
                  <a:pt x="164" y="318"/>
                </a:lnTo>
                <a:lnTo>
                  <a:pt x="177" y="342"/>
                </a:lnTo>
                <a:lnTo>
                  <a:pt x="179" y="346"/>
                </a:lnTo>
                <a:lnTo>
                  <a:pt x="179" y="350"/>
                </a:lnTo>
                <a:lnTo>
                  <a:pt x="179" y="355"/>
                </a:lnTo>
                <a:lnTo>
                  <a:pt x="181" y="359"/>
                </a:lnTo>
                <a:lnTo>
                  <a:pt x="179" y="364"/>
                </a:lnTo>
                <a:lnTo>
                  <a:pt x="179" y="371"/>
                </a:lnTo>
                <a:lnTo>
                  <a:pt x="179" y="374"/>
                </a:lnTo>
                <a:lnTo>
                  <a:pt x="177" y="378"/>
                </a:lnTo>
                <a:lnTo>
                  <a:pt x="170" y="395"/>
                </a:lnTo>
                <a:lnTo>
                  <a:pt x="164" y="416"/>
                </a:lnTo>
                <a:lnTo>
                  <a:pt x="158" y="440"/>
                </a:lnTo>
                <a:lnTo>
                  <a:pt x="153" y="465"/>
                </a:lnTo>
                <a:lnTo>
                  <a:pt x="147" y="487"/>
                </a:lnTo>
                <a:lnTo>
                  <a:pt x="141" y="509"/>
                </a:lnTo>
                <a:lnTo>
                  <a:pt x="140" y="516"/>
                </a:lnTo>
                <a:lnTo>
                  <a:pt x="138" y="523"/>
                </a:lnTo>
                <a:lnTo>
                  <a:pt x="136" y="526"/>
                </a:lnTo>
                <a:lnTo>
                  <a:pt x="134" y="530"/>
                </a:lnTo>
                <a:lnTo>
                  <a:pt x="119" y="534"/>
                </a:lnTo>
                <a:lnTo>
                  <a:pt x="103" y="538"/>
                </a:lnTo>
                <a:lnTo>
                  <a:pt x="85" y="540"/>
                </a:lnTo>
                <a:lnTo>
                  <a:pt x="66" y="541"/>
                </a:lnTo>
                <a:lnTo>
                  <a:pt x="50" y="544"/>
                </a:lnTo>
                <a:lnTo>
                  <a:pt x="31" y="547"/>
                </a:lnTo>
                <a:lnTo>
                  <a:pt x="15" y="549"/>
                </a:lnTo>
                <a:lnTo>
                  <a:pt x="0" y="554"/>
                </a:lnTo>
                <a:lnTo>
                  <a:pt x="24" y="554"/>
                </a:lnTo>
                <a:lnTo>
                  <a:pt x="43" y="554"/>
                </a:lnTo>
                <a:lnTo>
                  <a:pt x="61" y="553"/>
                </a:lnTo>
                <a:lnTo>
                  <a:pt x="77" y="550"/>
                </a:lnTo>
                <a:lnTo>
                  <a:pt x="92" y="550"/>
                </a:lnTo>
                <a:lnTo>
                  <a:pt x="108" y="550"/>
                </a:lnTo>
                <a:lnTo>
                  <a:pt x="122" y="553"/>
                </a:lnTo>
                <a:lnTo>
                  <a:pt x="139" y="556"/>
                </a:lnTo>
                <a:lnTo>
                  <a:pt x="141" y="560"/>
                </a:lnTo>
                <a:lnTo>
                  <a:pt x="143" y="566"/>
                </a:lnTo>
                <a:lnTo>
                  <a:pt x="146" y="577"/>
                </a:lnTo>
                <a:lnTo>
                  <a:pt x="149" y="591"/>
                </a:lnTo>
                <a:lnTo>
                  <a:pt x="153" y="602"/>
                </a:lnTo>
                <a:lnTo>
                  <a:pt x="158" y="615"/>
                </a:lnTo>
                <a:lnTo>
                  <a:pt x="161" y="622"/>
                </a:lnTo>
                <a:lnTo>
                  <a:pt x="164" y="626"/>
                </a:lnTo>
                <a:lnTo>
                  <a:pt x="161" y="630"/>
                </a:lnTo>
                <a:lnTo>
                  <a:pt x="158" y="637"/>
                </a:lnTo>
                <a:lnTo>
                  <a:pt x="156" y="644"/>
                </a:lnTo>
                <a:lnTo>
                  <a:pt x="155" y="651"/>
                </a:lnTo>
                <a:lnTo>
                  <a:pt x="153" y="657"/>
                </a:lnTo>
                <a:lnTo>
                  <a:pt x="149" y="665"/>
                </a:lnTo>
                <a:lnTo>
                  <a:pt x="146" y="671"/>
                </a:lnTo>
                <a:lnTo>
                  <a:pt x="141" y="676"/>
                </a:lnTo>
                <a:lnTo>
                  <a:pt x="149" y="677"/>
                </a:lnTo>
                <a:lnTo>
                  <a:pt x="155" y="676"/>
                </a:lnTo>
                <a:lnTo>
                  <a:pt x="161" y="673"/>
                </a:lnTo>
                <a:lnTo>
                  <a:pt x="168" y="672"/>
                </a:lnTo>
                <a:lnTo>
                  <a:pt x="181" y="666"/>
                </a:lnTo>
                <a:lnTo>
                  <a:pt x="194" y="660"/>
                </a:lnTo>
                <a:lnTo>
                  <a:pt x="205" y="653"/>
                </a:lnTo>
                <a:lnTo>
                  <a:pt x="219" y="648"/>
                </a:lnTo>
                <a:lnTo>
                  <a:pt x="224" y="647"/>
                </a:lnTo>
                <a:lnTo>
                  <a:pt x="232" y="645"/>
                </a:lnTo>
                <a:lnTo>
                  <a:pt x="239" y="645"/>
                </a:lnTo>
                <a:lnTo>
                  <a:pt x="245" y="645"/>
                </a:lnTo>
                <a:lnTo>
                  <a:pt x="248" y="645"/>
                </a:lnTo>
                <a:lnTo>
                  <a:pt x="250" y="649"/>
                </a:lnTo>
                <a:lnTo>
                  <a:pt x="252" y="653"/>
                </a:lnTo>
                <a:lnTo>
                  <a:pt x="255" y="657"/>
                </a:lnTo>
                <a:lnTo>
                  <a:pt x="256" y="662"/>
                </a:lnTo>
                <a:lnTo>
                  <a:pt x="260" y="665"/>
                </a:lnTo>
                <a:lnTo>
                  <a:pt x="262" y="665"/>
                </a:lnTo>
                <a:lnTo>
                  <a:pt x="264" y="665"/>
                </a:lnTo>
                <a:lnTo>
                  <a:pt x="266" y="665"/>
                </a:lnTo>
                <a:lnTo>
                  <a:pt x="268" y="663"/>
                </a:lnTo>
                <a:lnTo>
                  <a:pt x="279" y="654"/>
                </a:lnTo>
                <a:lnTo>
                  <a:pt x="288" y="645"/>
                </a:lnTo>
                <a:lnTo>
                  <a:pt x="301" y="634"/>
                </a:lnTo>
                <a:lnTo>
                  <a:pt x="308" y="625"/>
                </a:lnTo>
                <a:lnTo>
                  <a:pt x="319" y="616"/>
                </a:lnTo>
                <a:lnTo>
                  <a:pt x="327" y="604"/>
                </a:lnTo>
                <a:lnTo>
                  <a:pt x="337" y="593"/>
                </a:lnTo>
                <a:lnTo>
                  <a:pt x="345" y="582"/>
                </a:lnTo>
                <a:lnTo>
                  <a:pt x="353" y="570"/>
                </a:lnTo>
                <a:lnTo>
                  <a:pt x="360" y="561"/>
                </a:lnTo>
                <a:lnTo>
                  <a:pt x="366" y="549"/>
                </a:lnTo>
                <a:lnTo>
                  <a:pt x="373" y="541"/>
                </a:lnTo>
                <a:lnTo>
                  <a:pt x="379" y="530"/>
                </a:lnTo>
                <a:lnTo>
                  <a:pt x="384" y="519"/>
                </a:lnTo>
                <a:lnTo>
                  <a:pt x="389" y="507"/>
                </a:lnTo>
                <a:lnTo>
                  <a:pt x="394" y="495"/>
                </a:lnTo>
                <a:lnTo>
                  <a:pt x="398" y="485"/>
                </a:lnTo>
                <a:lnTo>
                  <a:pt x="401" y="475"/>
                </a:lnTo>
                <a:lnTo>
                  <a:pt x="403" y="464"/>
                </a:lnTo>
                <a:lnTo>
                  <a:pt x="406" y="455"/>
                </a:lnTo>
                <a:lnTo>
                  <a:pt x="409" y="446"/>
                </a:lnTo>
                <a:lnTo>
                  <a:pt x="410" y="434"/>
                </a:lnTo>
                <a:lnTo>
                  <a:pt x="414" y="425"/>
                </a:lnTo>
                <a:lnTo>
                  <a:pt x="416" y="414"/>
                </a:lnTo>
                <a:lnTo>
                  <a:pt x="417" y="404"/>
                </a:lnTo>
                <a:lnTo>
                  <a:pt x="417" y="395"/>
                </a:lnTo>
                <a:lnTo>
                  <a:pt x="417" y="385"/>
                </a:lnTo>
                <a:lnTo>
                  <a:pt x="416" y="376"/>
                </a:lnTo>
                <a:lnTo>
                  <a:pt x="414" y="366"/>
                </a:lnTo>
                <a:lnTo>
                  <a:pt x="411" y="356"/>
                </a:lnTo>
                <a:lnTo>
                  <a:pt x="410" y="348"/>
                </a:lnTo>
                <a:lnTo>
                  <a:pt x="409" y="337"/>
                </a:lnTo>
                <a:lnTo>
                  <a:pt x="405" y="326"/>
                </a:lnTo>
                <a:lnTo>
                  <a:pt x="401" y="315"/>
                </a:lnTo>
                <a:lnTo>
                  <a:pt x="396" y="304"/>
                </a:lnTo>
                <a:lnTo>
                  <a:pt x="391" y="295"/>
                </a:lnTo>
                <a:lnTo>
                  <a:pt x="386" y="287"/>
                </a:lnTo>
                <a:lnTo>
                  <a:pt x="379" y="277"/>
                </a:lnTo>
                <a:lnTo>
                  <a:pt x="371" y="270"/>
                </a:lnTo>
                <a:lnTo>
                  <a:pt x="362" y="261"/>
                </a:lnTo>
                <a:lnTo>
                  <a:pt x="354" y="252"/>
                </a:lnTo>
                <a:lnTo>
                  <a:pt x="342" y="243"/>
                </a:lnTo>
                <a:lnTo>
                  <a:pt x="332" y="236"/>
                </a:lnTo>
                <a:lnTo>
                  <a:pt x="323" y="229"/>
                </a:lnTo>
                <a:lnTo>
                  <a:pt x="301" y="216"/>
                </a:lnTo>
                <a:lnTo>
                  <a:pt x="278" y="204"/>
                </a:lnTo>
                <a:lnTo>
                  <a:pt x="255" y="192"/>
                </a:lnTo>
                <a:lnTo>
                  <a:pt x="232" y="181"/>
                </a:lnTo>
                <a:lnTo>
                  <a:pt x="209" y="167"/>
                </a:lnTo>
                <a:lnTo>
                  <a:pt x="187" y="152"/>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11" name="Freeform 19"/>
          <p:cNvSpPr>
            <a:spLocks noChangeArrowheads="1"/>
          </p:cNvSpPr>
          <p:nvPr/>
        </p:nvSpPr>
        <p:spPr bwMode="auto">
          <a:xfrm>
            <a:off x="2814553" y="3122263"/>
            <a:ext cx="536333" cy="150852"/>
          </a:xfrm>
          <a:custGeom>
            <a:avLst/>
            <a:gdLst/>
            <a:ahLst/>
            <a:cxnLst>
              <a:cxn ang="0">
                <a:pos x="275" y="91"/>
              </a:cxn>
              <a:cxn ang="0">
                <a:pos x="291" y="84"/>
              </a:cxn>
              <a:cxn ang="0">
                <a:pos x="306" y="75"/>
              </a:cxn>
              <a:cxn ang="0">
                <a:pos x="322" y="63"/>
              </a:cxn>
              <a:cxn ang="0">
                <a:pos x="335" y="52"/>
              </a:cxn>
              <a:cxn ang="0">
                <a:pos x="348" y="39"/>
              </a:cxn>
              <a:cxn ang="0">
                <a:pos x="360" y="27"/>
              </a:cxn>
              <a:cxn ang="0">
                <a:pos x="371" y="12"/>
              </a:cxn>
              <a:cxn ang="0">
                <a:pos x="338" y="7"/>
              </a:cxn>
              <a:cxn ang="0">
                <a:pos x="293" y="6"/>
              </a:cxn>
              <a:cxn ang="0">
                <a:pos x="241" y="3"/>
              </a:cxn>
              <a:cxn ang="0">
                <a:pos x="184" y="0"/>
              </a:cxn>
              <a:cxn ang="0">
                <a:pos x="128" y="0"/>
              </a:cxn>
              <a:cxn ang="0">
                <a:pos x="75" y="0"/>
              </a:cxn>
              <a:cxn ang="0">
                <a:pos x="33" y="0"/>
              </a:cxn>
              <a:cxn ang="0">
                <a:pos x="0" y="2"/>
              </a:cxn>
              <a:cxn ang="0">
                <a:pos x="12" y="11"/>
              </a:cxn>
              <a:cxn ang="0">
                <a:pos x="23" y="21"/>
              </a:cxn>
              <a:cxn ang="0">
                <a:pos x="34" y="30"/>
              </a:cxn>
              <a:cxn ang="0">
                <a:pos x="43" y="39"/>
              </a:cxn>
              <a:cxn ang="0">
                <a:pos x="54" y="47"/>
              </a:cxn>
              <a:cxn ang="0">
                <a:pos x="64" y="58"/>
              </a:cxn>
              <a:cxn ang="0">
                <a:pos x="75" y="64"/>
              </a:cxn>
              <a:cxn ang="0">
                <a:pos x="87" y="70"/>
              </a:cxn>
              <a:cxn ang="0">
                <a:pos x="107" y="80"/>
              </a:cxn>
              <a:cxn ang="0">
                <a:pos x="127" y="90"/>
              </a:cxn>
              <a:cxn ang="0">
                <a:pos x="148" y="95"/>
              </a:cxn>
              <a:cxn ang="0">
                <a:pos x="171" y="100"/>
              </a:cxn>
              <a:cxn ang="0">
                <a:pos x="182" y="103"/>
              </a:cxn>
              <a:cxn ang="0">
                <a:pos x="191" y="103"/>
              </a:cxn>
              <a:cxn ang="0">
                <a:pos x="203" y="106"/>
              </a:cxn>
              <a:cxn ang="0">
                <a:pos x="213" y="106"/>
              </a:cxn>
              <a:cxn ang="0">
                <a:pos x="225" y="103"/>
              </a:cxn>
              <a:cxn ang="0">
                <a:pos x="235" y="103"/>
              </a:cxn>
              <a:cxn ang="0">
                <a:pos x="247" y="100"/>
              </a:cxn>
              <a:cxn ang="0">
                <a:pos x="258" y="98"/>
              </a:cxn>
            </a:cxnLst>
            <a:rect l="0" t="0" r="r" b="b"/>
            <a:pathLst>
              <a:path w="371" h="106">
                <a:moveTo>
                  <a:pt x="275" y="91"/>
                </a:moveTo>
                <a:lnTo>
                  <a:pt x="291" y="84"/>
                </a:lnTo>
                <a:lnTo>
                  <a:pt x="306" y="75"/>
                </a:lnTo>
                <a:lnTo>
                  <a:pt x="322" y="63"/>
                </a:lnTo>
                <a:lnTo>
                  <a:pt x="335" y="52"/>
                </a:lnTo>
                <a:lnTo>
                  <a:pt x="348" y="39"/>
                </a:lnTo>
                <a:lnTo>
                  <a:pt x="360" y="27"/>
                </a:lnTo>
                <a:lnTo>
                  <a:pt x="371" y="12"/>
                </a:lnTo>
                <a:lnTo>
                  <a:pt x="338" y="7"/>
                </a:lnTo>
                <a:lnTo>
                  <a:pt x="293" y="6"/>
                </a:lnTo>
                <a:lnTo>
                  <a:pt x="241" y="3"/>
                </a:lnTo>
                <a:lnTo>
                  <a:pt x="184" y="0"/>
                </a:lnTo>
                <a:lnTo>
                  <a:pt x="128" y="0"/>
                </a:lnTo>
                <a:lnTo>
                  <a:pt x="75" y="0"/>
                </a:lnTo>
                <a:lnTo>
                  <a:pt x="33" y="0"/>
                </a:lnTo>
                <a:lnTo>
                  <a:pt x="0" y="2"/>
                </a:lnTo>
                <a:lnTo>
                  <a:pt x="12" y="11"/>
                </a:lnTo>
                <a:lnTo>
                  <a:pt x="23" y="21"/>
                </a:lnTo>
                <a:lnTo>
                  <a:pt x="34" y="30"/>
                </a:lnTo>
                <a:lnTo>
                  <a:pt x="43" y="39"/>
                </a:lnTo>
                <a:lnTo>
                  <a:pt x="54" y="47"/>
                </a:lnTo>
                <a:lnTo>
                  <a:pt x="64" y="58"/>
                </a:lnTo>
                <a:lnTo>
                  <a:pt x="75" y="64"/>
                </a:lnTo>
                <a:lnTo>
                  <a:pt x="87" y="70"/>
                </a:lnTo>
                <a:lnTo>
                  <a:pt x="107" y="80"/>
                </a:lnTo>
                <a:lnTo>
                  <a:pt x="127" y="90"/>
                </a:lnTo>
                <a:lnTo>
                  <a:pt x="148" y="95"/>
                </a:lnTo>
                <a:lnTo>
                  <a:pt x="171" y="100"/>
                </a:lnTo>
                <a:lnTo>
                  <a:pt x="182" y="103"/>
                </a:lnTo>
                <a:lnTo>
                  <a:pt x="191" y="103"/>
                </a:lnTo>
                <a:lnTo>
                  <a:pt x="203" y="106"/>
                </a:lnTo>
                <a:lnTo>
                  <a:pt x="213" y="106"/>
                </a:lnTo>
                <a:lnTo>
                  <a:pt x="225" y="103"/>
                </a:lnTo>
                <a:lnTo>
                  <a:pt x="235" y="103"/>
                </a:lnTo>
                <a:lnTo>
                  <a:pt x="247" y="100"/>
                </a:lnTo>
                <a:lnTo>
                  <a:pt x="258" y="98"/>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12" name="Freeform 20"/>
          <p:cNvSpPr>
            <a:spLocks noChangeArrowheads="1"/>
          </p:cNvSpPr>
          <p:nvPr/>
        </p:nvSpPr>
        <p:spPr bwMode="auto">
          <a:xfrm>
            <a:off x="2153713" y="1692643"/>
            <a:ext cx="459714" cy="1223067"/>
          </a:xfrm>
          <a:custGeom>
            <a:avLst/>
            <a:gdLst/>
            <a:ahLst/>
            <a:cxnLst>
              <a:cxn ang="0">
                <a:pos x="64" y="588"/>
              </a:cxn>
              <a:cxn ang="0">
                <a:pos x="58" y="608"/>
              </a:cxn>
              <a:cxn ang="0">
                <a:pos x="48" y="633"/>
              </a:cxn>
              <a:cxn ang="0">
                <a:pos x="31" y="671"/>
              </a:cxn>
              <a:cxn ang="0">
                <a:pos x="13" y="709"/>
              </a:cxn>
              <a:cxn ang="0">
                <a:pos x="0" y="745"/>
              </a:cxn>
              <a:cxn ang="0">
                <a:pos x="3" y="777"/>
              </a:cxn>
              <a:cxn ang="0">
                <a:pos x="16" y="806"/>
              </a:cxn>
              <a:cxn ang="0">
                <a:pos x="40" y="830"/>
              </a:cxn>
              <a:cxn ang="0">
                <a:pos x="70" y="848"/>
              </a:cxn>
              <a:cxn ang="0">
                <a:pos x="103" y="860"/>
              </a:cxn>
              <a:cxn ang="0">
                <a:pos x="147" y="864"/>
              </a:cxn>
              <a:cxn ang="0">
                <a:pos x="193" y="866"/>
              </a:cxn>
              <a:cxn ang="0">
                <a:pos x="211" y="866"/>
              </a:cxn>
              <a:cxn ang="0">
                <a:pos x="215" y="855"/>
              </a:cxn>
              <a:cxn ang="0">
                <a:pos x="221" y="830"/>
              </a:cxn>
              <a:cxn ang="0">
                <a:pos x="220" y="813"/>
              </a:cxn>
              <a:cxn ang="0">
                <a:pos x="198" y="810"/>
              </a:cxn>
              <a:cxn ang="0">
                <a:pos x="153" y="818"/>
              </a:cxn>
              <a:cxn ang="0">
                <a:pos x="125" y="815"/>
              </a:cxn>
              <a:cxn ang="0">
                <a:pos x="120" y="795"/>
              </a:cxn>
              <a:cxn ang="0">
                <a:pos x="145" y="758"/>
              </a:cxn>
              <a:cxn ang="0">
                <a:pos x="164" y="717"/>
              </a:cxn>
              <a:cxn ang="0">
                <a:pos x="168" y="693"/>
              </a:cxn>
              <a:cxn ang="0">
                <a:pos x="157" y="674"/>
              </a:cxn>
              <a:cxn ang="0">
                <a:pos x="135" y="653"/>
              </a:cxn>
              <a:cxn ang="0">
                <a:pos x="133" y="642"/>
              </a:cxn>
              <a:cxn ang="0">
                <a:pos x="153" y="603"/>
              </a:cxn>
              <a:cxn ang="0">
                <a:pos x="182" y="540"/>
              </a:cxn>
              <a:cxn ang="0">
                <a:pos x="218" y="476"/>
              </a:cxn>
              <a:cxn ang="0">
                <a:pos x="179" y="390"/>
              </a:cxn>
              <a:cxn ang="0">
                <a:pos x="138" y="305"/>
              </a:cxn>
              <a:cxn ang="0">
                <a:pos x="120" y="243"/>
              </a:cxn>
              <a:cxn ang="0">
                <a:pos x="147" y="230"/>
              </a:cxn>
              <a:cxn ang="0">
                <a:pos x="165" y="211"/>
              </a:cxn>
              <a:cxn ang="0">
                <a:pos x="166" y="198"/>
              </a:cxn>
              <a:cxn ang="0">
                <a:pos x="159" y="185"/>
              </a:cxn>
              <a:cxn ang="0">
                <a:pos x="155" y="173"/>
              </a:cxn>
              <a:cxn ang="0">
                <a:pos x="185" y="128"/>
              </a:cxn>
              <a:cxn ang="0">
                <a:pos x="220" y="83"/>
              </a:cxn>
              <a:cxn ang="0">
                <a:pos x="253" y="53"/>
              </a:cxn>
              <a:cxn ang="0">
                <a:pos x="272" y="46"/>
              </a:cxn>
              <a:cxn ang="0">
                <a:pos x="293" y="43"/>
              </a:cxn>
              <a:cxn ang="0">
                <a:pos x="308" y="29"/>
              </a:cxn>
              <a:cxn ang="0">
                <a:pos x="316" y="12"/>
              </a:cxn>
              <a:cxn ang="0">
                <a:pos x="316" y="3"/>
              </a:cxn>
              <a:cxn ang="0">
                <a:pos x="255" y="3"/>
              </a:cxn>
              <a:cxn ang="0">
                <a:pos x="202" y="23"/>
              </a:cxn>
              <a:cxn ang="0">
                <a:pos x="155" y="53"/>
              </a:cxn>
              <a:cxn ang="0">
                <a:pos x="115" y="93"/>
              </a:cxn>
              <a:cxn ang="0">
                <a:pos x="82" y="140"/>
              </a:cxn>
              <a:cxn ang="0">
                <a:pos x="51" y="193"/>
              </a:cxn>
              <a:cxn ang="0">
                <a:pos x="33" y="250"/>
              </a:cxn>
              <a:cxn ang="0">
                <a:pos x="31" y="292"/>
              </a:cxn>
              <a:cxn ang="0">
                <a:pos x="34" y="339"/>
              </a:cxn>
              <a:cxn ang="0">
                <a:pos x="48" y="412"/>
              </a:cxn>
              <a:cxn ang="0">
                <a:pos x="66" y="484"/>
              </a:cxn>
              <a:cxn ang="0">
                <a:pos x="72" y="524"/>
              </a:cxn>
              <a:cxn ang="0">
                <a:pos x="70" y="548"/>
              </a:cxn>
              <a:cxn ang="0">
                <a:pos x="67" y="567"/>
              </a:cxn>
            </a:cxnLst>
            <a:rect l="0" t="0" r="r" b="b"/>
            <a:pathLst>
              <a:path w="317" h="870">
                <a:moveTo>
                  <a:pt x="66" y="575"/>
                </a:moveTo>
                <a:lnTo>
                  <a:pt x="65" y="580"/>
                </a:lnTo>
                <a:lnTo>
                  <a:pt x="64" y="588"/>
                </a:lnTo>
                <a:lnTo>
                  <a:pt x="62" y="594"/>
                </a:lnTo>
                <a:lnTo>
                  <a:pt x="61" y="601"/>
                </a:lnTo>
                <a:lnTo>
                  <a:pt x="58" y="608"/>
                </a:lnTo>
                <a:lnTo>
                  <a:pt x="56" y="614"/>
                </a:lnTo>
                <a:lnTo>
                  <a:pt x="55" y="621"/>
                </a:lnTo>
                <a:lnTo>
                  <a:pt x="48" y="633"/>
                </a:lnTo>
                <a:lnTo>
                  <a:pt x="42" y="646"/>
                </a:lnTo>
                <a:lnTo>
                  <a:pt x="35" y="659"/>
                </a:lnTo>
                <a:lnTo>
                  <a:pt x="31" y="671"/>
                </a:lnTo>
                <a:lnTo>
                  <a:pt x="25" y="684"/>
                </a:lnTo>
                <a:lnTo>
                  <a:pt x="19" y="697"/>
                </a:lnTo>
                <a:lnTo>
                  <a:pt x="13" y="709"/>
                </a:lnTo>
                <a:lnTo>
                  <a:pt x="9" y="721"/>
                </a:lnTo>
                <a:lnTo>
                  <a:pt x="4" y="733"/>
                </a:lnTo>
                <a:lnTo>
                  <a:pt x="0" y="745"/>
                </a:lnTo>
                <a:lnTo>
                  <a:pt x="0" y="755"/>
                </a:lnTo>
                <a:lnTo>
                  <a:pt x="0" y="767"/>
                </a:lnTo>
                <a:lnTo>
                  <a:pt x="3" y="777"/>
                </a:lnTo>
                <a:lnTo>
                  <a:pt x="5" y="787"/>
                </a:lnTo>
                <a:lnTo>
                  <a:pt x="11" y="797"/>
                </a:lnTo>
                <a:lnTo>
                  <a:pt x="16" y="806"/>
                </a:lnTo>
                <a:lnTo>
                  <a:pt x="25" y="815"/>
                </a:lnTo>
                <a:lnTo>
                  <a:pt x="32" y="823"/>
                </a:lnTo>
                <a:lnTo>
                  <a:pt x="40" y="830"/>
                </a:lnTo>
                <a:lnTo>
                  <a:pt x="50" y="837"/>
                </a:lnTo>
                <a:lnTo>
                  <a:pt x="61" y="841"/>
                </a:lnTo>
                <a:lnTo>
                  <a:pt x="70" y="848"/>
                </a:lnTo>
                <a:lnTo>
                  <a:pt x="80" y="853"/>
                </a:lnTo>
                <a:lnTo>
                  <a:pt x="90" y="856"/>
                </a:lnTo>
                <a:lnTo>
                  <a:pt x="103" y="860"/>
                </a:lnTo>
                <a:lnTo>
                  <a:pt x="117" y="862"/>
                </a:lnTo>
                <a:lnTo>
                  <a:pt x="133" y="864"/>
                </a:lnTo>
                <a:lnTo>
                  <a:pt x="147" y="864"/>
                </a:lnTo>
                <a:lnTo>
                  <a:pt x="164" y="864"/>
                </a:lnTo>
                <a:lnTo>
                  <a:pt x="179" y="864"/>
                </a:lnTo>
                <a:lnTo>
                  <a:pt x="193" y="866"/>
                </a:lnTo>
                <a:lnTo>
                  <a:pt x="208" y="870"/>
                </a:lnTo>
                <a:lnTo>
                  <a:pt x="209" y="868"/>
                </a:lnTo>
                <a:lnTo>
                  <a:pt x="211" y="866"/>
                </a:lnTo>
                <a:lnTo>
                  <a:pt x="213" y="864"/>
                </a:lnTo>
                <a:lnTo>
                  <a:pt x="214" y="862"/>
                </a:lnTo>
                <a:lnTo>
                  <a:pt x="215" y="855"/>
                </a:lnTo>
                <a:lnTo>
                  <a:pt x="218" y="848"/>
                </a:lnTo>
                <a:lnTo>
                  <a:pt x="219" y="838"/>
                </a:lnTo>
                <a:lnTo>
                  <a:pt x="221" y="830"/>
                </a:lnTo>
                <a:lnTo>
                  <a:pt x="224" y="821"/>
                </a:lnTo>
                <a:lnTo>
                  <a:pt x="226" y="816"/>
                </a:lnTo>
                <a:lnTo>
                  <a:pt x="220" y="813"/>
                </a:lnTo>
                <a:lnTo>
                  <a:pt x="213" y="810"/>
                </a:lnTo>
                <a:lnTo>
                  <a:pt x="204" y="810"/>
                </a:lnTo>
                <a:lnTo>
                  <a:pt x="198" y="810"/>
                </a:lnTo>
                <a:lnTo>
                  <a:pt x="182" y="810"/>
                </a:lnTo>
                <a:lnTo>
                  <a:pt x="168" y="815"/>
                </a:lnTo>
                <a:lnTo>
                  <a:pt x="153" y="818"/>
                </a:lnTo>
                <a:lnTo>
                  <a:pt x="139" y="818"/>
                </a:lnTo>
                <a:lnTo>
                  <a:pt x="133" y="816"/>
                </a:lnTo>
                <a:lnTo>
                  <a:pt x="125" y="815"/>
                </a:lnTo>
                <a:lnTo>
                  <a:pt x="119" y="810"/>
                </a:lnTo>
                <a:lnTo>
                  <a:pt x="112" y="807"/>
                </a:lnTo>
                <a:lnTo>
                  <a:pt x="120" y="795"/>
                </a:lnTo>
                <a:lnTo>
                  <a:pt x="130" y="782"/>
                </a:lnTo>
                <a:lnTo>
                  <a:pt x="138" y="770"/>
                </a:lnTo>
                <a:lnTo>
                  <a:pt x="145" y="758"/>
                </a:lnTo>
                <a:lnTo>
                  <a:pt x="153" y="746"/>
                </a:lnTo>
                <a:lnTo>
                  <a:pt x="157" y="733"/>
                </a:lnTo>
                <a:lnTo>
                  <a:pt x="164" y="717"/>
                </a:lnTo>
                <a:lnTo>
                  <a:pt x="168" y="701"/>
                </a:lnTo>
                <a:lnTo>
                  <a:pt x="168" y="698"/>
                </a:lnTo>
                <a:lnTo>
                  <a:pt x="168" y="693"/>
                </a:lnTo>
                <a:lnTo>
                  <a:pt x="166" y="688"/>
                </a:lnTo>
                <a:lnTo>
                  <a:pt x="165" y="684"/>
                </a:lnTo>
                <a:lnTo>
                  <a:pt x="157" y="674"/>
                </a:lnTo>
                <a:lnTo>
                  <a:pt x="150" y="667"/>
                </a:lnTo>
                <a:lnTo>
                  <a:pt x="142" y="659"/>
                </a:lnTo>
                <a:lnTo>
                  <a:pt x="135" y="653"/>
                </a:lnTo>
                <a:lnTo>
                  <a:pt x="133" y="648"/>
                </a:lnTo>
                <a:lnTo>
                  <a:pt x="133" y="646"/>
                </a:lnTo>
                <a:lnTo>
                  <a:pt x="133" y="642"/>
                </a:lnTo>
                <a:lnTo>
                  <a:pt x="133" y="639"/>
                </a:lnTo>
                <a:lnTo>
                  <a:pt x="142" y="622"/>
                </a:lnTo>
                <a:lnTo>
                  <a:pt x="153" y="603"/>
                </a:lnTo>
                <a:lnTo>
                  <a:pt x="163" y="583"/>
                </a:lnTo>
                <a:lnTo>
                  <a:pt x="172" y="561"/>
                </a:lnTo>
                <a:lnTo>
                  <a:pt x="182" y="540"/>
                </a:lnTo>
                <a:lnTo>
                  <a:pt x="193" y="517"/>
                </a:lnTo>
                <a:lnTo>
                  <a:pt x="205" y="497"/>
                </a:lnTo>
                <a:lnTo>
                  <a:pt x="218" y="476"/>
                </a:lnTo>
                <a:lnTo>
                  <a:pt x="205" y="447"/>
                </a:lnTo>
                <a:lnTo>
                  <a:pt x="193" y="418"/>
                </a:lnTo>
                <a:lnTo>
                  <a:pt x="179" y="390"/>
                </a:lnTo>
                <a:lnTo>
                  <a:pt x="165" y="361"/>
                </a:lnTo>
                <a:lnTo>
                  <a:pt x="150" y="333"/>
                </a:lnTo>
                <a:lnTo>
                  <a:pt x="138" y="305"/>
                </a:lnTo>
                <a:lnTo>
                  <a:pt x="124" y="277"/>
                </a:lnTo>
                <a:lnTo>
                  <a:pt x="112" y="247"/>
                </a:lnTo>
                <a:lnTo>
                  <a:pt x="120" y="243"/>
                </a:lnTo>
                <a:lnTo>
                  <a:pt x="130" y="238"/>
                </a:lnTo>
                <a:lnTo>
                  <a:pt x="139" y="234"/>
                </a:lnTo>
                <a:lnTo>
                  <a:pt x="147" y="230"/>
                </a:lnTo>
                <a:lnTo>
                  <a:pt x="153" y="224"/>
                </a:lnTo>
                <a:lnTo>
                  <a:pt x="161" y="217"/>
                </a:lnTo>
                <a:lnTo>
                  <a:pt x="165" y="211"/>
                </a:lnTo>
                <a:lnTo>
                  <a:pt x="168" y="206"/>
                </a:lnTo>
                <a:lnTo>
                  <a:pt x="168" y="202"/>
                </a:lnTo>
                <a:lnTo>
                  <a:pt x="166" y="198"/>
                </a:lnTo>
                <a:lnTo>
                  <a:pt x="165" y="193"/>
                </a:lnTo>
                <a:lnTo>
                  <a:pt x="162" y="189"/>
                </a:lnTo>
                <a:lnTo>
                  <a:pt x="159" y="185"/>
                </a:lnTo>
                <a:lnTo>
                  <a:pt x="157" y="179"/>
                </a:lnTo>
                <a:lnTo>
                  <a:pt x="155" y="177"/>
                </a:lnTo>
                <a:lnTo>
                  <a:pt x="155" y="173"/>
                </a:lnTo>
                <a:lnTo>
                  <a:pt x="165" y="157"/>
                </a:lnTo>
                <a:lnTo>
                  <a:pt x="174" y="143"/>
                </a:lnTo>
                <a:lnTo>
                  <a:pt x="185" y="128"/>
                </a:lnTo>
                <a:lnTo>
                  <a:pt x="196" y="113"/>
                </a:lnTo>
                <a:lnTo>
                  <a:pt x="208" y="98"/>
                </a:lnTo>
                <a:lnTo>
                  <a:pt x="220" y="83"/>
                </a:lnTo>
                <a:lnTo>
                  <a:pt x="232" y="68"/>
                </a:lnTo>
                <a:lnTo>
                  <a:pt x="247" y="55"/>
                </a:lnTo>
                <a:lnTo>
                  <a:pt x="253" y="53"/>
                </a:lnTo>
                <a:lnTo>
                  <a:pt x="258" y="50"/>
                </a:lnTo>
                <a:lnTo>
                  <a:pt x="265" y="49"/>
                </a:lnTo>
                <a:lnTo>
                  <a:pt x="272" y="46"/>
                </a:lnTo>
                <a:lnTo>
                  <a:pt x="279" y="46"/>
                </a:lnTo>
                <a:lnTo>
                  <a:pt x="287" y="44"/>
                </a:lnTo>
                <a:lnTo>
                  <a:pt x="293" y="43"/>
                </a:lnTo>
                <a:lnTo>
                  <a:pt x="301" y="39"/>
                </a:lnTo>
                <a:lnTo>
                  <a:pt x="304" y="35"/>
                </a:lnTo>
                <a:lnTo>
                  <a:pt x="308" y="29"/>
                </a:lnTo>
                <a:lnTo>
                  <a:pt x="311" y="23"/>
                </a:lnTo>
                <a:lnTo>
                  <a:pt x="315" y="17"/>
                </a:lnTo>
                <a:lnTo>
                  <a:pt x="316" y="12"/>
                </a:lnTo>
                <a:lnTo>
                  <a:pt x="317" y="7"/>
                </a:lnTo>
                <a:lnTo>
                  <a:pt x="317" y="3"/>
                </a:lnTo>
                <a:lnTo>
                  <a:pt x="316" y="3"/>
                </a:lnTo>
                <a:lnTo>
                  <a:pt x="296" y="0"/>
                </a:lnTo>
                <a:lnTo>
                  <a:pt x="276" y="1"/>
                </a:lnTo>
                <a:lnTo>
                  <a:pt x="255" y="3"/>
                </a:lnTo>
                <a:lnTo>
                  <a:pt x="238" y="8"/>
                </a:lnTo>
                <a:lnTo>
                  <a:pt x="219" y="14"/>
                </a:lnTo>
                <a:lnTo>
                  <a:pt x="202" y="23"/>
                </a:lnTo>
                <a:lnTo>
                  <a:pt x="185" y="32"/>
                </a:lnTo>
                <a:lnTo>
                  <a:pt x="170" y="40"/>
                </a:lnTo>
                <a:lnTo>
                  <a:pt x="155" y="53"/>
                </a:lnTo>
                <a:lnTo>
                  <a:pt x="141" y="67"/>
                </a:lnTo>
                <a:lnTo>
                  <a:pt x="127" y="79"/>
                </a:lnTo>
                <a:lnTo>
                  <a:pt x="115" y="93"/>
                </a:lnTo>
                <a:lnTo>
                  <a:pt x="103" y="109"/>
                </a:lnTo>
                <a:lnTo>
                  <a:pt x="90" y="123"/>
                </a:lnTo>
                <a:lnTo>
                  <a:pt x="82" y="140"/>
                </a:lnTo>
                <a:lnTo>
                  <a:pt x="71" y="156"/>
                </a:lnTo>
                <a:lnTo>
                  <a:pt x="61" y="175"/>
                </a:lnTo>
                <a:lnTo>
                  <a:pt x="51" y="193"/>
                </a:lnTo>
                <a:lnTo>
                  <a:pt x="43" y="211"/>
                </a:lnTo>
                <a:lnTo>
                  <a:pt x="38" y="231"/>
                </a:lnTo>
                <a:lnTo>
                  <a:pt x="33" y="250"/>
                </a:lnTo>
                <a:lnTo>
                  <a:pt x="31" y="272"/>
                </a:lnTo>
                <a:lnTo>
                  <a:pt x="31" y="282"/>
                </a:lnTo>
                <a:lnTo>
                  <a:pt x="31" y="292"/>
                </a:lnTo>
                <a:lnTo>
                  <a:pt x="31" y="303"/>
                </a:lnTo>
                <a:lnTo>
                  <a:pt x="31" y="314"/>
                </a:lnTo>
                <a:lnTo>
                  <a:pt x="34" y="339"/>
                </a:lnTo>
                <a:lnTo>
                  <a:pt x="38" y="363"/>
                </a:lnTo>
                <a:lnTo>
                  <a:pt x="42" y="388"/>
                </a:lnTo>
                <a:lnTo>
                  <a:pt x="48" y="412"/>
                </a:lnTo>
                <a:lnTo>
                  <a:pt x="55" y="435"/>
                </a:lnTo>
                <a:lnTo>
                  <a:pt x="61" y="460"/>
                </a:lnTo>
                <a:lnTo>
                  <a:pt x="66" y="484"/>
                </a:lnTo>
                <a:lnTo>
                  <a:pt x="72" y="508"/>
                </a:lnTo>
                <a:lnTo>
                  <a:pt x="72" y="517"/>
                </a:lnTo>
                <a:lnTo>
                  <a:pt x="72" y="524"/>
                </a:lnTo>
                <a:lnTo>
                  <a:pt x="72" y="531"/>
                </a:lnTo>
                <a:lnTo>
                  <a:pt x="71" y="540"/>
                </a:lnTo>
                <a:lnTo>
                  <a:pt x="70" y="548"/>
                </a:lnTo>
                <a:lnTo>
                  <a:pt x="68" y="554"/>
                </a:lnTo>
                <a:lnTo>
                  <a:pt x="67" y="560"/>
                </a:lnTo>
                <a:lnTo>
                  <a:pt x="67" y="567"/>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13" name="Freeform 21"/>
          <p:cNvSpPr>
            <a:spLocks noChangeArrowheads="1"/>
          </p:cNvSpPr>
          <p:nvPr/>
        </p:nvSpPr>
        <p:spPr bwMode="auto">
          <a:xfrm>
            <a:off x="2448217" y="1706568"/>
            <a:ext cx="986470" cy="225118"/>
          </a:xfrm>
          <a:custGeom>
            <a:avLst/>
            <a:gdLst/>
            <a:ahLst/>
            <a:cxnLst>
              <a:cxn ang="0">
                <a:pos x="34" y="95"/>
              </a:cxn>
              <a:cxn ang="0">
                <a:pos x="21" y="112"/>
              </a:cxn>
              <a:cxn ang="0">
                <a:pos x="9" y="130"/>
              </a:cxn>
              <a:cxn ang="0">
                <a:pos x="0" y="151"/>
              </a:cxn>
              <a:cxn ang="0">
                <a:pos x="0" y="154"/>
              </a:cxn>
              <a:cxn ang="0">
                <a:pos x="0" y="156"/>
              </a:cxn>
              <a:cxn ang="0">
                <a:pos x="1" y="159"/>
              </a:cxn>
              <a:cxn ang="0">
                <a:pos x="4" y="160"/>
              </a:cxn>
              <a:cxn ang="0">
                <a:pos x="139" y="141"/>
              </a:cxn>
              <a:cxn ang="0">
                <a:pos x="340" y="108"/>
              </a:cxn>
              <a:cxn ang="0">
                <a:pos x="542" y="73"/>
              </a:cxn>
              <a:cxn ang="0">
                <a:pos x="682" y="46"/>
              </a:cxn>
              <a:cxn ang="0">
                <a:pos x="662" y="45"/>
              </a:cxn>
              <a:cxn ang="0">
                <a:pos x="620" y="49"/>
              </a:cxn>
              <a:cxn ang="0">
                <a:pos x="494" y="62"/>
              </a:cxn>
              <a:cxn ang="0">
                <a:pos x="367" y="81"/>
              </a:cxn>
              <a:cxn ang="0">
                <a:pos x="295" y="88"/>
              </a:cxn>
              <a:cxn ang="0">
                <a:pos x="360" y="74"/>
              </a:cxn>
              <a:cxn ang="0">
                <a:pos x="421" y="58"/>
              </a:cxn>
              <a:cxn ang="0">
                <a:pos x="464" y="46"/>
              </a:cxn>
              <a:cxn ang="0">
                <a:pos x="475" y="43"/>
              </a:cxn>
              <a:cxn ang="0">
                <a:pos x="399" y="53"/>
              </a:cxn>
              <a:cxn ang="0">
                <a:pos x="314" y="64"/>
              </a:cxn>
              <a:cxn ang="0">
                <a:pos x="226" y="76"/>
              </a:cxn>
              <a:cxn ang="0">
                <a:pos x="135" y="83"/>
              </a:cxn>
              <a:cxn ang="0">
                <a:pos x="179" y="74"/>
              </a:cxn>
              <a:cxn ang="0">
                <a:pos x="290" y="53"/>
              </a:cxn>
              <a:cxn ang="0">
                <a:pos x="425" y="28"/>
              </a:cxn>
              <a:cxn ang="0">
                <a:pos x="546" y="5"/>
              </a:cxn>
              <a:cxn ang="0">
                <a:pos x="526" y="2"/>
              </a:cxn>
              <a:cxn ang="0">
                <a:pos x="500" y="2"/>
              </a:cxn>
              <a:cxn ang="0">
                <a:pos x="477" y="4"/>
              </a:cxn>
              <a:cxn ang="0">
                <a:pos x="457" y="5"/>
              </a:cxn>
              <a:cxn ang="0">
                <a:pos x="351" y="21"/>
              </a:cxn>
              <a:cxn ang="0">
                <a:pos x="219" y="43"/>
              </a:cxn>
              <a:cxn ang="0">
                <a:pos x="104" y="62"/>
              </a:cxn>
              <a:cxn ang="0">
                <a:pos x="66" y="73"/>
              </a:cxn>
              <a:cxn ang="0">
                <a:pos x="49" y="78"/>
              </a:cxn>
            </a:cxnLst>
            <a:rect l="0" t="0" r="r" b="b"/>
            <a:pathLst>
              <a:path w="682" h="160">
                <a:moveTo>
                  <a:pt x="43" y="85"/>
                </a:moveTo>
                <a:lnTo>
                  <a:pt x="34" y="95"/>
                </a:lnTo>
                <a:lnTo>
                  <a:pt x="26" y="103"/>
                </a:lnTo>
                <a:lnTo>
                  <a:pt x="21" y="112"/>
                </a:lnTo>
                <a:lnTo>
                  <a:pt x="14" y="121"/>
                </a:lnTo>
                <a:lnTo>
                  <a:pt x="9" y="130"/>
                </a:lnTo>
                <a:lnTo>
                  <a:pt x="3" y="140"/>
                </a:lnTo>
                <a:lnTo>
                  <a:pt x="0" y="151"/>
                </a:lnTo>
                <a:lnTo>
                  <a:pt x="0" y="152"/>
                </a:lnTo>
                <a:lnTo>
                  <a:pt x="0" y="154"/>
                </a:lnTo>
                <a:lnTo>
                  <a:pt x="0" y="156"/>
                </a:lnTo>
                <a:lnTo>
                  <a:pt x="0" y="156"/>
                </a:lnTo>
                <a:lnTo>
                  <a:pt x="0" y="158"/>
                </a:lnTo>
                <a:lnTo>
                  <a:pt x="1" y="159"/>
                </a:lnTo>
                <a:lnTo>
                  <a:pt x="3" y="160"/>
                </a:lnTo>
                <a:lnTo>
                  <a:pt x="4" y="160"/>
                </a:lnTo>
                <a:lnTo>
                  <a:pt x="59" y="152"/>
                </a:lnTo>
                <a:lnTo>
                  <a:pt x="139" y="141"/>
                </a:lnTo>
                <a:lnTo>
                  <a:pt x="235" y="126"/>
                </a:lnTo>
                <a:lnTo>
                  <a:pt x="340" y="108"/>
                </a:lnTo>
                <a:lnTo>
                  <a:pt x="444" y="90"/>
                </a:lnTo>
                <a:lnTo>
                  <a:pt x="542" y="73"/>
                </a:lnTo>
                <a:lnTo>
                  <a:pt x="624" y="58"/>
                </a:lnTo>
                <a:lnTo>
                  <a:pt x="682" y="46"/>
                </a:lnTo>
                <a:lnTo>
                  <a:pt x="676" y="45"/>
                </a:lnTo>
                <a:lnTo>
                  <a:pt x="662" y="45"/>
                </a:lnTo>
                <a:lnTo>
                  <a:pt x="642" y="45"/>
                </a:lnTo>
                <a:lnTo>
                  <a:pt x="620" y="49"/>
                </a:lnTo>
                <a:lnTo>
                  <a:pt x="561" y="54"/>
                </a:lnTo>
                <a:lnTo>
                  <a:pt x="494" y="62"/>
                </a:lnTo>
                <a:lnTo>
                  <a:pt x="427" y="73"/>
                </a:lnTo>
                <a:lnTo>
                  <a:pt x="367" y="81"/>
                </a:lnTo>
                <a:lnTo>
                  <a:pt x="320" y="87"/>
                </a:lnTo>
                <a:lnTo>
                  <a:pt x="295" y="88"/>
                </a:lnTo>
                <a:lnTo>
                  <a:pt x="328" y="81"/>
                </a:lnTo>
                <a:lnTo>
                  <a:pt x="360" y="74"/>
                </a:lnTo>
                <a:lnTo>
                  <a:pt x="393" y="66"/>
                </a:lnTo>
                <a:lnTo>
                  <a:pt x="421" y="58"/>
                </a:lnTo>
                <a:lnTo>
                  <a:pt x="447" y="52"/>
                </a:lnTo>
                <a:lnTo>
                  <a:pt x="464" y="46"/>
                </a:lnTo>
                <a:lnTo>
                  <a:pt x="475" y="43"/>
                </a:lnTo>
                <a:lnTo>
                  <a:pt x="475" y="43"/>
                </a:lnTo>
                <a:lnTo>
                  <a:pt x="437" y="49"/>
                </a:lnTo>
                <a:lnTo>
                  <a:pt x="399" y="53"/>
                </a:lnTo>
                <a:lnTo>
                  <a:pt x="358" y="58"/>
                </a:lnTo>
                <a:lnTo>
                  <a:pt x="314" y="64"/>
                </a:lnTo>
                <a:lnTo>
                  <a:pt x="270" y="69"/>
                </a:lnTo>
                <a:lnTo>
                  <a:pt x="226" y="76"/>
                </a:lnTo>
                <a:lnTo>
                  <a:pt x="180" y="80"/>
                </a:lnTo>
                <a:lnTo>
                  <a:pt x="135" y="83"/>
                </a:lnTo>
                <a:lnTo>
                  <a:pt x="146" y="81"/>
                </a:lnTo>
                <a:lnTo>
                  <a:pt x="179" y="74"/>
                </a:lnTo>
                <a:lnTo>
                  <a:pt x="229" y="64"/>
                </a:lnTo>
                <a:lnTo>
                  <a:pt x="290" y="53"/>
                </a:lnTo>
                <a:lnTo>
                  <a:pt x="356" y="40"/>
                </a:lnTo>
                <a:lnTo>
                  <a:pt x="425" y="28"/>
                </a:lnTo>
                <a:lnTo>
                  <a:pt x="490" y="15"/>
                </a:lnTo>
                <a:lnTo>
                  <a:pt x="546" y="5"/>
                </a:lnTo>
                <a:lnTo>
                  <a:pt x="535" y="4"/>
                </a:lnTo>
                <a:lnTo>
                  <a:pt x="526" y="2"/>
                </a:lnTo>
                <a:lnTo>
                  <a:pt x="512" y="0"/>
                </a:lnTo>
                <a:lnTo>
                  <a:pt x="500" y="2"/>
                </a:lnTo>
                <a:lnTo>
                  <a:pt x="488" y="4"/>
                </a:lnTo>
                <a:lnTo>
                  <a:pt x="477" y="4"/>
                </a:lnTo>
                <a:lnTo>
                  <a:pt x="465" y="5"/>
                </a:lnTo>
                <a:lnTo>
                  <a:pt x="457" y="5"/>
                </a:lnTo>
                <a:lnTo>
                  <a:pt x="409" y="13"/>
                </a:lnTo>
                <a:lnTo>
                  <a:pt x="351" y="21"/>
                </a:lnTo>
                <a:lnTo>
                  <a:pt x="286" y="30"/>
                </a:lnTo>
                <a:lnTo>
                  <a:pt x="219" y="43"/>
                </a:lnTo>
                <a:lnTo>
                  <a:pt x="158" y="53"/>
                </a:lnTo>
                <a:lnTo>
                  <a:pt x="104" y="62"/>
                </a:lnTo>
                <a:lnTo>
                  <a:pt x="83" y="68"/>
                </a:lnTo>
                <a:lnTo>
                  <a:pt x="66" y="73"/>
                </a:lnTo>
                <a:lnTo>
                  <a:pt x="55" y="75"/>
                </a:lnTo>
                <a:lnTo>
                  <a:pt x="49" y="78"/>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13014" name="Freeform 22"/>
          <p:cNvSpPr>
            <a:spLocks noChangeArrowheads="1"/>
          </p:cNvSpPr>
          <p:nvPr/>
        </p:nvSpPr>
        <p:spPr bwMode="auto">
          <a:xfrm>
            <a:off x="2448218" y="1815644"/>
            <a:ext cx="1017597" cy="612694"/>
          </a:xfrm>
          <a:custGeom>
            <a:avLst/>
            <a:gdLst/>
            <a:ahLst/>
            <a:cxnLst>
              <a:cxn ang="0">
                <a:pos x="66" y="276"/>
              </a:cxn>
              <a:cxn ang="0">
                <a:pos x="77" y="299"/>
              </a:cxn>
              <a:cxn ang="0">
                <a:pos x="89" y="322"/>
              </a:cxn>
              <a:cxn ang="0">
                <a:pos x="102" y="343"/>
              </a:cxn>
              <a:cxn ang="0">
                <a:pos x="112" y="366"/>
              </a:cxn>
              <a:cxn ang="0">
                <a:pos x="123" y="388"/>
              </a:cxn>
              <a:cxn ang="0">
                <a:pos x="132" y="412"/>
              </a:cxn>
              <a:cxn ang="0">
                <a:pos x="139" y="436"/>
              </a:cxn>
              <a:cxn ang="0">
                <a:pos x="203" y="425"/>
              </a:cxn>
              <a:cxn ang="0">
                <a:pos x="266" y="416"/>
              </a:cxn>
              <a:cxn ang="0">
                <a:pos x="329" y="410"/>
              </a:cxn>
              <a:cxn ang="0">
                <a:pos x="393" y="400"/>
              </a:cxn>
              <a:cxn ang="0">
                <a:pos x="456" y="392"/>
              </a:cxn>
              <a:cxn ang="0">
                <a:pos x="518" y="382"/>
              </a:cxn>
              <a:cxn ang="0">
                <a:pos x="549" y="376"/>
              </a:cxn>
              <a:cxn ang="0">
                <a:pos x="580" y="369"/>
              </a:cxn>
              <a:cxn ang="0">
                <a:pos x="612" y="362"/>
              </a:cxn>
              <a:cxn ang="0">
                <a:pos x="642" y="354"/>
              </a:cxn>
              <a:cxn ang="0">
                <a:pos x="648" y="314"/>
              </a:cxn>
              <a:cxn ang="0">
                <a:pos x="657" y="275"/>
              </a:cxn>
              <a:cxn ang="0">
                <a:pos x="664" y="235"/>
              </a:cxn>
              <a:cxn ang="0">
                <a:pos x="671" y="197"/>
              </a:cxn>
              <a:cxn ang="0">
                <a:pos x="680" y="158"/>
              </a:cxn>
              <a:cxn ang="0">
                <a:pos x="687" y="119"/>
              </a:cxn>
              <a:cxn ang="0">
                <a:pos x="697" y="79"/>
              </a:cxn>
              <a:cxn ang="0">
                <a:pos x="704" y="36"/>
              </a:cxn>
              <a:cxn ang="0">
                <a:pos x="704" y="31"/>
              </a:cxn>
              <a:cxn ang="0">
                <a:pos x="704" y="26"/>
              </a:cxn>
              <a:cxn ang="0">
                <a:pos x="704" y="20"/>
              </a:cxn>
              <a:cxn ang="0">
                <a:pos x="704" y="14"/>
              </a:cxn>
              <a:cxn ang="0">
                <a:pos x="703" y="8"/>
              </a:cxn>
              <a:cxn ang="0">
                <a:pos x="703" y="4"/>
              </a:cxn>
              <a:cxn ang="0">
                <a:pos x="699" y="3"/>
              </a:cxn>
              <a:cxn ang="0">
                <a:pos x="697" y="1"/>
              </a:cxn>
              <a:cxn ang="0">
                <a:pos x="685" y="0"/>
              </a:cxn>
              <a:cxn ang="0">
                <a:pos x="662" y="3"/>
              </a:cxn>
              <a:cxn ang="0">
                <a:pos x="626" y="6"/>
              </a:cxn>
              <a:cxn ang="0">
                <a:pos x="582" y="12"/>
              </a:cxn>
              <a:cxn ang="0">
                <a:pos x="477" y="28"/>
              </a:cxn>
              <a:cxn ang="0">
                <a:pos x="355" y="48"/>
              </a:cxn>
              <a:cxn ang="0">
                <a:pos x="232" y="68"/>
              </a:cxn>
              <a:cxn ang="0">
                <a:pos x="123" y="88"/>
              </a:cxn>
              <a:cxn ang="0">
                <a:pos x="77" y="96"/>
              </a:cxn>
              <a:cxn ang="0">
                <a:pos x="40" y="105"/>
              </a:cxn>
              <a:cxn ang="0">
                <a:pos x="14" y="110"/>
              </a:cxn>
              <a:cxn ang="0">
                <a:pos x="0" y="114"/>
              </a:cxn>
              <a:cxn ang="0">
                <a:pos x="1" y="133"/>
              </a:cxn>
              <a:cxn ang="0">
                <a:pos x="7" y="150"/>
              </a:cxn>
              <a:cxn ang="0">
                <a:pos x="13" y="168"/>
              </a:cxn>
              <a:cxn ang="0">
                <a:pos x="21" y="185"/>
              </a:cxn>
              <a:cxn ang="0">
                <a:pos x="28" y="203"/>
              </a:cxn>
              <a:cxn ang="0">
                <a:pos x="36" y="221"/>
              </a:cxn>
              <a:cxn ang="0">
                <a:pos x="45" y="238"/>
              </a:cxn>
              <a:cxn ang="0">
                <a:pos x="54" y="253"/>
              </a:cxn>
            </a:cxnLst>
            <a:rect l="0" t="0" r="r" b="b"/>
            <a:pathLst>
              <a:path w="704" h="436">
                <a:moveTo>
                  <a:pt x="66" y="276"/>
                </a:moveTo>
                <a:lnTo>
                  <a:pt x="77" y="299"/>
                </a:lnTo>
                <a:lnTo>
                  <a:pt x="89" y="322"/>
                </a:lnTo>
                <a:lnTo>
                  <a:pt x="102" y="343"/>
                </a:lnTo>
                <a:lnTo>
                  <a:pt x="112" y="366"/>
                </a:lnTo>
                <a:lnTo>
                  <a:pt x="123" y="388"/>
                </a:lnTo>
                <a:lnTo>
                  <a:pt x="132" y="412"/>
                </a:lnTo>
                <a:lnTo>
                  <a:pt x="139" y="436"/>
                </a:lnTo>
                <a:lnTo>
                  <a:pt x="203" y="425"/>
                </a:lnTo>
                <a:lnTo>
                  <a:pt x="266" y="416"/>
                </a:lnTo>
                <a:lnTo>
                  <a:pt x="329" y="410"/>
                </a:lnTo>
                <a:lnTo>
                  <a:pt x="393" y="400"/>
                </a:lnTo>
                <a:lnTo>
                  <a:pt x="456" y="392"/>
                </a:lnTo>
                <a:lnTo>
                  <a:pt x="518" y="382"/>
                </a:lnTo>
                <a:lnTo>
                  <a:pt x="549" y="376"/>
                </a:lnTo>
                <a:lnTo>
                  <a:pt x="580" y="369"/>
                </a:lnTo>
                <a:lnTo>
                  <a:pt x="612" y="362"/>
                </a:lnTo>
                <a:lnTo>
                  <a:pt x="642" y="354"/>
                </a:lnTo>
                <a:lnTo>
                  <a:pt x="648" y="314"/>
                </a:lnTo>
                <a:lnTo>
                  <a:pt x="657" y="275"/>
                </a:lnTo>
                <a:lnTo>
                  <a:pt x="664" y="235"/>
                </a:lnTo>
                <a:lnTo>
                  <a:pt x="671" y="197"/>
                </a:lnTo>
                <a:lnTo>
                  <a:pt x="680" y="158"/>
                </a:lnTo>
                <a:lnTo>
                  <a:pt x="687" y="119"/>
                </a:lnTo>
                <a:lnTo>
                  <a:pt x="697" y="79"/>
                </a:lnTo>
                <a:lnTo>
                  <a:pt x="704" y="36"/>
                </a:lnTo>
                <a:lnTo>
                  <a:pt x="704" y="31"/>
                </a:lnTo>
                <a:lnTo>
                  <a:pt x="704" y="26"/>
                </a:lnTo>
                <a:lnTo>
                  <a:pt x="704" y="20"/>
                </a:lnTo>
                <a:lnTo>
                  <a:pt x="704" y="14"/>
                </a:lnTo>
                <a:lnTo>
                  <a:pt x="703" y="8"/>
                </a:lnTo>
                <a:lnTo>
                  <a:pt x="703" y="4"/>
                </a:lnTo>
                <a:lnTo>
                  <a:pt x="699" y="3"/>
                </a:lnTo>
                <a:lnTo>
                  <a:pt x="697" y="1"/>
                </a:lnTo>
                <a:lnTo>
                  <a:pt x="685" y="0"/>
                </a:lnTo>
                <a:lnTo>
                  <a:pt x="662" y="3"/>
                </a:lnTo>
                <a:lnTo>
                  <a:pt x="626" y="6"/>
                </a:lnTo>
                <a:lnTo>
                  <a:pt x="582" y="12"/>
                </a:lnTo>
                <a:lnTo>
                  <a:pt x="477" y="28"/>
                </a:lnTo>
                <a:lnTo>
                  <a:pt x="355" y="48"/>
                </a:lnTo>
                <a:lnTo>
                  <a:pt x="232" y="68"/>
                </a:lnTo>
                <a:lnTo>
                  <a:pt x="123" y="88"/>
                </a:lnTo>
                <a:lnTo>
                  <a:pt x="77" y="96"/>
                </a:lnTo>
                <a:lnTo>
                  <a:pt x="40" y="105"/>
                </a:lnTo>
                <a:lnTo>
                  <a:pt x="14" y="110"/>
                </a:lnTo>
                <a:lnTo>
                  <a:pt x="0" y="114"/>
                </a:lnTo>
                <a:lnTo>
                  <a:pt x="1" y="133"/>
                </a:lnTo>
                <a:lnTo>
                  <a:pt x="7" y="150"/>
                </a:lnTo>
                <a:lnTo>
                  <a:pt x="13" y="168"/>
                </a:lnTo>
                <a:lnTo>
                  <a:pt x="21" y="185"/>
                </a:lnTo>
                <a:lnTo>
                  <a:pt x="28" y="203"/>
                </a:lnTo>
                <a:lnTo>
                  <a:pt x="36" y="221"/>
                </a:lnTo>
                <a:lnTo>
                  <a:pt x="45" y="238"/>
                </a:lnTo>
                <a:lnTo>
                  <a:pt x="54" y="253"/>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15" name="Freeform 23"/>
          <p:cNvSpPr>
            <a:spLocks noChangeArrowheads="1"/>
          </p:cNvSpPr>
          <p:nvPr/>
        </p:nvSpPr>
        <p:spPr bwMode="auto">
          <a:xfrm>
            <a:off x="2632582" y="1551074"/>
            <a:ext cx="555488" cy="201911"/>
          </a:xfrm>
          <a:custGeom>
            <a:avLst/>
            <a:gdLst/>
            <a:ahLst/>
            <a:cxnLst>
              <a:cxn ang="0">
                <a:pos x="366" y="0"/>
              </a:cxn>
              <a:cxn ang="0">
                <a:pos x="332" y="0"/>
              </a:cxn>
              <a:cxn ang="0">
                <a:pos x="239" y="5"/>
              </a:cxn>
              <a:cxn ang="0">
                <a:pos x="134" y="19"/>
              </a:cxn>
              <a:cxn ang="0">
                <a:pos x="49" y="34"/>
              </a:cxn>
              <a:cxn ang="0">
                <a:pos x="35" y="62"/>
              </a:cxn>
              <a:cxn ang="0">
                <a:pos x="20" y="88"/>
              </a:cxn>
              <a:cxn ang="0">
                <a:pos x="8" y="115"/>
              </a:cxn>
              <a:cxn ang="0">
                <a:pos x="0" y="144"/>
              </a:cxn>
              <a:cxn ang="0">
                <a:pos x="44" y="141"/>
              </a:cxn>
              <a:cxn ang="0">
                <a:pos x="122" y="130"/>
              </a:cxn>
              <a:cxn ang="0">
                <a:pos x="197" y="117"/>
              </a:cxn>
              <a:cxn ang="0">
                <a:pos x="241" y="107"/>
              </a:cxn>
              <a:cxn ang="0">
                <a:pos x="231" y="104"/>
              </a:cxn>
              <a:cxn ang="0">
                <a:pos x="208" y="106"/>
              </a:cxn>
              <a:cxn ang="0">
                <a:pos x="149" y="111"/>
              </a:cxn>
              <a:cxn ang="0">
                <a:pos x="84" y="118"/>
              </a:cxn>
              <a:cxn ang="0">
                <a:pos x="44" y="121"/>
              </a:cxn>
              <a:cxn ang="0">
                <a:pos x="126" y="104"/>
              </a:cxn>
              <a:cxn ang="0">
                <a:pos x="206" y="92"/>
              </a:cxn>
              <a:cxn ang="0">
                <a:pos x="289" y="83"/>
              </a:cxn>
              <a:cxn ang="0">
                <a:pos x="371" y="71"/>
              </a:cxn>
              <a:cxn ang="0">
                <a:pos x="327" y="69"/>
              </a:cxn>
              <a:cxn ang="0">
                <a:pos x="276" y="71"/>
              </a:cxn>
              <a:cxn ang="0">
                <a:pos x="171" y="79"/>
              </a:cxn>
              <a:cxn ang="0">
                <a:pos x="86" y="88"/>
              </a:cxn>
              <a:cxn ang="0">
                <a:pos x="52" y="92"/>
              </a:cxn>
              <a:cxn ang="0">
                <a:pos x="126" y="77"/>
              </a:cxn>
              <a:cxn ang="0">
                <a:pos x="201" y="62"/>
              </a:cxn>
              <a:cxn ang="0">
                <a:pos x="276" y="50"/>
              </a:cxn>
              <a:cxn ang="0">
                <a:pos x="348" y="39"/>
              </a:cxn>
              <a:cxn ang="0">
                <a:pos x="312" y="37"/>
              </a:cxn>
              <a:cxn ang="0">
                <a:pos x="276" y="38"/>
              </a:cxn>
              <a:cxn ang="0">
                <a:pos x="205" y="47"/>
              </a:cxn>
              <a:cxn ang="0">
                <a:pos x="134" y="60"/>
              </a:cxn>
              <a:cxn ang="0">
                <a:pos x="99" y="64"/>
              </a:cxn>
              <a:cxn ang="0">
                <a:pos x="63" y="65"/>
              </a:cxn>
              <a:cxn ang="0">
                <a:pos x="99" y="56"/>
              </a:cxn>
              <a:cxn ang="0">
                <a:pos x="184" y="41"/>
              </a:cxn>
              <a:cxn ang="0">
                <a:pos x="289" y="22"/>
              </a:cxn>
              <a:cxn ang="0">
                <a:pos x="384" y="4"/>
              </a:cxn>
            </a:cxnLst>
            <a:rect l="0" t="0" r="r" b="b"/>
            <a:pathLst>
              <a:path w="384" h="144">
                <a:moveTo>
                  <a:pt x="376" y="2"/>
                </a:moveTo>
                <a:lnTo>
                  <a:pt x="366" y="0"/>
                </a:lnTo>
                <a:lnTo>
                  <a:pt x="351" y="0"/>
                </a:lnTo>
                <a:lnTo>
                  <a:pt x="332" y="0"/>
                </a:lnTo>
                <a:lnTo>
                  <a:pt x="289" y="2"/>
                </a:lnTo>
                <a:lnTo>
                  <a:pt x="239" y="5"/>
                </a:lnTo>
                <a:lnTo>
                  <a:pt x="185" y="10"/>
                </a:lnTo>
                <a:lnTo>
                  <a:pt x="134" y="19"/>
                </a:lnTo>
                <a:lnTo>
                  <a:pt x="87" y="26"/>
                </a:lnTo>
                <a:lnTo>
                  <a:pt x="49" y="34"/>
                </a:lnTo>
                <a:lnTo>
                  <a:pt x="41" y="48"/>
                </a:lnTo>
                <a:lnTo>
                  <a:pt x="35" y="62"/>
                </a:lnTo>
                <a:lnTo>
                  <a:pt x="29" y="76"/>
                </a:lnTo>
                <a:lnTo>
                  <a:pt x="20" y="88"/>
                </a:lnTo>
                <a:lnTo>
                  <a:pt x="14" y="101"/>
                </a:lnTo>
                <a:lnTo>
                  <a:pt x="8" y="115"/>
                </a:lnTo>
                <a:lnTo>
                  <a:pt x="2" y="129"/>
                </a:lnTo>
                <a:lnTo>
                  <a:pt x="0" y="144"/>
                </a:lnTo>
                <a:lnTo>
                  <a:pt x="16" y="144"/>
                </a:lnTo>
                <a:lnTo>
                  <a:pt x="44" y="141"/>
                </a:lnTo>
                <a:lnTo>
                  <a:pt x="81" y="136"/>
                </a:lnTo>
                <a:lnTo>
                  <a:pt x="122" y="130"/>
                </a:lnTo>
                <a:lnTo>
                  <a:pt x="162" y="124"/>
                </a:lnTo>
                <a:lnTo>
                  <a:pt x="197" y="117"/>
                </a:lnTo>
                <a:lnTo>
                  <a:pt x="224" y="111"/>
                </a:lnTo>
                <a:lnTo>
                  <a:pt x="241" y="107"/>
                </a:lnTo>
                <a:lnTo>
                  <a:pt x="237" y="106"/>
                </a:lnTo>
                <a:lnTo>
                  <a:pt x="231" y="104"/>
                </a:lnTo>
                <a:lnTo>
                  <a:pt x="221" y="104"/>
                </a:lnTo>
                <a:lnTo>
                  <a:pt x="208" y="106"/>
                </a:lnTo>
                <a:lnTo>
                  <a:pt x="182" y="108"/>
                </a:lnTo>
                <a:lnTo>
                  <a:pt x="149" y="111"/>
                </a:lnTo>
                <a:lnTo>
                  <a:pt x="115" y="115"/>
                </a:lnTo>
                <a:lnTo>
                  <a:pt x="84" y="118"/>
                </a:lnTo>
                <a:lnTo>
                  <a:pt x="60" y="121"/>
                </a:lnTo>
                <a:lnTo>
                  <a:pt x="44" y="121"/>
                </a:lnTo>
                <a:lnTo>
                  <a:pt x="86" y="111"/>
                </a:lnTo>
                <a:lnTo>
                  <a:pt x="126" y="104"/>
                </a:lnTo>
                <a:lnTo>
                  <a:pt x="167" y="99"/>
                </a:lnTo>
                <a:lnTo>
                  <a:pt x="206" y="92"/>
                </a:lnTo>
                <a:lnTo>
                  <a:pt x="248" y="88"/>
                </a:lnTo>
                <a:lnTo>
                  <a:pt x="289" y="83"/>
                </a:lnTo>
                <a:lnTo>
                  <a:pt x="330" y="77"/>
                </a:lnTo>
                <a:lnTo>
                  <a:pt x="371" y="71"/>
                </a:lnTo>
                <a:lnTo>
                  <a:pt x="350" y="69"/>
                </a:lnTo>
                <a:lnTo>
                  <a:pt x="327" y="69"/>
                </a:lnTo>
                <a:lnTo>
                  <a:pt x="302" y="69"/>
                </a:lnTo>
                <a:lnTo>
                  <a:pt x="276" y="71"/>
                </a:lnTo>
                <a:lnTo>
                  <a:pt x="223" y="73"/>
                </a:lnTo>
                <a:lnTo>
                  <a:pt x="171" y="79"/>
                </a:lnTo>
                <a:lnTo>
                  <a:pt x="123" y="84"/>
                </a:lnTo>
                <a:lnTo>
                  <a:pt x="86" y="88"/>
                </a:lnTo>
                <a:lnTo>
                  <a:pt x="61" y="92"/>
                </a:lnTo>
                <a:lnTo>
                  <a:pt x="52" y="92"/>
                </a:lnTo>
                <a:lnTo>
                  <a:pt x="88" y="84"/>
                </a:lnTo>
                <a:lnTo>
                  <a:pt x="126" y="77"/>
                </a:lnTo>
                <a:lnTo>
                  <a:pt x="163" y="69"/>
                </a:lnTo>
                <a:lnTo>
                  <a:pt x="201" y="62"/>
                </a:lnTo>
                <a:lnTo>
                  <a:pt x="239" y="56"/>
                </a:lnTo>
                <a:lnTo>
                  <a:pt x="276" y="50"/>
                </a:lnTo>
                <a:lnTo>
                  <a:pt x="312" y="45"/>
                </a:lnTo>
                <a:lnTo>
                  <a:pt x="348" y="39"/>
                </a:lnTo>
                <a:lnTo>
                  <a:pt x="330" y="38"/>
                </a:lnTo>
                <a:lnTo>
                  <a:pt x="312" y="37"/>
                </a:lnTo>
                <a:lnTo>
                  <a:pt x="293" y="37"/>
                </a:lnTo>
                <a:lnTo>
                  <a:pt x="276" y="38"/>
                </a:lnTo>
                <a:lnTo>
                  <a:pt x="241" y="41"/>
                </a:lnTo>
                <a:lnTo>
                  <a:pt x="205" y="47"/>
                </a:lnTo>
                <a:lnTo>
                  <a:pt x="169" y="54"/>
                </a:lnTo>
                <a:lnTo>
                  <a:pt x="134" y="60"/>
                </a:lnTo>
                <a:lnTo>
                  <a:pt x="116" y="62"/>
                </a:lnTo>
                <a:lnTo>
                  <a:pt x="99" y="64"/>
                </a:lnTo>
                <a:lnTo>
                  <a:pt x="80" y="65"/>
                </a:lnTo>
                <a:lnTo>
                  <a:pt x="63" y="65"/>
                </a:lnTo>
                <a:lnTo>
                  <a:pt x="72" y="62"/>
                </a:lnTo>
                <a:lnTo>
                  <a:pt x="99" y="56"/>
                </a:lnTo>
                <a:lnTo>
                  <a:pt x="137" y="50"/>
                </a:lnTo>
                <a:lnTo>
                  <a:pt x="184" y="41"/>
                </a:lnTo>
                <a:lnTo>
                  <a:pt x="237" y="32"/>
                </a:lnTo>
                <a:lnTo>
                  <a:pt x="289" y="22"/>
                </a:lnTo>
                <a:lnTo>
                  <a:pt x="341" y="11"/>
                </a:lnTo>
                <a:lnTo>
                  <a:pt x="384" y="4"/>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16" name="Freeform 24"/>
          <p:cNvSpPr>
            <a:spLocks noChangeArrowheads="1"/>
          </p:cNvSpPr>
          <p:nvPr/>
        </p:nvSpPr>
        <p:spPr bwMode="auto">
          <a:xfrm>
            <a:off x="3291028" y="2261242"/>
            <a:ext cx="301687" cy="211195"/>
          </a:xfrm>
          <a:custGeom>
            <a:avLst/>
            <a:gdLst/>
            <a:ahLst/>
            <a:cxnLst>
              <a:cxn ang="0">
                <a:pos x="149" y="2"/>
              </a:cxn>
              <a:cxn ang="0">
                <a:pos x="139" y="4"/>
              </a:cxn>
              <a:cxn ang="0">
                <a:pos x="126" y="7"/>
              </a:cxn>
              <a:cxn ang="0">
                <a:pos x="115" y="8"/>
              </a:cxn>
              <a:cxn ang="0">
                <a:pos x="105" y="9"/>
              </a:cxn>
              <a:cxn ang="0">
                <a:pos x="97" y="11"/>
              </a:cxn>
              <a:cxn ang="0">
                <a:pos x="93" y="13"/>
              </a:cxn>
              <a:cxn ang="0">
                <a:pos x="88" y="15"/>
              </a:cxn>
              <a:cxn ang="0">
                <a:pos x="85" y="18"/>
              </a:cxn>
              <a:cxn ang="0">
                <a:pos x="83" y="23"/>
              </a:cxn>
              <a:cxn ang="0">
                <a:pos x="80" y="28"/>
              </a:cxn>
              <a:cxn ang="0">
                <a:pos x="79" y="34"/>
              </a:cxn>
              <a:cxn ang="0">
                <a:pos x="76" y="41"/>
              </a:cxn>
              <a:cxn ang="0">
                <a:pos x="75" y="47"/>
              </a:cxn>
              <a:cxn ang="0">
                <a:pos x="75" y="55"/>
              </a:cxn>
              <a:cxn ang="0">
                <a:pos x="73" y="62"/>
              </a:cxn>
              <a:cxn ang="0">
                <a:pos x="73" y="70"/>
              </a:cxn>
              <a:cxn ang="0">
                <a:pos x="73" y="75"/>
              </a:cxn>
              <a:cxn ang="0">
                <a:pos x="68" y="75"/>
              </a:cxn>
              <a:cxn ang="0">
                <a:pos x="62" y="75"/>
              </a:cxn>
              <a:cxn ang="0">
                <a:pos x="57" y="74"/>
              </a:cxn>
              <a:cxn ang="0">
                <a:pos x="49" y="74"/>
              </a:cxn>
              <a:cxn ang="0">
                <a:pos x="43" y="75"/>
              </a:cxn>
              <a:cxn ang="0">
                <a:pos x="40" y="75"/>
              </a:cxn>
              <a:cxn ang="0">
                <a:pos x="36" y="79"/>
              </a:cxn>
              <a:cxn ang="0">
                <a:pos x="34" y="80"/>
              </a:cxn>
              <a:cxn ang="0">
                <a:pos x="26" y="87"/>
              </a:cxn>
              <a:cxn ang="0">
                <a:pos x="20" y="94"/>
              </a:cxn>
              <a:cxn ang="0">
                <a:pos x="15" y="102"/>
              </a:cxn>
              <a:cxn ang="0">
                <a:pos x="10" y="110"/>
              </a:cxn>
              <a:cxn ang="0">
                <a:pos x="6" y="119"/>
              </a:cxn>
              <a:cxn ang="0">
                <a:pos x="4" y="127"/>
              </a:cxn>
              <a:cxn ang="0">
                <a:pos x="0" y="139"/>
              </a:cxn>
              <a:cxn ang="0">
                <a:pos x="0" y="149"/>
              </a:cxn>
              <a:cxn ang="0">
                <a:pos x="26" y="143"/>
              </a:cxn>
              <a:cxn ang="0">
                <a:pos x="53" y="139"/>
              </a:cxn>
              <a:cxn ang="0">
                <a:pos x="79" y="136"/>
              </a:cxn>
              <a:cxn ang="0">
                <a:pos x="105" y="133"/>
              </a:cxn>
              <a:cxn ang="0">
                <a:pos x="131" y="131"/>
              </a:cxn>
              <a:cxn ang="0">
                <a:pos x="159" y="126"/>
              </a:cxn>
              <a:cxn ang="0">
                <a:pos x="172" y="124"/>
              </a:cxn>
              <a:cxn ang="0">
                <a:pos x="184" y="121"/>
              </a:cxn>
              <a:cxn ang="0">
                <a:pos x="197" y="118"/>
              </a:cxn>
              <a:cxn ang="0">
                <a:pos x="209" y="112"/>
              </a:cxn>
              <a:cxn ang="0">
                <a:pos x="206" y="103"/>
              </a:cxn>
              <a:cxn ang="0">
                <a:pos x="202" y="92"/>
              </a:cxn>
              <a:cxn ang="0">
                <a:pos x="196" y="77"/>
              </a:cxn>
              <a:cxn ang="0">
                <a:pos x="188" y="59"/>
              </a:cxn>
              <a:cxn ang="0">
                <a:pos x="180" y="41"/>
              </a:cxn>
              <a:cxn ang="0">
                <a:pos x="173" y="24"/>
              </a:cxn>
              <a:cxn ang="0">
                <a:pos x="166" y="11"/>
              </a:cxn>
              <a:cxn ang="0">
                <a:pos x="159" y="0"/>
              </a:cxn>
            </a:cxnLst>
            <a:rect l="0" t="0" r="r" b="b"/>
            <a:pathLst>
              <a:path w="209" h="149">
                <a:moveTo>
                  <a:pt x="149" y="2"/>
                </a:moveTo>
                <a:lnTo>
                  <a:pt x="139" y="4"/>
                </a:lnTo>
                <a:lnTo>
                  <a:pt x="126" y="7"/>
                </a:lnTo>
                <a:lnTo>
                  <a:pt x="115" y="8"/>
                </a:lnTo>
                <a:lnTo>
                  <a:pt x="105" y="9"/>
                </a:lnTo>
                <a:lnTo>
                  <a:pt x="97" y="11"/>
                </a:lnTo>
                <a:lnTo>
                  <a:pt x="93" y="13"/>
                </a:lnTo>
                <a:lnTo>
                  <a:pt x="88" y="15"/>
                </a:lnTo>
                <a:lnTo>
                  <a:pt x="85" y="18"/>
                </a:lnTo>
                <a:lnTo>
                  <a:pt x="83" y="23"/>
                </a:lnTo>
                <a:lnTo>
                  <a:pt x="80" y="28"/>
                </a:lnTo>
                <a:lnTo>
                  <a:pt x="79" y="34"/>
                </a:lnTo>
                <a:lnTo>
                  <a:pt x="76" y="41"/>
                </a:lnTo>
                <a:lnTo>
                  <a:pt x="75" y="47"/>
                </a:lnTo>
                <a:lnTo>
                  <a:pt x="75" y="55"/>
                </a:lnTo>
                <a:lnTo>
                  <a:pt x="73" y="62"/>
                </a:lnTo>
                <a:lnTo>
                  <a:pt x="73" y="70"/>
                </a:lnTo>
                <a:lnTo>
                  <a:pt x="73" y="75"/>
                </a:lnTo>
                <a:lnTo>
                  <a:pt x="68" y="75"/>
                </a:lnTo>
                <a:lnTo>
                  <a:pt x="62" y="75"/>
                </a:lnTo>
                <a:lnTo>
                  <a:pt x="57" y="74"/>
                </a:lnTo>
                <a:lnTo>
                  <a:pt x="49" y="74"/>
                </a:lnTo>
                <a:lnTo>
                  <a:pt x="43" y="75"/>
                </a:lnTo>
                <a:lnTo>
                  <a:pt x="40" y="75"/>
                </a:lnTo>
                <a:lnTo>
                  <a:pt x="36" y="79"/>
                </a:lnTo>
                <a:lnTo>
                  <a:pt x="34" y="80"/>
                </a:lnTo>
                <a:lnTo>
                  <a:pt x="26" y="87"/>
                </a:lnTo>
                <a:lnTo>
                  <a:pt x="20" y="94"/>
                </a:lnTo>
                <a:lnTo>
                  <a:pt x="15" y="102"/>
                </a:lnTo>
                <a:lnTo>
                  <a:pt x="10" y="110"/>
                </a:lnTo>
                <a:lnTo>
                  <a:pt x="6" y="119"/>
                </a:lnTo>
                <a:lnTo>
                  <a:pt x="4" y="127"/>
                </a:lnTo>
                <a:lnTo>
                  <a:pt x="0" y="139"/>
                </a:lnTo>
                <a:lnTo>
                  <a:pt x="0" y="149"/>
                </a:lnTo>
                <a:lnTo>
                  <a:pt x="26" y="143"/>
                </a:lnTo>
                <a:lnTo>
                  <a:pt x="53" y="139"/>
                </a:lnTo>
                <a:lnTo>
                  <a:pt x="79" y="136"/>
                </a:lnTo>
                <a:lnTo>
                  <a:pt x="105" y="133"/>
                </a:lnTo>
                <a:lnTo>
                  <a:pt x="131" y="131"/>
                </a:lnTo>
                <a:lnTo>
                  <a:pt x="159" y="126"/>
                </a:lnTo>
                <a:lnTo>
                  <a:pt x="172" y="124"/>
                </a:lnTo>
                <a:lnTo>
                  <a:pt x="184" y="121"/>
                </a:lnTo>
                <a:lnTo>
                  <a:pt x="197" y="118"/>
                </a:lnTo>
                <a:lnTo>
                  <a:pt x="209" y="112"/>
                </a:lnTo>
                <a:lnTo>
                  <a:pt x="206" y="103"/>
                </a:lnTo>
                <a:lnTo>
                  <a:pt x="202" y="92"/>
                </a:lnTo>
                <a:lnTo>
                  <a:pt x="196" y="77"/>
                </a:lnTo>
                <a:lnTo>
                  <a:pt x="188" y="59"/>
                </a:lnTo>
                <a:lnTo>
                  <a:pt x="180" y="41"/>
                </a:lnTo>
                <a:lnTo>
                  <a:pt x="173" y="24"/>
                </a:lnTo>
                <a:lnTo>
                  <a:pt x="166" y="11"/>
                </a:lnTo>
                <a:lnTo>
                  <a:pt x="159" y="0"/>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17" name="Freeform 25"/>
          <p:cNvSpPr>
            <a:spLocks noChangeArrowheads="1"/>
          </p:cNvSpPr>
          <p:nvPr/>
        </p:nvSpPr>
        <p:spPr bwMode="auto">
          <a:xfrm>
            <a:off x="2421881" y="2460831"/>
            <a:ext cx="849991" cy="111399"/>
          </a:xfrm>
          <a:custGeom>
            <a:avLst/>
            <a:gdLst/>
            <a:ahLst/>
            <a:cxnLst>
              <a:cxn ang="0">
                <a:pos x="4" y="63"/>
              </a:cxn>
              <a:cxn ang="0">
                <a:pos x="3" y="65"/>
              </a:cxn>
              <a:cxn ang="0">
                <a:pos x="2" y="68"/>
              </a:cxn>
              <a:cxn ang="0">
                <a:pos x="2" y="70"/>
              </a:cxn>
              <a:cxn ang="0">
                <a:pos x="0" y="73"/>
              </a:cxn>
              <a:cxn ang="0">
                <a:pos x="0" y="75"/>
              </a:cxn>
              <a:cxn ang="0">
                <a:pos x="0" y="78"/>
              </a:cxn>
              <a:cxn ang="0">
                <a:pos x="0" y="79"/>
              </a:cxn>
              <a:cxn ang="0">
                <a:pos x="75" y="73"/>
              </a:cxn>
              <a:cxn ang="0">
                <a:pos x="148" y="67"/>
              </a:cxn>
              <a:cxn ang="0">
                <a:pos x="223" y="59"/>
              </a:cxn>
              <a:cxn ang="0">
                <a:pos x="297" y="50"/>
              </a:cxn>
              <a:cxn ang="0">
                <a:pos x="369" y="40"/>
              </a:cxn>
              <a:cxn ang="0">
                <a:pos x="443" y="29"/>
              </a:cxn>
              <a:cxn ang="0">
                <a:pos x="517" y="18"/>
              </a:cxn>
              <a:cxn ang="0">
                <a:pos x="588" y="7"/>
              </a:cxn>
              <a:cxn ang="0">
                <a:pos x="563" y="4"/>
              </a:cxn>
              <a:cxn ang="0">
                <a:pos x="535" y="1"/>
              </a:cxn>
              <a:cxn ang="0">
                <a:pos x="505" y="1"/>
              </a:cxn>
              <a:cxn ang="0">
                <a:pos x="473" y="0"/>
              </a:cxn>
              <a:cxn ang="0">
                <a:pos x="406" y="0"/>
              </a:cxn>
              <a:cxn ang="0">
                <a:pos x="341" y="1"/>
              </a:cxn>
              <a:cxn ang="0">
                <a:pos x="281" y="1"/>
              </a:cxn>
              <a:cxn ang="0">
                <a:pos x="232" y="5"/>
              </a:cxn>
              <a:cxn ang="0">
                <a:pos x="198" y="6"/>
              </a:cxn>
              <a:cxn ang="0">
                <a:pos x="181" y="7"/>
              </a:cxn>
              <a:cxn ang="0">
                <a:pos x="161" y="5"/>
              </a:cxn>
              <a:cxn ang="0">
                <a:pos x="142" y="5"/>
              </a:cxn>
              <a:cxn ang="0">
                <a:pos x="122" y="7"/>
              </a:cxn>
              <a:cxn ang="0">
                <a:pos x="102" y="10"/>
              </a:cxn>
              <a:cxn ang="0">
                <a:pos x="83" y="14"/>
              </a:cxn>
              <a:cxn ang="0">
                <a:pos x="63" y="18"/>
              </a:cxn>
              <a:cxn ang="0">
                <a:pos x="43" y="23"/>
              </a:cxn>
              <a:cxn ang="0">
                <a:pos x="23" y="29"/>
              </a:cxn>
              <a:cxn ang="0">
                <a:pos x="19" y="29"/>
              </a:cxn>
              <a:cxn ang="0">
                <a:pos x="17" y="33"/>
              </a:cxn>
              <a:cxn ang="0">
                <a:pos x="14" y="36"/>
              </a:cxn>
              <a:cxn ang="0">
                <a:pos x="12" y="40"/>
              </a:cxn>
              <a:cxn ang="0">
                <a:pos x="10" y="44"/>
              </a:cxn>
              <a:cxn ang="0">
                <a:pos x="8" y="50"/>
              </a:cxn>
              <a:cxn ang="0">
                <a:pos x="7" y="56"/>
              </a:cxn>
              <a:cxn ang="0">
                <a:pos x="4" y="61"/>
              </a:cxn>
            </a:cxnLst>
            <a:rect l="0" t="0" r="r" b="b"/>
            <a:pathLst>
              <a:path w="588" h="79">
                <a:moveTo>
                  <a:pt x="4" y="63"/>
                </a:moveTo>
                <a:lnTo>
                  <a:pt x="3" y="65"/>
                </a:lnTo>
                <a:lnTo>
                  <a:pt x="2" y="68"/>
                </a:lnTo>
                <a:lnTo>
                  <a:pt x="2" y="70"/>
                </a:lnTo>
                <a:lnTo>
                  <a:pt x="0" y="73"/>
                </a:lnTo>
                <a:lnTo>
                  <a:pt x="0" y="75"/>
                </a:lnTo>
                <a:lnTo>
                  <a:pt x="0" y="78"/>
                </a:lnTo>
                <a:lnTo>
                  <a:pt x="0" y="79"/>
                </a:lnTo>
                <a:lnTo>
                  <a:pt x="75" y="73"/>
                </a:lnTo>
                <a:lnTo>
                  <a:pt x="148" y="67"/>
                </a:lnTo>
                <a:lnTo>
                  <a:pt x="223" y="59"/>
                </a:lnTo>
                <a:lnTo>
                  <a:pt x="297" y="50"/>
                </a:lnTo>
                <a:lnTo>
                  <a:pt x="369" y="40"/>
                </a:lnTo>
                <a:lnTo>
                  <a:pt x="443" y="29"/>
                </a:lnTo>
                <a:lnTo>
                  <a:pt x="517" y="18"/>
                </a:lnTo>
                <a:lnTo>
                  <a:pt x="588" y="7"/>
                </a:lnTo>
                <a:lnTo>
                  <a:pt x="563" y="4"/>
                </a:lnTo>
                <a:lnTo>
                  <a:pt x="535" y="1"/>
                </a:lnTo>
                <a:lnTo>
                  <a:pt x="505" y="1"/>
                </a:lnTo>
                <a:lnTo>
                  <a:pt x="473" y="0"/>
                </a:lnTo>
                <a:lnTo>
                  <a:pt x="406" y="0"/>
                </a:lnTo>
                <a:lnTo>
                  <a:pt x="341" y="1"/>
                </a:lnTo>
                <a:lnTo>
                  <a:pt x="281" y="1"/>
                </a:lnTo>
                <a:lnTo>
                  <a:pt x="232" y="5"/>
                </a:lnTo>
                <a:lnTo>
                  <a:pt x="198" y="6"/>
                </a:lnTo>
                <a:lnTo>
                  <a:pt x="181" y="7"/>
                </a:lnTo>
                <a:lnTo>
                  <a:pt x="161" y="5"/>
                </a:lnTo>
                <a:lnTo>
                  <a:pt x="142" y="5"/>
                </a:lnTo>
                <a:lnTo>
                  <a:pt x="122" y="7"/>
                </a:lnTo>
                <a:lnTo>
                  <a:pt x="102" y="10"/>
                </a:lnTo>
                <a:lnTo>
                  <a:pt x="83" y="14"/>
                </a:lnTo>
                <a:lnTo>
                  <a:pt x="63" y="18"/>
                </a:lnTo>
                <a:lnTo>
                  <a:pt x="43" y="23"/>
                </a:lnTo>
                <a:lnTo>
                  <a:pt x="23" y="29"/>
                </a:lnTo>
                <a:lnTo>
                  <a:pt x="19" y="29"/>
                </a:lnTo>
                <a:lnTo>
                  <a:pt x="17" y="33"/>
                </a:lnTo>
                <a:lnTo>
                  <a:pt x="14" y="36"/>
                </a:lnTo>
                <a:lnTo>
                  <a:pt x="12" y="40"/>
                </a:lnTo>
                <a:lnTo>
                  <a:pt x="10" y="44"/>
                </a:lnTo>
                <a:lnTo>
                  <a:pt x="8" y="50"/>
                </a:lnTo>
                <a:lnTo>
                  <a:pt x="7" y="56"/>
                </a:lnTo>
                <a:lnTo>
                  <a:pt x="4" y="61"/>
                </a:lnTo>
                <a:close/>
              </a:path>
            </a:pathLst>
          </a:custGeom>
          <a:solidFill>
            <a:srgbClr val="38B0FF"/>
          </a:solidFill>
          <a:ln w="12700">
            <a:noFill/>
            <a:round/>
            <a:headEnd/>
            <a:tailEnd/>
          </a:ln>
          <a:effectLst/>
        </p:spPr>
        <p:txBody>
          <a:bodyPr wrap="none" lIns="136063" tIns="68031" rIns="136063" bIns="68031"/>
          <a:lstStyle/>
          <a:p>
            <a:endParaRPr lang="en-US"/>
          </a:p>
        </p:txBody>
      </p:sp>
      <p:sp>
        <p:nvSpPr>
          <p:cNvPr id="213018" name="Freeform 26"/>
          <p:cNvSpPr>
            <a:spLocks noChangeArrowheads="1"/>
          </p:cNvSpPr>
          <p:nvPr/>
        </p:nvSpPr>
        <p:spPr bwMode="auto">
          <a:xfrm>
            <a:off x="2414696" y="2460830"/>
            <a:ext cx="1161258" cy="290102"/>
          </a:xfrm>
          <a:custGeom>
            <a:avLst/>
            <a:gdLst/>
            <a:ahLst/>
            <a:cxnLst>
              <a:cxn ang="0">
                <a:pos x="751" y="11"/>
              </a:cxn>
              <a:cxn ang="0">
                <a:pos x="700" y="21"/>
              </a:cxn>
              <a:cxn ang="0">
                <a:pos x="649" y="32"/>
              </a:cxn>
              <a:cxn ang="0">
                <a:pos x="597" y="40"/>
              </a:cxn>
              <a:cxn ang="0">
                <a:pos x="547" y="45"/>
              </a:cxn>
              <a:cxn ang="0">
                <a:pos x="499" y="53"/>
              </a:cxn>
              <a:cxn ang="0">
                <a:pos x="448" y="57"/>
              </a:cxn>
              <a:cxn ang="0">
                <a:pos x="397" y="62"/>
              </a:cxn>
              <a:cxn ang="0">
                <a:pos x="297" y="70"/>
              </a:cxn>
              <a:cxn ang="0">
                <a:pos x="199" y="82"/>
              </a:cxn>
              <a:cxn ang="0">
                <a:pos x="149" y="86"/>
              </a:cxn>
              <a:cxn ang="0">
                <a:pos x="99" y="94"/>
              </a:cxn>
              <a:cxn ang="0">
                <a:pos x="50" y="102"/>
              </a:cxn>
              <a:cxn ang="0">
                <a:pos x="0" y="113"/>
              </a:cxn>
              <a:cxn ang="0">
                <a:pos x="9" y="123"/>
              </a:cxn>
              <a:cxn ang="0">
                <a:pos x="17" y="136"/>
              </a:cxn>
              <a:cxn ang="0">
                <a:pos x="24" y="148"/>
              </a:cxn>
              <a:cxn ang="0">
                <a:pos x="31" y="161"/>
              </a:cxn>
              <a:cxn ang="0">
                <a:pos x="40" y="172"/>
              </a:cxn>
              <a:cxn ang="0">
                <a:pos x="46" y="184"/>
              </a:cxn>
              <a:cxn ang="0">
                <a:pos x="58" y="196"/>
              </a:cxn>
              <a:cxn ang="0">
                <a:pos x="69" y="206"/>
              </a:cxn>
              <a:cxn ang="0">
                <a:pos x="69" y="206"/>
              </a:cxn>
              <a:cxn ang="0">
                <a:pos x="70" y="202"/>
              </a:cxn>
              <a:cxn ang="0">
                <a:pos x="73" y="200"/>
              </a:cxn>
              <a:cxn ang="0">
                <a:pos x="73" y="196"/>
              </a:cxn>
              <a:cxn ang="0">
                <a:pos x="74" y="192"/>
              </a:cxn>
              <a:cxn ang="0">
                <a:pos x="74" y="189"/>
              </a:cxn>
              <a:cxn ang="0">
                <a:pos x="74" y="187"/>
              </a:cxn>
              <a:cxn ang="0">
                <a:pos x="74" y="187"/>
              </a:cxn>
              <a:cxn ang="0">
                <a:pos x="126" y="177"/>
              </a:cxn>
              <a:cxn ang="0">
                <a:pos x="175" y="171"/>
              </a:cxn>
              <a:cxn ang="0">
                <a:pos x="226" y="167"/>
              </a:cxn>
              <a:cxn ang="0">
                <a:pos x="273" y="161"/>
              </a:cxn>
              <a:cxn ang="0">
                <a:pos x="322" y="156"/>
              </a:cxn>
              <a:cxn ang="0">
                <a:pos x="371" y="154"/>
              </a:cxn>
              <a:cxn ang="0">
                <a:pos x="421" y="151"/>
              </a:cxn>
              <a:cxn ang="0">
                <a:pos x="472" y="148"/>
              </a:cxn>
              <a:cxn ang="0">
                <a:pos x="510" y="147"/>
              </a:cxn>
              <a:cxn ang="0">
                <a:pos x="545" y="145"/>
              </a:cxn>
              <a:cxn ang="0">
                <a:pos x="583" y="144"/>
              </a:cxn>
              <a:cxn ang="0">
                <a:pos x="621" y="140"/>
              </a:cxn>
              <a:cxn ang="0">
                <a:pos x="657" y="136"/>
              </a:cxn>
              <a:cxn ang="0">
                <a:pos x="695" y="130"/>
              </a:cxn>
              <a:cxn ang="0">
                <a:pos x="715" y="126"/>
              </a:cxn>
              <a:cxn ang="0">
                <a:pos x="732" y="121"/>
              </a:cxn>
              <a:cxn ang="0">
                <a:pos x="751" y="117"/>
              </a:cxn>
              <a:cxn ang="0">
                <a:pos x="770" y="113"/>
              </a:cxn>
              <a:cxn ang="0">
                <a:pos x="774" y="109"/>
              </a:cxn>
              <a:cxn ang="0">
                <a:pos x="778" y="107"/>
              </a:cxn>
              <a:cxn ang="0">
                <a:pos x="780" y="100"/>
              </a:cxn>
              <a:cxn ang="0">
                <a:pos x="783" y="94"/>
              </a:cxn>
              <a:cxn ang="0">
                <a:pos x="790" y="79"/>
              </a:cxn>
              <a:cxn ang="0">
                <a:pos x="796" y="62"/>
              </a:cxn>
              <a:cxn ang="0">
                <a:pos x="802" y="44"/>
              </a:cxn>
              <a:cxn ang="0">
                <a:pos x="803" y="24"/>
              </a:cxn>
              <a:cxn ang="0">
                <a:pos x="804" y="17"/>
              </a:cxn>
              <a:cxn ang="0">
                <a:pos x="804" y="9"/>
              </a:cxn>
              <a:cxn ang="0">
                <a:pos x="803" y="2"/>
              </a:cxn>
              <a:cxn ang="0">
                <a:pos x="802" y="0"/>
              </a:cxn>
            </a:cxnLst>
            <a:rect l="0" t="0" r="r" b="b"/>
            <a:pathLst>
              <a:path w="804" h="206">
                <a:moveTo>
                  <a:pt x="751" y="11"/>
                </a:moveTo>
                <a:lnTo>
                  <a:pt x="700" y="21"/>
                </a:lnTo>
                <a:lnTo>
                  <a:pt x="649" y="32"/>
                </a:lnTo>
                <a:lnTo>
                  <a:pt x="597" y="40"/>
                </a:lnTo>
                <a:lnTo>
                  <a:pt x="547" y="45"/>
                </a:lnTo>
                <a:lnTo>
                  <a:pt x="499" y="53"/>
                </a:lnTo>
                <a:lnTo>
                  <a:pt x="448" y="57"/>
                </a:lnTo>
                <a:lnTo>
                  <a:pt x="397" y="62"/>
                </a:lnTo>
                <a:lnTo>
                  <a:pt x="297" y="70"/>
                </a:lnTo>
                <a:lnTo>
                  <a:pt x="199" y="82"/>
                </a:lnTo>
                <a:lnTo>
                  <a:pt x="149" y="86"/>
                </a:lnTo>
                <a:lnTo>
                  <a:pt x="99" y="94"/>
                </a:lnTo>
                <a:lnTo>
                  <a:pt x="50" y="102"/>
                </a:lnTo>
                <a:lnTo>
                  <a:pt x="0" y="113"/>
                </a:lnTo>
                <a:lnTo>
                  <a:pt x="9" y="123"/>
                </a:lnTo>
                <a:lnTo>
                  <a:pt x="17" y="136"/>
                </a:lnTo>
                <a:lnTo>
                  <a:pt x="24" y="148"/>
                </a:lnTo>
                <a:lnTo>
                  <a:pt x="31" y="161"/>
                </a:lnTo>
                <a:lnTo>
                  <a:pt x="40" y="172"/>
                </a:lnTo>
                <a:lnTo>
                  <a:pt x="46" y="184"/>
                </a:lnTo>
                <a:lnTo>
                  <a:pt x="58" y="196"/>
                </a:lnTo>
                <a:lnTo>
                  <a:pt x="69" y="206"/>
                </a:lnTo>
                <a:lnTo>
                  <a:pt x="69" y="206"/>
                </a:lnTo>
                <a:lnTo>
                  <a:pt x="70" y="202"/>
                </a:lnTo>
                <a:lnTo>
                  <a:pt x="73" y="200"/>
                </a:lnTo>
                <a:lnTo>
                  <a:pt x="73" y="196"/>
                </a:lnTo>
                <a:lnTo>
                  <a:pt x="74" y="192"/>
                </a:lnTo>
                <a:lnTo>
                  <a:pt x="74" y="189"/>
                </a:lnTo>
                <a:lnTo>
                  <a:pt x="74" y="187"/>
                </a:lnTo>
                <a:lnTo>
                  <a:pt x="74" y="187"/>
                </a:lnTo>
                <a:lnTo>
                  <a:pt x="126" y="177"/>
                </a:lnTo>
                <a:lnTo>
                  <a:pt x="175" y="171"/>
                </a:lnTo>
                <a:lnTo>
                  <a:pt x="226" y="167"/>
                </a:lnTo>
                <a:lnTo>
                  <a:pt x="273" y="161"/>
                </a:lnTo>
                <a:lnTo>
                  <a:pt x="322" y="156"/>
                </a:lnTo>
                <a:lnTo>
                  <a:pt x="371" y="154"/>
                </a:lnTo>
                <a:lnTo>
                  <a:pt x="421" y="151"/>
                </a:lnTo>
                <a:lnTo>
                  <a:pt x="472" y="148"/>
                </a:lnTo>
                <a:lnTo>
                  <a:pt x="510" y="147"/>
                </a:lnTo>
                <a:lnTo>
                  <a:pt x="545" y="145"/>
                </a:lnTo>
                <a:lnTo>
                  <a:pt x="583" y="144"/>
                </a:lnTo>
                <a:lnTo>
                  <a:pt x="621" y="140"/>
                </a:lnTo>
                <a:lnTo>
                  <a:pt x="657" y="136"/>
                </a:lnTo>
                <a:lnTo>
                  <a:pt x="695" y="130"/>
                </a:lnTo>
                <a:lnTo>
                  <a:pt x="715" y="126"/>
                </a:lnTo>
                <a:lnTo>
                  <a:pt x="732" y="121"/>
                </a:lnTo>
                <a:lnTo>
                  <a:pt x="751" y="117"/>
                </a:lnTo>
                <a:lnTo>
                  <a:pt x="770" y="113"/>
                </a:lnTo>
                <a:lnTo>
                  <a:pt x="774" y="109"/>
                </a:lnTo>
                <a:lnTo>
                  <a:pt x="778" y="107"/>
                </a:lnTo>
                <a:lnTo>
                  <a:pt x="780" y="100"/>
                </a:lnTo>
                <a:lnTo>
                  <a:pt x="783" y="94"/>
                </a:lnTo>
                <a:lnTo>
                  <a:pt x="790" y="79"/>
                </a:lnTo>
                <a:lnTo>
                  <a:pt x="796" y="62"/>
                </a:lnTo>
                <a:lnTo>
                  <a:pt x="802" y="44"/>
                </a:lnTo>
                <a:lnTo>
                  <a:pt x="803" y="24"/>
                </a:lnTo>
                <a:lnTo>
                  <a:pt x="804" y="17"/>
                </a:lnTo>
                <a:lnTo>
                  <a:pt x="804" y="9"/>
                </a:lnTo>
                <a:lnTo>
                  <a:pt x="803" y="2"/>
                </a:lnTo>
                <a:lnTo>
                  <a:pt x="802"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19" name="Freeform 27"/>
          <p:cNvSpPr>
            <a:spLocks noChangeArrowheads="1"/>
          </p:cNvSpPr>
          <p:nvPr/>
        </p:nvSpPr>
        <p:spPr bwMode="auto">
          <a:xfrm>
            <a:off x="2484134" y="2709158"/>
            <a:ext cx="1070271" cy="366688"/>
          </a:xfrm>
          <a:custGeom>
            <a:avLst/>
            <a:gdLst/>
            <a:ahLst/>
            <a:cxnLst>
              <a:cxn ang="0">
                <a:pos x="12" y="162"/>
              </a:cxn>
              <a:cxn ang="0">
                <a:pos x="4" y="206"/>
              </a:cxn>
              <a:cxn ang="0">
                <a:pos x="2" y="240"/>
              </a:cxn>
              <a:cxn ang="0">
                <a:pos x="2" y="256"/>
              </a:cxn>
              <a:cxn ang="0">
                <a:pos x="62" y="261"/>
              </a:cxn>
              <a:cxn ang="0">
                <a:pos x="113" y="261"/>
              </a:cxn>
              <a:cxn ang="0">
                <a:pos x="163" y="260"/>
              </a:cxn>
              <a:cxn ang="0">
                <a:pos x="215" y="256"/>
              </a:cxn>
              <a:cxn ang="0">
                <a:pos x="324" y="256"/>
              </a:cxn>
              <a:cxn ang="0">
                <a:pos x="434" y="257"/>
              </a:cxn>
              <a:cxn ang="0">
                <a:pos x="543" y="260"/>
              </a:cxn>
              <a:cxn ang="0">
                <a:pos x="653" y="261"/>
              </a:cxn>
              <a:cxn ang="0">
                <a:pos x="657" y="257"/>
              </a:cxn>
              <a:cxn ang="0">
                <a:pos x="663" y="250"/>
              </a:cxn>
              <a:cxn ang="0">
                <a:pos x="673" y="229"/>
              </a:cxn>
              <a:cxn ang="0">
                <a:pos x="679" y="209"/>
              </a:cxn>
              <a:cxn ang="0">
                <a:pos x="680" y="198"/>
              </a:cxn>
              <a:cxn ang="0">
                <a:pos x="688" y="163"/>
              </a:cxn>
              <a:cxn ang="0">
                <a:pos x="707" y="109"/>
              </a:cxn>
              <a:cxn ang="0">
                <a:pos x="726" y="54"/>
              </a:cxn>
              <a:cxn ang="0">
                <a:pos x="740" y="16"/>
              </a:cxn>
              <a:cxn ang="0">
                <a:pos x="712" y="7"/>
              </a:cxn>
              <a:cxn ang="0">
                <a:pos x="684" y="2"/>
              </a:cxn>
              <a:cxn ang="0">
                <a:pos x="629" y="0"/>
              </a:cxn>
              <a:cxn ang="0">
                <a:pos x="572" y="2"/>
              </a:cxn>
              <a:cxn ang="0">
                <a:pos x="515" y="7"/>
              </a:cxn>
              <a:cxn ang="0">
                <a:pos x="401" y="10"/>
              </a:cxn>
              <a:cxn ang="0">
                <a:pos x="288" y="14"/>
              </a:cxn>
              <a:cxn ang="0">
                <a:pos x="174" y="17"/>
              </a:cxn>
              <a:cxn ang="0">
                <a:pos x="62" y="21"/>
              </a:cxn>
              <a:cxn ang="0">
                <a:pos x="49" y="46"/>
              </a:cxn>
              <a:cxn ang="0">
                <a:pos x="37" y="70"/>
              </a:cxn>
              <a:cxn ang="0">
                <a:pos x="28" y="96"/>
              </a:cxn>
              <a:cxn ang="0">
                <a:pos x="21" y="125"/>
              </a:cxn>
            </a:cxnLst>
            <a:rect l="0" t="0" r="r" b="b"/>
            <a:pathLst>
              <a:path w="740" h="261">
                <a:moveTo>
                  <a:pt x="17" y="141"/>
                </a:moveTo>
                <a:lnTo>
                  <a:pt x="12" y="162"/>
                </a:lnTo>
                <a:lnTo>
                  <a:pt x="10" y="185"/>
                </a:lnTo>
                <a:lnTo>
                  <a:pt x="4" y="206"/>
                </a:lnTo>
                <a:lnTo>
                  <a:pt x="2" y="224"/>
                </a:lnTo>
                <a:lnTo>
                  <a:pt x="2" y="240"/>
                </a:lnTo>
                <a:lnTo>
                  <a:pt x="0" y="251"/>
                </a:lnTo>
                <a:lnTo>
                  <a:pt x="2" y="256"/>
                </a:lnTo>
                <a:lnTo>
                  <a:pt x="33" y="260"/>
                </a:lnTo>
                <a:lnTo>
                  <a:pt x="62" y="261"/>
                </a:lnTo>
                <a:lnTo>
                  <a:pt x="88" y="261"/>
                </a:lnTo>
                <a:lnTo>
                  <a:pt x="113" y="261"/>
                </a:lnTo>
                <a:lnTo>
                  <a:pt x="138" y="261"/>
                </a:lnTo>
                <a:lnTo>
                  <a:pt x="163" y="260"/>
                </a:lnTo>
                <a:lnTo>
                  <a:pt x="189" y="256"/>
                </a:lnTo>
                <a:lnTo>
                  <a:pt x="215" y="256"/>
                </a:lnTo>
                <a:lnTo>
                  <a:pt x="270" y="256"/>
                </a:lnTo>
                <a:lnTo>
                  <a:pt x="324" y="256"/>
                </a:lnTo>
                <a:lnTo>
                  <a:pt x="379" y="256"/>
                </a:lnTo>
                <a:lnTo>
                  <a:pt x="434" y="257"/>
                </a:lnTo>
                <a:lnTo>
                  <a:pt x="488" y="260"/>
                </a:lnTo>
                <a:lnTo>
                  <a:pt x="543" y="260"/>
                </a:lnTo>
                <a:lnTo>
                  <a:pt x="599" y="261"/>
                </a:lnTo>
                <a:lnTo>
                  <a:pt x="653" y="261"/>
                </a:lnTo>
                <a:lnTo>
                  <a:pt x="656" y="260"/>
                </a:lnTo>
                <a:lnTo>
                  <a:pt x="657" y="257"/>
                </a:lnTo>
                <a:lnTo>
                  <a:pt x="661" y="254"/>
                </a:lnTo>
                <a:lnTo>
                  <a:pt x="663" y="250"/>
                </a:lnTo>
                <a:lnTo>
                  <a:pt x="667" y="241"/>
                </a:lnTo>
                <a:lnTo>
                  <a:pt x="673" y="229"/>
                </a:lnTo>
                <a:lnTo>
                  <a:pt x="676" y="219"/>
                </a:lnTo>
                <a:lnTo>
                  <a:pt x="679" y="209"/>
                </a:lnTo>
                <a:lnTo>
                  <a:pt x="680" y="199"/>
                </a:lnTo>
                <a:lnTo>
                  <a:pt x="680" y="198"/>
                </a:lnTo>
                <a:lnTo>
                  <a:pt x="684" y="185"/>
                </a:lnTo>
                <a:lnTo>
                  <a:pt x="688" y="163"/>
                </a:lnTo>
                <a:lnTo>
                  <a:pt x="698" y="137"/>
                </a:lnTo>
                <a:lnTo>
                  <a:pt x="707" y="109"/>
                </a:lnTo>
                <a:lnTo>
                  <a:pt x="719" y="81"/>
                </a:lnTo>
                <a:lnTo>
                  <a:pt x="726" y="54"/>
                </a:lnTo>
                <a:lnTo>
                  <a:pt x="735" y="32"/>
                </a:lnTo>
                <a:lnTo>
                  <a:pt x="740" y="16"/>
                </a:lnTo>
                <a:lnTo>
                  <a:pt x="726" y="12"/>
                </a:lnTo>
                <a:lnTo>
                  <a:pt x="712" y="7"/>
                </a:lnTo>
                <a:lnTo>
                  <a:pt x="699" y="4"/>
                </a:lnTo>
                <a:lnTo>
                  <a:pt x="684" y="2"/>
                </a:lnTo>
                <a:lnTo>
                  <a:pt x="657" y="0"/>
                </a:lnTo>
                <a:lnTo>
                  <a:pt x="629" y="0"/>
                </a:lnTo>
                <a:lnTo>
                  <a:pt x="600" y="0"/>
                </a:lnTo>
                <a:lnTo>
                  <a:pt x="572" y="2"/>
                </a:lnTo>
                <a:lnTo>
                  <a:pt x="542" y="6"/>
                </a:lnTo>
                <a:lnTo>
                  <a:pt x="515" y="7"/>
                </a:lnTo>
                <a:lnTo>
                  <a:pt x="458" y="10"/>
                </a:lnTo>
                <a:lnTo>
                  <a:pt x="401" y="10"/>
                </a:lnTo>
                <a:lnTo>
                  <a:pt x="345" y="12"/>
                </a:lnTo>
                <a:lnTo>
                  <a:pt x="288" y="14"/>
                </a:lnTo>
                <a:lnTo>
                  <a:pt x="231" y="15"/>
                </a:lnTo>
                <a:lnTo>
                  <a:pt x="174" y="17"/>
                </a:lnTo>
                <a:lnTo>
                  <a:pt x="118" y="18"/>
                </a:lnTo>
                <a:lnTo>
                  <a:pt x="62" y="21"/>
                </a:lnTo>
                <a:lnTo>
                  <a:pt x="55" y="32"/>
                </a:lnTo>
                <a:lnTo>
                  <a:pt x="49" y="46"/>
                </a:lnTo>
                <a:lnTo>
                  <a:pt x="42" y="56"/>
                </a:lnTo>
                <a:lnTo>
                  <a:pt x="37" y="70"/>
                </a:lnTo>
                <a:lnTo>
                  <a:pt x="33" y="84"/>
                </a:lnTo>
                <a:lnTo>
                  <a:pt x="28" y="96"/>
                </a:lnTo>
                <a:lnTo>
                  <a:pt x="25" y="111"/>
                </a:lnTo>
                <a:lnTo>
                  <a:pt x="21" y="125"/>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20" name="Freeform 28"/>
          <p:cNvSpPr>
            <a:spLocks noChangeArrowheads="1"/>
          </p:cNvSpPr>
          <p:nvPr/>
        </p:nvSpPr>
        <p:spPr bwMode="auto">
          <a:xfrm>
            <a:off x="3619052" y="3068884"/>
            <a:ext cx="131688" cy="85871"/>
          </a:xfrm>
          <a:custGeom>
            <a:avLst/>
            <a:gdLst/>
            <a:ahLst/>
            <a:cxnLst>
              <a:cxn ang="0">
                <a:pos x="48" y="0"/>
              </a:cxn>
              <a:cxn ang="0">
                <a:pos x="31" y="6"/>
              </a:cxn>
              <a:cxn ang="0">
                <a:pos x="15" y="15"/>
              </a:cxn>
              <a:cxn ang="0">
                <a:pos x="1" y="28"/>
              </a:cxn>
              <a:cxn ang="0">
                <a:pos x="1" y="38"/>
              </a:cxn>
              <a:cxn ang="0">
                <a:pos x="5" y="47"/>
              </a:cxn>
              <a:cxn ang="0">
                <a:pos x="10" y="55"/>
              </a:cxn>
              <a:cxn ang="0">
                <a:pos x="19" y="59"/>
              </a:cxn>
              <a:cxn ang="0">
                <a:pos x="21" y="59"/>
              </a:cxn>
              <a:cxn ang="0">
                <a:pos x="24" y="57"/>
              </a:cxn>
              <a:cxn ang="0">
                <a:pos x="21" y="50"/>
              </a:cxn>
              <a:cxn ang="0">
                <a:pos x="20" y="38"/>
              </a:cxn>
              <a:cxn ang="0">
                <a:pos x="24" y="28"/>
              </a:cxn>
              <a:cxn ang="0">
                <a:pos x="29" y="28"/>
              </a:cxn>
              <a:cxn ang="0">
                <a:pos x="32" y="28"/>
              </a:cxn>
              <a:cxn ang="0">
                <a:pos x="36" y="28"/>
              </a:cxn>
              <a:cxn ang="0">
                <a:pos x="37" y="28"/>
              </a:cxn>
              <a:cxn ang="0">
                <a:pos x="39" y="37"/>
              </a:cxn>
              <a:cxn ang="0">
                <a:pos x="44" y="44"/>
              </a:cxn>
              <a:cxn ang="0">
                <a:pos x="52" y="47"/>
              </a:cxn>
              <a:cxn ang="0">
                <a:pos x="59" y="49"/>
              </a:cxn>
              <a:cxn ang="0">
                <a:pos x="74" y="44"/>
              </a:cxn>
              <a:cxn ang="0">
                <a:pos x="86" y="36"/>
              </a:cxn>
              <a:cxn ang="0">
                <a:pos x="91" y="34"/>
              </a:cxn>
              <a:cxn ang="0">
                <a:pos x="92" y="30"/>
              </a:cxn>
              <a:cxn ang="0">
                <a:pos x="88" y="21"/>
              </a:cxn>
              <a:cxn ang="0">
                <a:pos x="83" y="11"/>
              </a:cxn>
              <a:cxn ang="0">
                <a:pos x="78" y="0"/>
              </a:cxn>
              <a:cxn ang="0">
                <a:pos x="76" y="0"/>
              </a:cxn>
              <a:cxn ang="0">
                <a:pos x="71" y="0"/>
              </a:cxn>
              <a:cxn ang="0">
                <a:pos x="69" y="0"/>
              </a:cxn>
              <a:cxn ang="0">
                <a:pos x="63" y="0"/>
              </a:cxn>
            </a:cxnLst>
            <a:rect l="0" t="0" r="r" b="b"/>
            <a:pathLst>
              <a:path w="92" h="60">
                <a:moveTo>
                  <a:pt x="56" y="0"/>
                </a:moveTo>
                <a:lnTo>
                  <a:pt x="48" y="0"/>
                </a:lnTo>
                <a:lnTo>
                  <a:pt x="38" y="4"/>
                </a:lnTo>
                <a:lnTo>
                  <a:pt x="31" y="6"/>
                </a:lnTo>
                <a:lnTo>
                  <a:pt x="21" y="11"/>
                </a:lnTo>
                <a:lnTo>
                  <a:pt x="15" y="15"/>
                </a:lnTo>
                <a:lnTo>
                  <a:pt x="7" y="21"/>
                </a:lnTo>
                <a:lnTo>
                  <a:pt x="1" y="28"/>
                </a:lnTo>
                <a:lnTo>
                  <a:pt x="0" y="32"/>
                </a:lnTo>
                <a:lnTo>
                  <a:pt x="1" y="38"/>
                </a:lnTo>
                <a:lnTo>
                  <a:pt x="1" y="44"/>
                </a:lnTo>
                <a:lnTo>
                  <a:pt x="5" y="47"/>
                </a:lnTo>
                <a:lnTo>
                  <a:pt x="8" y="51"/>
                </a:lnTo>
                <a:lnTo>
                  <a:pt x="10" y="55"/>
                </a:lnTo>
                <a:lnTo>
                  <a:pt x="15" y="57"/>
                </a:lnTo>
                <a:lnTo>
                  <a:pt x="19" y="59"/>
                </a:lnTo>
                <a:lnTo>
                  <a:pt x="21" y="60"/>
                </a:lnTo>
                <a:lnTo>
                  <a:pt x="21" y="59"/>
                </a:lnTo>
                <a:lnTo>
                  <a:pt x="24" y="59"/>
                </a:lnTo>
                <a:lnTo>
                  <a:pt x="24" y="57"/>
                </a:lnTo>
                <a:lnTo>
                  <a:pt x="24" y="53"/>
                </a:lnTo>
                <a:lnTo>
                  <a:pt x="21" y="50"/>
                </a:lnTo>
                <a:lnTo>
                  <a:pt x="21" y="44"/>
                </a:lnTo>
                <a:lnTo>
                  <a:pt x="20" y="38"/>
                </a:lnTo>
                <a:lnTo>
                  <a:pt x="21" y="32"/>
                </a:lnTo>
                <a:lnTo>
                  <a:pt x="24" y="28"/>
                </a:lnTo>
                <a:lnTo>
                  <a:pt x="25" y="28"/>
                </a:lnTo>
                <a:lnTo>
                  <a:pt x="29" y="28"/>
                </a:lnTo>
                <a:lnTo>
                  <a:pt x="30" y="28"/>
                </a:lnTo>
                <a:lnTo>
                  <a:pt x="32" y="28"/>
                </a:lnTo>
                <a:lnTo>
                  <a:pt x="33" y="28"/>
                </a:lnTo>
                <a:lnTo>
                  <a:pt x="36" y="28"/>
                </a:lnTo>
                <a:lnTo>
                  <a:pt x="37" y="28"/>
                </a:lnTo>
                <a:lnTo>
                  <a:pt x="37" y="28"/>
                </a:lnTo>
                <a:lnTo>
                  <a:pt x="37" y="32"/>
                </a:lnTo>
                <a:lnTo>
                  <a:pt x="39" y="37"/>
                </a:lnTo>
                <a:lnTo>
                  <a:pt x="41" y="41"/>
                </a:lnTo>
                <a:lnTo>
                  <a:pt x="44" y="44"/>
                </a:lnTo>
                <a:lnTo>
                  <a:pt x="48" y="45"/>
                </a:lnTo>
                <a:lnTo>
                  <a:pt x="52" y="47"/>
                </a:lnTo>
                <a:lnTo>
                  <a:pt x="55" y="47"/>
                </a:lnTo>
                <a:lnTo>
                  <a:pt x="59" y="49"/>
                </a:lnTo>
                <a:lnTo>
                  <a:pt x="65" y="47"/>
                </a:lnTo>
                <a:lnTo>
                  <a:pt x="74" y="44"/>
                </a:lnTo>
                <a:lnTo>
                  <a:pt x="81" y="41"/>
                </a:lnTo>
                <a:lnTo>
                  <a:pt x="86" y="36"/>
                </a:lnTo>
                <a:lnTo>
                  <a:pt x="88" y="34"/>
                </a:lnTo>
                <a:lnTo>
                  <a:pt x="91" y="34"/>
                </a:lnTo>
                <a:lnTo>
                  <a:pt x="91" y="32"/>
                </a:lnTo>
                <a:lnTo>
                  <a:pt x="92" y="30"/>
                </a:lnTo>
                <a:lnTo>
                  <a:pt x="91" y="26"/>
                </a:lnTo>
                <a:lnTo>
                  <a:pt x="88" y="21"/>
                </a:lnTo>
                <a:lnTo>
                  <a:pt x="86" y="16"/>
                </a:lnTo>
                <a:lnTo>
                  <a:pt x="83" y="11"/>
                </a:lnTo>
                <a:lnTo>
                  <a:pt x="80" y="5"/>
                </a:lnTo>
                <a:lnTo>
                  <a:pt x="78" y="0"/>
                </a:lnTo>
                <a:lnTo>
                  <a:pt x="77" y="0"/>
                </a:lnTo>
                <a:lnTo>
                  <a:pt x="76" y="0"/>
                </a:lnTo>
                <a:lnTo>
                  <a:pt x="74" y="0"/>
                </a:lnTo>
                <a:lnTo>
                  <a:pt x="71" y="0"/>
                </a:lnTo>
                <a:lnTo>
                  <a:pt x="70" y="0"/>
                </a:lnTo>
                <a:lnTo>
                  <a:pt x="69" y="0"/>
                </a:lnTo>
                <a:lnTo>
                  <a:pt x="65" y="0"/>
                </a:lnTo>
                <a:lnTo>
                  <a:pt x="63"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21" name="Freeform 29"/>
          <p:cNvSpPr>
            <a:spLocks noChangeArrowheads="1"/>
          </p:cNvSpPr>
          <p:nvPr/>
        </p:nvSpPr>
        <p:spPr bwMode="auto">
          <a:xfrm>
            <a:off x="2879199" y="2381923"/>
            <a:ext cx="385490" cy="58021"/>
          </a:xfrm>
          <a:custGeom>
            <a:avLst/>
            <a:gdLst/>
            <a:ahLst/>
            <a:cxnLst>
              <a:cxn ang="0">
                <a:pos x="256" y="27"/>
              </a:cxn>
              <a:cxn ang="0">
                <a:pos x="259" y="25"/>
              </a:cxn>
              <a:cxn ang="0">
                <a:pos x="260" y="20"/>
              </a:cxn>
              <a:cxn ang="0">
                <a:pos x="260" y="18"/>
              </a:cxn>
              <a:cxn ang="0">
                <a:pos x="261" y="13"/>
              </a:cxn>
              <a:cxn ang="0">
                <a:pos x="261" y="11"/>
              </a:cxn>
              <a:cxn ang="0">
                <a:pos x="264" y="7"/>
              </a:cxn>
              <a:cxn ang="0">
                <a:pos x="267" y="5"/>
              </a:cxn>
              <a:cxn ang="0">
                <a:pos x="261" y="2"/>
              </a:cxn>
              <a:cxn ang="0">
                <a:pos x="256" y="1"/>
              </a:cxn>
              <a:cxn ang="0">
                <a:pos x="252" y="0"/>
              </a:cxn>
              <a:cxn ang="0">
                <a:pos x="246" y="0"/>
              </a:cxn>
              <a:cxn ang="0">
                <a:pos x="241" y="0"/>
              </a:cxn>
              <a:cxn ang="0">
                <a:pos x="237" y="0"/>
              </a:cxn>
              <a:cxn ang="0">
                <a:pos x="231" y="0"/>
              </a:cxn>
              <a:cxn ang="0">
                <a:pos x="225" y="0"/>
              </a:cxn>
              <a:cxn ang="0">
                <a:pos x="197" y="7"/>
              </a:cxn>
              <a:cxn ang="0">
                <a:pos x="168" y="11"/>
              </a:cxn>
              <a:cxn ang="0">
                <a:pos x="139" y="15"/>
              </a:cxn>
              <a:cxn ang="0">
                <a:pos x="111" y="18"/>
              </a:cxn>
              <a:cxn ang="0">
                <a:pos x="83" y="22"/>
              </a:cxn>
              <a:cxn ang="0">
                <a:pos x="55" y="27"/>
              </a:cxn>
              <a:cxn ang="0">
                <a:pos x="27" y="34"/>
              </a:cxn>
              <a:cxn ang="0">
                <a:pos x="0" y="41"/>
              </a:cxn>
              <a:cxn ang="0">
                <a:pos x="16" y="41"/>
              </a:cxn>
              <a:cxn ang="0">
                <a:pos x="32" y="42"/>
              </a:cxn>
              <a:cxn ang="0">
                <a:pos x="47" y="42"/>
              </a:cxn>
              <a:cxn ang="0">
                <a:pos x="65" y="42"/>
              </a:cxn>
              <a:cxn ang="0">
                <a:pos x="95" y="41"/>
              </a:cxn>
              <a:cxn ang="0">
                <a:pos x="127" y="37"/>
              </a:cxn>
              <a:cxn ang="0">
                <a:pos x="159" y="34"/>
              </a:cxn>
              <a:cxn ang="0">
                <a:pos x="190" y="31"/>
              </a:cxn>
              <a:cxn ang="0">
                <a:pos x="221" y="29"/>
              </a:cxn>
              <a:cxn ang="0">
                <a:pos x="252" y="27"/>
              </a:cxn>
            </a:cxnLst>
            <a:rect l="0" t="0" r="r" b="b"/>
            <a:pathLst>
              <a:path w="267" h="42">
                <a:moveTo>
                  <a:pt x="256" y="27"/>
                </a:moveTo>
                <a:lnTo>
                  <a:pt x="259" y="25"/>
                </a:lnTo>
                <a:lnTo>
                  <a:pt x="260" y="20"/>
                </a:lnTo>
                <a:lnTo>
                  <a:pt x="260" y="18"/>
                </a:lnTo>
                <a:lnTo>
                  <a:pt x="261" y="13"/>
                </a:lnTo>
                <a:lnTo>
                  <a:pt x="261" y="11"/>
                </a:lnTo>
                <a:lnTo>
                  <a:pt x="264" y="7"/>
                </a:lnTo>
                <a:lnTo>
                  <a:pt x="267" y="5"/>
                </a:lnTo>
                <a:lnTo>
                  <a:pt x="261" y="2"/>
                </a:lnTo>
                <a:lnTo>
                  <a:pt x="256" y="1"/>
                </a:lnTo>
                <a:lnTo>
                  <a:pt x="252" y="0"/>
                </a:lnTo>
                <a:lnTo>
                  <a:pt x="246" y="0"/>
                </a:lnTo>
                <a:lnTo>
                  <a:pt x="241" y="0"/>
                </a:lnTo>
                <a:lnTo>
                  <a:pt x="237" y="0"/>
                </a:lnTo>
                <a:lnTo>
                  <a:pt x="231" y="0"/>
                </a:lnTo>
                <a:lnTo>
                  <a:pt x="225" y="0"/>
                </a:lnTo>
                <a:lnTo>
                  <a:pt x="197" y="7"/>
                </a:lnTo>
                <a:lnTo>
                  <a:pt x="168" y="11"/>
                </a:lnTo>
                <a:lnTo>
                  <a:pt x="139" y="15"/>
                </a:lnTo>
                <a:lnTo>
                  <a:pt x="111" y="18"/>
                </a:lnTo>
                <a:lnTo>
                  <a:pt x="83" y="22"/>
                </a:lnTo>
                <a:lnTo>
                  <a:pt x="55" y="27"/>
                </a:lnTo>
                <a:lnTo>
                  <a:pt x="27" y="34"/>
                </a:lnTo>
                <a:lnTo>
                  <a:pt x="0" y="41"/>
                </a:lnTo>
                <a:lnTo>
                  <a:pt x="16" y="41"/>
                </a:lnTo>
                <a:lnTo>
                  <a:pt x="32" y="42"/>
                </a:lnTo>
                <a:lnTo>
                  <a:pt x="47" y="42"/>
                </a:lnTo>
                <a:lnTo>
                  <a:pt x="65" y="42"/>
                </a:lnTo>
                <a:lnTo>
                  <a:pt x="95" y="41"/>
                </a:lnTo>
                <a:lnTo>
                  <a:pt x="127" y="37"/>
                </a:lnTo>
                <a:lnTo>
                  <a:pt x="159" y="34"/>
                </a:lnTo>
                <a:lnTo>
                  <a:pt x="190" y="31"/>
                </a:lnTo>
                <a:lnTo>
                  <a:pt x="221" y="29"/>
                </a:lnTo>
                <a:lnTo>
                  <a:pt x="252" y="27"/>
                </a:lnTo>
                <a:close/>
              </a:path>
            </a:pathLst>
          </a:custGeom>
          <a:solidFill>
            <a:srgbClr val="64DFFB"/>
          </a:solidFill>
          <a:ln w="12700">
            <a:noFill/>
            <a:round/>
            <a:headEnd/>
            <a:tailEnd/>
          </a:ln>
          <a:effectLst/>
        </p:spPr>
        <p:txBody>
          <a:bodyPr wrap="none" lIns="136063" tIns="68031" rIns="136063" bIns="68031"/>
          <a:lstStyle/>
          <a:p>
            <a:endParaRPr lang="en-US"/>
          </a:p>
        </p:txBody>
      </p:sp>
      <p:sp>
        <p:nvSpPr>
          <p:cNvPr id="213022" name="Freeform 30"/>
          <p:cNvSpPr>
            <a:spLocks noChangeArrowheads="1"/>
          </p:cNvSpPr>
          <p:nvPr/>
        </p:nvSpPr>
        <p:spPr bwMode="auto">
          <a:xfrm>
            <a:off x="3631022" y="2126634"/>
            <a:ext cx="191548" cy="174062"/>
          </a:xfrm>
          <a:custGeom>
            <a:avLst/>
            <a:gdLst/>
            <a:ahLst/>
            <a:cxnLst>
              <a:cxn ang="0">
                <a:pos x="8" y="124"/>
              </a:cxn>
              <a:cxn ang="0">
                <a:pos x="133" y="0"/>
              </a:cxn>
              <a:cxn ang="0">
                <a:pos x="0" y="87"/>
              </a:cxn>
            </a:cxnLst>
            <a:rect l="0" t="0" r="r" b="b"/>
            <a:pathLst>
              <a:path w="133" h="124">
                <a:moveTo>
                  <a:pt x="8" y="124"/>
                </a:moveTo>
                <a:lnTo>
                  <a:pt x="133" y="0"/>
                </a:lnTo>
                <a:lnTo>
                  <a:pt x="0" y="87"/>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3" name="Freeform 31"/>
          <p:cNvSpPr>
            <a:spLocks noChangeArrowheads="1"/>
          </p:cNvSpPr>
          <p:nvPr/>
        </p:nvSpPr>
        <p:spPr bwMode="auto">
          <a:xfrm>
            <a:off x="3695671" y="2428339"/>
            <a:ext cx="402250" cy="71946"/>
          </a:xfrm>
          <a:custGeom>
            <a:avLst/>
            <a:gdLst/>
            <a:ahLst/>
            <a:cxnLst>
              <a:cxn ang="0">
                <a:pos x="0" y="51"/>
              </a:cxn>
              <a:cxn ang="0">
                <a:pos x="279" y="16"/>
              </a:cxn>
              <a:cxn ang="0">
                <a:pos x="11" y="0"/>
              </a:cxn>
            </a:cxnLst>
            <a:rect l="0" t="0" r="r" b="b"/>
            <a:pathLst>
              <a:path w="279" h="51">
                <a:moveTo>
                  <a:pt x="0" y="51"/>
                </a:moveTo>
                <a:lnTo>
                  <a:pt x="279" y="16"/>
                </a:lnTo>
                <a:lnTo>
                  <a:pt x="11"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4" name="Freeform 32"/>
          <p:cNvSpPr>
            <a:spLocks noChangeArrowheads="1"/>
          </p:cNvSpPr>
          <p:nvPr/>
        </p:nvSpPr>
        <p:spPr bwMode="auto">
          <a:xfrm>
            <a:off x="3645391" y="2597759"/>
            <a:ext cx="148449" cy="120682"/>
          </a:xfrm>
          <a:custGeom>
            <a:avLst/>
            <a:gdLst/>
            <a:ahLst/>
            <a:cxnLst>
              <a:cxn ang="0">
                <a:pos x="0" y="28"/>
              </a:cxn>
              <a:cxn ang="0">
                <a:pos x="102" y="85"/>
              </a:cxn>
              <a:cxn ang="0">
                <a:pos x="22" y="0"/>
              </a:cxn>
            </a:cxnLst>
            <a:rect l="0" t="0" r="r" b="b"/>
            <a:pathLst>
              <a:path w="102" h="85">
                <a:moveTo>
                  <a:pt x="0" y="28"/>
                </a:moveTo>
                <a:lnTo>
                  <a:pt x="102" y="85"/>
                </a:lnTo>
                <a:lnTo>
                  <a:pt x="22"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5" name="Freeform 33"/>
          <p:cNvSpPr>
            <a:spLocks noChangeArrowheads="1"/>
          </p:cNvSpPr>
          <p:nvPr/>
        </p:nvSpPr>
        <p:spPr bwMode="auto">
          <a:xfrm>
            <a:off x="2012446" y="2300695"/>
            <a:ext cx="335208" cy="81228"/>
          </a:xfrm>
          <a:custGeom>
            <a:avLst/>
            <a:gdLst/>
            <a:ahLst/>
            <a:cxnLst>
              <a:cxn ang="0">
                <a:pos x="0" y="0"/>
              </a:cxn>
              <a:cxn ang="0">
                <a:pos x="231" y="57"/>
              </a:cxn>
              <a:cxn ang="0">
                <a:pos x="225" y="6"/>
              </a:cxn>
            </a:cxnLst>
            <a:rect l="0" t="0" r="r" b="b"/>
            <a:pathLst>
              <a:path w="231" h="57">
                <a:moveTo>
                  <a:pt x="0" y="0"/>
                </a:moveTo>
                <a:lnTo>
                  <a:pt x="231" y="57"/>
                </a:lnTo>
                <a:lnTo>
                  <a:pt x="225" y="6"/>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6" name="Freeform 34"/>
          <p:cNvSpPr>
            <a:spLocks noChangeArrowheads="1"/>
          </p:cNvSpPr>
          <p:nvPr/>
        </p:nvSpPr>
        <p:spPr bwMode="auto">
          <a:xfrm>
            <a:off x="2005265" y="2678988"/>
            <a:ext cx="316053" cy="183345"/>
          </a:xfrm>
          <a:custGeom>
            <a:avLst/>
            <a:gdLst/>
            <a:ahLst/>
            <a:cxnLst>
              <a:cxn ang="0">
                <a:pos x="0" y="131"/>
              </a:cxn>
              <a:cxn ang="0">
                <a:pos x="219" y="41"/>
              </a:cxn>
              <a:cxn ang="0">
                <a:pos x="200" y="0"/>
              </a:cxn>
            </a:cxnLst>
            <a:rect l="0" t="0" r="r" b="b"/>
            <a:pathLst>
              <a:path w="219" h="131">
                <a:moveTo>
                  <a:pt x="0" y="131"/>
                </a:moveTo>
                <a:lnTo>
                  <a:pt x="219" y="41"/>
                </a:lnTo>
                <a:lnTo>
                  <a:pt x="200"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7" name="Freeform 35"/>
          <p:cNvSpPr>
            <a:spLocks noChangeArrowheads="1"/>
          </p:cNvSpPr>
          <p:nvPr/>
        </p:nvSpPr>
        <p:spPr bwMode="auto">
          <a:xfrm>
            <a:off x="2532021" y="2857691"/>
            <a:ext cx="828443" cy="67303"/>
          </a:xfrm>
          <a:custGeom>
            <a:avLst/>
            <a:gdLst/>
            <a:ahLst/>
            <a:cxnLst>
              <a:cxn ang="0">
                <a:pos x="0" y="43"/>
              </a:cxn>
              <a:cxn ang="0">
                <a:pos x="555" y="49"/>
              </a:cxn>
              <a:cxn ang="0">
                <a:pos x="572" y="1"/>
              </a:cxn>
              <a:cxn ang="0">
                <a:pos x="543" y="26"/>
              </a:cxn>
              <a:cxn ang="0">
                <a:pos x="504" y="25"/>
              </a:cxn>
              <a:cxn ang="0">
                <a:pos x="500" y="1"/>
              </a:cxn>
              <a:cxn ang="0">
                <a:pos x="472" y="25"/>
              </a:cxn>
              <a:cxn ang="0">
                <a:pos x="436" y="24"/>
              </a:cxn>
              <a:cxn ang="0">
                <a:pos x="441" y="4"/>
              </a:cxn>
              <a:cxn ang="0">
                <a:pos x="409" y="23"/>
              </a:cxn>
              <a:cxn ang="0">
                <a:pos x="374" y="24"/>
              </a:cxn>
              <a:cxn ang="0">
                <a:pos x="373" y="4"/>
              </a:cxn>
              <a:cxn ang="0">
                <a:pos x="349" y="24"/>
              </a:cxn>
              <a:cxn ang="0">
                <a:pos x="308" y="24"/>
              </a:cxn>
              <a:cxn ang="0">
                <a:pos x="305" y="7"/>
              </a:cxn>
              <a:cxn ang="0">
                <a:pos x="289" y="20"/>
              </a:cxn>
              <a:cxn ang="0">
                <a:pos x="243" y="20"/>
              </a:cxn>
              <a:cxn ang="0">
                <a:pos x="250" y="1"/>
              </a:cxn>
              <a:cxn ang="0">
                <a:pos x="219" y="20"/>
              </a:cxn>
              <a:cxn ang="0">
                <a:pos x="179" y="20"/>
              </a:cxn>
              <a:cxn ang="0">
                <a:pos x="186" y="0"/>
              </a:cxn>
              <a:cxn ang="0">
                <a:pos x="154" y="19"/>
              </a:cxn>
              <a:cxn ang="0">
                <a:pos x="121" y="19"/>
              </a:cxn>
              <a:cxn ang="0">
                <a:pos x="128" y="1"/>
              </a:cxn>
              <a:cxn ang="0">
                <a:pos x="97" y="20"/>
              </a:cxn>
              <a:cxn ang="0">
                <a:pos x="66" y="19"/>
              </a:cxn>
              <a:cxn ang="0">
                <a:pos x="71" y="1"/>
              </a:cxn>
              <a:cxn ang="0">
                <a:pos x="46" y="20"/>
              </a:cxn>
              <a:cxn ang="0">
                <a:pos x="14" y="17"/>
              </a:cxn>
            </a:cxnLst>
            <a:rect l="0" t="0" r="r" b="b"/>
            <a:pathLst>
              <a:path w="572" h="49">
                <a:moveTo>
                  <a:pt x="0" y="43"/>
                </a:moveTo>
                <a:lnTo>
                  <a:pt x="555" y="49"/>
                </a:lnTo>
                <a:lnTo>
                  <a:pt x="572" y="1"/>
                </a:lnTo>
                <a:lnTo>
                  <a:pt x="543" y="26"/>
                </a:lnTo>
                <a:lnTo>
                  <a:pt x="504" y="25"/>
                </a:lnTo>
                <a:lnTo>
                  <a:pt x="500" y="1"/>
                </a:lnTo>
                <a:lnTo>
                  <a:pt x="472" y="25"/>
                </a:lnTo>
                <a:lnTo>
                  <a:pt x="436" y="24"/>
                </a:lnTo>
                <a:lnTo>
                  <a:pt x="441" y="4"/>
                </a:lnTo>
                <a:lnTo>
                  <a:pt x="409" y="23"/>
                </a:lnTo>
                <a:lnTo>
                  <a:pt x="374" y="24"/>
                </a:lnTo>
                <a:lnTo>
                  <a:pt x="373" y="4"/>
                </a:lnTo>
                <a:lnTo>
                  <a:pt x="349" y="24"/>
                </a:lnTo>
                <a:lnTo>
                  <a:pt x="308" y="24"/>
                </a:lnTo>
                <a:lnTo>
                  <a:pt x="305" y="7"/>
                </a:lnTo>
                <a:lnTo>
                  <a:pt x="289" y="20"/>
                </a:lnTo>
                <a:lnTo>
                  <a:pt x="243" y="20"/>
                </a:lnTo>
                <a:lnTo>
                  <a:pt x="250" y="1"/>
                </a:lnTo>
                <a:lnTo>
                  <a:pt x="219" y="20"/>
                </a:lnTo>
                <a:lnTo>
                  <a:pt x="179" y="20"/>
                </a:lnTo>
                <a:lnTo>
                  <a:pt x="186" y="0"/>
                </a:lnTo>
                <a:lnTo>
                  <a:pt x="154" y="19"/>
                </a:lnTo>
                <a:lnTo>
                  <a:pt x="121" y="19"/>
                </a:lnTo>
                <a:lnTo>
                  <a:pt x="128" y="1"/>
                </a:lnTo>
                <a:lnTo>
                  <a:pt x="97" y="20"/>
                </a:lnTo>
                <a:lnTo>
                  <a:pt x="66" y="19"/>
                </a:lnTo>
                <a:lnTo>
                  <a:pt x="71" y="1"/>
                </a:lnTo>
                <a:lnTo>
                  <a:pt x="46" y="20"/>
                </a:lnTo>
                <a:lnTo>
                  <a:pt x="14"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28" name="Freeform 36"/>
          <p:cNvSpPr>
            <a:spLocks noChangeArrowheads="1"/>
          </p:cNvSpPr>
          <p:nvPr/>
        </p:nvSpPr>
        <p:spPr bwMode="auto">
          <a:xfrm>
            <a:off x="3477785" y="2892502"/>
            <a:ext cx="450137" cy="440954"/>
          </a:xfrm>
          <a:custGeom>
            <a:avLst/>
            <a:gdLst/>
            <a:ahLst/>
            <a:cxnLst>
              <a:cxn ang="0">
                <a:pos x="117" y="312"/>
              </a:cxn>
              <a:cxn ang="0">
                <a:pos x="312" y="180"/>
              </a:cxn>
              <a:cxn ang="0">
                <a:pos x="178" y="0"/>
              </a:cxn>
              <a:cxn ang="0">
                <a:pos x="0" y="123"/>
              </a:cxn>
            </a:cxnLst>
            <a:rect l="0" t="0" r="r" b="b"/>
            <a:pathLst>
              <a:path w="312" h="312">
                <a:moveTo>
                  <a:pt x="117" y="312"/>
                </a:moveTo>
                <a:lnTo>
                  <a:pt x="312" y="180"/>
                </a:lnTo>
                <a:lnTo>
                  <a:pt x="178" y="0"/>
                </a:lnTo>
                <a:lnTo>
                  <a:pt x="0" y="123"/>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29" name="Freeform 37"/>
          <p:cNvSpPr>
            <a:spLocks noChangeArrowheads="1"/>
          </p:cNvSpPr>
          <p:nvPr/>
        </p:nvSpPr>
        <p:spPr bwMode="auto">
          <a:xfrm>
            <a:off x="3465814" y="3059600"/>
            <a:ext cx="189152" cy="292422"/>
          </a:xfrm>
          <a:custGeom>
            <a:avLst/>
            <a:gdLst/>
            <a:ahLst/>
            <a:cxnLst>
              <a:cxn ang="0">
                <a:pos x="131" y="190"/>
              </a:cxn>
              <a:cxn ang="0">
                <a:pos x="17" y="0"/>
              </a:cxn>
              <a:cxn ang="0">
                <a:pos x="0" y="8"/>
              </a:cxn>
              <a:cxn ang="0">
                <a:pos x="115" y="199"/>
              </a:cxn>
              <a:cxn ang="0">
                <a:pos x="129" y="203"/>
              </a:cxn>
              <a:cxn ang="0">
                <a:pos x="115" y="199"/>
              </a:cxn>
              <a:cxn ang="0">
                <a:pos x="121" y="208"/>
              </a:cxn>
              <a:cxn ang="0">
                <a:pos x="129" y="203"/>
              </a:cxn>
              <a:cxn ang="0">
                <a:pos x="119" y="187"/>
              </a:cxn>
            </a:cxnLst>
            <a:rect l="0" t="0" r="r" b="b"/>
            <a:pathLst>
              <a:path w="131" h="208">
                <a:moveTo>
                  <a:pt x="131" y="190"/>
                </a:moveTo>
                <a:lnTo>
                  <a:pt x="17" y="0"/>
                </a:lnTo>
                <a:lnTo>
                  <a:pt x="0" y="8"/>
                </a:lnTo>
                <a:lnTo>
                  <a:pt x="115" y="199"/>
                </a:lnTo>
                <a:lnTo>
                  <a:pt x="129" y="203"/>
                </a:lnTo>
                <a:lnTo>
                  <a:pt x="115" y="199"/>
                </a:lnTo>
                <a:lnTo>
                  <a:pt x="121" y="208"/>
                </a:lnTo>
                <a:lnTo>
                  <a:pt x="129" y="203"/>
                </a:lnTo>
                <a:lnTo>
                  <a:pt x="119" y="18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0" name="Freeform 38"/>
          <p:cNvSpPr>
            <a:spLocks noChangeArrowheads="1"/>
          </p:cNvSpPr>
          <p:nvPr/>
        </p:nvSpPr>
        <p:spPr bwMode="auto">
          <a:xfrm>
            <a:off x="3638206" y="3138508"/>
            <a:ext cx="306476" cy="206553"/>
          </a:xfrm>
          <a:custGeom>
            <a:avLst/>
            <a:gdLst/>
            <a:ahLst/>
            <a:cxnLst>
              <a:cxn ang="0">
                <a:pos x="194" y="0"/>
              </a:cxn>
              <a:cxn ang="0">
                <a:pos x="0" y="131"/>
              </a:cxn>
              <a:cxn ang="0">
                <a:pos x="10" y="147"/>
              </a:cxn>
              <a:cxn ang="0">
                <a:pos x="205" y="16"/>
              </a:cxn>
              <a:cxn ang="0">
                <a:pos x="207" y="1"/>
              </a:cxn>
              <a:cxn ang="0">
                <a:pos x="205" y="16"/>
              </a:cxn>
              <a:cxn ang="0">
                <a:pos x="212" y="10"/>
              </a:cxn>
              <a:cxn ang="0">
                <a:pos x="207" y="1"/>
              </a:cxn>
              <a:cxn ang="0">
                <a:pos x="192" y="13"/>
              </a:cxn>
            </a:cxnLst>
            <a:rect l="0" t="0" r="r" b="b"/>
            <a:pathLst>
              <a:path w="212" h="147">
                <a:moveTo>
                  <a:pt x="194" y="0"/>
                </a:moveTo>
                <a:lnTo>
                  <a:pt x="0" y="131"/>
                </a:lnTo>
                <a:lnTo>
                  <a:pt x="10" y="147"/>
                </a:lnTo>
                <a:lnTo>
                  <a:pt x="205" y="16"/>
                </a:lnTo>
                <a:lnTo>
                  <a:pt x="207" y="1"/>
                </a:lnTo>
                <a:lnTo>
                  <a:pt x="205" y="16"/>
                </a:lnTo>
                <a:lnTo>
                  <a:pt x="212" y="10"/>
                </a:lnTo>
                <a:lnTo>
                  <a:pt x="207" y="1"/>
                </a:lnTo>
                <a:lnTo>
                  <a:pt x="192" y="1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1" name="Freeform 39"/>
          <p:cNvSpPr>
            <a:spLocks noChangeArrowheads="1"/>
          </p:cNvSpPr>
          <p:nvPr/>
        </p:nvSpPr>
        <p:spPr bwMode="auto">
          <a:xfrm>
            <a:off x="3722009" y="2876257"/>
            <a:ext cx="215491" cy="280818"/>
          </a:xfrm>
          <a:custGeom>
            <a:avLst/>
            <a:gdLst/>
            <a:ahLst/>
            <a:cxnLst>
              <a:cxn ang="0">
                <a:pos x="0" y="19"/>
              </a:cxn>
              <a:cxn ang="0">
                <a:pos x="135" y="200"/>
              </a:cxn>
              <a:cxn ang="0">
                <a:pos x="150" y="188"/>
              </a:cxn>
              <a:cxn ang="0">
                <a:pos x="16" y="8"/>
              </a:cxn>
              <a:cxn ang="0">
                <a:pos x="3" y="6"/>
              </a:cxn>
              <a:cxn ang="0">
                <a:pos x="16" y="8"/>
              </a:cxn>
              <a:cxn ang="0">
                <a:pos x="11" y="0"/>
              </a:cxn>
              <a:cxn ang="0">
                <a:pos x="3" y="6"/>
              </a:cxn>
              <a:cxn ang="0">
                <a:pos x="14" y="20"/>
              </a:cxn>
            </a:cxnLst>
            <a:rect l="0" t="0" r="r" b="b"/>
            <a:pathLst>
              <a:path w="150" h="200">
                <a:moveTo>
                  <a:pt x="0" y="19"/>
                </a:moveTo>
                <a:lnTo>
                  <a:pt x="135" y="200"/>
                </a:lnTo>
                <a:lnTo>
                  <a:pt x="150" y="188"/>
                </a:lnTo>
                <a:lnTo>
                  <a:pt x="16" y="8"/>
                </a:lnTo>
                <a:lnTo>
                  <a:pt x="3" y="6"/>
                </a:lnTo>
                <a:lnTo>
                  <a:pt x="16" y="8"/>
                </a:lnTo>
                <a:lnTo>
                  <a:pt x="11" y="0"/>
                </a:lnTo>
                <a:lnTo>
                  <a:pt x="3" y="6"/>
                </a:lnTo>
                <a:lnTo>
                  <a:pt x="14" y="2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2" name="Freeform 40"/>
          <p:cNvSpPr>
            <a:spLocks noChangeArrowheads="1"/>
          </p:cNvSpPr>
          <p:nvPr/>
        </p:nvSpPr>
        <p:spPr bwMode="auto">
          <a:xfrm>
            <a:off x="3461027" y="2883219"/>
            <a:ext cx="280137" cy="192628"/>
          </a:xfrm>
          <a:custGeom>
            <a:avLst/>
            <a:gdLst/>
            <a:ahLst/>
            <a:cxnLst>
              <a:cxn ang="0">
                <a:pos x="17" y="137"/>
              </a:cxn>
              <a:cxn ang="0">
                <a:pos x="194" y="14"/>
              </a:cxn>
              <a:cxn ang="0">
                <a:pos x="183" y="0"/>
              </a:cxn>
              <a:cxn ang="0">
                <a:pos x="8" y="121"/>
              </a:cxn>
              <a:cxn ang="0">
                <a:pos x="4" y="133"/>
              </a:cxn>
              <a:cxn ang="0">
                <a:pos x="8" y="121"/>
              </a:cxn>
              <a:cxn ang="0">
                <a:pos x="0" y="127"/>
              </a:cxn>
              <a:cxn ang="0">
                <a:pos x="4" y="133"/>
              </a:cxn>
              <a:cxn ang="0">
                <a:pos x="21" y="125"/>
              </a:cxn>
            </a:cxnLst>
            <a:rect l="0" t="0" r="r" b="b"/>
            <a:pathLst>
              <a:path w="194" h="137">
                <a:moveTo>
                  <a:pt x="17" y="137"/>
                </a:moveTo>
                <a:lnTo>
                  <a:pt x="194" y="14"/>
                </a:lnTo>
                <a:lnTo>
                  <a:pt x="183" y="0"/>
                </a:lnTo>
                <a:lnTo>
                  <a:pt x="8" y="121"/>
                </a:lnTo>
                <a:lnTo>
                  <a:pt x="4" y="133"/>
                </a:lnTo>
                <a:lnTo>
                  <a:pt x="8" y="121"/>
                </a:lnTo>
                <a:lnTo>
                  <a:pt x="0" y="127"/>
                </a:lnTo>
                <a:lnTo>
                  <a:pt x="4" y="133"/>
                </a:lnTo>
                <a:lnTo>
                  <a:pt x="21" y="12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3" name="Freeform 41"/>
          <p:cNvSpPr>
            <a:spLocks noChangeArrowheads="1"/>
          </p:cNvSpPr>
          <p:nvPr/>
        </p:nvSpPr>
        <p:spPr bwMode="auto">
          <a:xfrm>
            <a:off x="3812994" y="3115299"/>
            <a:ext cx="59859" cy="46416"/>
          </a:xfrm>
          <a:custGeom>
            <a:avLst/>
            <a:gdLst/>
            <a:ahLst/>
            <a:cxnLst>
              <a:cxn ang="0">
                <a:pos x="6" y="34"/>
              </a:cxn>
              <a:cxn ang="0">
                <a:pos x="42" y="14"/>
              </a:cxn>
              <a:cxn ang="0">
                <a:pos x="34" y="0"/>
              </a:cxn>
              <a:cxn ang="0">
                <a:pos x="0" y="23"/>
              </a:cxn>
            </a:cxnLst>
            <a:rect l="0" t="0" r="r" b="b"/>
            <a:pathLst>
              <a:path w="42" h="34">
                <a:moveTo>
                  <a:pt x="6" y="34"/>
                </a:moveTo>
                <a:lnTo>
                  <a:pt x="42" y="14"/>
                </a:lnTo>
                <a:lnTo>
                  <a:pt x="34" y="0"/>
                </a:lnTo>
                <a:lnTo>
                  <a:pt x="0" y="2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4" name="Freeform 42"/>
          <p:cNvSpPr>
            <a:spLocks noChangeArrowheads="1"/>
          </p:cNvSpPr>
          <p:nvPr/>
        </p:nvSpPr>
        <p:spPr bwMode="auto">
          <a:xfrm>
            <a:off x="3542435" y="2799670"/>
            <a:ext cx="454925" cy="561636"/>
          </a:xfrm>
          <a:custGeom>
            <a:avLst/>
            <a:gdLst/>
            <a:ahLst/>
            <a:cxnLst>
              <a:cxn ang="0">
                <a:pos x="110" y="399"/>
              </a:cxn>
              <a:cxn ang="0">
                <a:pos x="315" y="245"/>
              </a:cxn>
              <a:cxn ang="0">
                <a:pos x="131" y="0"/>
              </a:cxn>
              <a:cxn ang="0">
                <a:pos x="0" y="46"/>
              </a:cxn>
            </a:cxnLst>
            <a:rect l="0" t="0" r="r" b="b"/>
            <a:pathLst>
              <a:path w="315" h="399">
                <a:moveTo>
                  <a:pt x="110" y="399"/>
                </a:moveTo>
                <a:lnTo>
                  <a:pt x="315" y="245"/>
                </a:lnTo>
                <a:lnTo>
                  <a:pt x="131" y="0"/>
                </a:lnTo>
                <a:lnTo>
                  <a:pt x="0" y="4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5" name="Freeform 43"/>
          <p:cNvSpPr>
            <a:spLocks noChangeArrowheads="1"/>
          </p:cNvSpPr>
          <p:nvPr/>
        </p:nvSpPr>
        <p:spPr bwMode="auto">
          <a:xfrm>
            <a:off x="3477786" y="2853049"/>
            <a:ext cx="447743" cy="475766"/>
          </a:xfrm>
          <a:custGeom>
            <a:avLst/>
            <a:gdLst/>
            <a:ahLst/>
            <a:cxnLst>
              <a:cxn ang="0">
                <a:pos x="113" y="338"/>
              </a:cxn>
              <a:cxn ang="0">
                <a:pos x="309" y="206"/>
              </a:cxn>
              <a:cxn ang="0">
                <a:pos x="166" y="0"/>
              </a:cxn>
              <a:cxn ang="0">
                <a:pos x="0" y="119"/>
              </a:cxn>
            </a:cxnLst>
            <a:rect l="0" t="0" r="r" b="b"/>
            <a:pathLst>
              <a:path w="309" h="338">
                <a:moveTo>
                  <a:pt x="113" y="338"/>
                </a:moveTo>
                <a:lnTo>
                  <a:pt x="309" y="206"/>
                </a:lnTo>
                <a:lnTo>
                  <a:pt x="166" y="0"/>
                </a:lnTo>
                <a:lnTo>
                  <a:pt x="0" y="119"/>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36" name="Freeform 44"/>
          <p:cNvSpPr>
            <a:spLocks noChangeArrowheads="1"/>
          </p:cNvSpPr>
          <p:nvPr/>
        </p:nvSpPr>
        <p:spPr bwMode="auto">
          <a:xfrm>
            <a:off x="3465814" y="3017827"/>
            <a:ext cx="189152" cy="329555"/>
          </a:xfrm>
          <a:custGeom>
            <a:avLst/>
            <a:gdLst/>
            <a:ahLst/>
            <a:cxnLst>
              <a:cxn ang="0">
                <a:pos x="130" y="218"/>
              </a:cxn>
              <a:cxn ang="0">
                <a:pos x="17" y="0"/>
              </a:cxn>
              <a:cxn ang="0">
                <a:pos x="0" y="7"/>
              </a:cxn>
              <a:cxn ang="0">
                <a:pos x="113" y="228"/>
              </a:cxn>
              <a:cxn ang="0">
                <a:pos x="126" y="229"/>
              </a:cxn>
              <a:cxn ang="0">
                <a:pos x="113" y="228"/>
              </a:cxn>
              <a:cxn ang="0">
                <a:pos x="118" y="235"/>
              </a:cxn>
              <a:cxn ang="0">
                <a:pos x="126" y="229"/>
              </a:cxn>
              <a:cxn ang="0">
                <a:pos x="115" y="214"/>
              </a:cxn>
            </a:cxnLst>
            <a:rect l="0" t="0" r="r" b="b"/>
            <a:pathLst>
              <a:path w="130" h="235">
                <a:moveTo>
                  <a:pt x="130" y="218"/>
                </a:moveTo>
                <a:lnTo>
                  <a:pt x="17" y="0"/>
                </a:lnTo>
                <a:lnTo>
                  <a:pt x="0" y="7"/>
                </a:lnTo>
                <a:lnTo>
                  <a:pt x="113" y="228"/>
                </a:lnTo>
                <a:lnTo>
                  <a:pt x="126" y="229"/>
                </a:lnTo>
                <a:lnTo>
                  <a:pt x="113" y="228"/>
                </a:lnTo>
                <a:lnTo>
                  <a:pt x="118" y="235"/>
                </a:lnTo>
                <a:lnTo>
                  <a:pt x="126" y="229"/>
                </a:lnTo>
                <a:lnTo>
                  <a:pt x="115" y="2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7" name="Freeform 45"/>
          <p:cNvSpPr>
            <a:spLocks noChangeArrowheads="1"/>
          </p:cNvSpPr>
          <p:nvPr/>
        </p:nvSpPr>
        <p:spPr bwMode="auto">
          <a:xfrm>
            <a:off x="3631024" y="3133866"/>
            <a:ext cx="311265" cy="206553"/>
          </a:xfrm>
          <a:custGeom>
            <a:avLst/>
            <a:gdLst/>
            <a:ahLst/>
            <a:cxnLst>
              <a:cxn ang="0">
                <a:pos x="196" y="0"/>
              </a:cxn>
              <a:cxn ang="0">
                <a:pos x="0" y="131"/>
              </a:cxn>
              <a:cxn ang="0">
                <a:pos x="11" y="146"/>
              </a:cxn>
              <a:cxn ang="0">
                <a:pos x="207" y="16"/>
              </a:cxn>
              <a:cxn ang="0">
                <a:pos x="209" y="3"/>
              </a:cxn>
              <a:cxn ang="0">
                <a:pos x="207" y="16"/>
              </a:cxn>
              <a:cxn ang="0">
                <a:pos x="214" y="9"/>
              </a:cxn>
              <a:cxn ang="0">
                <a:pos x="209" y="3"/>
              </a:cxn>
              <a:cxn ang="0">
                <a:pos x="193" y="14"/>
              </a:cxn>
            </a:cxnLst>
            <a:rect l="0" t="0" r="r" b="b"/>
            <a:pathLst>
              <a:path w="214" h="146">
                <a:moveTo>
                  <a:pt x="196" y="0"/>
                </a:moveTo>
                <a:lnTo>
                  <a:pt x="0" y="131"/>
                </a:lnTo>
                <a:lnTo>
                  <a:pt x="11" y="146"/>
                </a:lnTo>
                <a:lnTo>
                  <a:pt x="207" y="16"/>
                </a:lnTo>
                <a:lnTo>
                  <a:pt x="209" y="3"/>
                </a:lnTo>
                <a:lnTo>
                  <a:pt x="207" y="16"/>
                </a:lnTo>
                <a:lnTo>
                  <a:pt x="214" y="9"/>
                </a:lnTo>
                <a:lnTo>
                  <a:pt x="209" y="3"/>
                </a:lnTo>
                <a:lnTo>
                  <a:pt x="193" y="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8" name="Freeform 46"/>
          <p:cNvSpPr>
            <a:spLocks noChangeArrowheads="1"/>
          </p:cNvSpPr>
          <p:nvPr/>
        </p:nvSpPr>
        <p:spPr bwMode="auto">
          <a:xfrm>
            <a:off x="3707644" y="2839123"/>
            <a:ext cx="227463" cy="315630"/>
          </a:xfrm>
          <a:custGeom>
            <a:avLst/>
            <a:gdLst/>
            <a:ahLst/>
            <a:cxnLst>
              <a:cxn ang="0">
                <a:pos x="0" y="16"/>
              </a:cxn>
              <a:cxn ang="0">
                <a:pos x="142" y="224"/>
              </a:cxn>
              <a:cxn ang="0">
                <a:pos x="158" y="213"/>
              </a:cxn>
              <a:cxn ang="0">
                <a:pos x="16" y="6"/>
              </a:cxn>
              <a:cxn ang="0">
                <a:pos x="2" y="4"/>
              </a:cxn>
              <a:cxn ang="0">
                <a:pos x="16" y="6"/>
              </a:cxn>
              <a:cxn ang="0">
                <a:pos x="10" y="0"/>
              </a:cxn>
              <a:cxn ang="0">
                <a:pos x="2" y="4"/>
              </a:cxn>
              <a:cxn ang="0">
                <a:pos x="13" y="18"/>
              </a:cxn>
            </a:cxnLst>
            <a:rect l="0" t="0" r="r" b="b"/>
            <a:pathLst>
              <a:path w="158" h="224">
                <a:moveTo>
                  <a:pt x="0" y="16"/>
                </a:moveTo>
                <a:lnTo>
                  <a:pt x="142" y="224"/>
                </a:lnTo>
                <a:lnTo>
                  <a:pt x="158" y="213"/>
                </a:lnTo>
                <a:lnTo>
                  <a:pt x="16" y="6"/>
                </a:lnTo>
                <a:lnTo>
                  <a:pt x="2" y="4"/>
                </a:lnTo>
                <a:lnTo>
                  <a:pt x="16" y="6"/>
                </a:lnTo>
                <a:lnTo>
                  <a:pt x="10" y="0"/>
                </a:lnTo>
                <a:lnTo>
                  <a:pt x="2" y="4"/>
                </a:lnTo>
                <a:lnTo>
                  <a:pt x="13" y="1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9" name="Freeform 47"/>
          <p:cNvSpPr>
            <a:spLocks noChangeArrowheads="1"/>
          </p:cNvSpPr>
          <p:nvPr/>
        </p:nvSpPr>
        <p:spPr bwMode="auto">
          <a:xfrm>
            <a:off x="3463419" y="2843766"/>
            <a:ext cx="260984" cy="187985"/>
          </a:xfrm>
          <a:custGeom>
            <a:avLst/>
            <a:gdLst/>
            <a:ahLst/>
            <a:cxnLst>
              <a:cxn ang="0">
                <a:pos x="16" y="133"/>
              </a:cxn>
              <a:cxn ang="0">
                <a:pos x="182" y="14"/>
              </a:cxn>
              <a:cxn ang="0">
                <a:pos x="171" y="0"/>
              </a:cxn>
              <a:cxn ang="0">
                <a:pos x="7" y="119"/>
              </a:cxn>
              <a:cxn ang="0">
                <a:pos x="3" y="130"/>
              </a:cxn>
              <a:cxn ang="0">
                <a:pos x="7" y="119"/>
              </a:cxn>
              <a:cxn ang="0">
                <a:pos x="0" y="124"/>
              </a:cxn>
              <a:cxn ang="0">
                <a:pos x="3" y="130"/>
              </a:cxn>
              <a:cxn ang="0">
                <a:pos x="20" y="123"/>
              </a:cxn>
            </a:cxnLst>
            <a:rect l="0" t="0" r="r" b="b"/>
            <a:pathLst>
              <a:path w="182" h="133">
                <a:moveTo>
                  <a:pt x="16" y="133"/>
                </a:moveTo>
                <a:lnTo>
                  <a:pt x="182" y="14"/>
                </a:lnTo>
                <a:lnTo>
                  <a:pt x="171" y="0"/>
                </a:lnTo>
                <a:lnTo>
                  <a:pt x="7" y="119"/>
                </a:lnTo>
                <a:lnTo>
                  <a:pt x="3" y="130"/>
                </a:lnTo>
                <a:lnTo>
                  <a:pt x="7" y="119"/>
                </a:lnTo>
                <a:lnTo>
                  <a:pt x="0" y="124"/>
                </a:lnTo>
                <a:lnTo>
                  <a:pt x="3" y="130"/>
                </a:lnTo>
                <a:lnTo>
                  <a:pt x="20" y="12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0" name="Freeform 48"/>
          <p:cNvSpPr>
            <a:spLocks noChangeArrowheads="1"/>
          </p:cNvSpPr>
          <p:nvPr/>
        </p:nvSpPr>
        <p:spPr bwMode="auto">
          <a:xfrm>
            <a:off x="2634976" y="2349432"/>
            <a:ext cx="711121" cy="129965"/>
          </a:xfrm>
          <a:custGeom>
            <a:avLst/>
            <a:gdLst/>
            <a:ahLst/>
            <a:cxnLst>
              <a:cxn ang="0">
                <a:pos x="460" y="91"/>
              </a:cxn>
              <a:cxn ang="0">
                <a:pos x="492" y="0"/>
              </a:cxn>
              <a:cxn ang="0">
                <a:pos x="0" y="78"/>
              </a:cxn>
            </a:cxnLst>
            <a:rect l="0" t="0" r="r" b="b"/>
            <a:pathLst>
              <a:path w="492" h="91">
                <a:moveTo>
                  <a:pt x="460" y="91"/>
                </a:moveTo>
                <a:lnTo>
                  <a:pt x="492" y="0"/>
                </a:lnTo>
                <a:lnTo>
                  <a:pt x="0" y="7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1" name="Freeform 49"/>
          <p:cNvSpPr>
            <a:spLocks/>
          </p:cNvSpPr>
          <p:nvPr/>
        </p:nvSpPr>
        <p:spPr bwMode="auto">
          <a:xfrm>
            <a:off x="2634976" y="2349432"/>
            <a:ext cx="711121" cy="129965"/>
          </a:xfrm>
          <a:custGeom>
            <a:avLst/>
            <a:gdLst/>
            <a:ahLst/>
            <a:cxnLst>
              <a:cxn ang="0">
                <a:pos x="0" y="78"/>
              </a:cxn>
              <a:cxn ang="0">
                <a:pos x="460" y="91"/>
              </a:cxn>
              <a:cxn ang="0">
                <a:pos x="492" y="0"/>
              </a:cxn>
              <a:cxn ang="0">
                <a:pos x="0" y="78"/>
              </a:cxn>
            </a:cxnLst>
            <a:rect l="0" t="0" r="r" b="b"/>
            <a:pathLst>
              <a:path w="492" h="91">
                <a:moveTo>
                  <a:pt x="0" y="78"/>
                </a:moveTo>
                <a:lnTo>
                  <a:pt x="460" y="91"/>
                </a:lnTo>
                <a:lnTo>
                  <a:pt x="492" y="0"/>
                </a:lnTo>
                <a:lnTo>
                  <a:pt x="0" y="78"/>
                </a:lnTo>
              </a:path>
            </a:pathLst>
          </a:custGeom>
          <a:noFill/>
          <a:ln w="12700">
            <a:solidFill>
              <a:srgbClr val="000000"/>
            </a:solidFill>
            <a:round/>
            <a:headEnd type="none" w="med" len="med"/>
            <a:tailEnd type="none" w="med" len="med"/>
          </a:ln>
          <a:effectLst/>
        </p:spPr>
        <p:txBody>
          <a:bodyPr wrap="none" lIns="136063" tIns="68031" rIns="136063" bIns="68031"/>
          <a:lstStyle/>
          <a:p>
            <a:endParaRPr lang="en-US"/>
          </a:p>
        </p:txBody>
      </p:sp>
      <p:sp>
        <p:nvSpPr>
          <p:cNvPr id="213042" name="Freeform 50"/>
          <p:cNvSpPr>
            <a:spLocks noChangeArrowheads="1"/>
          </p:cNvSpPr>
          <p:nvPr/>
        </p:nvSpPr>
        <p:spPr bwMode="auto">
          <a:xfrm>
            <a:off x="3877643" y="3089771"/>
            <a:ext cx="62253" cy="99794"/>
          </a:xfrm>
          <a:custGeom>
            <a:avLst/>
            <a:gdLst/>
            <a:ahLst/>
            <a:cxnLst>
              <a:cxn ang="0">
                <a:pos x="0" y="71"/>
              </a:cxn>
              <a:cxn ang="0">
                <a:pos x="44" y="37"/>
              </a:cxn>
              <a:cxn ang="0">
                <a:pos x="8" y="0"/>
              </a:cxn>
            </a:cxnLst>
            <a:rect l="0" t="0" r="r" b="b"/>
            <a:pathLst>
              <a:path w="44" h="71">
                <a:moveTo>
                  <a:pt x="0" y="71"/>
                </a:moveTo>
                <a:lnTo>
                  <a:pt x="44" y="37"/>
                </a:lnTo>
                <a:lnTo>
                  <a:pt x="8"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3" name="Freeform 51"/>
          <p:cNvSpPr>
            <a:spLocks noChangeArrowheads="1"/>
          </p:cNvSpPr>
          <p:nvPr/>
        </p:nvSpPr>
        <p:spPr bwMode="auto">
          <a:xfrm>
            <a:off x="3238351" y="2456188"/>
            <a:ext cx="354363" cy="176382"/>
          </a:xfrm>
          <a:custGeom>
            <a:avLst/>
            <a:gdLst/>
            <a:ahLst/>
            <a:cxnLst>
              <a:cxn ang="0">
                <a:pos x="0" y="64"/>
              </a:cxn>
              <a:cxn ang="0">
                <a:pos x="228" y="32"/>
              </a:cxn>
              <a:cxn ang="0">
                <a:pos x="8" y="84"/>
              </a:cxn>
              <a:cxn ang="0">
                <a:pos x="220" y="64"/>
              </a:cxn>
              <a:cxn ang="0">
                <a:pos x="10" y="107"/>
              </a:cxn>
              <a:cxn ang="0">
                <a:pos x="213" y="91"/>
              </a:cxn>
              <a:cxn ang="0">
                <a:pos x="15" y="125"/>
              </a:cxn>
              <a:cxn ang="0">
                <a:pos x="213" y="112"/>
              </a:cxn>
              <a:cxn ang="0">
                <a:pos x="240" y="61"/>
              </a:cxn>
              <a:cxn ang="0">
                <a:pos x="246" y="4"/>
              </a:cxn>
              <a:cxn ang="0">
                <a:pos x="236" y="0"/>
              </a:cxn>
            </a:cxnLst>
            <a:rect l="0" t="0" r="r" b="b"/>
            <a:pathLst>
              <a:path w="246" h="125">
                <a:moveTo>
                  <a:pt x="0" y="64"/>
                </a:moveTo>
                <a:lnTo>
                  <a:pt x="228" y="32"/>
                </a:lnTo>
                <a:lnTo>
                  <a:pt x="8" y="84"/>
                </a:lnTo>
                <a:lnTo>
                  <a:pt x="220" y="64"/>
                </a:lnTo>
                <a:lnTo>
                  <a:pt x="10" y="107"/>
                </a:lnTo>
                <a:lnTo>
                  <a:pt x="213" y="91"/>
                </a:lnTo>
                <a:lnTo>
                  <a:pt x="15" y="125"/>
                </a:lnTo>
                <a:lnTo>
                  <a:pt x="213" y="112"/>
                </a:lnTo>
                <a:lnTo>
                  <a:pt x="240" y="61"/>
                </a:lnTo>
                <a:lnTo>
                  <a:pt x="246" y="4"/>
                </a:lnTo>
                <a:lnTo>
                  <a:pt x="236"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4" name="Freeform 52"/>
          <p:cNvSpPr>
            <a:spLocks noChangeArrowheads="1"/>
          </p:cNvSpPr>
          <p:nvPr/>
        </p:nvSpPr>
        <p:spPr bwMode="auto">
          <a:xfrm>
            <a:off x="2045969" y="1961856"/>
            <a:ext cx="237041" cy="120682"/>
          </a:xfrm>
          <a:custGeom>
            <a:avLst/>
            <a:gdLst/>
            <a:ahLst/>
            <a:cxnLst>
              <a:cxn ang="0">
                <a:pos x="0" y="0"/>
              </a:cxn>
              <a:cxn ang="0">
                <a:pos x="164" y="47"/>
              </a:cxn>
              <a:cxn ang="0">
                <a:pos x="132" y="85"/>
              </a:cxn>
            </a:cxnLst>
            <a:rect l="0" t="0" r="r" b="b"/>
            <a:pathLst>
              <a:path w="164" h="85">
                <a:moveTo>
                  <a:pt x="0" y="0"/>
                </a:moveTo>
                <a:lnTo>
                  <a:pt x="164" y="47"/>
                </a:lnTo>
                <a:lnTo>
                  <a:pt x="132" y="85"/>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45" name="Freeform 53"/>
          <p:cNvSpPr>
            <a:spLocks noChangeArrowheads="1"/>
          </p:cNvSpPr>
          <p:nvPr/>
        </p:nvSpPr>
        <p:spPr bwMode="auto">
          <a:xfrm>
            <a:off x="2541599" y="2739329"/>
            <a:ext cx="914639" cy="283139"/>
          </a:xfrm>
          <a:custGeom>
            <a:avLst/>
            <a:gdLst/>
            <a:ahLst/>
            <a:cxnLst>
              <a:cxn ang="0">
                <a:pos x="524" y="1"/>
              </a:cxn>
              <a:cxn ang="0">
                <a:pos x="503" y="0"/>
              </a:cxn>
              <a:cxn ang="0">
                <a:pos x="484" y="0"/>
              </a:cxn>
              <a:cxn ang="0">
                <a:pos x="465" y="4"/>
              </a:cxn>
              <a:cxn ang="0">
                <a:pos x="426" y="21"/>
              </a:cxn>
              <a:cxn ang="0">
                <a:pos x="391" y="41"/>
              </a:cxn>
              <a:cxn ang="0">
                <a:pos x="356" y="63"/>
              </a:cxn>
              <a:cxn ang="0">
                <a:pos x="318" y="80"/>
              </a:cxn>
              <a:cxn ang="0">
                <a:pos x="310" y="84"/>
              </a:cxn>
              <a:cxn ang="0">
                <a:pos x="302" y="84"/>
              </a:cxn>
              <a:cxn ang="0">
                <a:pos x="292" y="84"/>
              </a:cxn>
              <a:cxn ang="0">
                <a:pos x="284" y="84"/>
              </a:cxn>
              <a:cxn ang="0">
                <a:pos x="235" y="69"/>
              </a:cxn>
              <a:cxn ang="0">
                <a:pos x="186" y="54"/>
              </a:cxn>
              <a:cxn ang="0">
                <a:pos x="138" y="47"/>
              </a:cxn>
              <a:cxn ang="0">
                <a:pos x="112" y="47"/>
              </a:cxn>
              <a:cxn ang="0">
                <a:pos x="88" y="49"/>
              </a:cxn>
              <a:cxn ang="0">
                <a:pos x="72" y="52"/>
              </a:cxn>
              <a:cxn ang="0">
                <a:pos x="59" y="60"/>
              </a:cxn>
              <a:cxn ang="0">
                <a:pos x="47" y="70"/>
              </a:cxn>
              <a:cxn ang="0">
                <a:pos x="36" y="83"/>
              </a:cxn>
              <a:cxn ang="0">
                <a:pos x="17" y="110"/>
              </a:cxn>
              <a:cxn ang="0">
                <a:pos x="4" y="139"/>
              </a:cxn>
              <a:cxn ang="0">
                <a:pos x="1" y="146"/>
              </a:cxn>
              <a:cxn ang="0">
                <a:pos x="0" y="154"/>
              </a:cxn>
              <a:cxn ang="0">
                <a:pos x="1" y="162"/>
              </a:cxn>
              <a:cxn ang="0">
                <a:pos x="4" y="169"/>
              </a:cxn>
              <a:cxn ang="0">
                <a:pos x="9" y="176"/>
              </a:cxn>
              <a:cxn ang="0">
                <a:pos x="17" y="182"/>
              </a:cxn>
              <a:cxn ang="0">
                <a:pos x="36" y="186"/>
              </a:cxn>
              <a:cxn ang="0">
                <a:pos x="55" y="186"/>
              </a:cxn>
              <a:cxn ang="0">
                <a:pos x="73" y="182"/>
              </a:cxn>
              <a:cxn ang="0">
                <a:pos x="123" y="170"/>
              </a:cxn>
              <a:cxn ang="0">
                <a:pos x="171" y="159"/>
              </a:cxn>
              <a:cxn ang="0">
                <a:pos x="220" y="154"/>
              </a:cxn>
              <a:cxn ang="0">
                <a:pos x="271" y="153"/>
              </a:cxn>
              <a:cxn ang="0">
                <a:pos x="296" y="169"/>
              </a:cxn>
              <a:cxn ang="0">
                <a:pos x="323" y="182"/>
              </a:cxn>
              <a:cxn ang="0">
                <a:pos x="352" y="192"/>
              </a:cxn>
              <a:cxn ang="0">
                <a:pos x="383" y="196"/>
              </a:cxn>
              <a:cxn ang="0">
                <a:pos x="430" y="198"/>
              </a:cxn>
              <a:cxn ang="0">
                <a:pos x="482" y="199"/>
              </a:cxn>
              <a:cxn ang="0">
                <a:pos x="507" y="197"/>
              </a:cxn>
              <a:cxn ang="0">
                <a:pos x="531" y="194"/>
              </a:cxn>
              <a:cxn ang="0">
                <a:pos x="554" y="186"/>
              </a:cxn>
              <a:cxn ang="0">
                <a:pos x="578" y="176"/>
              </a:cxn>
              <a:cxn ang="0">
                <a:pos x="593" y="165"/>
              </a:cxn>
              <a:cxn ang="0">
                <a:pos x="605" y="154"/>
              </a:cxn>
              <a:cxn ang="0">
                <a:pos x="616" y="139"/>
              </a:cxn>
              <a:cxn ang="0">
                <a:pos x="623" y="126"/>
              </a:cxn>
              <a:cxn ang="0">
                <a:pos x="629" y="109"/>
              </a:cxn>
              <a:cxn ang="0">
                <a:pos x="632" y="92"/>
              </a:cxn>
              <a:cxn ang="0">
                <a:pos x="633" y="75"/>
              </a:cxn>
              <a:cxn ang="0">
                <a:pos x="631" y="58"/>
              </a:cxn>
              <a:cxn ang="0">
                <a:pos x="625" y="44"/>
              </a:cxn>
              <a:cxn ang="0">
                <a:pos x="618" y="32"/>
              </a:cxn>
              <a:cxn ang="0">
                <a:pos x="609" y="23"/>
              </a:cxn>
              <a:cxn ang="0">
                <a:pos x="598" y="15"/>
              </a:cxn>
              <a:cxn ang="0">
                <a:pos x="571" y="4"/>
              </a:cxn>
              <a:cxn ang="0">
                <a:pos x="544" y="1"/>
              </a:cxn>
            </a:cxnLst>
            <a:rect l="0" t="0" r="r" b="b"/>
            <a:pathLst>
              <a:path w="633" h="199">
                <a:moveTo>
                  <a:pt x="533" y="1"/>
                </a:moveTo>
                <a:lnTo>
                  <a:pt x="524" y="1"/>
                </a:lnTo>
                <a:lnTo>
                  <a:pt x="514" y="0"/>
                </a:lnTo>
                <a:lnTo>
                  <a:pt x="503" y="0"/>
                </a:lnTo>
                <a:lnTo>
                  <a:pt x="494" y="0"/>
                </a:lnTo>
                <a:lnTo>
                  <a:pt x="484" y="0"/>
                </a:lnTo>
                <a:lnTo>
                  <a:pt x="475" y="1"/>
                </a:lnTo>
                <a:lnTo>
                  <a:pt x="465" y="4"/>
                </a:lnTo>
                <a:lnTo>
                  <a:pt x="445" y="10"/>
                </a:lnTo>
                <a:lnTo>
                  <a:pt x="426" y="21"/>
                </a:lnTo>
                <a:lnTo>
                  <a:pt x="407" y="30"/>
                </a:lnTo>
                <a:lnTo>
                  <a:pt x="391" y="41"/>
                </a:lnTo>
                <a:lnTo>
                  <a:pt x="372" y="52"/>
                </a:lnTo>
                <a:lnTo>
                  <a:pt x="356" y="63"/>
                </a:lnTo>
                <a:lnTo>
                  <a:pt x="337" y="72"/>
                </a:lnTo>
                <a:lnTo>
                  <a:pt x="318" y="80"/>
                </a:lnTo>
                <a:lnTo>
                  <a:pt x="315" y="83"/>
                </a:lnTo>
                <a:lnTo>
                  <a:pt x="310" y="84"/>
                </a:lnTo>
                <a:lnTo>
                  <a:pt x="306" y="84"/>
                </a:lnTo>
                <a:lnTo>
                  <a:pt x="302" y="84"/>
                </a:lnTo>
                <a:lnTo>
                  <a:pt x="296" y="84"/>
                </a:lnTo>
                <a:lnTo>
                  <a:pt x="292" y="84"/>
                </a:lnTo>
                <a:lnTo>
                  <a:pt x="288" y="84"/>
                </a:lnTo>
                <a:lnTo>
                  <a:pt x="284" y="84"/>
                </a:lnTo>
                <a:lnTo>
                  <a:pt x="260" y="75"/>
                </a:lnTo>
                <a:lnTo>
                  <a:pt x="235" y="69"/>
                </a:lnTo>
                <a:lnTo>
                  <a:pt x="212" y="60"/>
                </a:lnTo>
                <a:lnTo>
                  <a:pt x="186" y="54"/>
                </a:lnTo>
                <a:lnTo>
                  <a:pt x="162" y="49"/>
                </a:lnTo>
                <a:lnTo>
                  <a:pt x="138" y="47"/>
                </a:lnTo>
                <a:lnTo>
                  <a:pt x="126" y="45"/>
                </a:lnTo>
                <a:lnTo>
                  <a:pt x="112" y="47"/>
                </a:lnTo>
                <a:lnTo>
                  <a:pt x="100" y="47"/>
                </a:lnTo>
                <a:lnTo>
                  <a:pt x="88" y="49"/>
                </a:lnTo>
                <a:lnTo>
                  <a:pt x="81" y="51"/>
                </a:lnTo>
                <a:lnTo>
                  <a:pt x="72" y="52"/>
                </a:lnTo>
                <a:lnTo>
                  <a:pt x="64" y="56"/>
                </a:lnTo>
                <a:lnTo>
                  <a:pt x="59" y="60"/>
                </a:lnTo>
                <a:lnTo>
                  <a:pt x="52" y="64"/>
                </a:lnTo>
                <a:lnTo>
                  <a:pt x="47" y="70"/>
                </a:lnTo>
                <a:lnTo>
                  <a:pt x="41" y="77"/>
                </a:lnTo>
                <a:lnTo>
                  <a:pt x="36" y="83"/>
                </a:lnTo>
                <a:lnTo>
                  <a:pt x="25" y="95"/>
                </a:lnTo>
                <a:lnTo>
                  <a:pt x="17" y="110"/>
                </a:lnTo>
                <a:lnTo>
                  <a:pt x="10" y="124"/>
                </a:lnTo>
                <a:lnTo>
                  <a:pt x="4" y="139"/>
                </a:lnTo>
                <a:lnTo>
                  <a:pt x="2" y="142"/>
                </a:lnTo>
                <a:lnTo>
                  <a:pt x="1" y="146"/>
                </a:lnTo>
                <a:lnTo>
                  <a:pt x="1" y="149"/>
                </a:lnTo>
                <a:lnTo>
                  <a:pt x="0" y="154"/>
                </a:lnTo>
                <a:lnTo>
                  <a:pt x="1" y="158"/>
                </a:lnTo>
                <a:lnTo>
                  <a:pt x="1" y="162"/>
                </a:lnTo>
                <a:lnTo>
                  <a:pt x="2" y="165"/>
                </a:lnTo>
                <a:lnTo>
                  <a:pt x="4" y="169"/>
                </a:lnTo>
                <a:lnTo>
                  <a:pt x="5" y="172"/>
                </a:lnTo>
                <a:lnTo>
                  <a:pt x="9" y="176"/>
                </a:lnTo>
                <a:lnTo>
                  <a:pt x="13" y="179"/>
                </a:lnTo>
                <a:lnTo>
                  <a:pt x="17" y="182"/>
                </a:lnTo>
                <a:lnTo>
                  <a:pt x="25" y="186"/>
                </a:lnTo>
                <a:lnTo>
                  <a:pt x="36" y="186"/>
                </a:lnTo>
                <a:lnTo>
                  <a:pt x="45" y="187"/>
                </a:lnTo>
                <a:lnTo>
                  <a:pt x="55" y="186"/>
                </a:lnTo>
                <a:lnTo>
                  <a:pt x="64" y="186"/>
                </a:lnTo>
                <a:lnTo>
                  <a:pt x="73" y="182"/>
                </a:lnTo>
                <a:lnTo>
                  <a:pt x="98" y="176"/>
                </a:lnTo>
                <a:lnTo>
                  <a:pt x="123" y="170"/>
                </a:lnTo>
                <a:lnTo>
                  <a:pt x="147" y="163"/>
                </a:lnTo>
                <a:lnTo>
                  <a:pt x="171" y="159"/>
                </a:lnTo>
                <a:lnTo>
                  <a:pt x="196" y="156"/>
                </a:lnTo>
                <a:lnTo>
                  <a:pt x="220" y="154"/>
                </a:lnTo>
                <a:lnTo>
                  <a:pt x="245" y="153"/>
                </a:lnTo>
                <a:lnTo>
                  <a:pt x="271" y="153"/>
                </a:lnTo>
                <a:lnTo>
                  <a:pt x="284" y="162"/>
                </a:lnTo>
                <a:lnTo>
                  <a:pt x="296" y="169"/>
                </a:lnTo>
                <a:lnTo>
                  <a:pt x="310" y="176"/>
                </a:lnTo>
                <a:lnTo>
                  <a:pt x="323" y="182"/>
                </a:lnTo>
                <a:lnTo>
                  <a:pt x="337" y="187"/>
                </a:lnTo>
                <a:lnTo>
                  <a:pt x="352" y="192"/>
                </a:lnTo>
                <a:lnTo>
                  <a:pt x="367" y="194"/>
                </a:lnTo>
                <a:lnTo>
                  <a:pt x="383" y="196"/>
                </a:lnTo>
                <a:lnTo>
                  <a:pt x="406" y="197"/>
                </a:lnTo>
                <a:lnTo>
                  <a:pt x="430" y="198"/>
                </a:lnTo>
                <a:lnTo>
                  <a:pt x="456" y="199"/>
                </a:lnTo>
                <a:lnTo>
                  <a:pt x="482" y="199"/>
                </a:lnTo>
                <a:lnTo>
                  <a:pt x="494" y="199"/>
                </a:lnTo>
                <a:lnTo>
                  <a:pt x="507" y="197"/>
                </a:lnTo>
                <a:lnTo>
                  <a:pt x="518" y="196"/>
                </a:lnTo>
                <a:lnTo>
                  <a:pt x="531" y="194"/>
                </a:lnTo>
                <a:lnTo>
                  <a:pt x="542" y="191"/>
                </a:lnTo>
                <a:lnTo>
                  <a:pt x="554" y="186"/>
                </a:lnTo>
                <a:lnTo>
                  <a:pt x="566" y="182"/>
                </a:lnTo>
                <a:lnTo>
                  <a:pt x="578" y="176"/>
                </a:lnTo>
                <a:lnTo>
                  <a:pt x="586" y="171"/>
                </a:lnTo>
                <a:lnTo>
                  <a:pt x="593" y="165"/>
                </a:lnTo>
                <a:lnTo>
                  <a:pt x="599" y="159"/>
                </a:lnTo>
                <a:lnTo>
                  <a:pt x="605" y="154"/>
                </a:lnTo>
                <a:lnTo>
                  <a:pt x="610" y="147"/>
                </a:lnTo>
                <a:lnTo>
                  <a:pt x="616" y="139"/>
                </a:lnTo>
                <a:lnTo>
                  <a:pt x="620" y="133"/>
                </a:lnTo>
                <a:lnTo>
                  <a:pt x="623" y="126"/>
                </a:lnTo>
                <a:lnTo>
                  <a:pt x="627" y="118"/>
                </a:lnTo>
                <a:lnTo>
                  <a:pt x="629" y="109"/>
                </a:lnTo>
                <a:lnTo>
                  <a:pt x="631" y="102"/>
                </a:lnTo>
                <a:lnTo>
                  <a:pt x="632" y="92"/>
                </a:lnTo>
                <a:lnTo>
                  <a:pt x="633" y="84"/>
                </a:lnTo>
                <a:lnTo>
                  <a:pt x="633" y="75"/>
                </a:lnTo>
                <a:lnTo>
                  <a:pt x="632" y="67"/>
                </a:lnTo>
                <a:lnTo>
                  <a:pt x="631" y="58"/>
                </a:lnTo>
                <a:lnTo>
                  <a:pt x="629" y="51"/>
                </a:lnTo>
                <a:lnTo>
                  <a:pt x="625" y="44"/>
                </a:lnTo>
                <a:lnTo>
                  <a:pt x="621" y="39"/>
                </a:lnTo>
                <a:lnTo>
                  <a:pt x="618" y="32"/>
                </a:lnTo>
                <a:lnTo>
                  <a:pt x="615" y="28"/>
                </a:lnTo>
                <a:lnTo>
                  <a:pt x="609" y="23"/>
                </a:lnTo>
                <a:lnTo>
                  <a:pt x="603" y="18"/>
                </a:lnTo>
                <a:lnTo>
                  <a:pt x="598" y="15"/>
                </a:lnTo>
                <a:lnTo>
                  <a:pt x="584" y="8"/>
                </a:lnTo>
                <a:lnTo>
                  <a:pt x="571" y="4"/>
                </a:lnTo>
                <a:lnTo>
                  <a:pt x="558" y="1"/>
                </a:lnTo>
                <a:lnTo>
                  <a:pt x="544" y="1"/>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13046" name="Freeform 54"/>
          <p:cNvSpPr>
            <a:spLocks noChangeArrowheads="1"/>
          </p:cNvSpPr>
          <p:nvPr/>
        </p:nvSpPr>
        <p:spPr bwMode="auto">
          <a:xfrm>
            <a:off x="2532021" y="2876256"/>
            <a:ext cx="828443" cy="71944"/>
          </a:xfrm>
          <a:custGeom>
            <a:avLst/>
            <a:gdLst/>
            <a:ahLst/>
            <a:cxnLst>
              <a:cxn ang="0">
                <a:pos x="0" y="46"/>
              </a:cxn>
              <a:cxn ang="0">
                <a:pos x="555" y="51"/>
              </a:cxn>
              <a:cxn ang="0">
                <a:pos x="572" y="3"/>
              </a:cxn>
              <a:cxn ang="0">
                <a:pos x="543" y="29"/>
              </a:cxn>
              <a:cxn ang="0">
                <a:pos x="504" y="27"/>
              </a:cxn>
              <a:cxn ang="0">
                <a:pos x="500" y="3"/>
              </a:cxn>
              <a:cxn ang="0">
                <a:pos x="472" y="27"/>
              </a:cxn>
              <a:cxn ang="0">
                <a:pos x="436" y="25"/>
              </a:cxn>
              <a:cxn ang="0">
                <a:pos x="441" y="6"/>
              </a:cxn>
              <a:cxn ang="0">
                <a:pos x="409" y="23"/>
              </a:cxn>
              <a:cxn ang="0">
                <a:pos x="374" y="25"/>
              </a:cxn>
              <a:cxn ang="0">
                <a:pos x="374" y="7"/>
              </a:cxn>
              <a:cxn ang="0">
                <a:pos x="349" y="25"/>
              </a:cxn>
              <a:cxn ang="0">
                <a:pos x="308" y="25"/>
              </a:cxn>
              <a:cxn ang="0">
                <a:pos x="305" y="8"/>
              </a:cxn>
              <a:cxn ang="0">
                <a:pos x="289" y="23"/>
              </a:cxn>
              <a:cxn ang="0">
                <a:pos x="243" y="21"/>
              </a:cxn>
              <a:cxn ang="0">
                <a:pos x="250" y="2"/>
              </a:cxn>
              <a:cxn ang="0">
                <a:pos x="219" y="21"/>
              </a:cxn>
              <a:cxn ang="0">
                <a:pos x="180" y="21"/>
              </a:cxn>
              <a:cxn ang="0">
                <a:pos x="186" y="0"/>
              </a:cxn>
              <a:cxn ang="0">
                <a:pos x="154" y="20"/>
              </a:cxn>
              <a:cxn ang="0">
                <a:pos x="121" y="20"/>
              </a:cxn>
              <a:cxn ang="0">
                <a:pos x="128" y="3"/>
              </a:cxn>
              <a:cxn ang="0">
                <a:pos x="97" y="23"/>
              </a:cxn>
              <a:cxn ang="0">
                <a:pos x="66" y="20"/>
              </a:cxn>
              <a:cxn ang="0">
                <a:pos x="71" y="2"/>
              </a:cxn>
              <a:cxn ang="0">
                <a:pos x="46" y="21"/>
              </a:cxn>
              <a:cxn ang="0">
                <a:pos x="14" y="19"/>
              </a:cxn>
            </a:cxnLst>
            <a:rect l="0" t="0" r="r" b="b"/>
            <a:pathLst>
              <a:path w="572" h="51">
                <a:moveTo>
                  <a:pt x="0" y="46"/>
                </a:moveTo>
                <a:lnTo>
                  <a:pt x="555" y="51"/>
                </a:lnTo>
                <a:lnTo>
                  <a:pt x="572" y="3"/>
                </a:lnTo>
                <a:lnTo>
                  <a:pt x="543" y="29"/>
                </a:lnTo>
                <a:lnTo>
                  <a:pt x="504" y="27"/>
                </a:lnTo>
                <a:lnTo>
                  <a:pt x="500" y="3"/>
                </a:lnTo>
                <a:lnTo>
                  <a:pt x="472" y="27"/>
                </a:lnTo>
                <a:lnTo>
                  <a:pt x="436" y="25"/>
                </a:lnTo>
                <a:lnTo>
                  <a:pt x="441" y="6"/>
                </a:lnTo>
                <a:lnTo>
                  <a:pt x="409" y="23"/>
                </a:lnTo>
                <a:lnTo>
                  <a:pt x="374" y="25"/>
                </a:lnTo>
                <a:lnTo>
                  <a:pt x="374" y="7"/>
                </a:lnTo>
                <a:lnTo>
                  <a:pt x="349" y="25"/>
                </a:lnTo>
                <a:lnTo>
                  <a:pt x="308" y="25"/>
                </a:lnTo>
                <a:lnTo>
                  <a:pt x="305" y="8"/>
                </a:lnTo>
                <a:lnTo>
                  <a:pt x="289" y="23"/>
                </a:lnTo>
                <a:lnTo>
                  <a:pt x="243" y="21"/>
                </a:lnTo>
                <a:lnTo>
                  <a:pt x="250" y="2"/>
                </a:lnTo>
                <a:lnTo>
                  <a:pt x="219" y="21"/>
                </a:lnTo>
                <a:lnTo>
                  <a:pt x="180" y="21"/>
                </a:lnTo>
                <a:lnTo>
                  <a:pt x="186" y="0"/>
                </a:lnTo>
                <a:lnTo>
                  <a:pt x="154" y="20"/>
                </a:lnTo>
                <a:lnTo>
                  <a:pt x="121" y="20"/>
                </a:lnTo>
                <a:lnTo>
                  <a:pt x="128" y="3"/>
                </a:lnTo>
                <a:lnTo>
                  <a:pt x="97" y="23"/>
                </a:lnTo>
                <a:lnTo>
                  <a:pt x="66" y="20"/>
                </a:lnTo>
                <a:lnTo>
                  <a:pt x="71" y="2"/>
                </a:lnTo>
                <a:lnTo>
                  <a:pt x="46" y="21"/>
                </a:lnTo>
                <a:lnTo>
                  <a:pt x="14" y="1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7" name="Freeform 55"/>
          <p:cNvSpPr>
            <a:spLocks noChangeArrowheads="1"/>
          </p:cNvSpPr>
          <p:nvPr/>
        </p:nvSpPr>
        <p:spPr bwMode="auto">
          <a:xfrm>
            <a:off x="2515260" y="2976051"/>
            <a:ext cx="826049" cy="69624"/>
          </a:xfrm>
          <a:custGeom>
            <a:avLst/>
            <a:gdLst/>
            <a:ahLst/>
            <a:cxnLst>
              <a:cxn ang="0">
                <a:pos x="0" y="44"/>
              </a:cxn>
              <a:cxn ang="0">
                <a:pos x="557" y="49"/>
              </a:cxn>
              <a:cxn ang="0">
                <a:pos x="573" y="2"/>
              </a:cxn>
              <a:cxn ang="0">
                <a:pos x="544" y="27"/>
              </a:cxn>
              <a:cxn ang="0">
                <a:pos x="507" y="25"/>
              </a:cxn>
              <a:cxn ang="0">
                <a:pos x="503" y="2"/>
              </a:cxn>
              <a:cxn ang="0">
                <a:pos x="473" y="25"/>
              </a:cxn>
              <a:cxn ang="0">
                <a:pos x="437" y="25"/>
              </a:cxn>
              <a:cxn ang="0">
                <a:pos x="442" y="4"/>
              </a:cxn>
              <a:cxn ang="0">
                <a:pos x="411" y="23"/>
              </a:cxn>
              <a:cxn ang="0">
                <a:pos x="375" y="25"/>
              </a:cxn>
              <a:cxn ang="0">
                <a:pos x="375" y="4"/>
              </a:cxn>
              <a:cxn ang="0">
                <a:pos x="350" y="25"/>
              </a:cxn>
              <a:cxn ang="0">
                <a:pos x="310" y="24"/>
              </a:cxn>
              <a:cxn ang="0">
                <a:pos x="306" y="5"/>
              </a:cxn>
              <a:cxn ang="0">
                <a:pos x="290" y="21"/>
              </a:cxn>
              <a:cxn ang="0">
                <a:pos x="245" y="20"/>
              </a:cxn>
              <a:cxn ang="0">
                <a:pos x="250" y="1"/>
              </a:cxn>
              <a:cxn ang="0">
                <a:pos x="221" y="20"/>
              </a:cxn>
              <a:cxn ang="0">
                <a:pos x="181" y="20"/>
              </a:cxn>
              <a:cxn ang="0">
                <a:pos x="188" y="0"/>
              </a:cxn>
              <a:cxn ang="0">
                <a:pos x="157" y="19"/>
              </a:cxn>
              <a:cxn ang="0">
                <a:pos x="121" y="19"/>
              </a:cxn>
              <a:cxn ang="0">
                <a:pos x="130" y="2"/>
              </a:cxn>
              <a:cxn ang="0">
                <a:pos x="100" y="21"/>
              </a:cxn>
              <a:cxn ang="0">
                <a:pos x="66" y="19"/>
              </a:cxn>
              <a:cxn ang="0">
                <a:pos x="74" y="1"/>
              </a:cxn>
              <a:cxn ang="0">
                <a:pos x="48" y="20"/>
              </a:cxn>
              <a:cxn ang="0">
                <a:pos x="16" y="17"/>
              </a:cxn>
            </a:cxnLst>
            <a:rect l="0" t="0" r="r" b="b"/>
            <a:pathLst>
              <a:path w="573" h="49">
                <a:moveTo>
                  <a:pt x="0" y="44"/>
                </a:moveTo>
                <a:lnTo>
                  <a:pt x="557" y="49"/>
                </a:lnTo>
                <a:lnTo>
                  <a:pt x="573" y="2"/>
                </a:lnTo>
                <a:lnTo>
                  <a:pt x="544" y="27"/>
                </a:lnTo>
                <a:lnTo>
                  <a:pt x="507" y="25"/>
                </a:lnTo>
                <a:lnTo>
                  <a:pt x="503" y="2"/>
                </a:lnTo>
                <a:lnTo>
                  <a:pt x="473" y="25"/>
                </a:lnTo>
                <a:lnTo>
                  <a:pt x="437" y="25"/>
                </a:lnTo>
                <a:lnTo>
                  <a:pt x="442" y="4"/>
                </a:lnTo>
                <a:lnTo>
                  <a:pt x="411" y="23"/>
                </a:lnTo>
                <a:lnTo>
                  <a:pt x="375" y="25"/>
                </a:lnTo>
                <a:lnTo>
                  <a:pt x="375" y="4"/>
                </a:lnTo>
                <a:lnTo>
                  <a:pt x="350" y="25"/>
                </a:lnTo>
                <a:lnTo>
                  <a:pt x="310" y="24"/>
                </a:lnTo>
                <a:lnTo>
                  <a:pt x="306" y="5"/>
                </a:lnTo>
                <a:lnTo>
                  <a:pt x="290" y="21"/>
                </a:lnTo>
                <a:lnTo>
                  <a:pt x="245" y="20"/>
                </a:lnTo>
                <a:lnTo>
                  <a:pt x="250" y="1"/>
                </a:lnTo>
                <a:lnTo>
                  <a:pt x="221" y="20"/>
                </a:lnTo>
                <a:lnTo>
                  <a:pt x="181" y="20"/>
                </a:lnTo>
                <a:lnTo>
                  <a:pt x="188" y="0"/>
                </a:lnTo>
                <a:lnTo>
                  <a:pt x="157" y="19"/>
                </a:lnTo>
                <a:lnTo>
                  <a:pt x="121" y="19"/>
                </a:lnTo>
                <a:lnTo>
                  <a:pt x="130" y="2"/>
                </a:lnTo>
                <a:lnTo>
                  <a:pt x="100" y="21"/>
                </a:lnTo>
                <a:lnTo>
                  <a:pt x="66" y="19"/>
                </a:lnTo>
                <a:lnTo>
                  <a:pt x="74" y="1"/>
                </a:lnTo>
                <a:lnTo>
                  <a:pt x="48" y="20"/>
                </a:lnTo>
                <a:lnTo>
                  <a:pt x="16"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8" name="Freeform 56"/>
          <p:cNvSpPr>
            <a:spLocks noChangeArrowheads="1"/>
          </p:cNvSpPr>
          <p:nvPr/>
        </p:nvSpPr>
        <p:spPr bwMode="auto">
          <a:xfrm>
            <a:off x="2567936" y="2767178"/>
            <a:ext cx="828443" cy="69624"/>
          </a:xfrm>
          <a:custGeom>
            <a:avLst/>
            <a:gdLst/>
            <a:ahLst/>
            <a:cxnLst>
              <a:cxn ang="0">
                <a:pos x="0" y="44"/>
              </a:cxn>
              <a:cxn ang="0">
                <a:pos x="557" y="49"/>
              </a:cxn>
              <a:cxn ang="0">
                <a:pos x="572" y="3"/>
              </a:cxn>
              <a:cxn ang="0">
                <a:pos x="542" y="27"/>
              </a:cxn>
              <a:cxn ang="0">
                <a:pos x="506" y="23"/>
              </a:cxn>
              <a:cxn ang="0">
                <a:pos x="502" y="3"/>
              </a:cxn>
              <a:cxn ang="0">
                <a:pos x="471" y="23"/>
              </a:cxn>
              <a:cxn ang="0">
                <a:pos x="436" y="23"/>
              </a:cxn>
              <a:cxn ang="0">
                <a:pos x="443" y="5"/>
              </a:cxn>
              <a:cxn ang="0">
                <a:pos x="410" y="21"/>
              </a:cxn>
              <a:cxn ang="0">
                <a:pos x="375" y="23"/>
              </a:cxn>
              <a:cxn ang="0">
                <a:pos x="374" y="6"/>
              </a:cxn>
              <a:cxn ang="0">
                <a:pos x="349" y="23"/>
              </a:cxn>
              <a:cxn ang="0">
                <a:pos x="309" y="23"/>
              </a:cxn>
              <a:cxn ang="0">
                <a:pos x="307" y="6"/>
              </a:cxn>
              <a:cxn ang="0">
                <a:pos x="290" y="21"/>
              </a:cxn>
              <a:cxn ang="0">
                <a:pos x="243" y="19"/>
              </a:cxn>
              <a:cxn ang="0">
                <a:pos x="249" y="0"/>
              </a:cxn>
              <a:cxn ang="0">
                <a:pos x="219" y="19"/>
              </a:cxn>
              <a:cxn ang="0">
                <a:pos x="181" y="19"/>
              </a:cxn>
              <a:cxn ang="0">
                <a:pos x="187" y="0"/>
              </a:cxn>
              <a:cxn ang="0">
                <a:pos x="154" y="18"/>
              </a:cxn>
              <a:cxn ang="0">
                <a:pos x="122" y="18"/>
              </a:cxn>
              <a:cxn ang="0">
                <a:pos x="128" y="3"/>
              </a:cxn>
              <a:cxn ang="0">
                <a:pos x="98" y="21"/>
              </a:cxn>
              <a:cxn ang="0">
                <a:pos x="67" y="18"/>
              </a:cxn>
              <a:cxn ang="0">
                <a:pos x="73" y="0"/>
              </a:cxn>
              <a:cxn ang="0">
                <a:pos x="46" y="19"/>
              </a:cxn>
              <a:cxn ang="0">
                <a:pos x="14" y="15"/>
              </a:cxn>
            </a:cxnLst>
            <a:rect l="0" t="0" r="r" b="b"/>
            <a:pathLst>
              <a:path w="572" h="49">
                <a:moveTo>
                  <a:pt x="0" y="44"/>
                </a:moveTo>
                <a:lnTo>
                  <a:pt x="557" y="49"/>
                </a:lnTo>
                <a:lnTo>
                  <a:pt x="572" y="3"/>
                </a:lnTo>
                <a:lnTo>
                  <a:pt x="542" y="27"/>
                </a:lnTo>
                <a:lnTo>
                  <a:pt x="506" y="23"/>
                </a:lnTo>
                <a:lnTo>
                  <a:pt x="502" y="3"/>
                </a:lnTo>
                <a:lnTo>
                  <a:pt x="471" y="23"/>
                </a:lnTo>
                <a:lnTo>
                  <a:pt x="436" y="23"/>
                </a:lnTo>
                <a:lnTo>
                  <a:pt x="443" y="5"/>
                </a:lnTo>
                <a:lnTo>
                  <a:pt x="410" y="21"/>
                </a:lnTo>
                <a:lnTo>
                  <a:pt x="375" y="23"/>
                </a:lnTo>
                <a:lnTo>
                  <a:pt x="374" y="6"/>
                </a:lnTo>
                <a:lnTo>
                  <a:pt x="349" y="23"/>
                </a:lnTo>
                <a:lnTo>
                  <a:pt x="309" y="23"/>
                </a:lnTo>
                <a:lnTo>
                  <a:pt x="307" y="6"/>
                </a:lnTo>
                <a:lnTo>
                  <a:pt x="290" y="21"/>
                </a:lnTo>
                <a:lnTo>
                  <a:pt x="243" y="19"/>
                </a:lnTo>
                <a:lnTo>
                  <a:pt x="249" y="0"/>
                </a:lnTo>
                <a:lnTo>
                  <a:pt x="219" y="19"/>
                </a:lnTo>
                <a:lnTo>
                  <a:pt x="181" y="19"/>
                </a:lnTo>
                <a:lnTo>
                  <a:pt x="187" y="0"/>
                </a:lnTo>
                <a:lnTo>
                  <a:pt x="154" y="18"/>
                </a:lnTo>
                <a:lnTo>
                  <a:pt x="122" y="18"/>
                </a:lnTo>
                <a:lnTo>
                  <a:pt x="128" y="3"/>
                </a:lnTo>
                <a:lnTo>
                  <a:pt x="98" y="21"/>
                </a:lnTo>
                <a:lnTo>
                  <a:pt x="67" y="18"/>
                </a:lnTo>
                <a:lnTo>
                  <a:pt x="73" y="0"/>
                </a:lnTo>
                <a:lnTo>
                  <a:pt x="46" y="19"/>
                </a:lnTo>
                <a:lnTo>
                  <a:pt x="14" y="1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9" name="Freeform 57"/>
          <p:cNvSpPr>
            <a:spLocks noChangeArrowheads="1"/>
          </p:cNvSpPr>
          <p:nvPr/>
        </p:nvSpPr>
        <p:spPr bwMode="auto">
          <a:xfrm>
            <a:off x="3355674" y="2911068"/>
            <a:ext cx="110140" cy="125324"/>
          </a:xfrm>
          <a:custGeom>
            <a:avLst/>
            <a:gdLst/>
            <a:ahLst/>
            <a:cxnLst>
              <a:cxn ang="0">
                <a:pos x="47" y="91"/>
              </a:cxn>
              <a:cxn ang="0">
                <a:pos x="74" y="0"/>
              </a:cxn>
              <a:cxn ang="0">
                <a:pos x="38" y="64"/>
              </a:cxn>
              <a:cxn ang="0">
                <a:pos x="11" y="63"/>
              </a:cxn>
              <a:cxn ang="0">
                <a:pos x="0" y="86"/>
              </a:cxn>
            </a:cxnLst>
            <a:rect l="0" t="0" r="r" b="b"/>
            <a:pathLst>
              <a:path w="74" h="91">
                <a:moveTo>
                  <a:pt x="47" y="91"/>
                </a:moveTo>
                <a:lnTo>
                  <a:pt x="74" y="0"/>
                </a:lnTo>
                <a:lnTo>
                  <a:pt x="38" y="64"/>
                </a:lnTo>
                <a:lnTo>
                  <a:pt x="11" y="63"/>
                </a:lnTo>
                <a:lnTo>
                  <a:pt x="0" y="8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0" name="Freeform 58"/>
          <p:cNvSpPr>
            <a:spLocks noChangeArrowheads="1"/>
          </p:cNvSpPr>
          <p:nvPr/>
        </p:nvSpPr>
        <p:spPr bwMode="auto">
          <a:xfrm>
            <a:off x="3389196" y="2757896"/>
            <a:ext cx="107745" cy="127645"/>
          </a:xfrm>
          <a:custGeom>
            <a:avLst/>
            <a:gdLst/>
            <a:ahLst/>
            <a:cxnLst>
              <a:cxn ang="0">
                <a:pos x="46" y="91"/>
              </a:cxn>
              <a:cxn ang="0">
                <a:pos x="74" y="0"/>
              </a:cxn>
              <a:cxn ang="0">
                <a:pos x="36" y="62"/>
              </a:cxn>
              <a:cxn ang="0">
                <a:pos x="10" y="62"/>
              </a:cxn>
              <a:cxn ang="0">
                <a:pos x="0" y="86"/>
              </a:cxn>
            </a:cxnLst>
            <a:rect l="0" t="0" r="r" b="b"/>
            <a:pathLst>
              <a:path w="74" h="91">
                <a:moveTo>
                  <a:pt x="46" y="91"/>
                </a:moveTo>
                <a:lnTo>
                  <a:pt x="74" y="0"/>
                </a:lnTo>
                <a:lnTo>
                  <a:pt x="36" y="62"/>
                </a:lnTo>
                <a:lnTo>
                  <a:pt x="10" y="62"/>
                </a:lnTo>
                <a:lnTo>
                  <a:pt x="0" y="8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1" name="Freeform 59"/>
          <p:cNvSpPr>
            <a:spLocks noChangeArrowheads="1"/>
          </p:cNvSpPr>
          <p:nvPr/>
        </p:nvSpPr>
        <p:spPr bwMode="auto">
          <a:xfrm>
            <a:off x="2560753" y="2549022"/>
            <a:ext cx="668021" cy="136929"/>
          </a:xfrm>
          <a:custGeom>
            <a:avLst/>
            <a:gdLst/>
            <a:ahLst/>
            <a:cxnLst>
              <a:cxn ang="0">
                <a:pos x="303" y="19"/>
              </a:cxn>
              <a:cxn ang="0">
                <a:pos x="266" y="29"/>
              </a:cxn>
              <a:cxn ang="0">
                <a:pos x="228" y="33"/>
              </a:cxn>
              <a:cxn ang="0">
                <a:pos x="189" y="35"/>
              </a:cxn>
              <a:cxn ang="0">
                <a:pos x="110" y="33"/>
              </a:cxn>
              <a:cxn ang="0">
                <a:pos x="71" y="33"/>
              </a:cxn>
              <a:cxn ang="0">
                <a:pos x="32" y="37"/>
              </a:cxn>
              <a:cxn ang="0">
                <a:pos x="19" y="41"/>
              </a:cxn>
              <a:cxn ang="0">
                <a:pos x="9" y="53"/>
              </a:cxn>
              <a:cxn ang="0">
                <a:pos x="2" y="65"/>
              </a:cxn>
              <a:cxn ang="0">
                <a:pos x="2" y="70"/>
              </a:cxn>
              <a:cxn ang="0">
                <a:pos x="4" y="76"/>
              </a:cxn>
              <a:cxn ang="0">
                <a:pos x="16" y="85"/>
              </a:cxn>
              <a:cxn ang="0">
                <a:pos x="30" y="92"/>
              </a:cxn>
              <a:cxn ang="0">
                <a:pos x="48" y="98"/>
              </a:cxn>
              <a:cxn ang="0">
                <a:pos x="65" y="98"/>
              </a:cxn>
              <a:cxn ang="0">
                <a:pos x="102" y="98"/>
              </a:cxn>
              <a:cxn ang="0">
                <a:pos x="133" y="92"/>
              </a:cxn>
              <a:cxn ang="0">
                <a:pos x="160" y="90"/>
              </a:cxn>
              <a:cxn ang="0">
                <a:pos x="183" y="82"/>
              </a:cxn>
              <a:cxn ang="0">
                <a:pos x="209" y="75"/>
              </a:cxn>
              <a:cxn ang="0">
                <a:pos x="234" y="69"/>
              </a:cxn>
              <a:cxn ang="0">
                <a:pos x="264" y="65"/>
              </a:cxn>
              <a:cxn ang="0">
                <a:pos x="296" y="65"/>
              </a:cxn>
              <a:cxn ang="0">
                <a:pos x="362" y="70"/>
              </a:cxn>
              <a:cxn ang="0">
                <a:pos x="394" y="73"/>
              </a:cxn>
              <a:cxn ang="0">
                <a:pos x="421" y="73"/>
              </a:cxn>
              <a:cxn ang="0">
                <a:pos x="442" y="67"/>
              </a:cxn>
              <a:cxn ang="0">
                <a:pos x="452" y="63"/>
              </a:cxn>
              <a:cxn ang="0">
                <a:pos x="458" y="58"/>
              </a:cxn>
              <a:cxn ang="0">
                <a:pos x="462" y="53"/>
              </a:cxn>
              <a:cxn ang="0">
                <a:pos x="462" y="45"/>
              </a:cxn>
              <a:cxn ang="0">
                <a:pos x="460" y="35"/>
              </a:cxn>
              <a:cxn ang="0">
                <a:pos x="458" y="28"/>
              </a:cxn>
              <a:cxn ang="0">
                <a:pos x="457" y="22"/>
              </a:cxn>
              <a:cxn ang="0">
                <a:pos x="452" y="16"/>
              </a:cxn>
              <a:cxn ang="0">
                <a:pos x="439" y="8"/>
              </a:cxn>
              <a:cxn ang="0">
                <a:pos x="421" y="3"/>
              </a:cxn>
              <a:cxn ang="0">
                <a:pos x="401" y="1"/>
              </a:cxn>
              <a:cxn ang="0">
                <a:pos x="362" y="1"/>
              </a:cxn>
              <a:cxn ang="0">
                <a:pos x="342" y="5"/>
              </a:cxn>
            </a:cxnLst>
            <a:rect l="0" t="0" r="r" b="b"/>
            <a:pathLst>
              <a:path w="462" h="98">
                <a:moveTo>
                  <a:pt x="324" y="13"/>
                </a:moveTo>
                <a:lnTo>
                  <a:pt x="303" y="19"/>
                </a:lnTo>
                <a:lnTo>
                  <a:pt x="286" y="24"/>
                </a:lnTo>
                <a:lnTo>
                  <a:pt x="266" y="29"/>
                </a:lnTo>
                <a:lnTo>
                  <a:pt x="245" y="31"/>
                </a:lnTo>
                <a:lnTo>
                  <a:pt x="228" y="33"/>
                </a:lnTo>
                <a:lnTo>
                  <a:pt x="209" y="35"/>
                </a:lnTo>
                <a:lnTo>
                  <a:pt x="189" y="35"/>
                </a:lnTo>
                <a:lnTo>
                  <a:pt x="149" y="33"/>
                </a:lnTo>
                <a:lnTo>
                  <a:pt x="110" y="33"/>
                </a:lnTo>
                <a:lnTo>
                  <a:pt x="91" y="33"/>
                </a:lnTo>
                <a:lnTo>
                  <a:pt x="71" y="33"/>
                </a:lnTo>
                <a:lnTo>
                  <a:pt x="51" y="35"/>
                </a:lnTo>
                <a:lnTo>
                  <a:pt x="32" y="37"/>
                </a:lnTo>
                <a:lnTo>
                  <a:pt x="26" y="37"/>
                </a:lnTo>
                <a:lnTo>
                  <a:pt x="19" y="41"/>
                </a:lnTo>
                <a:lnTo>
                  <a:pt x="12" y="46"/>
                </a:lnTo>
                <a:lnTo>
                  <a:pt x="9" y="53"/>
                </a:lnTo>
                <a:lnTo>
                  <a:pt x="4" y="59"/>
                </a:lnTo>
                <a:lnTo>
                  <a:pt x="2" y="65"/>
                </a:lnTo>
                <a:lnTo>
                  <a:pt x="0" y="69"/>
                </a:lnTo>
                <a:lnTo>
                  <a:pt x="2" y="70"/>
                </a:lnTo>
                <a:lnTo>
                  <a:pt x="2" y="74"/>
                </a:lnTo>
                <a:lnTo>
                  <a:pt x="4" y="76"/>
                </a:lnTo>
                <a:lnTo>
                  <a:pt x="9" y="82"/>
                </a:lnTo>
                <a:lnTo>
                  <a:pt x="16" y="85"/>
                </a:lnTo>
                <a:lnTo>
                  <a:pt x="23" y="90"/>
                </a:lnTo>
                <a:lnTo>
                  <a:pt x="30" y="92"/>
                </a:lnTo>
                <a:lnTo>
                  <a:pt x="39" y="94"/>
                </a:lnTo>
                <a:lnTo>
                  <a:pt x="48" y="98"/>
                </a:lnTo>
                <a:lnTo>
                  <a:pt x="57" y="98"/>
                </a:lnTo>
                <a:lnTo>
                  <a:pt x="65" y="98"/>
                </a:lnTo>
                <a:lnTo>
                  <a:pt x="82" y="98"/>
                </a:lnTo>
                <a:lnTo>
                  <a:pt x="102" y="98"/>
                </a:lnTo>
                <a:lnTo>
                  <a:pt x="117" y="94"/>
                </a:lnTo>
                <a:lnTo>
                  <a:pt x="133" y="92"/>
                </a:lnTo>
                <a:lnTo>
                  <a:pt x="145" y="92"/>
                </a:lnTo>
                <a:lnTo>
                  <a:pt x="160" y="90"/>
                </a:lnTo>
                <a:lnTo>
                  <a:pt x="172" y="86"/>
                </a:lnTo>
                <a:lnTo>
                  <a:pt x="183" y="82"/>
                </a:lnTo>
                <a:lnTo>
                  <a:pt x="196" y="79"/>
                </a:lnTo>
                <a:lnTo>
                  <a:pt x="209" y="75"/>
                </a:lnTo>
                <a:lnTo>
                  <a:pt x="221" y="70"/>
                </a:lnTo>
                <a:lnTo>
                  <a:pt x="234" y="69"/>
                </a:lnTo>
                <a:lnTo>
                  <a:pt x="248" y="67"/>
                </a:lnTo>
                <a:lnTo>
                  <a:pt x="264" y="65"/>
                </a:lnTo>
                <a:lnTo>
                  <a:pt x="279" y="65"/>
                </a:lnTo>
                <a:lnTo>
                  <a:pt x="296" y="65"/>
                </a:lnTo>
                <a:lnTo>
                  <a:pt x="330" y="67"/>
                </a:lnTo>
                <a:lnTo>
                  <a:pt x="362" y="70"/>
                </a:lnTo>
                <a:lnTo>
                  <a:pt x="379" y="70"/>
                </a:lnTo>
                <a:lnTo>
                  <a:pt x="394" y="73"/>
                </a:lnTo>
                <a:lnTo>
                  <a:pt x="409" y="73"/>
                </a:lnTo>
                <a:lnTo>
                  <a:pt x="421" y="73"/>
                </a:lnTo>
                <a:lnTo>
                  <a:pt x="433" y="70"/>
                </a:lnTo>
                <a:lnTo>
                  <a:pt x="442" y="67"/>
                </a:lnTo>
                <a:lnTo>
                  <a:pt x="449" y="65"/>
                </a:lnTo>
                <a:lnTo>
                  <a:pt x="452" y="63"/>
                </a:lnTo>
                <a:lnTo>
                  <a:pt x="456" y="62"/>
                </a:lnTo>
                <a:lnTo>
                  <a:pt x="458" y="58"/>
                </a:lnTo>
                <a:lnTo>
                  <a:pt x="460" y="56"/>
                </a:lnTo>
                <a:lnTo>
                  <a:pt x="462" y="53"/>
                </a:lnTo>
                <a:lnTo>
                  <a:pt x="462" y="50"/>
                </a:lnTo>
                <a:lnTo>
                  <a:pt x="462" y="45"/>
                </a:lnTo>
                <a:lnTo>
                  <a:pt x="460" y="39"/>
                </a:lnTo>
                <a:lnTo>
                  <a:pt x="460" y="35"/>
                </a:lnTo>
                <a:lnTo>
                  <a:pt x="458" y="31"/>
                </a:lnTo>
                <a:lnTo>
                  <a:pt x="458" y="28"/>
                </a:lnTo>
                <a:lnTo>
                  <a:pt x="458" y="24"/>
                </a:lnTo>
                <a:lnTo>
                  <a:pt x="457" y="22"/>
                </a:lnTo>
                <a:lnTo>
                  <a:pt x="456" y="19"/>
                </a:lnTo>
                <a:lnTo>
                  <a:pt x="452" y="16"/>
                </a:lnTo>
                <a:lnTo>
                  <a:pt x="446" y="12"/>
                </a:lnTo>
                <a:lnTo>
                  <a:pt x="439" y="8"/>
                </a:lnTo>
                <a:lnTo>
                  <a:pt x="431" y="5"/>
                </a:lnTo>
                <a:lnTo>
                  <a:pt x="421" y="3"/>
                </a:lnTo>
                <a:lnTo>
                  <a:pt x="411" y="1"/>
                </a:lnTo>
                <a:lnTo>
                  <a:pt x="401" y="1"/>
                </a:lnTo>
                <a:lnTo>
                  <a:pt x="381" y="0"/>
                </a:lnTo>
                <a:lnTo>
                  <a:pt x="362" y="1"/>
                </a:lnTo>
                <a:lnTo>
                  <a:pt x="349" y="3"/>
                </a:lnTo>
                <a:lnTo>
                  <a:pt x="342" y="5"/>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13052" name="Freeform 60"/>
          <p:cNvSpPr>
            <a:spLocks noChangeArrowheads="1"/>
          </p:cNvSpPr>
          <p:nvPr/>
        </p:nvSpPr>
        <p:spPr bwMode="auto">
          <a:xfrm>
            <a:off x="2548781" y="2604721"/>
            <a:ext cx="311265" cy="69624"/>
          </a:xfrm>
          <a:custGeom>
            <a:avLst/>
            <a:gdLst/>
            <a:ahLst/>
            <a:cxnLst>
              <a:cxn ang="0">
                <a:pos x="8" y="50"/>
              </a:cxn>
              <a:cxn ang="0">
                <a:pos x="215" y="21"/>
              </a:cxn>
              <a:cxn ang="0">
                <a:pos x="209" y="0"/>
              </a:cxn>
              <a:cxn ang="0">
                <a:pos x="0" y="26"/>
              </a:cxn>
            </a:cxnLst>
            <a:rect l="0" t="0" r="r" b="b"/>
            <a:pathLst>
              <a:path w="215" h="50">
                <a:moveTo>
                  <a:pt x="8" y="50"/>
                </a:moveTo>
                <a:lnTo>
                  <a:pt x="215" y="21"/>
                </a:lnTo>
                <a:lnTo>
                  <a:pt x="209" y="0"/>
                </a:lnTo>
                <a:lnTo>
                  <a:pt x="0" y="2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3" name="Freeform 61"/>
          <p:cNvSpPr>
            <a:spLocks noChangeArrowheads="1"/>
          </p:cNvSpPr>
          <p:nvPr/>
        </p:nvSpPr>
        <p:spPr bwMode="auto">
          <a:xfrm>
            <a:off x="3109055" y="2574552"/>
            <a:ext cx="67042" cy="55699"/>
          </a:xfrm>
          <a:custGeom>
            <a:avLst/>
            <a:gdLst/>
            <a:ahLst/>
            <a:cxnLst>
              <a:cxn ang="0">
                <a:pos x="27" y="39"/>
              </a:cxn>
              <a:cxn ang="0">
                <a:pos x="32" y="37"/>
              </a:cxn>
              <a:cxn ang="0">
                <a:pos x="37" y="35"/>
              </a:cxn>
              <a:cxn ang="0">
                <a:pos x="39" y="33"/>
              </a:cxn>
              <a:cxn ang="0">
                <a:pos x="42" y="31"/>
              </a:cxn>
              <a:cxn ang="0">
                <a:pos x="44" y="27"/>
              </a:cxn>
              <a:cxn ang="0">
                <a:pos x="47" y="23"/>
              </a:cxn>
              <a:cxn ang="0">
                <a:pos x="47" y="18"/>
              </a:cxn>
              <a:cxn ang="0">
                <a:pos x="47" y="16"/>
              </a:cxn>
              <a:cxn ang="0">
                <a:pos x="44" y="12"/>
              </a:cxn>
              <a:cxn ang="0">
                <a:pos x="42" y="9"/>
              </a:cxn>
              <a:cxn ang="0">
                <a:pos x="39" y="5"/>
              </a:cxn>
              <a:cxn ang="0">
                <a:pos x="37" y="4"/>
              </a:cxn>
              <a:cxn ang="0">
                <a:pos x="32" y="3"/>
              </a:cxn>
              <a:cxn ang="0">
                <a:pos x="27" y="0"/>
              </a:cxn>
              <a:cxn ang="0">
                <a:pos x="22" y="0"/>
              </a:cxn>
              <a:cxn ang="0">
                <a:pos x="19" y="0"/>
              </a:cxn>
              <a:cxn ang="0">
                <a:pos x="14" y="3"/>
              </a:cxn>
              <a:cxn ang="0">
                <a:pos x="9" y="4"/>
              </a:cxn>
              <a:cxn ang="0">
                <a:pos x="7" y="5"/>
              </a:cxn>
              <a:cxn ang="0">
                <a:pos x="3" y="9"/>
              </a:cxn>
              <a:cxn ang="0">
                <a:pos x="1" y="12"/>
              </a:cxn>
              <a:cxn ang="0">
                <a:pos x="0" y="16"/>
              </a:cxn>
              <a:cxn ang="0">
                <a:pos x="0" y="18"/>
              </a:cxn>
              <a:cxn ang="0">
                <a:pos x="0" y="23"/>
              </a:cxn>
              <a:cxn ang="0">
                <a:pos x="1" y="27"/>
              </a:cxn>
              <a:cxn ang="0">
                <a:pos x="3" y="31"/>
              </a:cxn>
              <a:cxn ang="0">
                <a:pos x="7" y="33"/>
              </a:cxn>
              <a:cxn ang="0">
                <a:pos x="9" y="35"/>
              </a:cxn>
              <a:cxn ang="0">
                <a:pos x="14" y="37"/>
              </a:cxn>
              <a:cxn ang="0">
                <a:pos x="19" y="39"/>
              </a:cxn>
              <a:cxn ang="0">
                <a:pos x="22" y="39"/>
              </a:cxn>
            </a:cxnLst>
            <a:rect l="0" t="0" r="r" b="b"/>
            <a:pathLst>
              <a:path w="47" h="39">
                <a:moveTo>
                  <a:pt x="27" y="39"/>
                </a:moveTo>
                <a:lnTo>
                  <a:pt x="32" y="37"/>
                </a:lnTo>
                <a:lnTo>
                  <a:pt x="37" y="35"/>
                </a:lnTo>
                <a:lnTo>
                  <a:pt x="39" y="33"/>
                </a:lnTo>
                <a:lnTo>
                  <a:pt x="42" y="31"/>
                </a:lnTo>
                <a:lnTo>
                  <a:pt x="44" y="27"/>
                </a:lnTo>
                <a:lnTo>
                  <a:pt x="47" y="23"/>
                </a:lnTo>
                <a:lnTo>
                  <a:pt x="47" y="18"/>
                </a:lnTo>
                <a:lnTo>
                  <a:pt x="47" y="16"/>
                </a:lnTo>
                <a:lnTo>
                  <a:pt x="44" y="12"/>
                </a:lnTo>
                <a:lnTo>
                  <a:pt x="42" y="9"/>
                </a:lnTo>
                <a:lnTo>
                  <a:pt x="39" y="5"/>
                </a:lnTo>
                <a:lnTo>
                  <a:pt x="37" y="4"/>
                </a:lnTo>
                <a:lnTo>
                  <a:pt x="32" y="3"/>
                </a:lnTo>
                <a:lnTo>
                  <a:pt x="27" y="0"/>
                </a:lnTo>
                <a:lnTo>
                  <a:pt x="22" y="0"/>
                </a:lnTo>
                <a:lnTo>
                  <a:pt x="19" y="0"/>
                </a:lnTo>
                <a:lnTo>
                  <a:pt x="14" y="3"/>
                </a:lnTo>
                <a:lnTo>
                  <a:pt x="9" y="4"/>
                </a:lnTo>
                <a:lnTo>
                  <a:pt x="7" y="5"/>
                </a:lnTo>
                <a:lnTo>
                  <a:pt x="3" y="9"/>
                </a:lnTo>
                <a:lnTo>
                  <a:pt x="1" y="12"/>
                </a:lnTo>
                <a:lnTo>
                  <a:pt x="0" y="16"/>
                </a:lnTo>
                <a:lnTo>
                  <a:pt x="0" y="18"/>
                </a:lnTo>
                <a:lnTo>
                  <a:pt x="0" y="23"/>
                </a:lnTo>
                <a:lnTo>
                  <a:pt x="1" y="27"/>
                </a:lnTo>
                <a:lnTo>
                  <a:pt x="3" y="31"/>
                </a:lnTo>
                <a:lnTo>
                  <a:pt x="7" y="33"/>
                </a:lnTo>
                <a:lnTo>
                  <a:pt x="9" y="35"/>
                </a:lnTo>
                <a:lnTo>
                  <a:pt x="14" y="37"/>
                </a:lnTo>
                <a:lnTo>
                  <a:pt x="19" y="39"/>
                </a:lnTo>
                <a:lnTo>
                  <a:pt x="22" y="3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4" name="Freeform 62"/>
          <p:cNvSpPr>
            <a:spLocks noChangeArrowheads="1"/>
          </p:cNvSpPr>
          <p:nvPr/>
        </p:nvSpPr>
        <p:spPr bwMode="auto">
          <a:xfrm>
            <a:off x="3607081" y="2987657"/>
            <a:ext cx="208309" cy="262251"/>
          </a:xfrm>
          <a:custGeom>
            <a:avLst/>
            <a:gdLst/>
            <a:ahLst/>
            <a:cxnLst>
              <a:cxn ang="0">
                <a:pos x="126" y="30"/>
              </a:cxn>
              <a:cxn ang="0">
                <a:pos x="115" y="19"/>
              </a:cxn>
              <a:cxn ang="0">
                <a:pos x="101" y="9"/>
              </a:cxn>
              <a:cxn ang="0">
                <a:pos x="86" y="4"/>
              </a:cxn>
              <a:cxn ang="0">
                <a:pos x="74" y="1"/>
              </a:cxn>
              <a:cxn ang="0">
                <a:pos x="64" y="0"/>
              </a:cxn>
              <a:cxn ang="0">
                <a:pos x="52" y="1"/>
              </a:cxn>
              <a:cxn ang="0">
                <a:pos x="41" y="1"/>
              </a:cxn>
              <a:cxn ang="0">
                <a:pos x="32" y="4"/>
              </a:cxn>
              <a:cxn ang="0">
                <a:pos x="22" y="8"/>
              </a:cxn>
              <a:cxn ang="0">
                <a:pos x="13" y="13"/>
              </a:cxn>
              <a:cxn ang="0">
                <a:pos x="6" y="21"/>
              </a:cxn>
              <a:cxn ang="0">
                <a:pos x="3" y="30"/>
              </a:cxn>
              <a:cxn ang="0">
                <a:pos x="0" y="41"/>
              </a:cxn>
              <a:cxn ang="0">
                <a:pos x="1" y="50"/>
              </a:cxn>
              <a:cxn ang="0">
                <a:pos x="6" y="58"/>
              </a:cxn>
              <a:cxn ang="0">
                <a:pos x="13" y="63"/>
              </a:cxn>
              <a:cxn ang="0">
                <a:pos x="18" y="70"/>
              </a:cxn>
              <a:cxn ang="0">
                <a:pos x="23" y="76"/>
              </a:cxn>
              <a:cxn ang="0">
                <a:pos x="27" y="82"/>
              </a:cxn>
              <a:cxn ang="0">
                <a:pos x="29" y="88"/>
              </a:cxn>
              <a:cxn ang="0">
                <a:pos x="32" y="96"/>
              </a:cxn>
              <a:cxn ang="0">
                <a:pos x="32" y="103"/>
              </a:cxn>
              <a:cxn ang="0">
                <a:pos x="29" y="109"/>
              </a:cxn>
              <a:cxn ang="0">
                <a:pos x="27" y="113"/>
              </a:cxn>
              <a:cxn ang="0">
                <a:pos x="24" y="117"/>
              </a:cxn>
              <a:cxn ang="0">
                <a:pos x="22" y="120"/>
              </a:cxn>
              <a:cxn ang="0">
                <a:pos x="18" y="124"/>
              </a:cxn>
              <a:cxn ang="0">
                <a:pos x="14" y="132"/>
              </a:cxn>
              <a:cxn ang="0">
                <a:pos x="11" y="143"/>
              </a:cxn>
              <a:cxn ang="0">
                <a:pos x="13" y="152"/>
              </a:cxn>
              <a:cxn ang="0">
                <a:pos x="15" y="160"/>
              </a:cxn>
              <a:cxn ang="0">
                <a:pos x="26" y="174"/>
              </a:cxn>
              <a:cxn ang="0">
                <a:pos x="41" y="182"/>
              </a:cxn>
              <a:cxn ang="0">
                <a:pos x="60" y="186"/>
              </a:cxn>
              <a:cxn ang="0">
                <a:pos x="77" y="186"/>
              </a:cxn>
              <a:cxn ang="0">
                <a:pos x="82" y="184"/>
              </a:cxn>
              <a:cxn ang="0">
                <a:pos x="86" y="181"/>
              </a:cxn>
              <a:cxn ang="0">
                <a:pos x="91" y="178"/>
              </a:cxn>
              <a:cxn ang="0">
                <a:pos x="95" y="175"/>
              </a:cxn>
              <a:cxn ang="0">
                <a:pos x="107" y="160"/>
              </a:cxn>
              <a:cxn ang="0">
                <a:pos x="112" y="146"/>
              </a:cxn>
              <a:cxn ang="0">
                <a:pos x="115" y="128"/>
              </a:cxn>
              <a:cxn ang="0">
                <a:pos x="117" y="111"/>
              </a:cxn>
              <a:cxn ang="0">
                <a:pos x="118" y="108"/>
              </a:cxn>
              <a:cxn ang="0">
                <a:pos x="119" y="107"/>
              </a:cxn>
              <a:cxn ang="0">
                <a:pos x="120" y="104"/>
              </a:cxn>
              <a:cxn ang="0">
                <a:pos x="120" y="102"/>
              </a:cxn>
              <a:cxn ang="0">
                <a:pos x="125" y="98"/>
              </a:cxn>
              <a:cxn ang="0">
                <a:pos x="131" y="94"/>
              </a:cxn>
              <a:cxn ang="0">
                <a:pos x="137" y="90"/>
              </a:cxn>
              <a:cxn ang="0">
                <a:pos x="142" y="86"/>
              </a:cxn>
              <a:cxn ang="0">
                <a:pos x="145" y="76"/>
              </a:cxn>
              <a:cxn ang="0">
                <a:pos x="145" y="69"/>
              </a:cxn>
              <a:cxn ang="0">
                <a:pos x="145" y="62"/>
              </a:cxn>
              <a:cxn ang="0">
                <a:pos x="142" y="52"/>
              </a:cxn>
              <a:cxn ang="0">
                <a:pos x="141" y="51"/>
              </a:cxn>
              <a:cxn ang="0">
                <a:pos x="140" y="49"/>
              </a:cxn>
              <a:cxn ang="0">
                <a:pos x="137" y="47"/>
              </a:cxn>
              <a:cxn ang="0">
                <a:pos x="137" y="45"/>
              </a:cxn>
            </a:cxnLst>
            <a:rect l="0" t="0" r="r" b="b"/>
            <a:pathLst>
              <a:path w="145" h="187">
                <a:moveTo>
                  <a:pt x="131" y="36"/>
                </a:moveTo>
                <a:lnTo>
                  <a:pt x="126" y="30"/>
                </a:lnTo>
                <a:lnTo>
                  <a:pt x="122" y="24"/>
                </a:lnTo>
                <a:lnTo>
                  <a:pt x="115" y="19"/>
                </a:lnTo>
                <a:lnTo>
                  <a:pt x="109" y="13"/>
                </a:lnTo>
                <a:lnTo>
                  <a:pt x="101" y="9"/>
                </a:lnTo>
                <a:lnTo>
                  <a:pt x="94" y="7"/>
                </a:lnTo>
                <a:lnTo>
                  <a:pt x="86" y="4"/>
                </a:lnTo>
                <a:lnTo>
                  <a:pt x="79" y="1"/>
                </a:lnTo>
                <a:lnTo>
                  <a:pt x="74" y="1"/>
                </a:lnTo>
                <a:lnTo>
                  <a:pt x="69" y="1"/>
                </a:lnTo>
                <a:lnTo>
                  <a:pt x="64" y="0"/>
                </a:lnTo>
                <a:lnTo>
                  <a:pt x="60" y="0"/>
                </a:lnTo>
                <a:lnTo>
                  <a:pt x="52" y="1"/>
                </a:lnTo>
                <a:lnTo>
                  <a:pt x="46" y="1"/>
                </a:lnTo>
                <a:lnTo>
                  <a:pt x="41" y="1"/>
                </a:lnTo>
                <a:lnTo>
                  <a:pt x="37" y="1"/>
                </a:lnTo>
                <a:lnTo>
                  <a:pt x="32" y="4"/>
                </a:lnTo>
                <a:lnTo>
                  <a:pt x="26" y="7"/>
                </a:lnTo>
                <a:lnTo>
                  <a:pt x="22" y="8"/>
                </a:lnTo>
                <a:lnTo>
                  <a:pt x="17" y="11"/>
                </a:lnTo>
                <a:lnTo>
                  <a:pt x="13" y="13"/>
                </a:lnTo>
                <a:lnTo>
                  <a:pt x="9" y="17"/>
                </a:lnTo>
                <a:lnTo>
                  <a:pt x="6" y="21"/>
                </a:lnTo>
                <a:lnTo>
                  <a:pt x="4" y="24"/>
                </a:lnTo>
                <a:lnTo>
                  <a:pt x="3" y="30"/>
                </a:lnTo>
                <a:lnTo>
                  <a:pt x="0" y="35"/>
                </a:lnTo>
                <a:lnTo>
                  <a:pt x="0" y="41"/>
                </a:lnTo>
                <a:lnTo>
                  <a:pt x="0" y="46"/>
                </a:lnTo>
                <a:lnTo>
                  <a:pt x="1" y="50"/>
                </a:lnTo>
                <a:lnTo>
                  <a:pt x="3" y="55"/>
                </a:lnTo>
                <a:lnTo>
                  <a:pt x="6" y="58"/>
                </a:lnTo>
                <a:lnTo>
                  <a:pt x="9" y="62"/>
                </a:lnTo>
                <a:lnTo>
                  <a:pt x="13" y="63"/>
                </a:lnTo>
                <a:lnTo>
                  <a:pt x="15" y="67"/>
                </a:lnTo>
                <a:lnTo>
                  <a:pt x="18" y="70"/>
                </a:lnTo>
                <a:lnTo>
                  <a:pt x="21" y="73"/>
                </a:lnTo>
                <a:lnTo>
                  <a:pt x="23" y="76"/>
                </a:lnTo>
                <a:lnTo>
                  <a:pt x="24" y="79"/>
                </a:lnTo>
                <a:lnTo>
                  <a:pt x="27" y="82"/>
                </a:lnTo>
                <a:lnTo>
                  <a:pt x="29" y="86"/>
                </a:lnTo>
                <a:lnTo>
                  <a:pt x="29" y="88"/>
                </a:lnTo>
                <a:lnTo>
                  <a:pt x="32" y="92"/>
                </a:lnTo>
                <a:lnTo>
                  <a:pt x="32" y="96"/>
                </a:lnTo>
                <a:lnTo>
                  <a:pt x="32" y="99"/>
                </a:lnTo>
                <a:lnTo>
                  <a:pt x="32" y="103"/>
                </a:lnTo>
                <a:lnTo>
                  <a:pt x="29" y="107"/>
                </a:lnTo>
                <a:lnTo>
                  <a:pt x="29" y="109"/>
                </a:lnTo>
                <a:lnTo>
                  <a:pt x="28" y="111"/>
                </a:lnTo>
                <a:lnTo>
                  <a:pt x="27" y="113"/>
                </a:lnTo>
                <a:lnTo>
                  <a:pt x="26" y="115"/>
                </a:lnTo>
                <a:lnTo>
                  <a:pt x="24" y="117"/>
                </a:lnTo>
                <a:lnTo>
                  <a:pt x="23" y="119"/>
                </a:lnTo>
                <a:lnTo>
                  <a:pt x="22" y="120"/>
                </a:lnTo>
                <a:lnTo>
                  <a:pt x="18" y="123"/>
                </a:lnTo>
                <a:lnTo>
                  <a:pt x="18" y="124"/>
                </a:lnTo>
                <a:lnTo>
                  <a:pt x="15" y="128"/>
                </a:lnTo>
                <a:lnTo>
                  <a:pt x="14" y="132"/>
                </a:lnTo>
                <a:lnTo>
                  <a:pt x="11" y="138"/>
                </a:lnTo>
                <a:lnTo>
                  <a:pt x="11" y="143"/>
                </a:lnTo>
                <a:lnTo>
                  <a:pt x="11" y="148"/>
                </a:lnTo>
                <a:lnTo>
                  <a:pt x="13" y="152"/>
                </a:lnTo>
                <a:lnTo>
                  <a:pt x="14" y="158"/>
                </a:lnTo>
                <a:lnTo>
                  <a:pt x="15" y="160"/>
                </a:lnTo>
                <a:lnTo>
                  <a:pt x="21" y="169"/>
                </a:lnTo>
                <a:lnTo>
                  <a:pt x="26" y="174"/>
                </a:lnTo>
                <a:lnTo>
                  <a:pt x="33" y="180"/>
                </a:lnTo>
                <a:lnTo>
                  <a:pt x="41" y="182"/>
                </a:lnTo>
                <a:lnTo>
                  <a:pt x="49" y="186"/>
                </a:lnTo>
                <a:lnTo>
                  <a:pt x="60" y="186"/>
                </a:lnTo>
                <a:lnTo>
                  <a:pt x="68" y="187"/>
                </a:lnTo>
                <a:lnTo>
                  <a:pt x="77" y="186"/>
                </a:lnTo>
                <a:lnTo>
                  <a:pt x="79" y="186"/>
                </a:lnTo>
                <a:lnTo>
                  <a:pt x="82" y="184"/>
                </a:lnTo>
                <a:lnTo>
                  <a:pt x="84" y="182"/>
                </a:lnTo>
                <a:lnTo>
                  <a:pt x="86" y="181"/>
                </a:lnTo>
                <a:lnTo>
                  <a:pt x="89" y="180"/>
                </a:lnTo>
                <a:lnTo>
                  <a:pt x="91" y="178"/>
                </a:lnTo>
                <a:lnTo>
                  <a:pt x="93" y="176"/>
                </a:lnTo>
                <a:lnTo>
                  <a:pt x="95" y="175"/>
                </a:lnTo>
                <a:lnTo>
                  <a:pt x="101" y="169"/>
                </a:lnTo>
                <a:lnTo>
                  <a:pt x="107" y="160"/>
                </a:lnTo>
                <a:lnTo>
                  <a:pt x="109" y="154"/>
                </a:lnTo>
                <a:lnTo>
                  <a:pt x="112" y="146"/>
                </a:lnTo>
                <a:lnTo>
                  <a:pt x="113" y="136"/>
                </a:lnTo>
                <a:lnTo>
                  <a:pt x="115" y="128"/>
                </a:lnTo>
                <a:lnTo>
                  <a:pt x="116" y="120"/>
                </a:lnTo>
                <a:lnTo>
                  <a:pt x="117" y="111"/>
                </a:lnTo>
                <a:lnTo>
                  <a:pt x="117" y="110"/>
                </a:lnTo>
                <a:lnTo>
                  <a:pt x="118" y="108"/>
                </a:lnTo>
                <a:lnTo>
                  <a:pt x="118" y="108"/>
                </a:lnTo>
                <a:lnTo>
                  <a:pt x="119" y="107"/>
                </a:lnTo>
                <a:lnTo>
                  <a:pt x="119" y="105"/>
                </a:lnTo>
                <a:lnTo>
                  <a:pt x="120" y="104"/>
                </a:lnTo>
                <a:lnTo>
                  <a:pt x="120" y="103"/>
                </a:lnTo>
                <a:lnTo>
                  <a:pt x="120" y="102"/>
                </a:lnTo>
                <a:lnTo>
                  <a:pt x="123" y="101"/>
                </a:lnTo>
                <a:lnTo>
                  <a:pt x="125" y="98"/>
                </a:lnTo>
                <a:lnTo>
                  <a:pt x="128" y="96"/>
                </a:lnTo>
                <a:lnTo>
                  <a:pt x="131" y="94"/>
                </a:lnTo>
                <a:lnTo>
                  <a:pt x="133" y="92"/>
                </a:lnTo>
                <a:lnTo>
                  <a:pt x="137" y="90"/>
                </a:lnTo>
                <a:lnTo>
                  <a:pt x="140" y="87"/>
                </a:lnTo>
                <a:lnTo>
                  <a:pt x="142" y="86"/>
                </a:lnTo>
                <a:lnTo>
                  <a:pt x="143" y="80"/>
                </a:lnTo>
                <a:lnTo>
                  <a:pt x="145" y="76"/>
                </a:lnTo>
                <a:lnTo>
                  <a:pt x="145" y="73"/>
                </a:lnTo>
                <a:lnTo>
                  <a:pt x="145" y="69"/>
                </a:lnTo>
                <a:lnTo>
                  <a:pt x="145" y="64"/>
                </a:lnTo>
                <a:lnTo>
                  <a:pt x="145" y="62"/>
                </a:lnTo>
                <a:lnTo>
                  <a:pt x="143" y="56"/>
                </a:lnTo>
                <a:lnTo>
                  <a:pt x="142" y="52"/>
                </a:lnTo>
                <a:lnTo>
                  <a:pt x="142" y="52"/>
                </a:lnTo>
                <a:lnTo>
                  <a:pt x="141" y="51"/>
                </a:lnTo>
                <a:lnTo>
                  <a:pt x="141" y="50"/>
                </a:lnTo>
                <a:lnTo>
                  <a:pt x="140" y="49"/>
                </a:lnTo>
                <a:lnTo>
                  <a:pt x="139" y="47"/>
                </a:lnTo>
                <a:lnTo>
                  <a:pt x="137" y="47"/>
                </a:lnTo>
                <a:lnTo>
                  <a:pt x="137" y="46"/>
                </a:lnTo>
                <a:lnTo>
                  <a:pt x="137" y="45"/>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55" name="Freeform 63"/>
          <p:cNvSpPr>
            <a:spLocks noChangeArrowheads="1"/>
          </p:cNvSpPr>
          <p:nvPr/>
        </p:nvSpPr>
        <p:spPr bwMode="auto">
          <a:xfrm>
            <a:off x="3824965" y="3117622"/>
            <a:ext cx="38310" cy="34811"/>
          </a:xfrm>
          <a:custGeom>
            <a:avLst/>
            <a:gdLst/>
            <a:ahLst/>
            <a:cxnLst>
              <a:cxn ang="0">
                <a:pos x="7" y="25"/>
              </a:cxn>
              <a:cxn ang="0">
                <a:pos x="26" y="13"/>
              </a:cxn>
              <a:cxn ang="0">
                <a:pos x="20" y="0"/>
              </a:cxn>
              <a:cxn ang="0">
                <a:pos x="0" y="11"/>
              </a:cxn>
            </a:cxnLst>
            <a:rect l="0" t="0" r="r" b="b"/>
            <a:pathLst>
              <a:path w="26" h="25">
                <a:moveTo>
                  <a:pt x="7" y="25"/>
                </a:moveTo>
                <a:lnTo>
                  <a:pt x="26" y="13"/>
                </a:lnTo>
                <a:lnTo>
                  <a:pt x="20" y="0"/>
                </a:lnTo>
                <a:lnTo>
                  <a:pt x="0" y="1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6" name="Freeform 64"/>
          <p:cNvSpPr>
            <a:spLocks noChangeArrowheads="1"/>
          </p:cNvSpPr>
          <p:nvPr/>
        </p:nvSpPr>
        <p:spPr bwMode="auto">
          <a:xfrm>
            <a:off x="3525672" y="2892501"/>
            <a:ext cx="246618" cy="250648"/>
          </a:xfrm>
          <a:custGeom>
            <a:avLst/>
            <a:gdLst/>
            <a:ahLst/>
            <a:cxnLst>
              <a:cxn ang="0">
                <a:pos x="54" y="178"/>
              </a:cxn>
              <a:cxn ang="0">
                <a:pos x="170" y="109"/>
              </a:cxn>
              <a:cxn ang="0">
                <a:pos x="112" y="0"/>
              </a:cxn>
              <a:cxn ang="0">
                <a:pos x="0" y="81"/>
              </a:cxn>
            </a:cxnLst>
            <a:rect l="0" t="0" r="r" b="b"/>
            <a:pathLst>
              <a:path w="170" h="178">
                <a:moveTo>
                  <a:pt x="54" y="178"/>
                </a:moveTo>
                <a:lnTo>
                  <a:pt x="170" y="109"/>
                </a:lnTo>
                <a:lnTo>
                  <a:pt x="112" y="0"/>
                </a:lnTo>
                <a:lnTo>
                  <a:pt x="0" y="81"/>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13057" name="Freeform 65"/>
          <p:cNvSpPr>
            <a:spLocks noChangeArrowheads="1"/>
          </p:cNvSpPr>
          <p:nvPr/>
        </p:nvSpPr>
        <p:spPr bwMode="auto">
          <a:xfrm>
            <a:off x="3518490" y="3003901"/>
            <a:ext cx="93379" cy="153174"/>
          </a:xfrm>
          <a:custGeom>
            <a:avLst/>
            <a:gdLst/>
            <a:ahLst/>
            <a:cxnLst>
              <a:cxn ang="0">
                <a:pos x="65" y="97"/>
              </a:cxn>
              <a:cxn ang="0">
                <a:pos x="11" y="0"/>
              </a:cxn>
              <a:cxn ang="0">
                <a:pos x="0" y="6"/>
              </a:cxn>
              <a:cxn ang="0">
                <a:pos x="53" y="102"/>
              </a:cxn>
              <a:cxn ang="0">
                <a:pos x="63" y="107"/>
              </a:cxn>
              <a:cxn ang="0">
                <a:pos x="53" y="102"/>
              </a:cxn>
              <a:cxn ang="0">
                <a:pos x="56" y="109"/>
              </a:cxn>
              <a:cxn ang="0">
                <a:pos x="63" y="107"/>
              </a:cxn>
              <a:cxn ang="0">
                <a:pos x="56" y="94"/>
              </a:cxn>
            </a:cxnLst>
            <a:rect l="0" t="0" r="r" b="b"/>
            <a:pathLst>
              <a:path w="65" h="109">
                <a:moveTo>
                  <a:pt x="65" y="97"/>
                </a:moveTo>
                <a:lnTo>
                  <a:pt x="11" y="0"/>
                </a:lnTo>
                <a:lnTo>
                  <a:pt x="0" y="6"/>
                </a:lnTo>
                <a:lnTo>
                  <a:pt x="53" y="102"/>
                </a:lnTo>
                <a:lnTo>
                  <a:pt x="63" y="107"/>
                </a:lnTo>
                <a:lnTo>
                  <a:pt x="53" y="102"/>
                </a:lnTo>
                <a:lnTo>
                  <a:pt x="56" y="109"/>
                </a:lnTo>
                <a:lnTo>
                  <a:pt x="63" y="107"/>
                </a:lnTo>
                <a:lnTo>
                  <a:pt x="56" y="9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8" name="Freeform 66"/>
          <p:cNvSpPr>
            <a:spLocks noChangeArrowheads="1"/>
          </p:cNvSpPr>
          <p:nvPr/>
        </p:nvSpPr>
        <p:spPr bwMode="auto">
          <a:xfrm>
            <a:off x="3597503" y="3034071"/>
            <a:ext cx="186759" cy="120682"/>
          </a:xfrm>
          <a:custGeom>
            <a:avLst/>
            <a:gdLst/>
            <a:ahLst/>
            <a:cxnLst>
              <a:cxn ang="0">
                <a:pos x="117" y="0"/>
              </a:cxn>
              <a:cxn ang="0">
                <a:pos x="0" y="72"/>
              </a:cxn>
              <a:cxn ang="0">
                <a:pos x="7" y="85"/>
              </a:cxn>
              <a:cxn ang="0">
                <a:pos x="123" y="13"/>
              </a:cxn>
              <a:cxn ang="0">
                <a:pos x="126" y="3"/>
              </a:cxn>
              <a:cxn ang="0">
                <a:pos x="123" y="13"/>
              </a:cxn>
              <a:cxn ang="0">
                <a:pos x="129" y="9"/>
              </a:cxn>
              <a:cxn ang="0">
                <a:pos x="126" y="3"/>
              </a:cxn>
              <a:cxn ang="0">
                <a:pos x="115" y="10"/>
              </a:cxn>
            </a:cxnLst>
            <a:rect l="0" t="0" r="r" b="b"/>
            <a:pathLst>
              <a:path w="129" h="85">
                <a:moveTo>
                  <a:pt x="117" y="0"/>
                </a:moveTo>
                <a:lnTo>
                  <a:pt x="0" y="72"/>
                </a:lnTo>
                <a:lnTo>
                  <a:pt x="7" y="85"/>
                </a:lnTo>
                <a:lnTo>
                  <a:pt x="123" y="13"/>
                </a:lnTo>
                <a:lnTo>
                  <a:pt x="126" y="3"/>
                </a:lnTo>
                <a:lnTo>
                  <a:pt x="123" y="13"/>
                </a:lnTo>
                <a:lnTo>
                  <a:pt x="129" y="9"/>
                </a:lnTo>
                <a:lnTo>
                  <a:pt x="126" y="3"/>
                </a:lnTo>
                <a:lnTo>
                  <a:pt x="115" y="1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9" name="Freeform 67"/>
          <p:cNvSpPr>
            <a:spLocks noChangeArrowheads="1"/>
          </p:cNvSpPr>
          <p:nvPr/>
        </p:nvSpPr>
        <p:spPr bwMode="auto">
          <a:xfrm>
            <a:off x="3678910" y="2873935"/>
            <a:ext cx="100562" cy="174062"/>
          </a:xfrm>
          <a:custGeom>
            <a:avLst/>
            <a:gdLst/>
            <a:ahLst/>
            <a:cxnLst>
              <a:cxn ang="0">
                <a:pos x="0" y="15"/>
              </a:cxn>
              <a:cxn ang="0">
                <a:pos x="60" y="124"/>
              </a:cxn>
              <a:cxn ang="0">
                <a:pos x="71" y="117"/>
              </a:cxn>
              <a:cxn ang="0">
                <a:pos x="14" y="9"/>
              </a:cxn>
              <a:cxn ang="0">
                <a:pos x="3" y="7"/>
              </a:cxn>
              <a:cxn ang="0">
                <a:pos x="14" y="9"/>
              </a:cxn>
              <a:cxn ang="0">
                <a:pos x="11" y="0"/>
              </a:cxn>
              <a:cxn ang="0">
                <a:pos x="3" y="7"/>
              </a:cxn>
              <a:cxn ang="0">
                <a:pos x="12" y="17"/>
              </a:cxn>
            </a:cxnLst>
            <a:rect l="0" t="0" r="r" b="b"/>
            <a:pathLst>
              <a:path w="71" h="124">
                <a:moveTo>
                  <a:pt x="0" y="15"/>
                </a:moveTo>
                <a:lnTo>
                  <a:pt x="60" y="124"/>
                </a:lnTo>
                <a:lnTo>
                  <a:pt x="71" y="117"/>
                </a:lnTo>
                <a:lnTo>
                  <a:pt x="14" y="9"/>
                </a:lnTo>
                <a:lnTo>
                  <a:pt x="3" y="7"/>
                </a:lnTo>
                <a:lnTo>
                  <a:pt x="14" y="9"/>
                </a:lnTo>
                <a:lnTo>
                  <a:pt x="11" y="0"/>
                </a:lnTo>
                <a:lnTo>
                  <a:pt x="3" y="7"/>
                </a:lnTo>
                <a:lnTo>
                  <a:pt x="12"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0" name="Freeform 68"/>
          <p:cNvSpPr>
            <a:spLocks noChangeArrowheads="1"/>
          </p:cNvSpPr>
          <p:nvPr/>
        </p:nvSpPr>
        <p:spPr bwMode="auto">
          <a:xfrm>
            <a:off x="3513701" y="2883219"/>
            <a:ext cx="181970" cy="132287"/>
          </a:xfrm>
          <a:custGeom>
            <a:avLst/>
            <a:gdLst/>
            <a:ahLst/>
            <a:cxnLst>
              <a:cxn ang="0">
                <a:pos x="13" y="93"/>
              </a:cxn>
              <a:cxn ang="0">
                <a:pos x="126" y="10"/>
              </a:cxn>
              <a:cxn ang="0">
                <a:pos x="117" y="0"/>
              </a:cxn>
              <a:cxn ang="0">
                <a:pos x="5" y="82"/>
              </a:cxn>
              <a:cxn ang="0">
                <a:pos x="3" y="91"/>
              </a:cxn>
              <a:cxn ang="0">
                <a:pos x="5" y="82"/>
              </a:cxn>
              <a:cxn ang="0">
                <a:pos x="0" y="86"/>
              </a:cxn>
              <a:cxn ang="0">
                <a:pos x="3" y="91"/>
              </a:cxn>
              <a:cxn ang="0">
                <a:pos x="14" y="85"/>
              </a:cxn>
            </a:cxnLst>
            <a:rect l="0" t="0" r="r" b="b"/>
            <a:pathLst>
              <a:path w="126" h="93">
                <a:moveTo>
                  <a:pt x="13" y="93"/>
                </a:moveTo>
                <a:lnTo>
                  <a:pt x="126" y="10"/>
                </a:lnTo>
                <a:lnTo>
                  <a:pt x="117" y="0"/>
                </a:lnTo>
                <a:lnTo>
                  <a:pt x="5" y="82"/>
                </a:lnTo>
                <a:lnTo>
                  <a:pt x="3" y="91"/>
                </a:lnTo>
                <a:lnTo>
                  <a:pt x="5" y="82"/>
                </a:lnTo>
                <a:lnTo>
                  <a:pt x="0" y="86"/>
                </a:lnTo>
                <a:lnTo>
                  <a:pt x="3" y="91"/>
                </a:lnTo>
                <a:lnTo>
                  <a:pt x="14" y="8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1" name="Freeform 69"/>
          <p:cNvSpPr>
            <a:spLocks noChangeArrowheads="1"/>
          </p:cNvSpPr>
          <p:nvPr/>
        </p:nvSpPr>
        <p:spPr bwMode="auto">
          <a:xfrm>
            <a:off x="3604686" y="3161716"/>
            <a:ext cx="181970" cy="111399"/>
          </a:xfrm>
          <a:custGeom>
            <a:avLst/>
            <a:gdLst/>
            <a:ahLst/>
            <a:cxnLst>
              <a:cxn ang="0">
                <a:pos x="34" y="78"/>
              </a:cxn>
              <a:cxn ang="0">
                <a:pos x="125" y="15"/>
              </a:cxn>
              <a:cxn ang="0">
                <a:pos x="48" y="47"/>
              </a:cxn>
              <a:cxn ang="0">
                <a:pos x="98" y="8"/>
              </a:cxn>
              <a:cxn ang="0">
                <a:pos x="34" y="30"/>
              </a:cxn>
              <a:cxn ang="0">
                <a:pos x="75" y="0"/>
              </a:cxn>
              <a:cxn ang="0">
                <a:pos x="17" y="19"/>
              </a:cxn>
              <a:cxn ang="0">
                <a:pos x="40" y="2"/>
              </a:cxn>
              <a:cxn ang="0">
                <a:pos x="0" y="14"/>
              </a:cxn>
            </a:cxnLst>
            <a:rect l="0" t="0" r="r" b="b"/>
            <a:pathLst>
              <a:path w="125" h="78">
                <a:moveTo>
                  <a:pt x="34" y="78"/>
                </a:moveTo>
                <a:lnTo>
                  <a:pt x="125" y="15"/>
                </a:lnTo>
                <a:lnTo>
                  <a:pt x="48" y="47"/>
                </a:lnTo>
                <a:lnTo>
                  <a:pt x="98" y="8"/>
                </a:lnTo>
                <a:lnTo>
                  <a:pt x="34" y="30"/>
                </a:lnTo>
                <a:lnTo>
                  <a:pt x="75" y="0"/>
                </a:lnTo>
                <a:lnTo>
                  <a:pt x="17" y="19"/>
                </a:lnTo>
                <a:lnTo>
                  <a:pt x="40" y="2"/>
                </a:lnTo>
                <a:lnTo>
                  <a:pt x="0" y="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2" name="Freeform 70"/>
          <p:cNvSpPr>
            <a:spLocks noChangeArrowheads="1"/>
          </p:cNvSpPr>
          <p:nvPr/>
        </p:nvSpPr>
        <p:spPr bwMode="auto">
          <a:xfrm>
            <a:off x="3611869" y="2904106"/>
            <a:ext cx="143661" cy="155494"/>
          </a:xfrm>
          <a:custGeom>
            <a:avLst/>
            <a:gdLst/>
            <a:ahLst/>
            <a:cxnLst>
              <a:cxn ang="0">
                <a:pos x="0" y="53"/>
              </a:cxn>
              <a:cxn ang="0">
                <a:pos x="51" y="37"/>
              </a:cxn>
              <a:cxn ang="0">
                <a:pos x="13" y="75"/>
              </a:cxn>
              <a:cxn ang="0">
                <a:pos x="59" y="63"/>
              </a:cxn>
              <a:cxn ang="0">
                <a:pos x="30" y="92"/>
              </a:cxn>
              <a:cxn ang="0">
                <a:pos x="70" y="82"/>
              </a:cxn>
              <a:cxn ang="0">
                <a:pos x="47" y="110"/>
              </a:cxn>
              <a:cxn ang="0">
                <a:pos x="100" y="95"/>
              </a:cxn>
              <a:cxn ang="0">
                <a:pos x="49" y="0"/>
              </a:cxn>
            </a:cxnLst>
            <a:rect l="0" t="0" r="r" b="b"/>
            <a:pathLst>
              <a:path w="100" h="110">
                <a:moveTo>
                  <a:pt x="0" y="53"/>
                </a:moveTo>
                <a:lnTo>
                  <a:pt x="51" y="37"/>
                </a:lnTo>
                <a:lnTo>
                  <a:pt x="13" y="75"/>
                </a:lnTo>
                <a:lnTo>
                  <a:pt x="59" y="63"/>
                </a:lnTo>
                <a:lnTo>
                  <a:pt x="30" y="92"/>
                </a:lnTo>
                <a:lnTo>
                  <a:pt x="70" y="82"/>
                </a:lnTo>
                <a:lnTo>
                  <a:pt x="47" y="110"/>
                </a:lnTo>
                <a:lnTo>
                  <a:pt x="100" y="95"/>
                </a:lnTo>
                <a:lnTo>
                  <a:pt x="49"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63" name="Freeform 71"/>
          <p:cNvSpPr>
            <a:spLocks noChangeArrowheads="1"/>
          </p:cNvSpPr>
          <p:nvPr/>
        </p:nvSpPr>
        <p:spPr bwMode="auto">
          <a:xfrm>
            <a:off x="2503287" y="1882950"/>
            <a:ext cx="890696" cy="512899"/>
          </a:xfrm>
          <a:custGeom>
            <a:avLst/>
            <a:gdLst/>
            <a:ahLst/>
            <a:cxnLst>
              <a:cxn ang="0">
                <a:pos x="512" y="72"/>
              </a:cxn>
              <a:cxn ang="0">
                <a:pos x="470" y="57"/>
              </a:cxn>
              <a:cxn ang="0">
                <a:pos x="455" y="50"/>
              </a:cxn>
              <a:cxn ang="0">
                <a:pos x="460" y="42"/>
              </a:cxn>
              <a:cxn ang="0">
                <a:pos x="490" y="18"/>
              </a:cxn>
              <a:cxn ang="0">
                <a:pos x="504" y="5"/>
              </a:cxn>
              <a:cxn ang="0">
                <a:pos x="497" y="0"/>
              </a:cxn>
              <a:cxn ang="0">
                <a:pos x="462" y="4"/>
              </a:cxn>
              <a:cxn ang="0">
                <a:pos x="353" y="33"/>
              </a:cxn>
              <a:cxn ang="0">
                <a:pos x="273" y="51"/>
              </a:cxn>
              <a:cxn ang="0">
                <a:pos x="172" y="58"/>
              </a:cxn>
              <a:cxn ang="0">
                <a:pos x="85" y="67"/>
              </a:cxn>
              <a:cxn ang="0">
                <a:pos x="30" y="80"/>
              </a:cxn>
              <a:cxn ang="0">
                <a:pos x="7" y="94"/>
              </a:cxn>
              <a:cxn ang="0">
                <a:pos x="0" y="102"/>
              </a:cxn>
              <a:cxn ang="0">
                <a:pos x="1" y="110"/>
              </a:cxn>
              <a:cxn ang="0">
                <a:pos x="30" y="135"/>
              </a:cxn>
              <a:cxn ang="0">
                <a:pos x="87" y="177"/>
              </a:cxn>
              <a:cxn ang="0">
                <a:pos x="96" y="190"/>
              </a:cxn>
              <a:cxn ang="0">
                <a:pos x="92" y="198"/>
              </a:cxn>
              <a:cxn ang="0">
                <a:pos x="89" y="222"/>
              </a:cxn>
              <a:cxn ang="0">
                <a:pos x="92" y="280"/>
              </a:cxn>
              <a:cxn ang="0">
                <a:pos x="109" y="333"/>
              </a:cxn>
              <a:cxn ang="0">
                <a:pos x="122" y="355"/>
              </a:cxn>
              <a:cxn ang="0">
                <a:pos x="130" y="357"/>
              </a:cxn>
              <a:cxn ang="0">
                <a:pos x="150" y="364"/>
              </a:cxn>
              <a:cxn ang="0">
                <a:pos x="176" y="362"/>
              </a:cxn>
              <a:cxn ang="0">
                <a:pos x="245" y="322"/>
              </a:cxn>
              <a:cxn ang="0">
                <a:pos x="305" y="289"/>
              </a:cxn>
              <a:cxn ang="0">
                <a:pos x="322" y="287"/>
              </a:cxn>
              <a:cxn ang="0">
                <a:pos x="346" y="298"/>
              </a:cxn>
              <a:cxn ang="0">
                <a:pos x="373" y="306"/>
              </a:cxn>
              <a:cxn ang="0">
                <a:pos x="391" y="310"/>
              </a:cxn>
              <a:cxn ang="0">
                <a:pos x="405" y="312"/>
              </a:cxn>
              <a:cxn ang="0">
                <a:pos x="430" y="311"/>
              </a:cxn>
              <a:cxn ang="0">
                <a:pos x="450" y="309"/>
              </a:cxn>
              <a:cxn ang="0">
                <a:pos x="467" y="305"/>
              </a:cxn>
              <a:cxn ang="0">
                <a:pos x="480" y="293"/>
              </a:cxn>
              <a:cxn ang="0">
                <a:pos x="497" y="268"/>
              </a:cxn>
              <a:cxn ang="0">
                <a:pos x="514" y="245"/>
              </a:cxn>
              <a:cxn ang="0">
                <a:pos x="531" y="226"/>
              </a:cxn>
              <a:cxn ang="0">
                <a:pos x="549" y="217"/>
              </a:cxn>
              <a:cxn ang="0">
                <a:pos x="567" y="210"/>
              </a:cxn>
              <a:cxn ang="0">
                <a:pos x="584" y="197"/>
              </a:cxn>
              <a:cxn ang="0">
                <a:pos x="602" y="181"/>
              </a:cxn>
              <a:cxn ang="0">
                <a:pos x="610" y="168"/>
              </a:cxn>
              <a:cxn ang="0">
                <a:pos x="615" y="158"/>
              </a:cxn>
              <a:cxn ang="0">
                <a:pos x="615" y="143"/>
              </a:cxn>
              <a:cxn ang="0">
                <a:pos x="608" y="125"/>
              </a:cxn>
              <a:cxn ang="0">
                <a:pos x="582" y="103"/>
              </a:cxn>
            </a:cxnLst>
            <a:rect l="0" t="0" r="r" b="b"/>
            <a:pathLst>
              <a:path w="616" h="366">
                <a:moveTo>
                  <a:pt x="544" y="82"/>
                </a:moveTo>
                <a:lnTo>
                  <a:pt x="528" y="78"/>
                </a:lnTo>
                <a:lnTo>
                  <a:pt x="512" y="72"/>
                </a:lnTo>
                <a:lnTo>
                  <a:pt x="497" y="67"/>
                </a:lnTo>
                <a:lnTo>
                  <a:pt x="482" y="60"/>
                </a:lnTo>
                <a:lnTo>
                  <a:pt x="470" y="57"/>
                </a:lnTo>
                <a:lnTo>
                  <a:pt x="460" y="52"/>
                </a:lnTo>
                <a:lnTo>
                  <a:pt x="456" y="50"/>
                </a:lnTo>
                <a:lnTo>
                  <a:pt x="455" y="50"/>
                </a:lnTo>
                <a:lnTo>
                  <a:pt x="455" y="47"/>
                </a:lnTo>
                <a:lnTo>
                  <a:pt x="456" y="44"/>
                </a:lnTo>
                <a:lnTo>
                  <a:pt x="460" y="42"/>
                </a:lnTo>
                <a:lnTo>
                  <a:pt x="468" y="35"/>
                </a:lnTo>
                <a:lnTo>
                  <a:pt x="480" y="27"/>
                </a:lnTo>
                <a:lnTo>
                  <a:pt x="490" y="18"/>
                </a:lnTo>
                <a:lnTo>
                  <a:pt x="499" y="11"/>
                </a:lnTo>
                <a:lnTo>
                  <a:pt x="502" y="8"/>
                </a:lnTo>
                <a:lnTo>
                  <a:pt x="504" y="5"/>
                </a:lnTo>
                <a:lnTo>
                  <a:pt x="504" y="2"/>
                </a:lnTo>
                <a:lnTo>
                  <a:pt x="503" y="1"/>
                </a:lnTo>
                <a:lnTo>
                  <a:pt x="497" y="0"/>
                </a:lnTo>
                <a:lnTo>
                  <a:pt x="489" y="0"/>
                </a:lnTo>
                <a:lnTo>
                  <a:pt x="478" y="2"/>
                </a:lnTo>
                <a:lnTo>
                  <a:pt x="462" y="4"/>
                </a:lnTo>
                <a:lnTo>
                  <a:pt x="430" y="12"/>
                </a:lnTo>
                <a:lnTo>
                  <a:pt x="391" y="21"/>
                </a:lnTo>
                <a:lnTo>
                  <a:pt x="353" y="33"/>
                </a:lnTo>
                <a:lnTo>
                  <a:pt x="318" y="42"/>
                </a:lnTo>
                <a:lnTo>
                  <a:pt x="290" y="48"/>
                </a:lnTo>
                <a:lnTo>
                  <a:pt x="273" y="51"/>
                </a:lnTo>
                <a:lnTo>
                  <a:pt x="249" y="54"/>
                </a:lnTo>
                <a:lnTo>
                  <a:pt x="212" y="57"/>
                </a:lnTo>
                <a:lnTo>
                  <a:pt x="172" y="58"/>
                </a:lnTo>
                <a:lnTo>
                  <a:pt x="128" y="63"/>
                </a:lnTo>
                <a:lnTo>
                  <a:pt x="107" y="65"/>
                </a:lnTo>
                <a:lnTo>
                  <a:pt x="85" y="67"/>
                </a:lnTo>
                <a:lnTo>
                  <a:pt x="66" y="72"/>
                </a:lnTo>
                <a:lnTo>
                  <a:pt x="48" y="76"/>
                </a:lnTo>
                <a:lnTo>
                  <a:pt x="30" y="80"/>
                </a:lnTo>
                <a:lnTo>
                  <a:pt x="17" y="87"/>
                </a:lnTo>
                <a:lnTo>
                  <a:pt x="11" y="90"/>
                </a:lnTo>
                <a:lnTo>
                  <a:pt x="7" y="94"/>
                </a:lnTo>
                <a:lnTo>
                  <a:pt x="3" y="96"/>
                </a:lnTo>
                <a:lnTo>
                  <a:pt x="0" y="101"/>
                </a:lnTo>
                <a:lnTo>
                  <a:pt x="0" y="102"/>
                </a:lnTo>
                <a:lnTo>
                  <a:pt x="0" y="105"/>
                </a:lnTo>
                <a:lnTo>
                  <a:pt x="0" y="108"/>
                </a:lnTo>
                <a:lnTo>
                  <a:pt x="1" y="110"/>
                </a:lnTo>
                <a:lnTo>
                  <a:pt x="6" y="115"/>
                </a:lnTo>
                <a:lnTo>
                  <a:pt x="12" y="121"/>
                </a:lnTo>
                <a:lnTo>
                  <a:pt x="30" y="135"/>
                </a:lnTo>
                <a:lnTo>
                  <a:pt x="50" y="148"/>
                </a:lnTo>
                <a:lnTo>
                  <a:pt x="71" y="163"/>
                </a:lnTo>
                <a:lnTo>
                  <a:pt x="87" y="177"/>
                </a:lnTo>
                <a:lnTo>
                  <a:pt x="92" y="182"/>
                </a:lnTo>
                <a:lnTo>
                  <a:pt x="96" y="187"/>
                </a:lnTo>
                <a:lnTo>
                  <a:pt x="96" y="190"/>
                </a:lnTo>
                <a:lnTo>
                  <a:pt x="96" y="194"/>
                </a:lnTo>
                <a:lnTo>
                  <a:pt x="96" y="197"/>
                </a:lnTo>
                <a:lnTo>
                  <a:pt x="92" y="198"/>
                </a:lnTo>
                <a:lnTo>
                  <a:pt x="90" y="205"/>
                </a:lnTo>
                <a:lnTo>
                  <a:pt x="90" y="213"/>
                </a:lnTo>
                <a:lnTo>
                  <a:pt x="89" y="222"/>
                </a:lnTo>
                <a:lnTo>
                  <a:pt x="89" y="234"/>
                </a:lnTo>
                <a:lnTo>
                  <a:pt x="90" y="256"/>
                </a:lnTo>
                <a:lnTo>
                  <a:pt x="92" y="280"/>
                </a:lnTo>
                <a:lnTo>
                  <a:pt x="98" y="304"/>
                </a:lnTo>
                <a:lnTo>
                  <a:pt x="105" y="325"/>
                </a:lnTo>
                <a:lnTo>
                  <a:pt x="109" y="333"/>
                </a:lnTo>
                <a:lnTo>
                  <a:pt x="114" y="341"/>
                </a:lnTo>
                <a:lnTo>
                  <a:pt x="118" y="350"/>
                </a:lnTo>
                <a:lnTo>
                  <a:pt x="122" y="355"/>
                </a:lnTo>
                <a:lnTo>
                  <a:pt x="122" y="356"/>
                </a:lnTo>
                <a:lnTo>
                  <a:pt x="126" y="357"/>
                </a:lnTo>
                <a:lnTo>
                  <a:pt x="130" y="357"/>
                </a:lnTo>
                <a:lnTo>
                  <a:pt x="137" y="360"/>
                </a:lnTo>
                <a:lnTo>
                  <a:pt x="143" y="362"/>
                </a:lnTo>
                <a:lnTo>
                  <a:pt x="150" y="364"/>
                </a:lnTo>
                <a:lnTo>
                  <a:pt x="158" y="366"/>
                </a:lnTo>
                <a:lnTo>
                  <a:pt x="166" y="366"/>
                </a:lnTo>
                <a:lnTo>
                  <a:pt x="176" y="362"/>
                </a:lnTo>
                <a:lnTo>
                  <a:pt x="195" y="351"/>
                </a:lnTo>
                <a:lnTo>
                  <a:pt x="218" y="339"/>
                </a:lnTo>
                <a:lnTo>
                  <a:pt x="245" y="322"/>
                </a:lnTo>
                <a:lnTo>
                  <a:pt x="271" y="309"/>
                </a:lnTo>
                <a:lnTo>
                  <a:pt x="295" y="294"/>
                </a:lnTo>
                <a:lnTo>
                  <a:pt x="305" y="289"/>
                </a:lnTo>
                <a:lnTo>
                  <a:pt x="313" y="288"/>
                </a:lnTo>
                <a:lnTo>
                  <a:pt x="318" y="285"/>
                </a:lnTo>
                <a:lnTo>
                  <a:pt x="322" y="287"/>
                </a:lnTo>
                <a:lnTo>
                  <a:pt x="330" y="289"/>
                </a:lnTo>
                <a:lnTo>
                  <a:pt x="337" y="294"/>
                </a:lnTo>
                <a:lnTo>
                  <a:pt x="346" y="298"/>
                </a:lnTo>
                <a:lnTo>
                  <a:pt x="355" y="300"/>
                </a:lnTo>
                <a:lnTo>
                  <a:pt x="365" y="304"/>
                </a:lnTo>
                <a:lnTo>
                  <a:pt x="373" y="306"/>
                </a:lnTo>
                <a:lnTo>
                  <a:pt x="382" y="309"/>
                </a:lnTo>
                <a:lnTo>
                  <a:pt x="389" y="310"/>
                </a:lnTo>
                <a:lnTo>
                  <a:pt x="391" y="310"/>
                </a:lnTo>
                <a:lnTo>
                  <a:pt x="395" y="311"/>
                </a:lnTo>
                <a:lnTo>
                  <a:pt x="398" y="311"/>
                </a:lnTo>
                <a:lnTo>
                  <a:pt x="405" y="312"/>
                </a:lnTo>
                <a:lnTo>
                  <a:pt x="412" y="312"/>
                </a:lnTo>
                <a:lnTo>
                  <a:pt x="420" y="312"/>
                </a:lnTo>
                <a:lnTo>
                  <a:pt x="430" y="311"/>
                </a:lnTo>
                <a:lnTo>
                  <a:pt x="440" y="310"/>
                </a:lnTo>
                <a:lnTo>
                  <a:pt x="445" y="309"/>
                </a:lnTo>
                <a:lnTo>
                  <a:pt x="450" y="309"/>
                </a:lnTo>
                <a:lnTo>
                  <a:pt x="456" y="306"/>
                </a:lnTo>
                <a:lnTo>
                  <a:pt x="462" y="306"/>
                </a:lnTo>
                <a:lnTo>
                  <a:pt x="467" y="305"/>
                </a:lnTo>
                <a:lnTo>
                  <a:pt x="472" y="302"/>
                </a:lnTo>
                <a:lnTo>
                  <a:pt x="476" y="298"/>
                </a:lnTo>
                <a:lnTo>
                  <a:pt x="480" y="293"/>
                </a:lnTo>
                <a:lnTo>
                  <a:pt x="488" y="285"/>
                </a:lnTo>
                <a:lnTo>
                  <a:pt x="493" y="278"/>
                </a:lnTo>
                <a:lnTo>
                  <a:pt x="497" y="268"/>
                </a:lnTo>
                <a:lnTo>
                  <a:pt x="503" y="261"/>
                </a:lnTo>
                <a:lnTo>
                  <a:pt x="510" y="254"/>
                </a:lnTo>
                <a:lnTo>
                  <a:pt x="514" y="245"/>
                </a:lnTo>
                <a:lnTo>
                  <a:pt x="521" y="238"/>
                </a:lnTo>
                <a:lnTo>
                  <a:pt x="525" y="230"/>
                </a:lnTo>
                <a:lnTo>
                  <a:pt x="531" y="226"/>
                </a:lnTo>
                <a:lnTo>
                  <a:pt x="535" y="222"/>
                </a:lnTo>
                <a:lnTo>
                  <a:pt x="542" y="221"/>
                </a:lnTo>
                <a:lnTo>
                  <a:pt x="549" y="217"/>
                </a:lnTo>
                <a:lnTo>
                  <a:pt x="556" y="215"/>
                </a:lnTo>
                <a:lnTo>
                  <a:pt x="563" y="212"/>
                </a:lnTo>
                <a:lnTo>
                  <a:pt x="567" y="210"/>
                </a:lnTo>
                <a:lnTo>
                  <a:pt x="572" y="208"/>
                </a:lnTo>
                <a:lnTo>
                  <a:pt x="578" y="203"/>
                </a:lnTo>
                <a:lnTo>
                  <a:pt x="584" y="197"/>
                </a:lnTo>
                <a:lnTo>
                  <a:pt x="588" y="193"/>
                </a:lnTo>
                <a:lnTo>
                  <a:pt x="595" y="187"/>
                </a:lnTo>
                <a:lnTo>
                  <a:pt x="602" y="181"/>
                </a:lnTo>
                <a:lnTo>
                  <a:pt x="604" y="175"/>
                </a:lnTo>
                <a:lnTo>
                  <a:pt x="608" y="171"/>
                </a:lnTo>
                <a:lnTo>
                  <a:pt x="610" y="168"/>
                </a:lnTo>
                <a:lnTo>
                  <a:pt x="610" y="167"/>
                </a:lnTo>
                <a:lnTo>
                  <a:pt x="613" y="161"/>
                </a:lnTo>
                <a:lnTo>
                  <a:pt x="615" y="158"/>
                </a:lnTo>
                <a:lnTo>
                  <a:pt x="616" y="154"/>
                </a:lnTo>
                <a:lnTo>
                  <a:pt x="616" y="148"/>
                </a:lnTo>
                <a:lnTo>
                  <a:pt x="615" y="143"/>
                </a:lnTo>
                <a:lnTo>
                  <a:pt x="614" y="137"/>
                </a:lnTo>
                <a:lnTo>
                  <a:pt x="612" y="131"/>
                </a:lnTo>
                <a:lnTo>
                  <a:pt x="608" y="125"/>
                </a:lnTo>
                <a:lnTo>
                  <a:pt x="602" y="118"/>
                </a:lnTo>
                <a:lnTo>
                  <a:pt x="593" y="110"/>
                </a:lnTo>
                <a:lnTo>
                  <a:pt x="582" y="103"/>
                </a:lnTo>
                <a:lnTo>
                  <a:pt x="570" y="96"/>
                </a:lnTo>
                <a:lnTo>
                  <a:pt x="556" y="89"/>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13064" name="Freeform 72"/>
          <p:cNvSpPr>
            <a:spLocks noChangeArrowheads="1"/>
          </p:cNvSpPr>
          <p:nvPr/>
        </p:nvSpPr>
        <p:spPr bwMode="auto">
          <a:xfrm>
            <a:off x="2584697" y="1915440"/>
            <a:ext cx="749429" cy="424708"/>
          </a:xfrm>
          <a:custGeom>
            <a:avLst/>
            <a:gdLst/>
            <a:ahLst/>
            <a:cxnLst>
              <a:cxn ang="0">
                <a:pos x="86" y="303"/>
              </a:cxn>
              <a:cxn ang="0">
                <a:pos x="482" y="238"/>
              </a:cxn>
              <a:cxn ang="0">
                <a:pos x="519" y="0"/>
              </a:cxn>
              <a:cxn ang="0">
                <a:pos x="0" y="93"/>
              </a:cxn>
            </a:cxnLst>
            <a:rect l="0" t="0" r="r" b="b"/>
            <a:pathLst>
              <a:path w="519" h="303">
                <a:moveTo>
                  <a:pt x="86" y="303"/>
                </a:moveTo>
                <a:lnTo>
                  <a:pt x="482" y="238"/>
                </a:lnTo>
                <a:lnTo>
                  <a:pt x="519" y="0"/>
                </a:lnTo>
                <a:lnTo>
                  <a:pt x="0" y="93"/>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13065" name="Freeform 73"/>
          <p:cNvSpPr>
            <a:spLocks noChangeArrowheads="1"/>
          </p:cNvSpPr>
          <p:nvPr/>
        </p:nvSpPr>
        <p:spPr bwMode="auto">
          <a:xfrm>
            <a:off x="2570331" y="2040765"/>
            <a:ext cx="148449" cy="310989"/>
          </a:xfrm>
          <a:custGeom>
            <a:avLst/>
            <a:gdLst/>
            <a:ahLst/>
            <a:cxnLst>
              <a:cxn ang="0">
                <a:pos x="103" y="208"/>
              </a:cxn>
              <a:cxn ang="0">
                <a:pos x="18" y="0"/>
              </a:cxn>
              <a:cxn ang="0">
                <a:pos x="0" y="6"/>
              </a:cxn>
              <a:cxn ang="0">
                <a:pos x="84" y="215"/>
              </a:cxn>
              <a:cxn ang="0">
                <a:pos x="95" y="220"/>
              </a:cxn>
              <a:cxn ang="0">
                <a:pos x="84" y="215"/>
              </a:cxn>
              <a:cxn ang="0">
                <a:pos x="87" y="221"/>
              </a:cxn>
              <a:cxn ang="0">
                <a:pos x="95" y="220"/>
              </a:cxn>
              <a:cxn ang="0">
                <a:pos x="91" y="201"/>
              </a:cxn>
            </a:cxnLst>
            <a:rect l="0" t="0" r="r" b="b"/>
            <a:pathLst>
              <a:path w="103" h="221">
                <a:moveTo>
                  <a:pt x="103" y="208"/>
                </a:moveTo>
                <a:lnTo>
                  <a:pt x="18" y="0"/>
                </a:lnTo>
                <a:lnTo>
                  <a:pt x="0" y="6"/>
                </a:lnTo>
                <a:lnTo>
                  <a:pt x="84" y="215"/>
                </a:lnTo>
                <a:lnTo>
                  <a:pt x="95" y="220"/>
                </a:lnTo>
                <a:lnTo>
                  <a:pt x="84" y="215"/>
                </a:lnTo>
                <a:lnTo>
                  <a:pt x="87" y="221"/>
                </a:lnTo>
                <a:lnTo>
                  <a:pt x="95" y="220"/>
                </a:lnTo>
                <a:lnTo>
                  <a:pt x="91" y="20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6" name="Freeform 74"/>
          <p:cNvSpPr>
            <a:spLocks noChangeArrowheads="1"/>
          </p:cNvSpPr>
          <p:nvPr/>
        </p:nvSpPr>
        <p:spPr bwMode="auto">
          <a:xfrm>
            <a:off x="2702018" y="2233392"/>
            <a:ext cx="593797" cy="116041"/>
          </a:xfrm>
          <a:custGeom>
            <a:avLst/>
            <a:gdLst/>
            <a:ahLst/>
            <a:cxnLst>
              <a:cxn ang="0">
                <a:pos x="398" y="0"/>
              </a:cxn>
              <a:cxn ang="0">
                <a:pos x="0" y="63"/>
              </a:cxn>
              <a:cxn ang="0">
                <a:pos x="4" y="82"/>
              </a:cxn>
              <a:cxn ang="0">
                <a:pos x="403" y="19"/>
              </a:cxn>
              <a:cxn ang="0">
                <a:pos x="410" y="11"/>
              </a:cxn>
              <a:cxn ang="0">
                <a:pos x="403" y="19"/>
              </a:cxn>
              <a:cxn ang="0">
                <a:pos x="407" y="17"/>
              </a:cxn>
              <a:cxn ang="0">
                <a:pos x="410" y="11"/>
              </a:cxn>
              <a:cxn ang="0">
                <a:pos x="391" y="8"/>
              </a:cxn>
            </a:cxnLst>
            <a:rect l="0" t="0" r="r" b="b"/>
            <a:pathLst>
              <a:path w="410" h="82">
                <a:moveTo>
                  <a:pt x="398" y="0"/>
                </a:moveTo>
                <a:lnTo>
                  <a:pt x="0" y="63"/>
                </a:lnTo>
                <a:lnTo>
                  <a:pt x="4" y="82"/>
                </a:lnTo>
                <a:lnTo>
                  <a:pt x="403" y="19"/>
                </a:lnTo>
                <a:lnTo>
                  <a:pt x="410" y="11"/>
                </a:lnTo>
                <a:lnTo>
                  <a:pt x="403" y="19"/>
                </a:lnTo>
                <a:lnTo>
                  <a:pt x="407" y="17"/>
                </a:lnTo>
                <a:lnTo>
                  <a:pt x="410" y="11"/>
                </a:lnTo>
                <a:lnTo>
                  <a:pt x="391" y="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7" name="Freeform 75"/>
          <p:cNvSpPr>
            <a:spLocks noChangeArrowheads="1"/>
          </p:cNvSpPr>
          <p:nvPr/>
        </p:nvSpPr>
        <p:spPr bwMode="auto">
          <a:xfrm>
            <a:off x="3267083" y="1896875"/>
            <a:ext cx="81408" cy="352763"/>
          </a:xfrm>
          <a:custGeom>
            <a:avLst/>
            <a:gdLst/>
            <a:ahLst/>
            <a:cxnLst>
              <a:cxn ang="0">
                <a:pos x="36" y="9"/>
              </a:cxn>
              <a:cxn ang="0">
                <a:pos x="0" y="248"/>
              </a:cxn>
              <a:cxn ang="0">
                <a:pos x="19" y="251"/>
              </a:cxn>
              <a:cxn ang="0">
                <a:pos x="54" y="13"/>
              </a:cxn>
              <a:cxn ang="0">
                <a:pos x="44" y="1"/>
              </a:cxn>
              <a:cxn ang="0">
                <a:pos x="54" y="13"/>
              </a:cxn>
              <a:cxn ang="0">
                <a:pos x="57" y="0"/>
              </a:cxn>
              <a:cxn ang="0">
                <a:pos x="44" y="1"/>
              </a:cxn>
              <a:cxn ang="0">
                <a:pos x="47" y="20"/>
              </a:cxn>
            </a:cxnLst>
            <a:rect l="0" t="0" r="r" b="b"/>
            <a:pathLst>
              <a:path w="57" h="251">
                <a:moveTo>
                  <a:pt x="36" y="9"/>
                </a:moveTo>
                <a:lnTo>
                  <a:pt x="0" y="248"/>
                </a:lnTo>
                <a:lnTo>
                  <a:pt x="19" y="251"/>
                </a:lnTo>
                <a:lnTo>
                  <a:pt x="54" y="13"/>
                </a:lnTo>
                <a:lnTo>
                  <a:pt x="44" y="1"/>
                </a:lnTo>
                <a:lnTo>
                  <a:pt x="54" y="13"/>
                </a:lnTo>
                <a:lnTo>
                  <a:pt x="57" y="0"/>
                </a:lnTo>
                <a:lnTo>
                  <a:pt x="44" y="1"/>
                </a:lnTo>
                <a:lnTo>
                  <a:pt x="47" y="2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8" name="Freeform 76"/>
          <p:cNvSpPr>
            <a:spLocks noChangeArrowheads="1"/>
          </p:cNvSpPr>
          <p:nvPr/>
        </p:nvSpPr>
        <p:spPr bwMode="auto">
          <a:xfrm>
            <a:off x="2565541" y="1899195"/>
            <a:ext cx="768584" cy="157815"/>
          </a:xfrm>
          <a:custGeom>
            <a:avLst/>
            <a:gdLst/>
            <a:ahLst/>
            <a:cxnLst>
              <a:cxn ang="0">
                <a:pos x="16" y="113"/>
              </a:cxn>
              <a:cxn ang="0">
                <a:pos x="533" y="19"/>
              </a:cxn>
              <a:cxn ang="0">
                <a:pos x="530" y="0"/>
              </a:cxn>
              <a:cxn ang="0">
                <a:pos x="12" y="96"/>
              </a:cxn>
              <a:cxn ang="0">
                <a:pos x="4" y="107"/>
              </a:cxn>
              <a:cxn ang="0">
                <a:pos x="12" y="96"/>
              </a:cxn>
              <a:cxn ang="0">
                <a:pos x="0" y="98"/>
              </a:cxn>
              <a:cxn ang="0">
                <a:pos x="4" y="107"/>
              </a:cxn>
              <a:cxn ang="0">
                <a:pos x="22" y="101"/>
              </a:cxn>
            </a:cxnLst>
            <a:rect l="0" t="0" r="r" b="b"/>
            <a:pathLst>
              <a:path w="533" h="113">
                <a:moveTo>
                  <a:pt x="16" y="113"/>
                </a:moveTo>
                <a:lnTo>
                  <a:pt x="533" y="19"/>
                </a:lnTo>
                <a:lnTo>
                  <a:pt x="530" y="0"/>
                </a:lnTo>
                <a:lnTo>
                  <a:pt x="12" y="96"/>
                </a:lnTo>
                <a:lnTo>
                  <a:pt x="4" y="107"/>
                </a:lnTo>
                <a:lnTo>
                  <a:pt x="12" y="96"/>
                </a:lnTo>
                <a:lnTo>
                  <a:pt x="0" y="98"/>
                </a:lnTo>
                <a:lnTo>
                  <a:pt x="4" y="107"/>
                </a:lnTo>
                <a:lnTo>
                  <a:pt x="22" y="10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9" name="Freeform 77"/>
          <p:cNvSpPr>
            <a:spLocks noChangeArrowheads="1"/>
          </p:cNvSpPr>
          <p:nvPr/>
        </p:nvSpPr>
        <p:spPr bwMode="auto">
          <a:xfrm>
            <a:off x="2601456" y="2008274"/>
            <a:ext cx="553094" cy="331875"/>
          </a:xfrm>
          <a:custGeom>
            <a:avLst/>
            <a:gdLst/>
            <a:ahLst/>
            <a:cxnLst>
              <a:cxn ang="0">
                <a:pos x="335" y="0"/>
              </a:cxn>
              <a:cxn ang="0">
                <a:pos x="48" y="67"/>
              </a:cxn>
              <a:cxn ang="0">
                <a:pos x="342" y="37"/>
              </a:cxn>
              <a:cxn ang="0">
                <a:pos x="70" y="108"/>
              </a:cxn>
              <a:cxn ang="0">
                <a:pos x="360" y="82"/>
              </a:cxn>
              <a:cxn ang="0">
                <a:pos x="89" y="143"/>
              </a:cxn>
              <a:cxn ang="0">
                <a:pos x="370" y="125"/>
              </a:cxn>
              <a:cxn ang="0">
                <a:pos x="104" y="183"/>
              </a:cxn>
              <a:cxn ang="0">
                <a:pos x="383" y="150"/>
              </a:cxn>
              <a:cxn ang="0">
                <a:pos x="108" y="220"/>
              </a:cxn>
              <a:cxn ang="0">
                <a:pos x="103" y="227"/>
              </a:cxn>
              <a:cxn ang="0">
                <a:pos x="74" y="236"/>
              </a:cxn>
              <a:cxn ang="0">
                <a:pos x="0" y="33"/>
              </a:cxn>
            </a:cxnLst>
            <a:rect l="0" t="0" r="r" b="b"/>
            <a:pathLst>
              <a:path w="383" h="236">
                <a:moveTo>
                  <a:pt x="335" y="0"/>
                </a:moveTo>
                <a:lnTo>
                  <a:pt x="48" y="67"/>
                </a:lnTo>
                <a:lnTo>
                  <a:pt x="342" y="37"/>
                </a:lnTo>
                <a:lnTo>
                  <a:pt x="70" y="108"/>
                </a:lnTo>
                <a:lnTo>
                  <a:pt x="360" y="82"/>
                </a:lnTo>
                <a:lnTo>
                  <a:pt x="89" y="143"/>
                </a:lnTo>
                <a:lnTo>
                  <a:pt x="370" y="125"/>
                </a:lnTo>
                <a:lnTo>
                  <a:pt x="104" y="183"/>
                </a:lnTo>
                <a:lnTo>
                  <a:pt x="383" y="150"/>
                </a:lnTo>
                <a:lnTo>
                  <a:pt x="108" y="220"/>
                </a:lnTo>
                <a:lnTo>
                  <a:pt x="103" y="227"/>
                </a:lnTo>
                <a:lnTo>
                  <a:pt x="74" y="236"/>
                </a:lnTo>
                <a:lnTo>
                  <a:pt x="0" y="3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70" name="Freeform 78"/>
          <p:cNvSpPr>
            <a:spLocks noChangeArrowheads="1"/>
          </p:cNvSpPr>
          <p:nvPr/>
        </p:nvSpPr>
        <p:spPr bwMode="auto">
          <a:xfrm>
            <a:off x="3168917" y="1929366"/>
            <a:ext cx="148449" cy="310989"/>
          </a:xfrm>
          <a:custGeom>
            <a:avLst/>
            <a:gdLst/>
            <a:ahLst/>
            <a:cxnLst>
              <a:cxn ang="0">
                <a:pos x="5" y="41"/>
              </a:cxn>
              <a:cxn ang="0">
                <a:pos x="68" y="49"/>
              </a:cxn>
              <a:cxn ang="0">
                <a:pos x="6" y="79"/>
              </a:cxn>
              <a:cxn ang="0">
                <a:pos x="64" y="87"/>
              </a:cxn>
              <a:cxn ang="0">
                <a:pos x="6" y="114"/>
              </a:cxn>
              <a:cxn ang="0">
                <a:pos x="61" y="132"/>
              </a:cxn>
              <a:cxn ang="0">
                <a:pos x="2" y="149"/>
              </a:cxn>
              <a:cxn ang="0">
                <a:pos x="51" y="172"/>
              </a:cxn>
              <a:cxn ang="0">
                <a:pos x="2" y="188"/>
              </a:cxn>
              <a:cxn ang="0">
                <a:pos x="50" y="202"/>
              </a:cxn>
              <a:cxn ang="0">
                <a:pos x="0" y="217"/>
              </a:cxn>
              <a:cxn ang="0">
                <a:pos x="71" y="221"/>
              </a:cxn>
              <a:cxn ang="0">
                <a:pos x="103" y="0"/>
              </a:cxn>
            </a:cxnLst>
            <a:rect l="0" t="0" r="r" b="b"/>
            <a:pathLst>
              <a:path w="103" h="221">
                <a:moveTo>
                  <a:pt x="5" y="41"/>
                </a:moveTo>
                <a:lnTo>
                  <a:pt x="68" y="49"/>
                </a:lnTo>
                <a:lnTo>
                  <a:pt x="6" y="79"/>
                </a:lnTo>
                <a:lnTo>
                  <a:pt x="64" y="87"/>
                </a:lnTo>
                <a:lnTo>
                  <a:pt x="6" y="114"/>
                </a:lnTo>
                <a:lnTo>
                  <a:pt x="61" y="132"/>
                </a:lnTo>
                <a:lnTo>
                  <a:pt x="2" y="149"/>
                </a:lnTo>
                <a:lnTo>
                  <a:pt x="51" y="172"/>
                </a:lnTo>
                <a:lnTo>
                  <a:pt x="2" y="188"/>
                </a:lnTo>
                <a:lnTo>
                  <a:pt x="50" y="202"/>
                </a:lnTo>
                <a:lnTo>
                  <a:pt x="0" y="217"/>
                </a:lnTo>
                <a:lnTo>
                  <a:pt x="71" y="221"/>
                </a:lnTo>
                <a:lnTo>
                  <a:pt x="103"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71" name="Freeform 79"/>
          <p:cNvSpPr>
            <a:spLocks noChangeArrowheads="1"/>
          </p:cNvSpPr>
          <p:nvPr/>
        </p:nvSpPr>
        <p:spPr bwMode="auto">
          <a:xfrm>
            <a:off x="2124983" y="4064513"/>
            <a:ext cx="1917869" cy="1798629"/>
          </a:xfrm>
          <a:custGeom>
            <a:avLst/>
            <a:gdLst/>
            <a:ahLst/>
            <a:cxnLst>
              <a:cxn ang="0">
                <a:pos x="806" y="1220"/>
              </a:cxn>
              <a:cxn ang="0">
                <a:pos x="747" y="1261"/>
              </a:cxn>
              <a:cxn ang="0">
                <a:pos x="687" y="1278"/>
              </a:cxn>
              <a:cxn ang="0">
                <a:pos x="627" y="1265"/>
              </a:cxn>
              <a:cxn ang="0">
                <a:pos x="550" y="1224"/>
              </a:cxn>
              <a:cxn ang="0">
                <a:pos x="490" y="1167"/>
              </a:cxn>
              <a:cxn ang="0">
                <a:pos x="450" y="1142"/>
              </a:cxn>
              <a:cxn ang="0">
                <a:pos x="384" y="1132"/>
              </a:cxn>
              <a:cxn ang="0">
                <a:pos x="288" y="1138"/>
              </a:cxn>
              <a:cxn ang="0">
                <a:pos x="225" y="1130"/>
              </a:cxn>
              <a:cxn ang="0">
                <a:pos x="207" y="1096"/>
              </a:cxn>
              <a:cxn ang="0">
                <a:pos x="219" y="1014"/>
              </a:cxn>
              <a:cxn ang="0">
                <a:pos x="200" y="1003"/>
              </a:cxn>
              <a:cxn ang="0">
                <a:pos x="160" y="1006"/>
              </a:cxn>
              <a:cxn ang="0">
                <a:pos x="88" y="995"/>
              </a:cxn>
              <a:cxn ang="0">
                <a:pos x="31" y="962"/>
              </a:cxn>
              <a:cxn ang="0">
                <a:pos x="1" y="902"/>
              </a:cxn>
              <a:cxn ang="0">
                <a:pos x="6" y="816"/>
              </a:cxn>
              <a:cxn ang="0">
                <a:pos x="33" y="733"/>
              </a:cxn>
              <a:cxn ang="0">
                <a:pos x="59" y="653"/>
              </a:cxn>
              <a:cxn ang="0">
                <a:pos x="54" y="606"/>
              </a:cxn>
              <a:cxn ang="0">
                <a:pos x="29" y="500"/>
              </a:cxn>
              <a:cxn ang="0">
                <a:pos x="20" y="405"/>
              </a:cxn>
              <a:cxn ang="0">
                <a:pos x="36" y="319"/>
              </a:cxn>
              <a:cxn ang="0">
                <a:pos x="66" y="250"/>
              </a:cxn>
              <a:cxn ang="0">
                <a:pos x="130" y="176"/>
              </a:cxn>
              <a:cxn ang="0">
                <a:pos x="213" y="123"/>
              </a:cxn>
              <a:cxn ang="0">
                <a:pos x="310" y="96"/>
              </a:cxn>
              <a:cxn ang="0">
                <a:pos x="365" y="77"/>
              </a:cxn>
              <a:cxn ang="0">
                <a:pos x="377" y="38"/>
              </a:cxn>
              <a:cxn ang="0">
                <a:pos x="635" y="4"/>
              </a:cxn>
              <a:cxn ang="0">
                <a:pos x="793" y="8"/>
              </a:cxn>
              <a:cxn ang="0">
                <a:pos x="799" y="57"/>
              </a:cxn>
              <a:cxn ang="0">
                <a:pos x="812" y="92"/>
              </a:cxn>
              <a:cxn ang="0">
                <a:pos x="846" y="84"/>
              </a:cxn>
              <a:cxn ang="0">
                <a:pos x="889" y="111"/>
              </a:cxn>
              <a:cxn ang="0">
                <a:pos x="945" y="178"/>
              </a:cxn>
              <a:cxn ang="0">
                <a:pos x="963" y="206"/>
              </a:cxn>
              <a:cxn ang="0">
                <a:pos x="955" y="236"/>
              </a:cxn>
              <a:cxn ang="0">
                <a:pos x="983" y="268"/>
              </a:cxn>
              <a:cxn ang="0">
                <a:pos x="1013" y="314"/>
              </a:cxn>
              <a:cxn ang="0">
                <a:pos x="1066" y="392"/>
              </a:cxn>
              <a:cxn ang="0">
                <a:pos x="1139" y="450"/>
              </a:cxn>
              <a:cxn ang="0">
                <a:pos x="1224" y="494"/>
              </a:cxn>
              <a:cxn ang="0">
                <a:pos x="1286" y="541"/>
              </a:cxn>
              <a:cxn ang="0">
                <a:pos x="1320" y="612"/>
              </a:cxn>
              <a:cxn ang="0">
                <a:pos x="1326" y="677"/>
              </a:cxn>
              <a:cxn ang="0">
                <a:pos x="1310" y="742"/>
              </a:cxn>
              <a:cxn ang="0">
                <a:pos x="1271" y="817"/>
              </a:cxn>
              <a:cxn ang="0">
                <a:pos x="1174" y="926"/>
              </a:cxn>
              <a:cxn ang="0">
                <a:pos x="1133" y="974"/>
              </a:cxn>
              <a:cxn ang="0">
                <a:pos x="1107" y="1006"/>
              </a:cxn>
              <a:cxn ang="0">
                <a:pos x="1000" y="1084"/>
              </a:cxn>
              <a:cxn ang="0">
                <a:pos x="894" y="1137"/>
              </a:cxn>
            </a:cxnLst>
            <a:rect l="0" t="0" r="r" b="b"/>
            <a:pathLst>
              <a:path w="1326" h="1278">
                <a:moveTo>
                  <a:pt x="859" y="1164"/>
                </a:moveTo>
                <a:lnTo>
                  <a:pt x="840" y="1188"/>
                </a:lnTo>
                <a:lnTo>
                  <a:pt x="829" y="1198"/>
                </a:lnTo>
                <a:lnTo>
                  <a:pt x="819" y="1209"/>
                </a:lnTo>
                <a:lnTo>
                  <a:pt x="806" y="1220"/>
                </a:lnTo>
                <a:lnTo>
                  <a:pt x="797" y="1229"/>
                </a:lnTo>
                <a:lnTo>
                  <a:pt x="785" y="1239"/>
                </a:lnTo>
                <a:lnTo>
                  <a:pt x="772" y="1248"/>
                </a:lnTo>
                <a:lnTo>
                  <a:pt x="759" y="1254"/>
                </a:lnTo>
                <a:lnTo>
                  <a:pt x="747" y="1261"/>
                </a:lnTo>
                <a:lnTo>
                  <a:pt x="734" y="1269"/>
                </a:lnTo>
                <a:lnTo>
                  <a:pt x="722" y="1272"/>
                </a:lnTo>
                <a:lnTo>
                  <a:pt x="707" y="1276"/>
                </a:lnTo>
                <a:lnTo>
                  <a:pt x="694" y="1278"/>
                </a:lnTo>
                <a:lnTo>
                  <a:pt x="687" y="1278"/>
                </a:lnTo>
                <a:lnTo>
                  <a:pt x="678" y="1278"/>
                </a:lnTo>
                <a:lnTo>
                  <a:pt x="668" y="1277"/>
                </a:lnTo>
                <a:lnTo>
                  <a:pt x="660" y="1276"/>
                </a:lnTo>
                <a:lnTo>
                  <a:pt x="644" y="1272"/>
                </a:lnTo>
                <a:lnTo>
                  <a:pt x="627" y="1265"/>
                </a:lnTo>
                <a:lnTo>
                  <a:pt x="610" y="1258"/>
                </a:lnTo>
                <a:lnTo>
                  <a:pt x="596" y="1250"/>
                </a:lnTo>
                <a:lnTo>
                  <a:pt x="579" y="1241"/>
                </a:lnTo>
                <a:lnTo>
                  <a:pt x="564" y="1231"/>
                </a:lnTo>
                <a:lnTo>
                  <a:pt x="550" y="1224"/>
                </a:lnTo>
                <a:lnTo>
                  <a:pt x="538" y="1214"/>
                </a:lnTo>
                <a:lnTo>
                  <a:pt x="526" y="1201"/>
                </a:lnTo>
                <a:lnTo>
                  <a:pt x="514" y="1189"/>
                </a:lnTo>
                <a:lnTo>
                  <a:pt x="503" y="1178"/>
                </a:lnTo>
                <a:lnTo>
                  <a:pt x="490" y="1167"/>
                </a:lnTo>
                <a:lnTo>
                  <a:pt x="484" y="1163"/>
                </a:lnTo>
                <a:lnTo>
                  <a:pt x="477" y="1157"/>
                </a:lnTo>
                <a:lnTo>
                  <a:pt x="471" y="1152"/>
                </a:lnTo>
                <a:lnTo>
                  <a:pt x="463" y="1149"/>
                </a:lnTo>
                <a:lnTo>
                  <a:pt x="450" y="1142"/>
                </a:lnTo>
                <a:lnTo>
                  <a:pt x="437" y="1139"/>
                </a:lnTo>
                <a:lnTo>
                  <a:pt x="426" y="1135"/>
                </a:lnTo>
                <a:lnTo>
                  <a:pt x="411" y="1133"/>
                </a:lnTo>
                <a:lnTo>
                  <a:pt x="398" y="1133"/>
                </a:lnTo>
                <a:lnTo>
                  <a:pt x="384" y="1132"/>
                </a:lnTo>
                <a:lnTo>
                  <a:pt x="370" y="1133"/>
                </a:lnTo>
                <a:lnTo>
                  <a:pt x="356" y="1133"/>
                </a:lnTo>
                <a:lnTo>
                  <a:pt x="329" y="1134"/>
                </a:lnTo>
                <a:lnTo>
                  <a:pt x="301" y="1137"/>
                </a:lnTo>
                <a:lnTo>
                  <a:pt x="288" y="1138"/>
                </a:lnTo>
                <a:lnTo>
                  <a:pt x="273" y="1138"/>
                </a:lnTo>
                <a:lnTo>
                  <a:pt x="260" y="1137"/>
                </a:lnTo>
                <a:lnTo>
                  <a:pt x="246" y="1135"/>
                </a:lnTo>
                <a:lnTo>
                  <a:pt x="235" y="1133"/>
                </a:lnTo>
                <a:lnTo>
                  <a:pt x="225" y="1130"/>
                </a:lnTo>
                <a:lnTo>
                  <a:pt x="218" y="1125"/>
                </a:lnTo>
                <a:lnTo>
                  <a:pt x="213" y="1118"/>
                </a:lnTo>
                <a:lnTo>
                  <a:pt x="209" y="1112"/>
                </a:lnTo>
                <a:lnTo>
                  <a:pt x="207" y="1105"/>
                </a:lnTo>
                <a:lnTo>
                  <a:pt x="207" y="1096"/>
                </a:lnTo>
                <a:lnTo>
                  <a:pt x="207" y="1088"/>
                </a:lnTo>
                <a:lnTo>
                  <a:pt x="209" y="1069"/>
                </a:lnTo>
                <a:lnTo>
                  <a:pt x="213" y="1050"/>
                </a:lnTo>
                <a:lnTo>
                  <a:pt x="217" y="1031"/>
                </a:lnTo>
                <a:lnTo>
                  <a:pt x="219" y="1014"/>
                </a:lnTo>
                <a:lnTo>
                  <a:pt x="218" y="1009"/>
                </a:lnTo>
                <a:lnTo>
                  <a:pt x="215" y="1006"/>
                </a:lnTo>
                <a:lnTo>
                  <a:pt x="212" y="1005"/>
                </a:lnTo>
                <a:lnTo>
                  <a:pt x="205" y="1003"/>
                </a:lnTo>
                <a:lnTo>
                  <a:pt x="200" y="1003"/>
                </a:lnTo>
                <a:lnTo>
                  <a:pt x="196" y="1003"/>
                </a:lnTo>
                <a:lnTo>
                  <a:pt x="190" y="1003"/>
                </a:lnTo>
                <a:lnTo>
                  <a:pt x="188" y="1005"/>
                </a:lnTo>
                <a:lnTo>
                  <a:pt x="173" y="1006"/>
                </a:lnTo>
                <a:lnTo>
                  <a:pt x="160" y="1006"/>
                </a:lnTo>
                <a:lnTo>
                  <a:pt x="145" y="1006"/>
                </a:lnTo>
                <a:lnTo>
                  <a:pt x="131" y="1003"/>
                </a:lnTo>
                <a:lnTo>
                  <a:pt x="116" y="1002"/>
                </a:lnTo>
                <a:lnTo>
                  <a:pt x="103" y="1000"/>
                </a:lnTo>
                <a:lnTo>
                  <a:pt x="88" y="995"/>
                </a:lnTo>
                <a:lnTo>
                  <a:pt x="76" y="989"/>
                </a:lnTo>
                <a:lnTo>
                  <a:pt x="63" y="985"/>
                </a:lnTo>
                <a:lnTo>
                  <a:pt x="52" y="978"/>
                </a:lnTo>
                <a:lnTo>
                  <a:pt x="41" y="971"/>
                </a:lnTo>
                <a:lnTo>
                  <a:pt x="31" y="962"/>
                </a:lnTo>
                <a:lnTo>
                  <a:pt x="24" y="953"/>
                </a:lnTo>
                <a:lnTo>
                  <a:pt x="15" y="942"/>
                </a:lnTo>
                <a:lnTo>
                  <a:pt x="11" y="931"/>
                </a:lnTo>
                <a:lnTo>
                  <a:pt x="6" y="918"/>
                </a:lnTo>
                <a:lnTo>
                  <a:pt x="1" y="902"/>
                </a:lnTo>
                <a:lnTo>
                  <a:pt x="0" y="885"/>
                </a:lnTo>
                <a:lnTo>
                  <a:pt x="0" y="868"/>
                </a:lnTo>
                <a:lnTo>
                  <a:pt x="1" y="852"/>
                </a:lnTo>
                <a:lnTo>
                  <a:pt x="2" y="834"/>
                </a:lnTo>
                <a:lnTo>
                  <a:pt x="6" y="816"/>
                </a:lnTo>
                <a:lnTo>
                  <a:pt x="11" y="800"/>
                </a:lnTo>
                <a:lnTo>
                  <a:pt x="15" y="783"/>
                </a:lnTo>
                <a:lnTo>
                  <a:pt x="22" y="766"/>
                </a:lnTo>
                <a:lnTo>
                  <a:pt x="28" y="750"/>
                </a:lnTo>
                <a:lnTo>
                  <a:pt x="33" y="733"/>
                </a:lnTo>
                <a:lnTo>
                  <a:pt x="39" y="717"/>
                </a:lnTo>
                <a:lnTo>
                  <a:pt x="45" y="703"/>
                </a:lnTo>
                <a:lnTo>
                  <a:pt x="48" y="686"/>
                </a:lnTo>
                <a:lnTo>
                  <a:pt x="54" y="670"/>
                </a:lnTo>
                <a:lnTo>
                  <a:pt x="59" y="653"/>
                </a:lnTo>
                <a:lnTo>
                  <a:pt x="60" y="649"/>
                </a:lnTo>
                <a:lnTo>
                  <a:pt x="60" y="643"/>
                </a:lnTo>
                <a:lnTo>
                  <a:pt x="60" y="635"/>
                </a:lnTo>
                <a:lnTo>
                  <a:pt x="59" y="626"/>
                </a:lnTo>
                <a:lnTo>
                  <a:pt x="54" y="606"/>
                </a:lnTo>
                <a:lnTo>
                  <a:pt x="48" y="581"/>
                </a:lnTo>
                <a:lnTo>
                  <a:pt x="43" y="558"/>
                </a:lnTo>
                <a:lnTo>
                  <a:pt x="36" y="535"/>
                </a:lnTo>
                <a:lnTo>
                  <a:pt x="31" y="516"/>
                </a:lnTo>
                <a:lnTo>
                  <a:pt x="29" y="500"/>
                </a:lnTo>
                <a:lnTo>
                  <a:pt x="25" y="480"/>
                </a:lnTo>
                <a:lnTo>
                  <a:pt x="23" y="461"/>
                </a:lnTo>
                <a:lnTo>
                  <a:pt x="22" y="442"/>
                </a:lnTo>
                <a:lnTo>
                  <a:pt x="20" y="424"/>
                </a:lnTo>
                <a:lnTo>
                  <a:pt x="20" y="405"/>
                </a:lnTo>
                <a:lnTo>
                  <a:pt x="22" y="386"/>
                </a:lnTo>
                <a:lnTo>
                  <a:pt x="24" y="369"/>
                </a:lnTo>
                <a:lnTo>
                  <a:pt x="29" y="349"/>
                </a:lnTo>
                <a:lnTo>
                  <a:pt x="32" y="334"/>
                </a:lnTo>
                <a:lnTo>
                  <a:pt x="36" y="319"/>
                </a:lnTo>
                <a:lnTo>
                  <a:pt x="41" y="306"/>
                </a:lnTo>
                <a:lnTo>
                  <a:pt x="47" y="292"/>
                </a:lnTo>
                <a:lnTo>
                  <a:pt x="52" y="277"/>
                </a:lnTo>
                <a:lnTo>
                  <a:pt x="59" y="263"/>
                </a:lnTo>
                <a:lnTo>
                  <a:pt x="66" y="250"/>
                </a:lnTo>
                <a:lnTo>
                  <a:pt x="75" y="236"/>
                </a:lnTo>
                <a:lnTo>
                  <a:pt x="86" y="218"/>
                </a:lnTo>
                <a:lnTo>
                  <a:pt x="100" y="204"/>
                </a:lnTo>
                <a:lnTo>
                  <a:pt x="114" y="188"/>
                </a:lnTo>
                <a:lnTo>
                  <a:pt x="130" y="176"/>
                </a:lnTo>
                <a:lnTo>
                  <a:pt x="144" y="162"/>
                </a:lnTo>
                <a:lnTo>
                  <a:pt x="161" y="151"/>
                </a:lnTo>
                <a:lnTo>
                  <a:pt x="177" y="140"/>
                </a:lnTo>
                <a:lnTo>
                  <a:pt x="195" y="132"/>
                </a:lnTo>
                <a:lnTo>
                  <a:pt x="213" y="123"/>
                </a:lnTo>
                <a:lnTo>
                  <a:pt x="233" y="116"/>
                </a:lnTo>
                <a:lnTo>
                  <a:pt x="250" y="109"/>
                </a:lnTo>
                <a:lnTo>
                  <a:pt x="269" y="104"/>
                </a:lnTo>
                <a:lnTo>
                  <a:pt x="290" y="100"/>
                </a:lnTo>
                <a:lnTo>
                  <a:pt x="310" y="96"/>
                </a:lnTo>
                <a:lnTo>
                  <a:pt x="329" y="94"/>
                </a:lnTo>
                <a:lnTo>
                  <a:pt x="351" y="92"/>
                </a:lnTo>
                <a:lnTo>
                  <a:pt x="353" y="88"/>
                </a:lnTo>
                <a:lnTo>
                  <a:pt x="359" y="85"/>
                </a:lnTo>
                <a:lnTo>
                  <a:pt x="365" y="77"/>
                </a:lnTo>
                <a:lnTo>
                  <a:pt x="370" y="70"/>
                </a:lnTo>
                <a:lnTo>
                  <a:pt x="374" y="61"/>
                </a:lnTo>
                <a:lnTo>
                  <a:pt x="376" y="52"/>
                </a:lnTo>
                <a:lnTo>
                  <a:pt x="380" y="44"/>
                </a:lnTo>
                <a:lnTo>
                  <a:pt x="377" y="38"/>
                </a:lnTo>
                <a:lnTo>
                  <a:pt x="429" y="29"/>
                </a:lnTo>
                <a:lnTo>
                  <a:pt x="480" y="20"/>
                </a:lnTo>
                <a:lnTo>
                  <a:pt x="533" y="14"/>
                </a:lnTo>
                <a:lnTo>
                  <a:pt x="582" y="8"/>
                </a:lnTo>
                <a:lnTo>
                  <a:pt x="635" y="4"/>
                </a:lnTo>
                <a:lnTo>
                  <a:pt x="687" y="2"/>
                </a:lnTo>
                <a:lnTo>
                  <a:pt x="736" y="0"/>
                </a:lnTo>
                <a:lnTo>
                  <a:pt x="787" y="0"/>
                </a:lnTo>
                <a:lnTo>
                  <a:pt x="789" y="2"/>
                </a:lnTo>
                <a:lnTo>
                  <a:pt x="793" y="8"/>
                </a:lnTo>
                <a:lnTo>
                  <a:pt x="795" y="15"/>
                </a:lnTo>
                <a:lnTo>
                  <a:pt x="796" y="20"/>
                </a:lnTo>
                <a:lnTo>
                  <a:pt x="797" y="32"/>
                </a:lnTo>
                <a:lnTo>
                  <a:pt x="799" y="45"/>
                </a:lnTo>
                <a:lnTo>
                  <a:pt x="799" y="57"/>
                </a:lnTo>
                <a:lnTo>
                  <a:pt x="802" y="69"/>
                </a:lnTo>
                <a:lnTo>
                  <a:pt x="804" y="76"/>
                </a:lnTo>
                <a:lnTo>
                  <a:pt x="806" y="81"/>
                </a:lnTo>
                <a:lnTo>
                  <a:pt x="809" y="87"/>
                </a:lnTo>
                <a:lnTo>
                  <a:pt x="812" y="92"/>
                </a:lnTo>
                <a:lnTo>
                  <a:pt x="813" y="91"/>
                </a:lnTo>
                <a:lnTo>
                  <a:pt x="819" y="88"/>
                </a:lnTo>
                <a:lnTo>
                  <a:pt x="826" y="87"/>
                </a:lnTo>
                <a:lnTo>
                  <a:pt x="836" y="85"/>
                </a:lnTo>
                <a:lnTo>
                  <a:pt x="846" y="84"/>
                </a:lnTo>
                <a:lnTo>
                  <a:pt x="855" y="81"/>
                </a:lnTo>
                <a:lnTo>
                  <a:pt x="863" y="81"/>
                </a:lnTo>
                <a:lnTo>
                  <a:pt x="866" y="81"/>
                </a:lnTo>
                <a:lnTo>
                  <a:pt x="877" y="98"/>
                </a:lnTo>
                <a:lnTo>
                  <a:pt x="889" y="111"/>
                </a:lnTo>
                <a:lnTo>
                  <a:pt x="900" y="126"/>
                </a:lnTo>
                <a:lnTo>
                  <a:pt x="911" y="139"/>
                </a:lnTo>
                <a:lnTo>
                  <a:pt x="921" y="151"/>
                </a:lnTo>
                <a:lnTo>
                  <a:pt x="932" y="164"/>
                </a:lnTo>
                <a:lnTo>
                  <a:pt x="945" y="178"/>
                </a:lnTo>
                <a:lnTo>
                  <a:pt x="956" y="191"/>
                </a:lnTo>
                <a:lnTo>
                  <a:pt x="960" y="194"/>
                </a:lnTo>
                <a:lnTo>
                  <a:pt x="962" y="199"/>
                </a:lnTo>
                <a:lnTo>
                  <a:pt x="963" y="202"/>
                </a:lnTo>
                <a:lnTo>
                  <a:pt x="963" y="206"/>
                </a:lnTo>
                <a:lnTo>
                  <a:pt x="963" y="211"/>
                </a:lnTo>
                <a:lnTo>
                  <a:pt x="960" y="218"/>
                </a:lnTo>
                <a:lnTo>
                  <a:pt x="958" y="225"/>
                </a:lnTo>
                <a:lnTo>
                  <a:pt x="956" y="231"/>
                </a:lnTo>
                <a:lnTo>
                  <a:pt x="955" y="236"/>
                </a:lnTo>
                <a:lnTo>
                  <a:pt x="955" y="239"/>
                </a:lnTo>
                <a:lnTo>
                  <a:pt x="960" y="247"/>
                </a:lnTo>
                <a:lnTo>
                  <a:pt x="967" y="254"/>
                </a:lnTo>
                <a:lnTo>
                  <a:pt x="974" y="262"/>
                </a:lnTo>
                <a:lnTo>
                  <a:pt x="983" y="268"/>
                </a:lnTo>
                <a:lnTo>
                  <a:pt x="990" y="273"/>
                </a:lnTo>
                <a:lnTo>
                  <a:pt x="996" y="279"/>
                </a:lnTo>
                <a:lnTo>
                  <a:pt x="1002" y="287"/>
                </a:lnTo>
                <a:lnTo>
                  <a:pt x="1006" y="295"/>
                </a:lnTo>
                <a:lnTo>
                  <a:pt x="1013" y="314"/>
                </a:lnTo>
                <a:lnTo>
                  <a:pt x="1023" y="331"/>
                </a:lnTo>
                <a:lnTo>
                  <a:pt x="1031" y="347"/>
                </a:lnTo>
                <a:lnTo>
                  <a:pt x="1042" y="361"/>
                </a:lnTo>
                <a:lnTo>
                  <a:pt x="1054" y="377"/>
                </a:lnTo>
                <a:lnTo>
                  <a:pt x="1066" y="392"/>
                </a:lnTo>
                <a:lnTo>
                  <a:pt x="1079" y="403"/>
                </a:lnTo>
                <a:lnTo>
                  <a:pt x="1093" y="417"/>
                </a:lnTo>
                <a:lnTo>
                  <a:pt x="1107" y="428"/>
                </a:lnTo>
                <a:lnTo>
                  <a:pt x="1122" y="439"/>
                </a:lnTo>
                <a:lnTo>
                  <a:pt x="1139" y="450"/>
                </a:lnTo>
                <a:lnTo>
                  <a:pt x="1155" y="460"/>
                </a:lnTo>
                <a:lnTo>
                  <a:pt x="1172" y="469"/>
                </a:lnTo>
                <a:lnTo>
                  <a:pt x="1189" y="478"/>
                </a:lnTo>
                <a:lnTo>
                  <a:pt x="1207" y="485"/>
                </a:lnTo>
                <a:lnTo>
                  <a:pt x="1224" y="494"/>
                </a:lnTo>
                <a:lnTo>
                  <a:pt x="1239" y="501"/>
                </a:lnTo>
                <a:lnTo>
                  <a:pt x="1254" y="510"/>
                </a:lnTo>
                <a:lnTo>
                  <a:pt x="1266" y="518"/>
                </a:lnTo>
                <a:lnTo>
                  <a:pt x="1277" y="529"/>
                </a:lnTo>
                <a:lnTo>
                  <a:pt x="1286" y="541"/>
                </a:lnTo>
                <a:lnTo>
                  <a:pt x="1296" y="556"/>
                </a:lnTo>
                <a:lnTo>
                  <a:pt x="1303" y="569"/>
                </a:lnTo>
                <a:lnTo>
                  <a:pt x="1310" y="585"/>
                </a:lnTo>
                <a:lnTo>
                  <a:pt x="1316" y="598"/>
                </a:lnTo>
                <a:lnTo>
                  <a:pt x="1320" y="612"/>
                </a:lnTo>
                <a:lnTo>
                  <a:pt x="1322" y="625"/>
                </a:lnTo>
                <a:lnTo>
                  <a:pt x="1324" y="638"/>
                </a:lnTo>
                <a:lnTo>
                  <a:pt x="1326" y="649"/>
                </a:lnTo>
                <a:lnTo>
                  <a:pt x="1326" y="664"/>
                </a:lnTo>
                <a:lnTo>
                  <a:pt x="1326" y="677"/>
                </a:lnTo>
                <a:lnTo>
                  <a:pt x="1324" y="691"/>
                </a:lnTo>
                <a:lnTo>
                  <a:pt x="1322" y="704"/>
                </a:lnTo>
                <a:lnTo>
                  <a:pt x="1318" y="716"/>
                </a:lnTo>
                <a:lnTo>
                  <a:pt x="1315" y="731"/>
                </a:lnTo>
                <a:lnTo>
                  <a:pt x="1310" y="742"/>
                </a:lnTo>
                <a:lnTo>
                  <a:pt x="1304" y="755"/>
                </a:lnTo>
                <a:lnTo>
                  <a:pt x="1299" y="770"/>
                </a:lnTo>
                <a:lnTo>
                  <a:pt x="1292" y="781"/>
                </a:lnTo>
                <a:lnTo>
                  <a:pt x="1286" y="793"/>
                </a:lnTo>
                <a:lnTo>
                  <a:pt x="1271" y="817"/>
                </a:lnTo>
                <a:lnTo>
                  <a:pt x="1253" y="841"/>
                </a:lnTo>
                <a:lnTo>
                  <a:pt x="1234" y="864"/>
                </a:lnTo>
                <a:lnTo>
                  <a:pt x="1215" y="886"/>
                </a:lnTo>
                <a:lnTo>
                  <a:pt x="1196" y="907"/>
                </a:lnTo>
                <a:lnTo>
                  <a:pt x="1174" y="926"/>
                </a:lnTo>
                <a:lnTo>
                  <a:pt x="1154" y="943"/>
                </a:lnTo>
                <a:lnTo>
                  <a:pt x="1134" y="959"/>
                </a:lnTo>
                <a:lnTo>
                  <a:pt x="1134" y="964"/>
                </a:lnTo>
                <a:lnTo>
                  <a:pt x="1134" y="969"/>
                </a:lnTo>
                <a:lnTo>
                  <a:pt x="1133" y="974"/>
                </a:lnTo>
                <a:lnTo>
                  <a:pt x="1130" y="979"/>
                </a:lnTo>
                <a:lnTo>
                  <a:pt x="1126" y="986"/>
                </a:lnTo>
                <a:lnTo>
                  <a:pt x="1120" y="993"/>
                </a:lnTo>
                <a:lnTo>
                  <a:pt x="1114" y="999"/>
                </a:lnTo>
                <a:lnTo>
                  <a:pt x="1107" y="1006"/>
                </a:lnTo>
                <a:lnTo>
                  <a:pt x="1089" y="1022"/>
                </a:lnTo>
                <a:lnTo>
                  <a:pt x="1069" y="1037"/>
                </a:lnTo>
                <a:lnTo>
                  <a:pt x="1047" y="1054"/>
                </a:lnTo>
                <a:lnTo>
                  <a:pt x="1023" y="1068"/>
                </a:lnTo>
                <a:lnTo>
                  <a:pt x="1000" y="1084"/>
                </a:lnTo>
                <a:lnTo>
                  <a:pt x="974" y="1096"/>
                </a:lnTo>
                <a:lnTo>
                  <a:pt x="951" y="1110"/>
                </a:lnTo>
                <a:lnTo>
                  <a:pt x="931" y="1122"/>
                </a:lnTo>
                <a:lnTo>
                  <a:pt x="911" y="1130"/>
                </a:lnTo>
                <a:lnTo>
                  <a:pt x="894" y="1137"/>
                </a:lnTo>
                <a:lnTo>
                  <a:pt x="888" y="1139"/>
                </a:lnTo>
                <a:lnTo>
                  <a:pt x="882" y="1140"/>
                </a:lnTo>
                <a:lnTo>
                  <a:pt x="878" y="1141"/>
                </a:lnTo>
                <a:lnTo>
                  <a:pt x="875" y="114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72" name="Freeform 80"/>
          <p:cNvSpPr>
            <a:spLocks noChangeArrowheads="1"/>
          </p:cNvSpPr>
          <p:nvPr/>
        </p:nvSpPr>
        <p:spPr bwMode="auto">
          <a:xfrm>
            <a:off x="3382012" y="4445127"/>
            <a:ext cx="603375" cy="951533"/>
          </a:xfrm>
          <a:custGeom>
            <a:avLst/>
            <a:gdLst/>
            <a:ahLst/>
            <a:cxnLst>
              <a:cxn ang="0">
                <a:pos x="178" y="144"/>
              </a:cxn>
              <a:cxn ang="0">
                <a:pos x="171" y="137"/>
              </a:cxn>
              <a:cxn ang="0">
                <a:pos x="158" y="124"/>
              </a:cxn>
              <a:cxn ang="0">
                <a:pos x="134" y="91"/>
              </a:cxn>
              <a:cxn ang="0">
                <a:pos x="118" y="52"/>
              </a:cxn>
              <a:cxn ang="0">
                <a:pos x="109" y="25"/>
              </a:cxn>
              <a:cxn ang="0">
                <a:pos x="97" y="7"/>
              </a:cxn>
              <a:cxn ang="0">
                <a:pos x="88" y="0"/>
              </a:cxn>
              <a:cxn ang="0">
                <a:pos x="79" y="3"/>
              </a:cxn>
              <a:cxn ang="0">
                <a:pos x="62" y="39"/>
              </a:cxn>
              <a:cxn ang="0">
                <a:pos x="50" y="87"/>
              </a:cxn>
              <a:cxn ang="0">
                <a:pos x="47" y="137"/>
              </a:cxn>
              <a:cxn ang="0">
                <a:pos x="49" y="141"/>
              </a:cxn>
              <a:cxn ang="0">
                <a:pos x="62" y="142"/>
              </a:cxn>
              <a:cxn ang="0">
                <a:pos x="75" y="147"/>
              </a:cxn>
              <a:cxn ang="0">
                <a:pos x="79" y="152"/>
              </a:cxn>
              <a:cxn ang="0">
                <a:pos x="110" y="224"/>
              </a:cxn>
              <a:cxn ang="0">
                <a:pos x="153" y="295"/>
              </a:cxn>
              <a:cxn ang="0">
                <a:pos x="179" y="345"/>
              </a:cxn>
              <a:cxn ang="0">
                <a:pos x="181" y="359"/>
              </a:cxn>
              <a:cxn ang="0">
                <a:pos x="179" y="374"/>
              </a:cxn>
              <a:cxn ang="0">
                <a:pos x="164" y="416"/>
              </a:cxn>
              <a:cxn ang="0">
                <a:pos x="147" y="487"/>
              </a:cxn>
              <a:cxn ang="0">
                <a:pos x="138" y="523"/>
              </a:cxn>
              <a:cxn ang="0">
                <a:pos x="119" y="534"/>
              </a:cxn>
              <a:cxn ang="0">
                <a:pos x="66" y="541"/>
              </a:cxn>
              <a:cxn ang="0">
                <a:pos x="15" y="549"/>
              </a:cxn>
              <a:cxn ang="0">
                <a:pos x="43" y="553"/>
              </a:cxn>
              <a:cxn ang="0">
                <a:pos x="92" y="549"/>
              </a:cxn>
              <a:cxn ang="0">
                <a:pos x="139" y="555"/>
              </a:cxn>
              <a:cxn ang="0">
                <a:pos x="146" y="577"/>
              </a:cxn>
              <a:cxn ang="0">
                <a:pos x="158" y="614"/>
              </a:cxn>
              <a:cxn ang="0">
                <a:pos x="161" y="630"/>
              </a:cxn>
              <a:cxn ang="0">
                <a:pos x="155" y="651"/>
              </a:cxn>
              <a:cxn ang="0">
                <a:pos x="146" y="671"/>
              </a:cxn>
              <a:cxn ang="0">
                <a:pos x="155" y="675"/>
              </a:cxn>
              <a:cxn ang="0">
                <a:pos x="181" y="667"/>
              </a:cxn>
              <a:cxn ang="0">
                <a:pos x="219" y="648"/>
              </a:cxn>
              <a:cxn ang="0">
                <a:pos x="239" y="645"/>
              </a:cxn>
              <a:cxn ang="0">
                <a:pos x="250" y="648"/>
              </a:cxn>
              <a:cxn ang="0">
                <a:pos x="256" y="661"/>
              </a:cxn>
              <a:cxn ang="0">
                <a:pos x="264" y="664"/>
              </a:cxn>
              <a:cxn ang="0">
                <a:pos x="279" y="654"/>
              </a:cxn>
              <a:cxn ang="0">
                <a:pos x="308" y="625"/>
              </a:cxn>
              <a:cxn ang="0">
                <a:pos x="337" y="592"/>
              </a:cxn>
              <a:cxn ang="0">
                <a:pos x="360" y="561"/>
              </a:cxn>
              <a:cxn ang="0">
                <a:pos x="379" y="530"/>
              </a:cxn>
              <a:cxn ang="0">
                <a:pos x="394" y="495"/>
              </a:cxn>
              <a:cxn ang="0">
                <a:pos x="403" y="463"/>
              </a:cxn>
              <a:cxn ang="0">
                <a:pos x="410" y="434"/>
              </a:cxn>
              <a:cxn ang="0">
                <a:pos x="417" y="403"/>
              </a:cxn>
              <a:cxn ang="0">
                <a:pos x="416" y="376"/>
              </a:cxn>
              <a:cxn ang="0">
                <a:pos x="410" y="347"/>
              </a:cxn>
              <a:cxn ang="0">
                <a:pos x="401" y="315"/>
              </a:cxn>
              <a:cxn ang="0">
                <a:pos x="386" y="286"/>
              </a:cxn>
              <a:cxn ang="0">
                <a:pos x="362" y="260"/>
              </a:cxn>
              <a:cxn ang="0">
                <a:pos x="332" y="236"/>
              </a:cxn>
              <a:cxn ang="0">
                <a:pos x="278" y="203"/>
              </a:cxn>
              <a:cxn ang="0">
                <a:pos x="209" y="167"/>
              </a:cxn>
            </a:cxnLst>
            <a:rect l="0" t="0" r="r" b="b"/>
            <a:pathLst>
              <a:path w="417" h="676">
                <a:moveTo>
                  <a:pt x="183" y="149"/>
                </a:moveTo>
                <a:lnTo>
                  <a:pt x="181" y="147"/>
                </a:lnTo>
                <a:lnTo>
                  <a:pt x="178" y="144"/>
                </a:lnTo>
                <a:lnTo>
                  <a:pt x="176" y="141"/>
                </a:lnTo>
                <a:lnTo>
                  <a:pt x="173" y="139"/>
                </a:lnTo>
                <a:lnTo>
                  <a:pt x="171" y="137"/>
                </a:lnTo>
                <a:lnTo>
                  <a:pt x="170" y="135"/>
                </a:lnTo>
                <a:lnTo>
                  <a:pt x="168" y="133"/>
                </a:lnTo>
                <a:lnTo>
                  <a:pt x="158" y="124"/>
                </a:lnTo>
                <a:lnTo>
                  <a:pt x="149" y="115"/>
                </a:lnTo>
                <a:lnTo>
                  <a:pt x="141" y="103"/>
                </a:lnTo>
                <a:lnTo>
                  <a:pt x="134" y="91"/>
                </a:lnTo>
                <a:lnTo>
                  <a:pt x="128" y="79"/>
                </a:lnTo>
                <a:lnTo>
                  <a:pt x="122" y="67"/>
                </a:lnTo>
                <a:lnTo>
                  <a:pt x="118" y="52"/>
                </a:lnTo>
                <a:lnTo>
                  <a:pt x="113" y="39"/>
                </a:lnTo>
                <a:lnTo>
                  <a:pt x="111" y="32"/>
                </a:lnTo>
                <a:lnTo>
                  <a:pt x="109" y="25"/>
                </a:lnTo>
                <a:lnTo>
                  <a:pt x="104" y="17"/>
                </a:lnTo>
                <a:lnTo>
                  <a:pt x="100" y="9"/>
                </a:lnTo>
                <a:lnTo>
                  <a:pt x="97" y="7"/>
                </a:lnTo>
                <a:lnTo>
                  <a:pt x="95" y="3"/>
                </a:lnTo>
                <a:lnTo>
                  <a:pt x="90" y="2"/>
                </a:lnTo>
                <a:lnTo>
                  <a:pt x="88" y="0"/>
                </a:lnTo>
                <a:lnTo>
                  <a:pt x="85" y="0"/>
                </a:lnTo>
                <a:lnTo>
                  <a:pt x="84" y="0"/>
                </a:lnTo>
                <a:lnTo>
                  <a:pt x="79" y="3"/>
                </a:lnTo>
                <a:lnTo>
                  <a:pt x="79" y="7"/>
                </a:lnTo>
                <a:lnTo>
                  <a:pt x="70" y="22"/>
                </a:lnTo>
                <a:lnTo>
                  <a:pt x="62" y="39"/>
                </a:lnTo>
                <a:lnTo>
                  <a:pt x="57" y="54"/>
                </a:lnTo>
                <a:lnTo>
                  <a:pt x="53" y="71"/>
                </a:lnTo>
                <a:lnTo>
                  <a:pt x="50" y="87"/>
                </a:lnTo>
                <a:lnTo>
                  <a:pt x="47" y="104"/>
                </a:lnTo>
                <a:lnTo>
                  <a:pt x="47" y="122"/>
                </a:lnTo>
                <a:lnTo>
                  <a:pt x="47" y="137"/>
                </a:lnTo>
                <a:lnTo>
                  <a:pt x="47" y="139"/>
                </a:lnTo>
                <a:lnTo>
                  <a:pt x="47" y="140"/>
                </a:lnTo>
                <a:lnTo>
                  <a:pt x="49" y="141"/>
                </a:lnTo>
                <a:lnTo>
                  <a:pt x="51" y="141"/>
                </a:lnTo>
                <a:lnTo>
                  <a:pt x="57" y="142"/>
                </a:lnTo>
                <a:lnTo>
                  <a:pt x="62" y="142"/>
                </a:lnTo>
                <a:lnTo>
                  <a:pt x="66" y="144"/>
                </a:lnTo>
                <a:lnTo>
                  <a:pt x="71" y="146"/>
                </a:lnTo>
                <a:lnTo>
                  <a:pt x="75" y="147"/>
                </a:lnTo>
                <a:lnTo>
                  <a:pt x="76" y="147"/>
                </a:lnTo>
                <a:lnTo>
                  <a:pt x="77" y="149"/>
                </a:lnTo>
                <a:lnTo>
                  <a:pt x="79" y="152"/>
                </a:lnTo>
                <a:lnTo>
                  <a:pt x="86" y="177"/>
                </a:lnTo>
                <a:lnTo>
                  <a:pt x="99" y="201"/>
                </a:lnTo>
                <a:lnTo>
                  <a:pt x="110" y="224"/>
                </a:lnTo>
                <a:lnTo>
                  <a:pt x="124" y="248"/>
                </a:lnTo>
                <a:lnTo>
                  <a:pt x="138" y="271"/>
                </a:lnTo>
                <a:lnTo>
                  <a:pt x="153" y="295"/>
                </a:lnTo>
                <a:lnTo>
                  <a:pt x="164" y="317"/>
                </a:lnTo>
                <a:lnTo>
                  <a:pt x="177" y="342"/>
                </a:lnTo>
                <a:lnTo>
                  <a:pt x="179" y="345"/>
                </a:lnTo>
                <a:lnTo>
                  <a:pt x="179" y="349"/>
                </a:lnTo>
                <a:lnTo>
                  <a:pt x="179" y="355"/>
                </a:lnTo>
                <a:lnTo>
                  <a:pt x="181" y="359"/>
                </a:lnTo>
                <a:lnTo>
                  <a:pt x="179" y="364"/>
                </a:lnTo>
                <a:lnTo>
                  <a:pt x="179" y="370"/>
                </a:lnTo>
                <a:lnTo>
                  <a:pt x="179" y="374"/>
                </a:lnTo>
                <a:lnTo>
                  <a:pt x="177" y="378"/>
                </a:lnTo>
                <a:lnTo>
                  <a:pt x="170" y="394"/>
                </a:lnTo>
                <a:lnTo>
                  <a:pt x="164" y="416"/>
                </a:lnTo>
                <a:lnTo>
                  <a:pt x="158" y="440"/>
                </a:lnTo>
                <a:lnTo>
                  <a:pt x="153" y="464"/>
                </a:lnTo>
                <a:lnTo>
                  <a:pt x="147" y="487"/>
                </a:lnTo>
                <a:lnTo>
                  <a:pt x="141" y="508"/>
                </a:lnTo>
                <a:lnTo>
                  <a:pt x="140" y="516"/>
                </a:lnTo>
                <a:lnTo>
                  <a:pt x="138" y="523"/>
                </a:lnTo>
                <a:lnTo>
                  <a:pt x="136" y="526"/>
                </a:lnTo>
                <a:lnTo>
                  <a:pt x="134" y="530"/>
                </a:lnTo>
                <a:lnTo>
                  <a:pt x="119" y="534"/>
                </a:lnTo>
                <a:lnTo>
                  <a:pt x="103" y="537"/>
                </a:lnTo>
                <a:lnTo>
                  <a:pt x="85" y="540"/>
                </a:lnTo>
                <a:lnTo>
                  <a:pt x="66" y="541"/>
                </a:lnTo>
                <a:lnTo>
                  <a:pt x="50" y="544"/>
                </a:lnTo>
                <a:lnTo>
                  <a:pt x="31" y="546"/>
                </a:lnTo>
                <a:lnTo>
                  <a:pt x="15" y="549"/>
                </a:lnTo>
                <a:lnTo>
                  <a:pt x="0" y="553"/>
                </a:lnTo>
                <a:lnTo>
                  <a:pt x="24" y="553"/>
                </a:lnTo>
                <a:lnTo>
                  <a:pt x="43" y="553"/>
                </a:lnTo>
                <a:lnTo>
                  <a:pt x="61" y="552"/>
                </a:lnTo>
                <a:lnTo>
                  <a:pt x="77" y="549"/>
                </a:lnTo>
                <a:lnTo>
                  <a:pt x="92" y="549"/>
                </a:lnTo>
                <a:lnTo>
                  <a:pt x="108" y="549"/>
                </a:lnTo>
                <a:lnTo>
                  <a:pt x="122" y="552"/>
                </a:lnTo>
                <a:lnTo>
                  <a:pt x="139" y="555"/>
                </a:lnTo>
                <a:lnTo>
                  <a:pt x="141" y="559"/>
                </a:lnTo>
                <a:lnTo>
                  <a:pt x="143" y="566"/>
                </a:lnTo>
                <a:lnTo>
                  <a:pt x="146" y="577"/>
                </a:lnTo>
                <a:lnTo>
                  <a:pt x="149" y="590"/>
                </a:lnTo>
                <a:lnTo>
                  <a:pt x="153" y="602"/>
                </a:lnTo>
                <a:lnTo>
                  <a:pt x="158" y="614"/>
                </a:lnTo>
                <a:lnTo>
                  <a:pt x="161" y="622"/>
                </a:lnTo>
                <a:lnTo>
                  <a:pt x="164" y="626"/>
                </a:lnTo>
                <a:lnTo>
                  <a:pt x="161" y="630"/>
                </a:lnTo>
                <a:lnTo>
                  <a:pt x="158" y="637"/>
                </a:lnTo>
                <a:lnTo>
                  <a:pt x="156" y="644"/>
                </a:lnTo>
                <a:lnTo>
                  <a:pt x="155" y="651"/>
                </a:lnTo>
                <a:lnTo>
                  <a:pt x="153" y="657"/>
                </a:lnTo>
                <a:lnTo>
                  <a:pt x="149" y="664"/>
                </a:lnTo>
                <a:lnTo>
                  <a:pt x="146" y="671"/>
                </a:lnTo>
                <a:lnTo>
                  <a:pt x="141" y="675"/>
                </a:lnTo>
                <a:lnTo>
                  <a:pt x="149" y="676"/>
                </a:lnTo>
                <a:lnTo>
                  <a:pt x="155" y="675"/>
                </a:lnTo>
                <a:lnTo>
                  <a:pt x="161" y="673"/>
                </a:lnTo>
                <a:lnTo>
                  <a:pt x="168" y="671"/>
                </a:lnTo>
                <a:lnTo>
                  <a:pt x="181" y="667"/>
                </a:lnTo>
                <a:lnTo>
                  <a:pt x="194" y="660"/>
                </a:lnTo>
                <a:lnTo>
                  <a:pt x="205" y="653"/>
                </a:lnTo>
                <a:lnTo>
                  <a:pt x="219" y="648"/>
                </a:lnTo>
                <a:lnTo>
                  <a:pt x="224" y="647"/>
                </a:lnTo>
                <a:lnTo>
                  <a:pt x="232" y="645"/>
                </a:lnTo>
                <a:lnTo>
                  <a:pt x="239" y="645"/>
                </a:lnTo>
                <a:lnTo>
                  <a:pt x="245" y="645"/>
                </a:lnTo>
                <a:lnTo>
                  <a:pt x="248" y="645"/>
                </a:lnTo>
                <a:lnTo>
                  <a:pt x="250" y="648"/>
                </a:lnTo>
                <a:lnTo>
                  <a:pt x="252" y="653"/>
                </a:lnTo>
                <a:lnTo>
                  <a:pt x="255" y="656"/>
                </a:lnTo>
                <a:lnTo>
                  <a:pt x="256" y="661"/>
                </a:lnTo>
                <a:lnTo>
                  <a:pt x="260" y="664"/>
                </a:lnTo>
                <a:lnTo>
                  <a:pt x="262" y="664"/>
                </a:lnTo>
                <a:lnTo>
                  <a:pt x="264" y="664"/>
                </a:lnTo>
                <a:lnTo>
                  <a:pt x="266" y="664"/>
                </a:lnTo>
                <a:lnTo>
                  <a:pt x="268" y="663"/>
                </a:lnTo>
                <a:lnTo>
                  <a:pt x="279" y="654"/>
                </a:lnTo>
                <a:lnTo>
                  <a:pt x="288" y="645"/>
                </a:lnTo>
                <a:lnTo>
                  <a:pt x="301" y="634"/>
                </a:lnTo>
                <a:lnTo>
                  <a:pt x="308" y="625"/>
                </a:lnTo>
                <a:lnTo>
                  <a:pt x="319" y="615"/>
                </a:lnTo>
                <a:lnTo>
                  <a:pt x="327" y="604"/>
                </a:lnTo>
                <a:lnTo>
                  <a:pt x="337" y="592"/>
                </a:lnTo>
                <a:lnTo>
                  <a:pt x="345" y="582"/>
                </a:lnTo>
                <a:lnTo>
                  <a:pt x="353" y="570"/>
                </a:lnTo>
                <a:lnTo>
                  <a:pt x="360" y="561"/>
                </a:lnTo>
                <a:lnTo>
                  <a:pt x="366" y="549"/>
                </a:lnTo>
                <a:lnTo>
                  <a:pt x="373" y="540"/>
                </a:lnTo>
                <a:lnTo>
                  <a:pt x="379" y="530"/>
                </a:lnTo>
                <a:lnTo>
                  <a:pt x="384" y="518"/>
                </a:lnTo>
                <a:lnTo>
                  <a:pt x="389" y="507"/>
                </a:lnTo>
                <a:lnTo>
                  <a:pt x="394" y="495"/>
                </a:lnTo>
                <a:lnTo>
                  <a:pt x="398" y="485"/>
                </a:lnTo>
                <a:lnTo>
                  <a:pt x="401" y="474"/>
                </a:lnTo>
                <a:lnTo>
                  <a:pt x="403" y="463"/>
                </a:lnTo>
                <a:lnTo>
                  <a:pt x="406" y="455"/>
                </a:lnTo>
                <a:lnTo>
                  <a:pt x="409" y="445"/>
                </a:lnTo>
                <a:lnTo>
                  <a:pt x="410" y="434"/>
                </a:lnTo>
                <a:lnTo>
                  <a:pt x="414" y="424"/>
                </a:lnTo>
                <a:lnTo>
                  <a:pt x="416" y="414"/>
                </a:lnTo>
                <a:lnTo>
                  <a:pt x="417" y="403"/>
                </a:lnTo>
                <a:lnTo>
                  <a:pt x="417" y="394"/>
                </a:lnTo>
                <a:lnTo>
                  <a:pt x="417" y="385"/>
                </a:lnTo>
                <a:lnTo>
                  <a:pt x="416" y="376"/>
                </a:lnTo>
                <a:lnTo>
                  <a:pt x="414" y="365"/>
                </a:lnTo>
                <a:lnTo>
                  <a:pt x="411" y="356"/>
                </a:lnTo>
                <a:lnTo>
                  <a:pt x="410" y="347"/>
                </a:lnTo>
                <a:lnTo>
                  <a:pt x="409" y="336"/>
                </a:lnTo>
                <a:lnTo>
                  <a:pt x="405" y="325"/>
                </a:lnTo>
                <a:lnTo>
                  <a:pt x="401" y="315"/>
                </a:lnTo>
                <a:lnTo>
                  <a:pt x="396" y="304"/>
                </a:lnTo>
                <a:lnTo>
                  <a:pt x="391" y="295"/>
                </a:lnTo>
                <a:lnTo>
                  <a:pt x="386" y="286"/>
                </a:lnTo>
                <a:lnTo>
                  <a:pt x="379" y="276"/>
                </a:lnTo>
                <a:lnTo>
                  <a:pt x="371" y="269"/>
                </a:lnTo>
                <a:lnTo>
                  <a:pt x="362" y="260"/>
                </a:lnTo>
                <a:lnTo>
                  <a:pt x="354" y="252"/>
                </a:lnTo>
                <a:lnTo>
                  <a:pt x="342" y="242"/>
                </a:lnTo>
                <a:lnTo>
                  <a:pt x="332" y="236"/>
                </a:lnTo>
                <a:lnTo>
                  <a:pt x="323" y="230"/>
                </a:lnTo>
                <a:lnTo>
                  <a:pt x="301" y="215"/>
                </a:lnTo>
                <a:lnTo>
                  <a:pt x="278" y="203"/>
                </a:lnTo>
                <a:lnTo>
                  <a:pt x="255" y="192"/>
                </a:lnTo>
                <a:lnTo>
                  <a:pt x="232" y="180"/>
                </a:lnTo>
                <a:lnTo>
                  <a:pt x="209" y="167"/>
                </a:lnTo>
                <a:lnTo>
                  <a:pt x="187" y="152"/>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73" name="Freeform 81"/>
          <p:cNvSpPr>
            <a:spLocks noChangeArrowheads="1"/>
          </p:cNvSpPr>
          <p:nvPr/>
        </p:nvSpPr>
        <p:spPr bwMode="auto">
          <a:xfrm>
            <a:off x="2814553" y="5661231"/>
            <a:ext cx="536333" cy="146210"/>
          </a:xfrm>
          <a:custGeom>
            <a:avLst/>
            <a:gdLst/>
            <a:ahLst/>
            <a:cxnLst>
              <a:cxn ang="0">
                <a:pos x="275" y="90"/>
              </a:cxn>
              <a:cxn ang="0">
                <a:pos x="291" y="83"/>
              </a:cxn>
              <a:cxn ang="0">
                <a:pos x="306" y="75"/>
              </a:cxn>
              <a:cxn ang="0">
                <a:pos x="322" y="63"/>
              </a:cxn>
              <a:cxn ang="0">
                <a:pos x="335" y="52"/>
              </a:cxn>
              <a:cxn ang="0">
                <a:pos x="348" y="39"/>
              </a:cxn>
              <a:cxn ang="0">
                <a:pos x="360" y="26"/>
              </a:cxn>
              <a:cxn ang="0">
                <a:pos x="371" y="12"/>
              </a:cxn>
              <a:cxn ang="0">
                <a:pos x="338" y="7"/>
              </a:cxn>
              <a:cxn ang="0">
                <a:pos x="293" y="5"/>
              </a:cxn>
              <a:cxn ang="0">
                <a:pos x="241" y="3"/>
              </a:cxn>
              <a:cxn ang="0">
                <a:pos x="184" y="0"/>
              </a:cxn>
              <a:cxn ang="0">
                <a:pos x="128" y="0"/>
              </a:cxn>
              <a:cxn ang="0">
                <a:pos x="75" y="0"/>
              </a:cxn>
              <a:cxn ang="0">
                <a:pos x="33" y="0"/>
              </a:cxn>
              <a:cxn ang="0">
                <a:pos x="0" y="1"/>
              </a:cxn>
              <a:cxn ang="0">
                <a:pos x="12" y="11"/>
              </a:cxn>
              <a:cxn ang="0">
                <a:pos x="23" y="20"/>
              </a:cxn>
              <a:cxn ang="0">
                <a:pos x="34" y="30"/>
              </a:cxn>
              <a:cxn ang="0">
                <a:pos x="43" y="39"/>
              </a:cxn>
              <a:cxn ang="0">
                <a:pos x="54" y="47"/>
              </a:cxn>
              <a:cxn ang="0">
                <a:pos x="64" y="57"/>
              </a:cxn>
              <a:cxn ang="0">
                <a:pos x="75" y="64"/>
              </a:cxn>
              <a:cxn ang="0">
                <a:pos x="87" y="69"/>
              </a:cxn>
              <a:cxn ang="0">
                <a:pos x="107" y="80"/>
              </a:cxn>
              <a:cxn ang="0">
                <a:pos x="127" y="89"/>
              </a:cxn>
              <a:cxn ang="0">
                <a:pos x="148" y="95"/>
              </a:cxn>
              <a:cxn ang="0">
                <a:pos x="171" y="99"/>
              </a:cxn>
              <a:cxn ang="0">
                <a:pos x="182" y="103"/>
              </a:cxn>
              <a:cxn ang="0">
                <a:pos x="191" y="103"/>
              </a:cxn>
              <a:cxn ang="0">
                <a:pos x="203" y="105"/>
              </a:cxn>
              <a:cxn ang="0">
                <a:pos x="213" y="105"/>
              </a:cxn>
              <a:cxn ang="0">
                <a:pos x="225" y="103"/>
              </a:cxn>
              <a:cxn ang="0">
                <a:pos x="235" y="103"/>
              </a:cxn>
              <a:cxn ang="0">
                <a:pos x="247" y="99"/>
              </a:cxn>
              <a:cxn ang="0">
                <a:pos x="258" y="97"/>
              </a:cxn>
            </a:cxnLst>
            <a:rect l="0" t="0" r="r" b="b"/>
            <a:pathLst>
              <a:path w="371" h="105">
                <a:moveTo>
                  <a:pt x="275" y="90"/>
                </a:moveTo>
                <a:lnTo>
                  <a:pt x="291" y="83"/>
                </a:lnTo>
                <a:lnTo>
                  <a:pt x="306" y="75"/>
                </a:lnTo>
                <a:lnTo>
                  <a:pt x="322" y="63"/>
                </a:lnTo>
                <a:lnTo>
                  <a:pt x="335" y="52"/>
                </a:lnTo>
                <a:lnTo>
                  <a:pt x="348" y="39"/>
                </a:lnTo>
                <a:lnTo>
                  <a:pt x="360" y="26"/>
                </a:lnTo>
                <a:lnTo>
                  <a:pt x="371" y="12"/>
                </a:lnTo>
                <a:lnTo>
                  <a:pt x="338" y="7"/>
                </a:lnTo>
                <a:lnTo>
                  <a:pt x="293" y="5"/>
                </a:lnTo>
                <a:lnTo>
                  <a:pt x="241" y="3"/>
                </a:lnTo>
                <a:lnTo>
                  <a:pt x="184" y="0"/>
                </a:lnTo>
                <a:lnTo>
                  <a:pt x="128" y="0"/>
                </a:lnTo>
                <a:lnTo>
                  <a:pt x="75" y="0"/>
                </a:lnTo>
                <a:lnTo>
                  <a:pt x="33" y="0"/>
                </a:lnTo>
                <a:lnTo>
                  <a:pt x="0" y="1"/>
                </a:lnTo>
                <a:lnTo>
                  <a:pt x="12" y="11"/>
                </a:lnTo>
                <a:lnTo>
                  <a:pt x="23" y="20"/>
                </a:lnTo>
                <a:lnTo>
                  <a:pt x="34" y="30"/>
                </a:lnTo>
                <a:lnTo>
                  <a:pt x="43" y="39"/>
                </a:lnTo>
                <a:lnTo>
                  <a:pt x="54" y="47"/>
                </a:lnTo>
                <a:lnTo>
                  <a:pt x="64" y="57"/>
                </a:lnTo>
                <a:lnTo>
                  <a:pt x="75" y="64"/>
                </a:lnTo>
                <a:lnTo>
                  <a:pt x="87" y="69"/>
                </a:lnTo>
                <a:lnTo>
                  <a:pt x="107" y="80"/>
                </a:lnTo>
                <a:lnTo>
                  <a:pt x="127" y="89"/>
                </a:lnTo>
                <a:lnTo>
                  <a:pt x="148" y="95"/>
                </a:lnTo>
                <a:lnTo>
                  <a:pt x="171" y="99"/>
                </a:lnTo>
                <a:lnTo>
                  <a:pt x="182" y="103"/>
                </a:lnTo>
                <a:lnTo>
                  <a:pt x="191" y="103"/>
                </a:lnTo>
                <a:lnTo>
                  <a:pt x="203" y="105"/>
                </a:lnTo>
                <a:lnTo>
                  <a:pt x="213" y="105"/>
                </a:lnTo>
                <a:lnTo>
                  <a:pt x="225" y="103"/>
                </a:lnTo>
                <a:lnTo>
                  <a:pt x="235" y="103"/>
                </a:lnTo>
                <a:lnTo>
                  <a:pt x="247" y="99"/>
                </a:lnTo>
                <a:lnTo>
                  <a:pt x="258" y="97"/>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74" name="Freeform 82"/>
          <p:cNvSpPr>
            <a:spLocks noChangeArrowheads="1"/>
          </p:cNvSpPr>
          <p:nvPr/>
        </p:nvSpPr>
        <p:spPr bwMode="auto">
          <a:xfrm>
            <a:off x="2153713" y="4229290"/>
            <a:ext cx="459714" cy="1223069"/>
          </a:xfrm>
          <a:custGeom>
            <a:avLst/>
            <a:gdLst/>
            <a:ahLst/>
            <a:cxnLst>
              <a:cxn ang="0">
                <a:pos x="64" y="587"/>
              </a:cxn>
              <a:cxn ang="0">
                <a:pos x="58" y="608"/>
              </a:cxn>
              <a:cxn ang="0">
                <a:pos x="48" y="633"/>
              </a:cxn>
              <a:cxn ang="0">
                <a:pos x="31" y="670"/>
              </a:cxn>
              <a:cxn ang="0">
                <a:pos x="13" y="708"/>
              </a:cxn>
              <a:cxn ang="0">
                <a:pos x="0" y="745"/>
              </a:cxn>
              <a:cxn ang="0">
                <a:pos x="3" y="776"/>
              </a:cxn>
              <a:cxn ang="0">
                <a:pos x="16" y="805"/>
              </a:cxn>
              <a:cxn ang="0">
                <a:pos x="40" y="830"/>
              </a:cxn>
              <a:cxn ang="0">
                <a:pos x="70" y="847"/>
              </a:cxn>
              <a:cxn ang="0">
                <a:pos x="103" y="860"/>
              </a:cxn>
              <a:cxn ang="0">
                <a:pos x="147" y="863"/>
              </a:cxn>
              <a:cxn ang="0">
                <a:pos x="193" y="865"/>
              </a:cxn>
              <a:cxn ang="0">
                <a:pos x="211" y="866"/>
              </a:cxn>
              <a:cxn ang="0">
                <a:pos x="215" y="854"/>
              </a:cxn>
              <a:cxn ang="0">
                <a:pos x="221" y="830"/>
              </a:cxn>
              <a:cxn ang="0">
                <a:pos x="220" y="813"/>
              </a:cxn>
              <a:cxn ang="0">
                <a:pos x="198" y="809"/>
              </a:cxn>
              <a:cxn ang="0">
                <a:pos x="153" y="817"/>
              </a:cxn>
              <a:cxn ang="0">
                <a:pos x="125" y="814"/>
              </a:cxn>
              <a:cxn ang="0">
                <a:pos x="120" y="794"/>
              </a:cxn>
              <a:cxn ang="0">
                <a:pos x="145" y="758"/>
              </a:cxn>
              <a:cxn ang="0">
                <a:pos x="164" y="717"/>
              </a:cxn>
              <a:cxn ang="0">
                <a:pos x="168" y="693"/>
              </a:cxn>
              <a:cxn ang="0">
                <a:pos x="157" y="674"/>
              </a:cxn>
              <a:cxn ang="0">
                <a:pos x="135" y="653"/>
              </a:cxn>
              <a:cxn ang="0">
                <a:pos x="133" y="642"/>
              </a:cxn>
              <a:cxn ang="0">
                <a:pos x="153" y="603"/>
              </a:cxn>
              <a:cxn ang="0">
                <a:pos x="182" y="540"/>
              </a:cxn>
              <a:cxn ang="0">
                <a:pos x="218" y="476"/>
              </a:cxn>
              <a:cxn ang="0">
                <a:pos x="179" y="389"/>
              </a:cxn>
              <a:cxn ang="0">
                <a:pos x="138" y="305"/>
              </a:cxn>
              <a:cxn ang="0">
                <a:pos x="120" y="242"/>
              </a:cxn>
              <a:cxn ang="0">
                <a:pos x="147" y="229"/>
              </a:cxn>
              <a:cxn ang="0">
                <a:pos x="165" y="210"/>
              </a:cxn>
              <a:cxn ang="0">
                <a:pos x="166" y="198"/>
              </a:cxn>
              <a:cxn ang="0">
                <a:pos x="159" y="184"/>
              </a:cxn>
              <a:cxn ang="0">
                <a:pos x="155" y="172"/>
              </a:cxn>
              <a:cxn ang="0">
                <a:pos x="185" y="127"/>
              </a:cxn>
              <a:cxn ang="0">
                <a:pos x="220" y="83"/>
              </a:cxn>
              <a:cxn ang="0">
                <a:pos x="253" y="53"/>
              </a:cxn>
              <a:cxn ang="0">
                <a:pos x="272" y="46"/>
              </a:cxn>
              <a:cxn ang="0">
                <a:pos x="293" y="43"/>
              </a:cxn>
              <a:cxn ang="0">
                <a:pos x="308" y="29"/>
              </a:cxn>
              <a:cxn ang="0">
                <a:pos x="316" y="11"/>
              </a:cxn>
              <a:cxn ang="0">
                <a:pos x="316" y="2"/>
              </a:cxn>
              <a:cxn ang="0">
                <a:pos x="255" y="2"/>
              </a:cxn>
              <a:cxn ang="0">
                <a:pos x="202" y="22"/>
              </a:cxn>
              <a:cxn ang="0">
                <a:pos x="155" y="53"/>
              </a:cxn>
              <a:cxn ang="0">
                <a:pos x="115" y="93"/>
              </a:cxn>
              <a:cxn ang="0">
                <a:pos x="82" y="139"/>
              </a:cxn>
              <a:cxn ang="0">
                <a:pos x="51" y="193"/>
              </a:cxn>
              <a:cxn ang="0">
                <a:pos x="33" y="250"/>
              </a:cxn>
              <a:cxn ang="0">
                <a:pos x="31" y="292"/>
              </a:cxn>
              <a:cxn ang="0">
                <a:pos x="34" y="338"/>
              </a:cxn>
              <a:cxn ang="0">
                <a:pos x="48" y="412"/>
              </a:cxn>
              <a:cxn ang="0">
                <a:pos x="66" y="483"/>
              </a:cxn>
              <a:cxn ang="0">
                <a:pos x="72" y="524"/>
              </a:cxn>
              <a:cxn ang="0">
                <a:pos x="70" y="547"/>
              </a:cxn>
              <a:cxn ang="0">
                <a:pos x="67" y="567"/>
              </a:cxn>
            </a:cxnLst>
            <a:rect l="0" t="0" r="r" b="b"/>
            <a:pathLst>
              <a:path w="317" h="869">
                <a:moveTo>
                  <a:pt x="66" y="574"/>
                </a:moveTo>
                <a:lnTo>
                  <a:pt x="65" y="580"/>
                </a:lnTo>
                <a:lnTo>
                  <a:pt x="64" y="587"/>
                </a:lnTo>
                <a:lnTo>
                  <a:pt x="62" y="593"/>
                </a:lnTo>
                <a:lnTo>
                  <a:pt x="61" y="600"/>
                </a:lnTo>
                <a:lnTo>
                  <a:pt x="58" y="608"/>
                </a:lnTo>
                <a:lnTo>
                  <a:pt x="56" y="614"/>
                </a:lnTo>
                <a:lnTo>
                  <a:pt x="55" y="620"/>
                </a:lnTo>
                <a:lnTo>
                  <a:pt x="48" y="633"/>
                </a:lnTo>
                <a:lnTo>
                  <a:pt x="42" y="645"/>
                </a:lnTo>
                <a:lnTo>
                  <a:pt x="35" y="659"/>
                </a:lnTo>
                <a:lnTo>
                  <a:pt x="31" y="670"/>
                </a:lnTo>
                <a:lnTo>
                  <a:pt x="25" y="683"/>
                </a:lnTo>
                <a:lnTo>
                  <a:pt x="19" y="697"/>
                </a:lnTo>
                <a:lnTo>
                  <a:pt x="13" y="708"/>
                </a:lnTo>
                <a:lnTo>
                  <a:pt x="9" y="721"/>
                </a:lnTo>
                <a:lnTo>
                  <a:pt x="4" y="732"/>
                </a:lnTo>
                <a:lnTo>
                  <a:pt x="0" y="745"/>
                </a:lnTo>
                <a:lnTo>
                  <a:pt x="0" y="755"/>
                </a:lnTo>
                <a:lnTo>
                  <a:pt x="0" y="766"/>
                </a:lnTo>
                <a:lnTo>
                  <a:pt x="3" y="776"/>
                </a:lnTo>
                <a:lnTo>
                  <a:pt x="5" y="786"/>
                </a:lnTo>
                <a:lnTo>
                  <a:pt x="11" y="797"/>
                </a:lnTo>
                <a:lnTo>
                  <a:pt x="16" y="805"/>
                </a:lnTo>
                <a:lnTo>
                  <a:pt x="25" y="814"/>
                </a:lnTo>
                <a:lnTo>
                  <a:pt x="32" y="822"/>
                </a:lnTo>
                <a:lnTo>
                  <a:pt x="40" y="830"/>
                </a:lnTo>
                <a:lnTo>
                  <a:pt x="50" y="836"/>
                </a:lnTo>
                <a:lnTo>
                  <a:pt x="61" y="841"/>
                </a:lnTo>
                <a:lnTo>
                  <a:pt x="70" y="847"/>
                </a:lnTo>
                <a:lnTo>
                  <a:pt x="80" y="853"/>
                </a:lnTo>
                <a:lnTo>
                  <a:pt x="90" y="855"/>
                </a:lnTo>
                <a:lnTo>
                  <a:pt x="103" y="860"/>
                </a:lnTo>
                <a:lnTo>
                  <a:pt x="117" y="862"/>
                </a:lnTo>
                <a:lnTo>
                  <a:pt x="133" y="863"/>
                </a:lnTo>
                <a:lnTo>
                  <a:pt x="147" y="863"/>
                </a:lnTo>
                <a:lnTo>
                  <a:pt x="164" y="864"/>
                </a:lnTo>
                <a:lnTo>
                  <a:pt x="179" y="864"/>
                </a:lnTo>
                <a:lnTo>
                  <a:pt x="193" y="865"/>
                </a:lnTo>
                <a:lnTo>
                  <a:pt x="208" y="869"/>
                </a:lnTo>
                <a:lnTo>
                  <a:pt x="209" y="868"/>
                </a:lnTo>
                <a:lnTo>
                  <a:pt x="211" y="866"/>
                </a:lnTo>
                <a:lnTo>
                  <a:pt x="213" y="864"/>
                </a:lnTo>
                <a:lnTo>
                  <a:pt x="214" y="862"/>
                </a:lnTo>
                <a:lnTo>
                  <a:pt x="215" y="854"/>
                </a:lnTo>
                <a:lnTo>
                  <a:pt x="218" y="847"/>
                </a:lnTo>
                <a:lnTo>
                  <a:pt x="219" y="838"/>
                </a:lnTo>
                <a:lnTo>
                  <a:pt x="221" y="830"/>
                </a:lnTo>
                <a:lnTo>
                  <a:pt x="224" y="821"/>
                </a:lnTo>
                <a:lnTo>
                  <a:pt x="226" y="816"/>
                </a:lnTo>
                <a:lnTo>
                  <a:pt x="220" y="813"/>
                </a:lnTo>
                <a:lnTo>
                  <a:pt x="213" y="810"/>
                </a:lnTo>
                <a:lnTo>
                  <a:pt x="204" y="809"/>
                </a:lnTo>
                <a:lnTo>
                  <a:pt x="198" y="809"/>
                </a:lnTo>
                <a:lnTo>
                  <a:pt x="182" y="810"/>
                </a:lnTo>
                <a:lnTo>
                  <a:pt x="168" y="814"/>
                </a:lnTo>
                <a:lnTo>
                  <a:pt x="153" y="817"/>
                </a:lnTo>
                <a:lnTo>
                  <a:pt x="139" y="817"/>
                </a:lnTo>
                <a:lnTo>
                  <a:pt x="133" y="816"/>
                </a:lnTo>
                <a:lnTo>
                  <a:pt x="125" y="814"/>
                </a:lnTo>
                <a:lnTo>
                  <a:pt x="119" y="810"/>
                </a:lnTo>
                <a:lnTo>
                  <a:pt x="112" y="807"/>
                </a:lnTo>
                <a:lnTo>
                  <a:pt x="120" y="794"/>
                </a:lnTo>
                <a:lnTo>
                  <a:pt x="130" y="781"/>
                </a:lnTo>
                <a:lnTo>
                  <a:pt x="138" y="770"/>
                </a:lnTo>
                <a:lnTo>
                  <a:pt x="145" y="758"/>
                </a:lnTo>
                <a:lnTo>
                  <a:pt x="153" y="745"/>
                </a:lnTo>
                <a:lnTo>
                  <a:pt x="157" y="732"/>
                </a:lnTo>
                <a:lnTo>
                  <a:pt x="164" y="717"/>
                </a:lnTo>
                <a:lnTo>
                  <a:pt x="168" y="701"/>
                </a:lnTo>
                <a:lnTo>
                  <a:pt x="168" y="698"/>
                </a:lnTo>
                <a:lnTo>
                  <a:pt x="168" y="693"/>
                </a:lnTo>
                <a:lnTo>
                  <a:pt x="166" y="687"/>
                </a:lnTo>
                <a:lnTo>
                  <a:pt x="165" y="683"/>
                </a:lnTo>
                <a:lnTo>
                  <a:pt x="157" y="674"/>
                </a:lnTo>
                <a:lnTo>
                  <a:pt x="150" y="666"/>
                </a:lnTo>
                <a:lnTo>
                  <a:pt x="142" y="659"/>
                </a:lnTo>
                <a:lnTo>
                  <a:pt x="135" y="653"/>
                </a:lnTo>
                <a:lnTo>
                  <a:pt x="133" y="648"/>
                </a:lnTo>
                <a:lnTo>
                  <a:pt x="133" y="645"/>
                </a:lnTo>
                <a:lnTo>
                  <a:pt x="133" y="642"/>
                </a:lnTo>
                <a:lnTo>
                  <a:pt x="133" y="638"/>
                </a:lnTo>
                <a:lnTo>
                  <a:pt x="142" y="622"/>
                </a:lnTo>
                <a:lnTo>
                  <a:pt x="153" y="603"/>
                </a:lnTo>
                <a:lnTo>
                  <a:pt x="163" y="582"/>
                </a:lnTo>
                <a:lnTo>
                  <a:pt x="172" y="560"/>
                </a:lnTo>
                <a:lnTo>
                  <a:pt x="182" y="540"/>
                </a:lnTo>
                <a:lnTo>
                  <a:pt x="193" y="517"/>
                </a:lnTo>
                <a:lnTo>
                  <a:pt x="205" y="496"/>
                </a:lnTo>
                <a:lnTo>
                  <a:pt x="218" y="476"/>
                </a:lnTo>
                <a:lnTo>
                  <a:pt x="205" y="447"/>
                </a:lnTo>
                <a:lnTo>
                  <a:pt x="193" y="417"/>
                </a:lnTo>
                <a:lnTo>
                  <a:pt x="179" y="389"/>
                </a:lnTo>
                <a:lnTo>
                  <a:pt x="165" y="361"/>
                </a:lnTo>
                <a:lnTo>
                  <a:pt x="150" y="333"/>
                </a:lnTo>
                <a:lnTo>
                  <a:pt x="138" y="305"/>
                </a:lnTo>
                <a:lnTo>
                  <a:pt x="124" y="276"/>
                </a:lnTo>
                <a:lnTo>
                  <a:pt x="112" y="246"/>
                </a:lnTo>
                <a:lnTo>
                  <a:pt x="120" y="242"/>
                </a:lnTo>
                <a:lnTo>
                  <a:pt x="130" y="238"/>
                </a:lnTo>
                <a:lnTo>
                  <a:pt x="139" y="234"/>
                </a:lnTo>
                <a:lnTo>
                  <a:pt x="147" y="229"/>
                </a:lnTo>
                <a:lnTo>
                  <a:pt x="153" y="224"/>
                </a:lnTo>
                <a:lnTo>
                  <a:pt x="161" y="217"/>
                </a:lnTo>
                <a:lnTo>
                  <a:pt x="165" y="210"/>
                </a:lnTo>
                <a:lnTo>
                  <a:pt x="168" y="205"/>
                </a:lnTo>
                <a:lnTo>
                  <a:pt x="168" y="201"/>
                </a:lnTo>
                <a:lnTo>
                  <a:pt x="166" y="198"/>
                </a:lnTo>
                <a:lnTo>
                  <a:pt x="165" y="193"/>
                </a:lnTo>
                <a:lnTo>
                  <a:pt x="162" y="189"/>
                </a:lnTo>
                <a:lnTo>
                  <a:pt x="159" y="184"/>
                </a:lnTo>
                <a:lnTo>
                  <a:pt x="157" y="179"/>
                </a:lnTo>
                <a:lnTo>
                  <a:pt x="155" y="177"/>
                </a:lnTo>
                <a:lnTo>
                  <a:pt x="155" y="172"/>
                </a:lnTo>
                <a:lnTo>
                  <a:pt x="165" y="157"/>
                </a:lnTo>
                <a:lnTo>
                  <a:pt x="174" y="142"/>
                </a:lnTo>
                <a:lnTo>
                  <a:pt x="185" y="127"/>
                </a:lnTo>
                <a:lnTo>
                  <a:pt x="196" y="113"/>
                </a:lnTo>
                <a:lnTo>
                  <a:pt x="208" y="98"/>
                </a:lnTo>
                <a:lnTo>
                  <a:pt x="220" y="83"/>
                </a:lnTo>
                <a:lnTo>
                  <a:pt x="232" y="68"/>
                </a:lnTo>
                <a:lnTo>
                  <a:pt x="247" y="54"/>
                </a:lnTo>
                <a:lnTo>
                  <a:pt x="253" y="53"/>
                </a:lnTo>
                <a:lnTo>
                  <a:pt x="258" y="49"/>
                </a:lnTo>
                <a:lnTo>
                  <a:pt x="265" y="48"/>
                </a:lnTo>
                <a:lnTo>
                  <a:pt x="272" y="46"/>
                </a:lnTo>
                <a:lnTo>
                  <a:pt x="279" y="45"/>
                </a:lnTo>
                <a:lnTo>
                  <a:pt x="287" y="44"/>
                </a:lnTo>
                <a:lnTo>
                  <a:pt x="293" y="43"/>
                </a:lnTo>
                <a:lnTo>
                  <a:pt x="301" y="39"/>
                </a:lnTo>
                <a:lnTo>
                  <a:pt x="304" y="34"/>
                </a:lnTo>
                <a:lnTo>
                  <a:pt x="308" y="29"/>
                </a:lnTo>
                <a:lnTo>
                  <a:pt x="311" y="23"/>
                </a:lnTo>
                <a:lnTo>
                  <a:pt x="315" y="16"/>
                </a:lnTo>
                <a:lnTo>
                  <a:pt x="316" y="11"/>
                </a:lnTo>
                <a:lnTo>
                  <a:pt x="317" y="6"/>
                </a:lnTo>
                <a:lnTo>
                  <a:pt x="317" y="2"/>
                </a:lnTo>
                <a:lnTo>
                  <a:pt x="316" y="2"/>
                </a:lnTo>
                <a:lnTo>
                  <a:pt x="296" y="0"/>
                </a:lnTo>
                <a:lnTo>
                  <a:pt x="276" y="0"/>
                </a:lnTo>
                <a:lnTo>
                  <a:pt x="255" y="2"/>
                </a:lnTo>
                <a:lnTo>
                  <a:pt x="238" y="8"/>
                </a:lnTo>
                <a:lnTo>
                  <a:pt x="219" y="14"/>
                </a:lnTo>
                <a:lnTo>
                  <a:pt x="202" y="22"/>
                </a:lnTo>
                <a:lnTo>
                  <a:pt x="185" y="32"/>
                </a:lnTo>
                <a:lnTo>
                  <a:pt x="170" y="40"/>
                </a:lnTo>
                <a:lnTo>
                  <a:pt x="155" y="53"/>
                </a:lnTo>
                <a:lnTo>
                  <a:pt x="141" y="66"/>
                </a:lnTo>
                <a:lnTo>
                  <a:pt x="127" y="79"/>
                </a:lnTo>
                <a:lnTo>
                  <a:pt x="115" y="93"/>
                </a:lnTo>
                <a:lnTo>
                  <a:pt x="103" y="108"/>
                </a:lnTo>
                <a:lnTo>
                  <a:pt x="90" y="123"/>
                </a:lnTo>
                <a:lnTo>
                  <a:pt x="82" y="139"/>
                </a:lnTo>
                <a:lnTo>
                  <a:pt x="71" y="156"/>
                </a:lnTo>
                <a:lnTo>
                  <a:pt x="61" y="175"/>
                </a:lnTo>
                <a:lnTo>
                  <a:pt x="51" y="193"/>
                </a:lnTo>
                <a:lnTo>
                  <a:pt x="43" y="210"/>
                </a:lnTo>
                <a:lnTo>
                  <a:pt x="38" y="231"/>
                </a:lnTo>
                <a:lnTo>
                  <a:pt x="33" y="250"/>
                </a:lnTo>
                <a:lnTo>
                  <a:pt x="31" y="271"/>
                </a:lnTo>
                <a:lnTo>
                  <a:pt x="31" y="282"/>
                </a:lnTo>
                <a:lnTo>
                  <a:pt x="31" y="292"/>
                </a:lnTo>
                <a:lnTo>
                  <a:pt x="31" y="302"/>
                </a:lnTo>
                <a:lnTo>
                  <a:pt x="31" y="314"/>
                </a:lnTo>
                <a:lnTo>
                  <a:pt x="34" y="338"/>
                </a:lnTo>
                <a:lnTo>
                  <a:pt x="38" y="363"/>
                </a:lnTo>
                <a:lnTo>
                  <a:pt x="42" y="387"/>
                </a:lnTo>
                <a:lnTo>
                  <a:pt x="48" y="412"/>
                </a:lnTo>
                <a:lnTo>
                  <a:pt x="55" y="435"/>
                </a:lnTo>
                <a:lnTo>
                  <a:pt x="61" y="459"/>
                </a:lnTo>
                <a:lnTo>
                  <a:pt x="66" y="483"/>
                </a:lnTo>
                <a:lnTo>
                  <a:pt x="72" y="508"/>
                </a:lnTo>
                <a:lnTo>
                  <a:pt x="72" y="517"/>
                </a:lnTo>
                <a:lnTo>
                  <a:pt x="72" y="524"/>
                </a:lnTo>
                <a:lnTo>
                  <a:pt x="72" y="531"/>
                </a:lnTo>
                <a:lnTo>
                  <a:pt x="71" y="540"/>
                </a:lnTo>
                <a:lnTo>
                  <a:pt x="70" y="547"/>
                </a:lnTo>
                <a:lnTo>
                  <a:pt x="68" y="553"/>
                </a:lnTo>
                <a:lnTo>
                  <a:pt x="67" y="559"/>
                </a:lnTo>
                <a:lnTo>
                  <a:pt x="67" y="567"/>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75" name="Freeform 83"/>
          <p:cNvSpPr>
            <a:spLocks noChangeArrowheads="1"/>
          </p:cNvSpPr>
          <p:nvPr/>
        </p:nvSpPr>
        <p:spPr bwMode="auto">
          <a:xfrm>
            <a:off x="2448217" y="4243215"/>
            <a:ext cx="986470" cy="225119"/>
          </a:xfrm>
          <a:custGeom>
            <a:avLst/>
            <a:gdLst/>
            <a:ahLst/>
            <a:cxnLst>
              <a:cxn ang="0">
                <a:pos x="34" y="94"/>
              </a:cxn>
              <a:cxn ang="0">
                <a:pos x="21" y="112"/>
              </a:cxn>
              <a:cxn ang="0">
                <a:pos x="9" y="129"/>
              </a:cxn>
              <a:cxn ang="0">
                <a:pos x="0" y="150"/>
              </a:cxn>
              <a:cxn ang="0">
                <a:pos x="0" y="153"/>
              </a:cxn>
              <a:cxn ang="0">
                <a:pos x="0" y="156"/>
              </a:cxn>
              <a:cxn ang="0">
                <a:pos x="1" y="158"/>
              </a:cxn>
              <a:cxn ang="0">
                <a:pos x="4" y="159"/>
              </a:cxn>
              <a:cxn ang="0">
                <a:pos x="139" y="141"/>
              </a:cxn>
              <a:cxn ang="0">
                <a:pos x="340" y="108"/>
              </a:cxn>
              <a:cxn ang="0">
                <a:pos x="542" y="73"/>
              </a:cxn>
              <a:cxn ang="0">
                <a:pos x="682" y="46"/>
              </a:cxn>
              <a:cxn ang="0">
                <a:pos x="662" y="44"/>
              </a:cxn>
              <a:cxn ang="0">
                <a:pos x="620" y="48"/>
              </a:cxn>
              <a:cxn ang="0">
                <a:pos x="494" y="62"/>
              </a:cxn>
              <a:cxn ang="0">
                <a:pos x="367" y="81"/>
              </a:cxn>
              <a:cxn ang="0">
                <a:pos x="295" y="88"/>
              </a:cxn>
              <a:cxn ang="0">
                <a:pos x="360" y="73"/>
              </a:cxn>
              <a:cxn ang="0">
                <a:pos x="421" y="58"/>
              </a:cxn>
              <a:cxn ang="0">
                <a:pos x="464" y="46"/>
              </a:cxn>
              <a:cxn ang="0">
                <a:pos x="475" y="43"/>
              </a:cxn>
              <a:cxn ang="0">
                <a:pos x="399" y="52"/>
              </a:cxn>
              <a:cxn ang="0">
                <a:pos x="314" y="64"/>
              </a:cxn>
              <a:cxn ang="0">
                <a:pos x="226" y="75"/>
              </a:cxn>
              <a:cxn ang="0">
                <a:pos x="135" y="83"/>
              </a:cxn>
              <a:cxn ang="0">
                <a:pos x="179" y="73"/>
              </a:cxn>
              <a:cxn ang="0">
                <a:pos x="290" y="52"/>
              </a:cxn>
              <a:cxn ang="0">
                <a:pos x="425" y="27"/>
              </a:cxn>
              <a:cxn ang="0">
                <a:pos x="546" y="5"/>
              </a:cxn>
              <a:cxn ang="0">
                <a:pos x="526" y="1"/>
              </a:cxn>
              <a:cxn ang="0">
                <a:pos x="500" y="1"/>
              </a:cxn>
              <a:cxn ang="0">
                <a:pos x="477" y="4"/>
              </a:cxn>
              <a:cxn ang="0">
                <a:pos x="457" y="5"/>
              </a:cxn>
              <a:cxn ang="0">
                <a:pos x="351" y="21"/>
              </a:cxn>
              <a:cxn ang="0">
                <a:pos x="219" y="43"/>
              </a:cxn>
              <a:cxn ang="0">
                <a:pos x="104" y="62"/>
              </a:cxn>
              <a:cxn ang="0">
                <a:pos x="66" y="72"/>
              </a:cxn>
              <a:cxn ang="0">
                <a:pos x="49" y="78"/>
              </a:cxn>
            </a:cxnLst>
            <a:rect l="0" t="0" r="r" b="b"/>
            <a:pathLst>
              <a:path w="682" h="159">
                <a:moveTo>
                  <a:pt x="43" y="84"/>
                </a:moveTo>
                <a:lnTo>
                  <a:pt x="34" y="94"/>
                </a:lnTo>
                <a:lnTo>
                  <a:pt x="26" y="103"/>
                </a:lnTo>
                <a:lnTo>
                  <a:pt x="21" y="112"/>
                </a:lnTo>
                <a:lnTo>
                  <a:pt x="14" y="120"/>
                </a:lnTo>
                <a:lnTo>
                  <a:pt x="9" y="129"/>
                </a:lnTo>
                <a:lnTo>
                  <a:pt x="3" y="139"/>
                </a:lnTo>
                <a:lnTo>
                  <a:pt x="0" y="150"/>
                </a:lnTo>
                <a:lnTo>
                  <a:pt x="0" y="152"/>
                </a:lnTo>
                <a:lnTo>
                  <a:pt x="0" y="153"/>
                </a:lnTo>
                <a:lnTo>
                  <a:pt x="0" y="156"/>
                </a:lnTo>
                <a:lnTo>
                  <a:pt x="0" y="156"/>
                </a:lnTo>
                <a:lnTo>
                  <a:pt x="0" y="157"/>
                </a:lnTo>
                <a:lnTo>
                  <a:pt x="1" y="158"/>
                </a:lnTo>
                <a:lnTo>
                  <a:pt x="3" y="159"/>
                </a:lnTo>
                <a:lnTo>
                  <a:pt x="4" y="159"/>
                </a:lnTo>
                <a:lnTo>
                  <a:pt x="59" y="152"/>
                </a:lnTo>
                <a:lnTo>
                  <a:pt x="139" y="141"/>
                </a:lnTo>
                <a:lnTo>
                  <a:pt x="235" y="126"/>
                </a:lnTo>
                <a:lnTo>
                  <a:pt x="340" y="108"/>
                </a:lnTo>
                <a:lnTo>
                  <a:pt x="444" y="89"/>
                </a:lnTo>
                <a:lnTo>
                  <a:pt x="542" y="73"/>
                </a:lnTo>
                <a:lnTo>
                  <a:pt x="624" y="57"/>
                </a:lnTo>
                <a:lnTo>
                  <a:pt x="682" y="46"/>
                </a:lnTo>
                <a:lnTo>
                  <a:pt x="676" y="44"/>
                </a:lnTo>
                <a:lnTo>
                  <a:pt x="662" y="44"/>
                </a:lnTo>
                <a:lnTo>
                  <a:pt x="642" y="44"/>
                </a:lnTo>
                <a:lnTo>
                  <a:pt x="620" y="48"/>
                </a:lnTo>
                <a:lnTo>
                  <a:pt x="561" y="54"/>
                </a:lnTo>
                <a:lnTo>
                  <a:pt x="494" y="62"/>
                </a:lnTo>
                <a:lnTo>
                  <a:pt x="427" y="73"/>
                </a:lnTo>
                <a:lnTo>
                  <a:pt x="367" y="81"/>
                </a:lnTo>
                <a:lnTo>
                  <a:pt x="320" y="86"/>
                </a:lnTo>
                <a:lnTo>
                  <a:pt x="295" y="88"/>
                </a:lnTo>
                <a:lnTo>
                  <a:pt x="328" y="81"/>
                </a:lnTo>
                <a:lnTo>
                  <a:pt x="360" y="73"/>
                </a:lnTo>
                <a:lnTo>
                  <a:pt x="393" y="65"/>
                </a:lnTo>
                <a:lnTo>
                  <a:pt x="421" y="58"/>
                </a:lnTo>
                <a:lnTo>
                  <a:pt x="447" y="52"/>
                </a:lnTo>
                <a:lnTo>
                  <a:pt x="464" y="46"/>
                </a:lnTo>
                <a:lnTo>
                  <a:pt x="475" y="43"/>
                </a:lnTo>
                <a:lnTo>
                  <a:pt x="475" y="43"/>
                </a:lnTo>
                <a:lnTo>
                  <a:pt x="437" y="48"/>
                </a:lnTo>
                <a:lnTo>
                  <a:pt x="399" y="52"/>
                </a:lnTo>
                <a:lnTo>
                  <a:pt x="358" y="58"/>
                </a:lnTo>
                <a:lnTo>
                  <a:pt x="314" y="64"/>
                </a:lnTo>
                <a:lnTo>
                  <a:pt x="270" y="69"/>
                </a:lnTo>
                <a:lnTo>
                  <a:pt x="226" y="75"/>
                </a:lnTo>
                <a:lnTo>
                  <a:pt x="180" y="79"/>
                </a:lnTo>
                <a:lnTo>
                  <a:pt x="135" y="83"/>
                </a:lnTo>
                <a:lnTo>
                  <a:pt x="146" y="80"/>
                </a:lnTo>
                <a:lnTo>
                  <a:pt x="179" y="73"/>
                </a:lnTo>
                <a:lnTo>
                  <a:pt x="229" y="64"/>
                </a:lnTo>
                <a:lnTo>
                  <a:pt x="290" y="52"/>
                </a:lnTo>
                <a:lnTo>
                  <a:pt x="356" y="39"/>
                </a:lnTo>
                <a:lnTo>
                  <a:pt x="425" y="27"/>
                </a:lnTo>
                <a:lnTo>
                  <a:pt x="490" y="14"/>
                </a:lnTo>
                <a:lnTo>
                  <a:pt x="546" y="5"/>
                </a:lnTo>
                <a:lnTo>
                  <a:pt x="535" y="3"/>
                </a:lnTo>
                <a:lnTo>
                  <a:pt x="526" y="1"/>
                </a:lnTo>
                <a:lnTo>
                  <a:pt x="512" y="0"/>
                </a:lnTo>
                <a:lnTo>
                  <a:pt x="500" y="1"/>
                </a:lnTo>
                <a:lnTo>
                  <a:pt x="488" y="3"/>
                </a:lnTo>
                <a:lnTo>
                  <a:pt x="477" y="4"/>
                </a:lnTo>
                <a:lnTo>
                  <a:pt x="465" y="5"/>
                </a:lnTo>
                <a:lnTo>
                  <a:pt x="457" y="5"/>
                </a:lnTo>
                <a:lnTo>
                  <a:pt x="409" y="12"/>
                </a:lnTo>
                <a:lnTo>
                  <a:pt x="351" y="21"/>
                </a:lnTo>
                <a:lnTo>
                  <a:pt x="286" y="30"/>
                </a:lnTo>
                <a:lnTo>
                  <a:pt x="219" y="43"/>
                </a:lnTo>
                <a:lnTo>
                  <a:pt x="158" y="52"/>
                </a:lnTo>
                <a:lnTo>
                  <a:pt x="104" y="62"/>
                </a:lnTo>
                <a:lnTo>
                  <a:pt x="83" y="67"/>
                </a:lnTo>
                <a:lnTo>
                  <a:pt x="66" y="72"/>
                </a:lnTo>
                <a:lnTo>
                  <a:pt x="55" y="75"/>
                </a:lnTo>
                <a:lnTo>
                  <a:pt x="49" y="78"/>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13076" name="Freeform 84"/>
          <p:cNvSpPr>
            <a:spLocks noChangeArrowheads="1"/>
          </p:cNvSpPr>
          <p:nvPr/>
        </p:nvSpPr>
        <p:spPr bwMode="auto">
          <a:xfrm>
            <a:off x="2448218" y="4352293"/>
            <a:ext cx="1017597" cy="612694"/>
          </a:xfrm>
          <a:custGeom>
            <a:avLst/>
            <a:gdLst/>
            <a:ahLst/>
            <a:cxnLst>
              <a:cxn ang="0">
                <a:pos x="66" y="276"/>
              </a:cxn>
              <a:cxn ang="0">
                <a:pos x="77" y="298"/>
              </a:cxn>
              <a:cxn ang="0">
                <a:pos x="89" y="322"/>
              </a:cxn>
              <a:cxn ang="0">
                <a:pos x="102" y="342"/>
              </a:cxn>
              <a:cxn ang="0">
                <a:pos x="112" y="366"/>
              </a:cxn>
              <a:cxn ang="0">
                <a:pos x="123" y="388"/>
              </a:cxn>
              <a:cxn ang="0">
                <a:pos x="132" y="411"/>
              </a:cxn>
              <a:cxn ang="0">
                <a:pos x="139" y="436"/>
              </a:cxn>
              <a:cxn ang="0">
                <a:pos x="203" y="425"/>
              </a:cxn>
              <a:cxn ang="0">
                <a:pos x="266" y="416"/>
              </a:cxn>
              <a:cxn ang="0">
                <a:pos x="329" y="409"/>
              </a:cxn>
              <a:cxn ang="0">
                <a:pos x="393" y="400"/>
              </a:cxn>
              <a:cxn ang="0">
                <a:pos x="456" y="391"/>
              </a:cxn>
              <a:cxn ang="0">
                <a:pos x="518" y="381"/>
              </a:cxn>
              <a:cxn ang="0">
                <a:pos x="549" y="376"/>
              </a:cxn>
              <a:cxn ang="0">
                <a:pos x="580" y="368"/>
              </a:cxn>
              <a:cxn ang="0">
                <a:pos x="612" y="361"/>
              </a:cxn>
              <a:cxn ang="0">
                <a:pos x="642" y="353"/>
              </a:cxn>
              <a:cxn ang="0">
                <a:pos x="648" y="314"/>
              </a:cxn>
              <a:cxn ang="0">
                <a:pos x="657" y="275"/>
              </a:cxn>
              <a:cxn ang="0">
                <a:pos x="664" y="235"/>
              </a:cxn>
              <a:cxn ang="0">
                <a:pos x="671" y="197"/>
              </a:cxn>
              <a:cxn ang="0">
                <a:pos x="680" y="157"/>
              </a:cxn>
              <a:cxn ang="0">
                <a:pos x="687" y="118"/>
              </a:cxn>
              <a:cxn ang="0">
                <a:pos x="697" y="79"/>
              </a:cxn>
              <a:cxn ang="0">
                <a:pos x="704" y="36"/>
              </a:cxn>
              <a:cxn ang="0">
                <a:pos x="704" y="31"/>
              </a:cxn>
              <a:cxn ang="0">
                <a:pos x="704" y="26"/>
              </a:cxn>
              <a:cxn ang="0">
                <a:pos x="704" y="20"/>
              </a:cxn>
              <a:cxn ang="0">
                <a:pos x="704" y="13"/>
              </a:cxn>
              <a:cxn ang="0">
                <a:pos x="703" y="7"/>
              </a:cxn>
              <a:cxn ang="0">
                <a:pos x="703" y="4"/>
              </a:cxn>
              <a:cxn ang="0">
                <a:pos x="699" y="2"/>
              </a:cxn>
              <a:cxn ang="0">
                <a:pos x="697" y="1"/>
              </a:cxn>
              <a:cxn ang="0">
                <a:pos x="685" y="0"/>
              </a:cxn>
              <a:cxn ang="0">
                <a:pos x="662" y="2"/>
              </a:cxn>
              <a:cxn ang="0">
                <a:pos x="626" y="6"/>
              </a:cxn>
              <a:cxn ang="0">
                <a:pos x="582" y="11"/>
              </a:cxn>
              <a:cxn ang="0">
                <a:pos x="477" y="28"/>
              </a:cxn>
              <a:cxn ang="0">
                <a:pos x="355" y="48"/>
              </a:cxn>
              <a:cxn ang="0">
                <a:pos x="232" y="68"/>
              </a:cxn>
              <a:cxn ang="0">
                <a:pos x="123" y="88"/>
              </a:cxn>
              <a:cxn ang="0">
                <a:pos x="77" y="96"/>
              </a:cxn>
              <a:cxn ang="0">
                <a:pos x="40" y="104"/>
              </a:cxn>
              <a:cxn ang="0">
                <a:pos x="14" y="110"/>
              </a:cxn>
              <a:cxn ang="0">
                <a:pos x="0" y="114"/>
              </a:cxn>
              <a:cxn ang="0">
                <a:pos x="1" y="133"/>
              </a:cxn>
              <a:cxn ang="0">
                <a:pos x="7" y="150"/>
              </a:cxn>
              <a:cxn ang="0">
                <a:pos x="13" y="167"/>
              </a:cxn>
              <a:cxn ang="0">
                <a:pos x="21" y="185"/>
              </a:cxn>
              <a:cxn ang="0">
                <a:pos x="28" y="202"/>
              </a:cxn>
              <a:cxn ang="0">
                <a:pos x="36" y="220"/>
              </a:cxn>
              <a:cxn ang="0">
                <a:pos x="45" y="238"/>
              </a:cxn>
              <a:cxn ang="0">
                <a:pos x="54" y="253"/>
              </a:cxn>
            </a:cxnLst>
            <a:rect l="0" t="0" r="r" b="b"/>
            <a:pathLst>
              <a:path w="704" h="436">
                <a:moveTo>
                  <a:pt x="66" y="276"/>
                </a:moveTo>
                <a:lnTo>
                  <a:pt x="77" y="298"/>
                </a:lnTo>
                <a:lnTo>
                  <a:pt x="89" y="322"/>
                </a:lnTo>
                <a:lnTo>
                  <a:pt x="102" y="342"/>
                </a:lnTo>
                <a:lnTo>
                  <a:pt x="112" y="366"/>
                </a:lnTo>
                <a:lnTo>
                  <a:pt x="123" y="388"/>
                </a:lnTo>
                <a:lnTo>
                  <a:pt x="132" y="411"/>
                </a:lnTo>
                <a:lnTo>
                  <a:pt x="139" y="436"/>
                </a:lnTo>
                <a:lnTo>
                  <a:pt x="203" y="425"/>
                </a:lnTo>
                <a:lnTo>
                  <a:pt x="266" y="416"/>
                </a:lnTo>
                <a:lnTo>
                  <a:pt x="329" y="409"/>
                </a:lnTo>
                <a:lnTo>
                  <a:pt x="393" y="400"/>
                </a:lnTo>
                <a:lnTo>
                  <a:pt x="456" y="391"/>
                </a:lnTo>
                <a:lnTo>
                  <a:pt x="518" y="381"/>
                </a:lnTo>
                <a:lnTo>
                  <a:pt x="549" y="376"/>
                </a:lnTo>
                <a:lnTo>
                  <a:pt x="580" y="368"/>
                </a:lnTo>
                <a:lnTo>
                  <a:pt x="612" y="361"/>
                </a:lnTo>
                <a:lnTo>
                  <a:pt x="642" y="353"/>
                </a:lnTo>
                <a:lnTo>
                  <a:pt x="648" y="314"/>
                </a:lnTo>
                <a:lnTo>
                  <a:pt x="657" y="275"/>
                </a:lnTo>
                <a:lnTo>
                  <a:pt x="664" y="235"/>
                </a:lnTo>
                <a:lnTo>
                  <a:pt x="671" y="197"/>
                </a:lnTo>
                <a:lnTo>
                  <a:pt x="680" y="157"/>
                </a:lnTo>
                <a:lnTo>
                  <a:pt x="687" y="118"/>
                </a:lnTo>
                <a:lnTo>
                  <a:pt x="697" y="79"/>
                </a:lnTo>
                <a:lnTo>
                  <a:pt x="704" y="36"/>
                </a:lnTo>
                <a:lnTo>
                  <a:pt x="704" y="31"/>
                </a:lnTo>
                <a:lnTo>
                  <a:pt x="704" y="26"/>
                </a:lnTo>
                <a:lnTo>
                  <a:pt x="704" y="20"/>
                </a:lnTo>
                <a:lnTo>
                  <a:pt x="704" y="13"/>
                </a:lnTo>
                <a:lnTo>
                  <a:pt x="703" y="7"/>
                </a:lnTo>
                <a:lnTo>
                  <a:pt x="703" y="4"/>
                </a:lnTo>
                <a:lnTo>
                  <a:pt x="699" y="2"/>
                </a:lnTo>
                <a:lnTo>
                  <a:pt x="697" y="1"/>
                </a:lnTo>
                <a:lnTo>
                  <a:pt x="685" y="0"/>
                </a:lnTo>
                <a:lnTo>
                  <a:pt x="662" y="2"/>
                </a:lnTo>
                <a:lnTo>
                  <a:pt x="626" y="6"/>
                </a:lnTo>
                <a:lnTo>
                  <a:pt x="582" y="11"/>
                </a:lnTo>
                <a:lnTo>
                  <a:pt x="477" y="28"/>
                </a:lnTo>
                <a:lnTo>
                  <a:pt x="355" y="48"/>
                </a:lnTo>
                <a:lnTo>
                  <a:pt x="232" y="68"/>
                </a:lnTo>
                <a:lnTo>
                  <a:pt x="123" y="88"/>
                </a:lnTo>
                <a:lnTo>
                  <a:pt x="77" y="96"/>
                </a:lnTo>
                <a:lnTo>
                  <a:pt x="40" y="104"/>
                </a:lnTo>
                <a:lnTo>
                  <a:pt x="14" y="110"/>
                </a:lnTo>
                <a:lnTo>
                  <a:pt x="0" y="114"/>
                </a:lnTo>
                <a:lnTo>
                  <a:pt x="1" y="133"/>
                </a:lnTo>
                <a:lnTo>
                  <a:pt x="7" y="150"/>
                </a:lnTo>
                <a:lnTo>
                  <a:pt x="13" y="167"/>
                </a:lnTo>
                <a:lnTo>
                  <a:pt x="21" y="185"/>
                </a:lnTo>
                <a:lnTo>
                  <a:pt x="28" y="202"/>
                </a:lnTo>
                <a:lnTo>
                  <a:pt x="36" y="220"/>
                </a:lnTo>
                <a:lnTo>
                  <a:pt x="45" y="238"/>
                </a:lnTo>
                <a:lnTo>
                  <a:pt x="54" y="253"/>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77" name="Freeform 85"/>
          <p:cNvSpPr>
            <a:spLocks noChangeArrowheads="1"/>
          </p:cNvSpPr>
          <p:nvPr/>
        </p:nvSpPr>
        <p:spPr bwMode="auto">
          <a:xfrm>
            <a:off x="2632582" y="4085400"/>
            <a:ext cx="555488" cy="204231"/>
          </a:xfrm>
          <a:custGeom>
            <a:avLst/>
            <a:gdLst/>
            <a:ahLst/>
            <a:cxnLst>
              <a:cxn ang="0">
                <a:pos x="366" y="1"/>
              </a:cxn>
              <a:cxn ang="0">
                <a:pos x="332" y="0"/>
              </a:cxn>
              <a:cxn ang="0">
                <a:pos x="239" y="6"/>
              </a:cxn>
              <a:cxn ang="0">
                <a:pos x="134" y="20"/>
              </a:cxn>
              <a:cxn ang="0">
                <a:pos x="49" y="34"/>
              </a:cxn>
              <a:cxn ang="0">
                <a:pos x="35" y="62"/>
              </a:cxn>
              <a:cxn ang="0">
                <a:pos x="20" y="89"/>
              </a:cxn>
              <a:cxn ang="0">
                <a:pos x="8" y="115"/>
              </a:cxn>
              <a:cxn ang="0">
                <a:pos x="0" y="145"/>
              </a:cxn>
              <a:cxn ang="0">
                <a:pos x="44" y="141"/>
              </a:cxn>
              <a:cxn ang="0">
                <a:pos x="122" y="131"/>
              </a:cxn>
              <a:cxn ang="0">
                <a:pos x="197" y="117"/>
              </a:cxn>
              <a:cxn ang="0">
                <a:pos x="241" y="108"/>
              </a:cxn>
              <a:cxn ang="0">
                <a:pos x="231" y="104"/>
              </a:cxn>
              <a:cxn ang="0">
                <a:pos x="208" y="106"/>
              </a:cxn>
              <a:cxn ang="0">
                <a:pos x="149" y="112"/>
              </a:cxn>
              <a:cxn ang="0">
                <a:pos x="84" y="118"/>
              </a:cxn>
              <a:cxn ang="0">
                <a:pos x="44" y="121"/>
              </a:cxn>
              <a:cxn ang="0">
                <a:pos x="126" y="104"/>
              </a:cxn>
              <a:cxn ang="0">
                <a:pos x="206" y="93"/>
              </a:cxn>
              <a:cxn ang="0">
                <a:pos x="289" y="84"/>
              </a:cxn>
              <a:cxn ang="0">
                <a:pos x="371" y="72"/>
              </a:cxn>
              <a:cxn ang="0">
                <a:pos x="327" y="70"/>
              </a:cxn>
              <a:cxn ang="0">
                <a:pos x="276" y="72"/>
              </a:cxn>
              <a:cxn ang="0">
                <a:pos x="171" y="79"/>
              </a:cxn>
              <a:cxn ang="0">
                <a:pos x="86" y="89"/>
              </a:cxn>
              <a:cxn ang="0">
                <a:pos x="52" y="93"/>
              </a:cxn>
              <a:cxn ang="0">
                <a:pos x="126" y="77"/>
              </a:cxn>
              <a:cxn ang="0">
                <a:pos x="201" y="62"/>
              </a:cxn>
              <a:cxn ang="0">
                <a:pos x="276" y="51"/>
              </a:cxn>
              <a:cxn ang="0">
                <a:pos x="348" y="40"/>
              </a:cxn>
              <a:cxn ang="0">
                <a:pos x="312" y="38"/>
              </a:cxn>
              <a:cxn ang="0">
                <a:pos x="276" y="38"/>
              </a:cxn>
              <a:cxn ang="0">
                <a:pos x="205" y="48"/>
              </a:cxn>
              <a:cxn ang="0">
                <a:pos x="134" y="61"/>
              </a:cxn>
              <a:cxn ang="0">
                <a:pos x="99" y="65"/>
              </a:cxn>
              <a:cxn ang="0">
                <a:pos x="63" y="66"/>
              </a:cxn>
              <a:cxn ang="0">
                <a:pos x="99" y="57"/>
              </a:cxn>
              <a:cxn ang="0">
                <a:pos x="184" y="42"/>
              </a:cxn>
              <a:cxn ang="0">
                <a:pos x="289" y="23"/>
              </a:cxn>
              <a:cxn ang="0">
                <a:pos x="384" y="4"/>
              </a:cxn>
            </a:cxnLst>
            <a:rect l="0" t="0" r="r" b="b"/>
            <a:pathLst>
              <a:path w="384" h="145">
                <a:moveTo>
                  <a:pt x="376" y="2"/>
                </a:moveTo>
                <a:lnTo>
                  <a:pt x="366" y="1"/>
                </a:lnTo>
                <a:lnTo>
                  <a:pt x="351" y="0"/>
                </a:lnTo>
                <a:lnTo>
                  <a:pt x="332" y="0"/>
                </a:lnTo>
                <a:lnTo>
                  <a:pt x="289" y="2"/>
                </a:lnTo>
                <a:lnTo>
                  <a:pt x="239" y="6"/>
                </a:lnTo>
                <a:lnTo>
                  <a:pt x="185" y="11"/>
                </a:lnTo>
                <a:lnTo>
                  <a:pt x="134" y="20"/>
                </a:lnTo>
                <a:lnTo>
                  <a:pt x="87" y="27"/>
                </a:lnTo>
                <a:lnTo>
                  <a:pt x="49" y="34"/>
                </a:lnTo>
                <a:lnTo>
                  <a:pt x="41" y="49"/>
                </a:lnTo>
                <a:lnTo>
                  <a:pt x="35" y="62"/>
                </a:lnTo>
                <a:lnTo>
                  <a:pt x="29" y="76"/>
                </a:lnTo>
                <a:lnTo>
                  <a:pt x="20" y="89"/>
                </a:lnTo>
                <a:lnTo>
                  <a:pt x="14" y="102"/>
                </a:lnTo>
                <a:lnTo>
                  <a:pt x="8" y="115"/>
                </a:lnTo>
                <a:lnTo>
                  <a:pt x="2" y="130"/>
                </a:lnTo>
                <a:lnTo>
                  <a:pt x="0" y="145"/>
                </a:lnTo>
                <a:lnTo>
                  <a:pt x="16" y="145"/>
                </a:lnTo>
                <a:lnTo>
                  <a:pt x="44" y="141"/>
                </a:lnTo>
                <a:lnTo>
                  <a:pt x="81" y="136"/>
                </a:lnTo>
                <a:lnTo>
                  <a:pt x="122" y="131"/>
                </a:lnTo>
                <a:lnTo>
                  <a:pt x="162" y="124"/>
                </a:lnTo>
                <a:lnTo>
                  <a:pt x="197" y="117"/>
                </a:lnTo>
                <a:lnTo>
                  <a:pt x="224" y="112"/>
                </a:lnTo>
                <a:lnTo>
                  <a:pt x="241" y="108"/>
                </a:lnTo>
                <a:lnTo>
                  <a:pt x="237" y="106"/>
                </a:lnTo>
                <a:lnTo>
                  <a:pt x="231" y="104"/>
                </a:lnTo>
                <a:lnTo>
                  <a:pt x="221" y="104"/>
                </a:lnTo>
                <a:lnTo>
                  <a:pt x="208" y="106"/>
                </a:lnTo>
                <a:lnTo>
                  <a:pt x="182" y="108"/>
                </a:lnTo>
                <a:lnTo>
                  <a:pt x="149" y="112"/>
                </a:lnTo>
                <a:lnTo>
                  <a:pt x="115" y="116"/>
                </a:lnTo>
                <a:lnTo>
                  <a:pt x="84" y="118"/>
                </a:lnTo>
                <a:lnTo>
                  <a:pt x="60" y="121"/>
                </a:lnTo>
                <a:lnTo>
                  <a:pt x="44" y="121"/>
                </a:lnTo>
                <a:lnTo>
                  <a:pt x="86" y="112"/>
                </a:lnTo>
                <a:lnTo>
                  <a:pt x="126" y="104"/>
                </a:lnTo>
                <a:lnTo>
                  <a:pt x="167" y="100"/>
                </a:lnTo>
                <a:lnTo>
                  <a:pt x="206" y="93"/>
                </a:lnTo>
                <a:lnTo>
                  <a:pt x="248" y="89"/>
                </a:lnTo>
                <a:lnTo>
                  <a:pt x="289" y="84"/>
                </a:lnTo>
                <a:lnTo>
                  <a:pt x="330" y="78"/>
                </a:lnTo>
                <a:lnTo>
                  <a:pt x="371" y="72"/>
                </a:lnTo>
                <a:lnTo>
                  <a:pt x="350" y="70"/>
                </a:lnTo>
                <a:lnTo>
                  <a:pt x="327" y="70"/>
                </a:lnTo>
                <a:lnTo>
                  <a:pt x="302" y="70"/>
                </a:lnTo>
                <a:lnTo>
                  <a:pt x="276" y="72"/>
                </a:lnTo>
                <a:lnTo>
                  <a:pt x="223" y="73"/>
                </a:lnTo>
                <a:lnTo>
                  <a:pt x="171" y="79"/>
                </a:lnTo>
                <a:lnTo>
                  <a:pt x="123" y="85"/>
                </a:lnTo>
                <a:lnTo>
                  <a:pt x="86" y="89"/>
                </a:lnTo>
                <a:lnTo>
                  <a:pt x="61" y="93"/>
                </a:lnTo>
                <a:lnTo>
                  <a:pt x="52" y="93"/>
                </a:lnTo>
                <a:lnTo>
                  <a:pt x="88" y="85"/>
                </a:lnTo>
                <a:lnTo>
                  <a:pt x="126" y="77"/>
                </a:lnTo>
                <a:lnTo>
                  <a:pt x="163" y="70"/>
                </a:lnTo>
                <a:lnTo>
                  <a:pt x="201" y="62"/>
                </a:lnTo>
                <a:lnTo>
                  <a:pt x="239" y="56"/>
                </a:lnTo>
                <a:lnTo>
                  <a:pt x="276" y="51"/>
                </a:lnTo>
                <a:lnTo>
                  <a:pt x="312" y="46"/>
                </a:lnTo>
                <a:lnTo>
                  <a:pt x="348" y="40"/>
                </a:lnTo>
                <a:lnTo>
                  <a:pt x="330" y="38"/>
                </a:lnTo>
                <a:lnTo>
                  <a:pt x="312" y="38"/>
                </a:lnTo>
                <a:lnTo>
                  <a:pt x="293" y="38"/>
                </a:lnTo>
                <a:lnTo>
                  <a:pt x="276" y="38"/>
                </a:lnTo>
                <a:lnTo>
                  <a:pt x="241" y="42"/>
                </a:lnTo>
                <a:lnTo>
                  <a:pt x="205" y="48"/>
                </a:lnTo>
                <a:lnTo>
                  <a:pt x="169" y="54"/>
                </a:lnTo>
                <a:lnTo>
                  <a:pt x="134" y="61"/>
                </a:lnTo>
                <a:lnTo>
                  <a:pt x="116" y="62"/>
                </a:lnTo>
                <a:lnTo>
                  <a:pt x="99" y="65"/>
                </a:lnTo>
                <a:lnTo>
                  <a:pt x="80" y="66"/>
                </a:lnTo>
                <a:lnTo>
                  <a:pt x="63" y="66"/>
                </a:lnTo>
                <a:lnTo>
                  <a:pt x="72" y="62"/>
                </a:lnTo>
                <a:lnTo>
                  <a:pt x="99" y="57"/>
                </a:lnTo>
                <a:lnTo>
                  <a:pt x="137" y="51"/>
                </a:lnTo>
                <a:lnTo>
                  <a:pt x="184" y="42"/>
                </a:lnTo>
                <a:lnTo>
                  <a:pt x="237" y="32"/>
                </a:lnTo>
                <a:lnTo>
                  <a:pt x="289" y="23"/>
                </a:lnTo>
                <a:lnTo>
                  <a:pt x="341" y="11"/>
                </a:lnTo>
                <a:lnTo>
                  <a:pt x="384" y="4"/>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78" name="Freeform 86"/>
          <p:cNvSpPr>
            <a:spLocks noChangeArrowheads="1"/>
          </p:cNvSpPr>
          <p:nvPr/>
        </p:nvSpPr>
        <p:spPr bwMode="auto">
          <a:xfrm>
            <a:off x="3291028" y="4800210"/>
            <a:ext cx="301687" cy="208873"/>
          </a:xfrm>
          <a:custGeom>
            <a:avLst/>
            <a:gdLst/>
            <a:ahLst/>
            <a:cxnLst>
              <a:cxn ang="0">
                <a:pos x="149" y="2"/>
              </a:cxn>
              <a:cxn ang="0">
                <a:pos x="139" y="4"/>
              </a:cxn>
              <a:cxn ang="0">
                <a:pos x="126" y="7"/>
              </a:cxn>
              <a:cxn ang="0">
                <a:pos x="115" y="7"/>
              </a:cxn>
              <a:cxn ang="0">
                <a:pos x="105" y="8"/>
              </a:cxn>
              <a:cxn ang="0">
                <a:pos x="97" y="11"/>
              </a:cxn>
              <a:cxn ang="0">
                <a:pos x="93" y="12"/>
              </a:cxn>
              <a:cxn ang="0">
                <a:pos x="88" y="15"/>
              </a:cxn>
              <a:cxn ang="0">
                <a:pos x="85" y="18"/>
              </a:cxn>
              <a:cxn ang="0">
                <a:pos x="83" y="22"/>
              </a:cxn>
              <a:cxn ang="0">
                <a:pos x="80" y="27"/>
              </a:cxn>
              <a:cxn ang="0">
                <a:pos x="79" y="34"/>
              </a:cxn>
              <a:cxn ang="0">
                <a:pos x="76" y="41"/>
              </a:cxn>
              <a:cxn ang="0">
                <a:pos x="75" y="47"/>
              </a:cxn>
              <a:cxn ang="0">
                <a:pos x="75" y="54"/>
              </a:cxn>
              <a:cxn ang="0">
                <a:pos x="73" y="62"/>
              </a:cxn>
              <a:cxn ang="0">
                <a:pos x="73" y="69"/>
              </a:cxn>
              <a:cxn ang="0">
                <a:pos x="73" y="75"/>
              </a:cxn>
              <a:cxn ang="0">
                <a:pos x="68" y="75"/>
              </a:cxn>
              <a:cxn ang="0">
                <a:pos x="62" y="75"/>
              </a:cxn>
              <a:cxn ang="0">
                <a:pos x="57" y="74"/>
              </a:cxn>
              <a:cxn ang="0">
                <a:pos x="49" y="74"/>
              </a:cxn>
              <a:cxn ang="0">
                <a:pos x="43" y="75"/>
              </a:cxn>
              <a:cxn ang="0">
                <a:pos x="40" y="75"/>
              </a:cxn>
              <a:cxn ang="0">
                <a:pos x="36" y="78"/>
              </a:cxn>
              <a:cxn ang="0">
                <a:pos x="34" y="80"/>
              </a:cxn>
              <a:cxn ang="0">
                <a:pos x="26" y="86"/>
              </a:cxn>
              <a:cxn ang="0">
                <a:pos x="20" y="93"/>
              </a:cxn>
              <a:cxn ang="0">
                <a:pos x="15" y="101"/>
              </a:cxn>
              <a:cxn ang="0">
                <a:pos x="10" y="109"/>
              </a:cxn>
              <a:cxn ang="0">
                <a:pos x="6" y="119"/>
              </a:cxn>
              <a:cxn ang="0">
                <a:pos x="4" y="127"/>
              </a:cxn>
              <a:cxn ang="0">
                <a:pos x="0" y="139"/>
              </a:cxn>
              <a:cxn ang="0">
                <a:pos x="0" y="148"/>
              </a:cxn>
              <a:cxn ang="0">
                <a:pos x="26" y="142"/>
              </a:cxn>
              <a:cxn ang="0">
                <a:pos x="53" y="139"/>
              </a:cxn>
              <a:cxn ang="0">
                <a:pos x="79" y="135"/>
              </a:cxn>
              <a:cxn ang="0">
                <a:pos x="105" y="133"/>
              </a:cxn>
              <a:cxn ang="0">
                <a:pos x="131" y="131"/>
              </a:cxn>
              <a:cxn ang="0">
                <a:pos x="159" y="126"/>
              </a:cxn>
              <a:cxn ang="0">
                <a:pos x="172" y="125"/>
              </a:cxn>
              <a:cxn ang="0">
                <a:pos x="184" y="121"/>
              </a:cxn>
              <a:cxn ang="0">
                <a:pos x="197" y="118"/>
              </a:cxn>
              <a:cxn ang="0">
                <a:pos x="209" y="112"/>
              </a:cxn>
              <a:cxn ang="0">
                <a:pos x="206" y="103"/>
              </a:cxn>
              <a:cxn ang="0">
                <a:pos x="202" y="92"/>
              </a:cxn>
              <a:cxn ang="0">
                <a:pos x="196" y="76"/>
              </a:cxn>
              <a:cxn ang="0">
                <a:pos x="188" y="59"/>
              </a:cxn>
              <a:cxn ang="0">
                <a:pos x="180" y="41"/>
              </a:cxn>
              <a:cxn ang="0">
                <a:pos x="173" y="24"/>
              </a:cxn>
              <a:cxn ang="0">
                <a:pos x="166" y="11"/>
              </a:cxn>
              <a:cxn ang="0">
                <a:pos x="159" y="0"/>
              </a:cxn>
            </a:cxnLst>
            <a:rect l="0" t="0" r="r" b="b"/>
            <a:pathLst>
              <a:path w="209" h="148">
                <a:moveTo>
                  <a:pt x="149" y="2"/>
                </a:moveTo>
                <a:lnTo>
                  <a:pt x="139" y="4"/>
                </a:lnTo>
                <a:lnTo>
                  <a:pt x="126" y="7"/>
                </a:lnTo>
                <a:lnTo>
                  <a:pt x="115" y="7"/>
                </a:lnTo>
                <a:lnTo>
                  <a:pt x="105" y="8"/>
                </a:lnTo>
                <a:lnTo>
                  <a:pt x="97" y="11"/>
                </a:lnTo>
                <a:lnTo>
                  <a:pt x="93" y="12"/>
                </a:lnTo>
                <a:lnTo>
                  <a:pt x="88" y="15"/>
                </a:lnTo>
                <a:lnTo>
                  <a:pt x="85" y="18"/>
                </a:lnTo>
                <a:lnTo>
                  <a:pt x="83" y="22"/>
                </a:lnTo>
                <a:lnTo>
                  <a:pt x="80" y="27"/>
                </a:lnTo>
                <a:lnTo>
                  <a:pt x="79" y="34"/>
                </a:lnTo>
                <a:lnTo>
                  <a:pt x="76" y="41"/>
                </a:lnTo>
                <a:lnTo>
                  <a:pt x="75" y="47"/>
                </a:lnTo>
                <a:lnTo>
                  <a:pt x="75" y="54"/>
                </a:lnTo>
                <a:lnTo>
                  <a:pt x="73" y="62"/>
                </a:lnTo>
                <a:lnTo>
                  <a:pt x="73" y="69"/>
                </a:lnTo>
                <a:lnTo>
                  <a:pt x="73" y="75"/>
                </a:lnTo>
                <a:lnTo>
                  <a:pt x="68" y="75"/>
                </a:lnTo>
                <a:lnTo>
                  <a:pt x="62" y="75"/>
                </a:lnTo>
                <a:lnTo>
                  <a:pt x="57" y="74"/>
                </a:lnTo>
                <a:lnTo>
                  <a:pt x="49" y="74"/>
                </a:lnTo>
                <a:lnTo>
                  <a:pt x="43" y="75"/>
                </a:lnTo>
                <a:lnTo>
                  <a:pt x="40" y="75"/>
                </a:lnTo>
                <a:lnTo>
                  <a:pt x="36" y="78"/>
                </a:lnTo>
                <a:lnTo>
                  <a:pt x="34" y="80"/>
                </a:lnTo>
                <a:lnTo>
                  <a:pt x="26" y="86"/>
                </a:lnTo>
                <a:lnTo>
                  <a:pt x="20" y="93"/>
                </a:lnTo>
                <a:lnTo>
                  <a:pt x="15" y="101"/>
                </a:lnTo>
                <a:lnTo>
                  <a:pt x="10" y="109"/>
                </a:lnTo>
                <a:lnTo>
                  <a:pt x="6" y="119"/>
                </a:lnTo>
                <a:lnTo>
                  <a:pt x="4" y="127"/>
                </a:lnTo>
                <a:lnTo>
                  <a:pt x="0" y="139"/>
                </a:lnTo>
                <a:lnTo>
                  <a:pt x="0" y="148"/>
                </a:lnTo>
                <a:lnTo>
                  <a:pt x="26" y="142"/>
                </a:lnTo>
                <a:lnTo>
                  <a:pt x="53" y="139"/>
                </a:lnTo>
                <a:lnTo>
                  <a:pt x="79" y="135"/>
                </a:lnTo>
                <a:lnTo>
                  <a:pt x="105" y="133"/>
                </a:lnTo>
                <a:lnTo>
                  <a:pt x="131" y="131"/>
                </a:lnTo>
                <a:lnTo>
                  <a:pt x="159" y="126"/>
                </a:lnTo>
                <a:lnTo>
                  <a:pt x="172" y="125"/>
                </a:lnTo>
                <a:lnTo>
                  <a:pt x="184" y="121"/>
                </a:lnTo>
                <a:lnTo>
                  <a:pt x="197" y="118"/>
                </a:lnTo>
                <a:lnTo>
                  <a:pt x="209" y="112"/>
                </a:lnTo>
                <a:lnTo>
                  <a:pt x="206" y="103"/>
                </a:lnTo>
                <a:lnTo>
                  <a:pt x="202" y="92"/>
                </a:lnTo>
                <a:lnTo>
                  <a:pt x="196" y="76"/>
                </a:lnTo>
                <a:lnTo>
                  <a:pt x="188" y="59"/>
                </a:lnTo>
                <a:lnTo>
                  <a:pt x="180" y="41"/>
                </a:lnTo>
                <a:lnTo>
                  <a:pt x="173" y="24"/>
                </a:lnTo>
                <a:lnTo>
                  <a:pt x="166" y="11"/>
                </a:lnTo>
                <a:lnTo>
                  <a:pt x="159" y="0"/>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79" name="Freeform 87"/>
          <p:cNvSpPr>
            <a:spLocks noChangeArrowheads="1"/>
          </p:cNvSpPr>
          <p:nvPr/>
        </p:nvSpPr>
        <p:spPr bwMode="auto">
          <a:xfrm>
            <a:off x="2421881" y="4997479"/>
            <a:ext cx="849991" cy="111399"/>
          </a:xfrm>
          <a:custGeom>
            <a:avLst/>
            <a:gdLst/>
            <a:ahLst/>
            <a:cxnLst>
              <a:cxn ang="0">
                <a:pos x="4" y="64"/>
              </a:cxn>
              <a:cxn ang="0">
                <a:pos x="3" y="66"/>
              </a:cxn>
              <a:cxn ang="0">
                <a:pos x="2" y="69"/>
              </a:cxn>
              <a:cxn ang="0">
                <a:pos x="2" y="70"/>
              </a:cxn>
              <a:cxn ang="0">
                <a:pos x="0" y="73"/>
              </a:cxn>
              <a:cxn ang="0">
                <a:pos x="0" y="76"/>
              </a:cxn>
              <a:cxn ang="0">
                <a:pos x="0" y="78"/>
              </a:cxn>
              <a:cxn ang="0">
                <a:pos x="0" y="79"/>
              </a:cxn>
              <a:cxn ang="0">
                <a:pos x="75" y="73"/>
              </a:cxn>
              <a:cxn ang="0">
                <a:pos x="148" y="68"/>
              </a:cxn>
              <a:cxn ang="0">
                <a:pos x="223" y="60"/>
              </a:cxn>
              <a:cxn ang="0">
                <a:pos x="297" y="50"/>
              </a:cxn>
              <a:cxn ang="0">
                <a:pos x="369" y="41"/>
              </a:cxn>
              <a:cxn ang="0">
                <a:pos x="443" y="30"/>
              </a:cxn>
              <a:cxn ang="0">
                <a:pos x="517" y="18"/>
              </a:cxn>
              <a:cxn ang="0">
                <a:pos x="588" y="7"/>
              </a:cxn>
              <a:cxn ang="0">
                <a:pos x="563" y="5"/>
              </a:cxn>
              <a:cxn ang="0">
                <a:pos x="535" y="1"/>
              </a:cxn>
              <a:cxn ang="0">
                <a:pos x="505" y="1"/>
              </a:cxn>
              <a:cxn ang="0">
                <a:pos x="473" y="0"/>
              </a:cxn>
              <a:cxn ang="0">
                <a:pos x="406" y="0"/>
              </a:cxn>
              <a:cxn ang="0">
                <a:pos x="341" y="1"/>
              </a:cxn>
              <a:cxn ang="0">
                <a:pos x="281" y="2"/>
              </a:cxn>
              <a:cxn ang="0">
                <a:pos x="232" y="5"/>
              </a:cxn>
              <a:cxn ang="0">
                <a:pos x="198" y="6"/>
              </a:cxn>
              <a:cxn ang="0">
                <a:pos x="181" y="7"/>
              </a:cxn>
              <a:cxn ang="0">
                <a:pos x="161" y="5"/>
              </a:cxn>
              <a:cxn ang="0">
                <a:pos x="142" y="5"/>
              </a:cxn>
              <a:cxn ang="0">
                <a:pos x="122" y="7"/>
              </a:cxn>
              <a:cxn ang="0">
                <a:pos x="102" y="10"/>
              </a:cxn>
              <a:cxn ang="0">
                <a:pos x="83" y="14"/>
              </a:cxn>
              <a:cxn ang="0">
                <a:pos x="63" y="18"/>
              </a:cxn>
              <a:cxn ang="0">
                <a:pos x="43" y="24"/>
              </a:cxn>
              <a:cxn ang="0">
                <a:pos x="23" y="30"/>
              </a:cxn>
              <a:cxn ang="0">
                <a:pos x="19" y="30"/>
              </a:cxn>
              <a:cxn ang="0">
                <a:pos x="17" y="33"/>
              </a:cxn>
              <a:cxn ang="0">
                <a:pos x="14" y="36"/>
              </a:cxn>
              <a:cxn ang="0">
                <a:pos x="12" y="41"/>
              </a:cxn>
              <a:cxn ang="0">
                <a:pos x="10" y="45"/>
              </a:cxn>
              <a:cxn ang="0">
                <a:pos x="8" y="50"/>
              </a:cxn>
              <a:cxn ang="0">
                <a:pos x="7" y="56"/>
              </a:cxn>
              <a:cxn ang="0">
                <a:pos x="4" y="62"/>
              </a:cxn>
            </a:cxnLst>
            <a:rect l="0" t="0" r="r" b="b"/>
            <a:pathLst>
              <a:path w="588" h="79">
                <a:moveTo>
                  <a:pt x="4" y="64"/>
                </a:moveTo>
                <a:lnTo>
                  <a:pt x="3" y="66"/>
                </a:lnTo>
                <a:lnTo>
                  <a:pt x="2" y="69"/>
                </a:lnTo>
                <a:lnTo>
                  <a:pt x="2" y="70"/>
                </a:lnTo>
                <a:lnTo>
                  <a:pt x="0" y="73"/>
                </a:lnTo>
                <a:lnTo>
                  <a:pt x="0" y="76"/>
                </a:lnTo>
                <a:lnTo>
                  <a:pt x="0" y="78"/>
                </a:lnTo>
                <a:lnTo>
                  <a:pt x="0" y="79"/>
                </a:lnTo>
                <a:lnTo>
                  <a:pt x="75" y="73"/>
                </a:lnTo>
                <a:lnTo>
                  <a:pt x="148" y="68"/>
                </a:lnTo>
                <a:lnTo>
                  <a:pt x="223" y="60"/>
                </a:lnTo>
                <a:lnTo>
                  <a:pt x="297" y="50"/>
                </a:lnTo>
                <a:lnTo>
                  <a:pt x="369" y="41"/>
                </a:lnTo>
                <a:lnTo>
                  <a:pt x="443" y="30"/>
                </a:lnTo>
                <a:lnTo>
                  <a:pt x="517" y="18"/>
                </a:lnTo>
                <a:lnTo>
                  <a:pt x="588" y="7"/>
                </a:lnTo>
                <a:lnTo>
                  <a:pt x="563" y="5"/>
                </a:lnTo>
                <a:lnTo>
                  <a:pt x="535" y="1"/>
                </a:lnTo>
                <a:lnTo>
                  <a:pt x="505" y="1"/>
                </a:lnTo>
                <a:lnTo>
                  <a:pt x="473" y="0"/>
                </a:lnTo>
                <a:lnTo>
                  <a:pt x="406" y="0"/>
                </a:lnTo>
                <a:lnTo>
                  <a:pt x="341" y="1"/>
                </a:lnTo>
                <a:lnTo>
                  <a:pt x="281" y="2"/>
                </a:lnTo>
                <a:lnTo>
                  <a:pt x="232" y="5"/>
                </a:lnTo>
                <a:lnTo>
                  <a:pt x="198" y="6"/>
                </a:lnTo>
                <a:lnTo>
                  <a:pt x="181" y="7"/>
                </a:lnTo>
                <a:lnTo>
                  <a:pt x="161" y="5"/>
                </a:lnTo>
                <a:lnTo>
                  <a:pt x="142" y="5"/>
                </a:lnTo>
                <a:lnTo>
                  <a:pt x="122" y="7"/>
                </a:lnTo>
                <a:lnTo>
                  <a:pt x="102" y="10"/>
                </a:lnTo>
                <a:lnTo>
                  <a:pt x="83" y="14"/>
                </a:lnTo>
                <a:lnTo>
                  <a:pt x="63" y="18"/>
                </a:lnTo>
                <a:lnTo>
                  <a:pt x="43" y="24"/>
                </a:lnTo>
                <a:lnTo>
                  <a:pt x="23" y="30"/>
                </a:lnTo>
                <a:lnTo>
                  <a:pt x="19" y="30"/>
                </a:lnTo>
                <a:lnTo>
                  <a:pt x="17" y="33"/>
                </a:lnTo>
                <a:lnTo>
                  <a:pt x="14" y="36"/>
                </a:lnTo>
                <a:lnTo>
                  <a:pt x="12" y="41"/>
                </a:lnTo>
                <a:lnTo>
                  <a:pt x="10" y="45"/>
                </a:lnTo>
                <a:lnTo>
                  <a:pt x="8" y="50"/>
                </a:lnTo>
                <a:lnTo>
                  <a:pt x="7" y="56"/>
                </a:lnTo>
                <a:lnTo>
                  <a:pt x="4" y="62"/>
                </a:lnTo>
                <a:close/>
              </a:path>
            </a:pathLst>
          </a:custGeom>
          <a:solidFill>
            <a:srgbClr val="38B0FF"/>
          </a:solidFill>
          <a:ln w="12700">
            <a:noFill/>
            <a:round/>
            <a:headEnd/>
            <a:tailEnd/>
          </a:ln>
          <a:effectLst/>
        </p:spPr>
        <p:txBody>
          <a:bodyPr wrap="none" lIns="136063" tIns="68031" rIns="136063" bIns="68031"/>
          <a:lstStyle/>
          <a:p>
            <a:endParaRPr lang="en-US"/>
          </a:p>
        </p:txBody>
      </p:sp>
      <p:sp>
        <p:nvSpPr>
          <p:cNvPr id="213080" name="Freeform 88"/>
          <p:cNvSpPr>
            <a:spLocks noChangeArrowheads="1"/>
          </p:cNvSpPr>
          <p:nvPr/>
        </p:nvSpPr>
        <p:spPr bwMode="auto">
          <a:xfrm>
            <a:off x="2414696" y="4997480"/>
            <a:ext cx="1161258" cy="290101"/>
          </a:xfrm>
          <a:custGeom>
            <a:avLst/>
            <a:gdLst/>
            <a:ahLst/>
            <a:cxnLst>
              <a:cxn ang="0">
                <a:pos x="751" y="10"/>
              </a:cxn>
              <a:cxn ang="0">
                <a:pos x="700" y="21"/>
              </a:cxn>
              <a:cxn ang="0">
                <a:pos x="649" y="31"/>
              </a:cxn>
              <a:cxn ang="0">
                <a:pos x="597" y="39"/>
              </a:cxn>
              <a:cxn ang="0">
                <a:pos x="547" y="45"/>
              </a:cxn>
              <a:cxn ang="0">
                <a:pos x="499" y="52"/>
              </a:cxn>
              <a:cxn ang="0">
                <a:pos x="448" y="57"/>
              </a:cxn>
              <a:cxn ang="0">
                <a:pos x="397" y="62"/>
              </a:cxn>
              <a:cxn ang="0">
                <a:pos x="297" y="69"/>
              </a:cxn>
              <a:cxn ang="0">
                <a:pos x="199" y="81"/>
              </a:cxn>
              <a:cxn ang="0">
                <a:pos x="149" y="86"/>
              </a:cxn>
              <a:cxn ang="0">
                <a:pos x="99" y="93"/>
              </a:cxn>
              <a:cxn ang="0">
                <a:pos x="50" y="101"/>
              </a:cxn>
              <a:cxn ang="0">
                <a:pos x="0" y="112"/>
              </a:cxn>
              <a:cxn ang="0">
                <a:pos x="9" y="123"/>
              </a:cxn>
              <a:cxn ang="0">
                <a:pos x="17" y="135"/>
              </a:cxn>
              <a:cxn ang="0">
                <a:pos x="24" y="148"/>
              </a:cxn>
              <a:cxn ang="0">
                <a:pos x="31" y="160"/>
              </a:cxn>
              <a:cxn ang="0">
                <a:pos x="40" y="172"/>
              </a:cxn>
              <a:cxn ang="0">
                <a:pos x="46" y="184"/>
              </a:cxn>
              <a:cxn ang="0">
                <a:pos x="58" y="196"/>
              </a:cxn>
              <a:cxn ang="0">
                <a:pos x="69" y="205"/>
              </a:cxn>
              <a:cxn ang="0">
                <a:pos x="69" y="205"/>
              </a:cxn>
              <a:cxn ang="0">
                <a:pos x="70" y="201"/>
              </a:cxn>
              <a:cxn ang="0">
                <a:pos x="73" y="199"/>
              </a:cxn>
              <a:cxn ang="0">
                <a:pos x="73" y="196"/>
              </a:cxn>
              <a:cxn ang="0">
                <a:pos x="74" y="192"/>
              </a:cxn>
              <a:cxn ang="0">
                <a:pos x="74" y="189"/>
              </a:cxn>
              <a:cxn ang="0">
                <a:pos x="74" y="186"/>
              </a:cxn>
              <a:cxn ang="0">
                <a:pos x="74" y="186"/>
              </a:cxn>
              <a:cxn ang="0">
                <a:pos x="126" y="177"/>
              </a:cxn>
              <a:cxn ang="0">
                <a:pos x="175" y="171"/>
              </a:cxn>
              <a:cxn ang="0">
                <a:pos x="226" y="166"/>
              </a:cxn>
              <a:cxn ang="0">
                <a:pos x="273" y="160"/>
              </a:cxn>
              <a:cxn ang="0">
                <a:pos x="322" y="156"/>
              </a:cxn>
              <a:cxn ang="0">
                <a:pos x="371" y="153"/>
              </a:cxn>
              <a:cxn ang="0">
                <a:pos x="421" y="151"/>
              </a:cxn>
              <a:cxn ang="0">
                <a:pos x="472" y="147"/>
              </a:cxn>
              <a:cxn ang="0">
                <a:pos x="510" y="147"/>
              </a:cxn>
              <a:cxn ang="0">
                <a:pos x="545" y="144"/>
              </a:cxn>
              <a:cxn ang="0">
                <a:pos x="583" y="143"/>
              </a:cxn>
              <a:cxn ang="0">
                <a:pos x="621" y="139"/>
              </a:cxn>
              <a:cxn ang="0">
                <a:pos x="657" y="135"/>
              </a:cxn>
              <a:cxn ang="0">
                <a:pos x="695" y="130"/>
              </a:cxn>
              <a:cxn ang="0">
                <a:pos x="715" y="125"/>
              </a:cxn>
              <a:cxn ang="0">
                <a:pos x="732" y="121"/>
              </a:cxn>
              <a:cxn ang="0">
                <a:pos x="751" y="116"/>
              </a:cxn>
              <a:cxn ang="0">
                <a:pos x="770" y="112"/>
              </a:cxn>
              <a:cxn ang="0">
                <a:pos x="774" y="109"/>
              </a:cxn>
              <a:cxn ang="0">
                <a:pos x="778" y="107"/>
              </a:cxn>
              <a:cxn ang="0">
                <a:pos x="780" y="100"/>
              </a:cxn>
              <a:cxn ang="0">
                <a:pos x="783" y="94"/>
              </a:cxn>
              <a:cxn ang="0">
                <a:pos x="790" y="78"/>
              </a:cxn>
              <a:cxn ang="0">
                <a:pos x="796" y="62"/>
              </a:cxn>
              <a:cxn ang="0">
                <a:pos x="802" y="43"/>
              </a:cxn>
              <a:cxn ang="0">
                <a:pos x="803" y="24"/>
              </a:cxn>
              <a:cxn ang="0">
                <a:pos x="804" y="17"/>
              </a:cxn>
              <a:cxn ang="0">
                <a:pos x="804" y="9"/>
              </a:cxn>
              <a:cxn ang="0">
                <a:pos x="803" y="2"/>
              </a:cxn>
              <a:cxn ang="0">
                <a:pos x="802" y="0"/>
              </a:cxn>
            </a:cxnLst>
            <a:rect l="0" t="0" r="r" b="b"/>
            <a:pathLst>
              <a:path w="804" h="205">
                <a:moveTo>
                  <a:pt x="751" y="10"/>
                </a:moveTo>
                <a:lnTo>
                  <a:pt x="700" y="21"/>
                </a:lnTo>
                <a:lnTo>
                  <a:pt x="649" y="31"/>
                </a:lnTo>
                <a:lnTo>
                  <a:pt x="597" y="39"/>
                </a:lnTo>
                <a:lnTo>
                  <a:pt x="547" y="45"/>
                </a:lnTo>
                <a:lnTo>
                  <a:pt x="499" y="52"/>
                </a:lnTo>
                <a:lnTo>
                  <a:pt x="448" y="57"/>
                </a:lnTo>
                <a:lnTo>
                  <a:pt x="397" y="62"/>
                </a:lnTo>
                <a:lnTo>
                  <a:pt x="297" y="69"/>
                </a:lnTo>
                <a:lnTo>
                  <a:pt x="199" y="81"/>
                </a:lnTo>
                <a:lnTo>
                  <a:pt x="149" y="86"/>
                </a:lnTo>
                <a:lnTo>
                  <a:pt x="99" y="93"/>
                </a:lnTo>
                <a:lnTo>
                  <a:pt x="50" y="101"/>
                </a:lnTo>
                <a:lnTo>
                  <a:pt x="0" y="112"/>
                </a:lnTo>
                <a:lnTo>
                  <a:pt x="9" y="123"/>
                </a:lnTo>
                <a:lnTo>
                  <a:pt x="17" y="135"/>
                </a:lnTo>
                <a:lnTo>
                  <a:pt x="24" y="148"/>
                </a:lnTo>
                <a:lnTo>
                  <a:pt x="31" y="160"/>
                </a:lnTo>
                <a:lnTo>
                  <a:pt x="40" y="172"/>
                </a:lnTo>
                <a:lnTo>
                  <a:pt x="46" y="184"/>
                </a:lnTo>
                <a:lnTo>
                  <a:pt x="58" y="196"/>
                </a:lnTo>
                <a:lnTo>
                  <a:pt x="69" y="205"/>
                </a:lnTo>
                <a:lnTo>
                  <a:pt x="69" y="205"/>
                </a:lnTo>
                <a:lnTo>
                  <a:pt x="70" y="201"/>
                </a:lnTo>
                <a:lnTo>
                  <a:pt x="73" y="199"/>
                </a:lnTo>
                <a:lnTo>
                  <a:pt x="73" y="196"/>
                </a:lnTo>
                <a:lnTo>
                  <a:pt x="74" y="192"/>
                </a:lnTo>
                <a:lnTo>
                  <a:pt x="74" y="189"/>
                </a:lnTo>
                <a:lnTo>
                  <a:pt x="74" y="186"/>
                </a:lnTo>
                <a:lnTo>
                  <a:pt x="74" y="186"/>
                </a:lnTo>
                <a:lnTo>
                  <a:pt x="126" y="177"/>
                </a:lnTo>
                <a:lnTo>
                  <a:pt x="175" y="171"/>
                </a:lnTo>
                <a:lnTo>
                  <a:pt x="226" y="166"/>
                </a:lnTo>
                <a:lnTo>
                  <a:pt x="273" y="160"/>
                </a:lnTo>
                <a:lnTo>
                  <a:pt x="322" y="156"/>
                </a:lnTo>
                <a:lnTo>
                  <a:pt x="371" y="153"/>
                </a:lnTo>
                <a:lnTo>
                  <a:pt x="421" y="151"/>
                </a:lnTo>
                <a:lnTo>
                  <a:pt x="472" y="147"/>
                </a:lnTo>
                <a:lnTo>
                  <a:pt x="510" y="147"/>
                </a:lnTo>
                <a:lnTo>
                  <a:pt x="545" y="144"/>
                </a:lnTo>
                <a:lnTo>
                  <a:pt x="583" y="143"/>
                </a:lnTo>
                <a:lnTo>
                  <a:pt x="621" y="139"/>
                </a:lnTo>
                <a:lnTo>
                  <a:pt x="657" y="135"/>
                </a:lnTo>
                <a:lnTo>
                  <a:pt x="695" y="130"/>
                </a:lnTo>
                <a:lnTo>
                  <a:pt x="715" y="125"/>
                </a:lnTo>
                <a:lnTo>
                  <a:pt x="732" y="121"/>
                </a:lnTo>
                <a:lnTo>
                  <a:pt x="751" y="116"/>
                </a:lnTo>
                <a:lnTo>
                  <a:pt x="770" y="112"/>
                </a:lnTo>
                <a:lnTo>
                  <a:pt x="774" y="109"/>
                </a:lnTo>
                <a:lnTo>
                  <a:pt x="778" y="107"/>
                </a:lnTo>
                <a:lnTo>
                  <a:pt x="780" y="100"/>
                </a:lnTo>
                <a:lnTo>
                  <a:pt x="783" y="94"/>
                </a:lnTo>
                <a:lnTo>
                  <a:pt x="790" y="78"/>
                </a:lnTo>
                <a:lnTo>
                  <a:pt x="796" y="62"/>
                </a:lnTo>
                <a:lnTo>
                  <a:pt x="802" y="43"/>
                </a:lnTo>
                <a:lnTo>
                  <a:pt x="803" y="24"/>
                </a:lnTo>
                <a:lnTo>
                  <a:pt x="804" y="17"/>
                </a:lnTo>
                <a:lnTo>
                  <a:pt x="804" y="9"/>
                </a:lnTo>
                <a:lnTo>
                  <a:pt x="803" y="2"/>
                </a:lnTo>
                <a:lnTo>
                  <a:pt x="802"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81" name="Freeform 89"/>
          <p:cNvSpPr>
            <a:spLocks noChangeArrowheads="1"/>
          </p:cNvSpPr>
          <p:nvPr/>
        </p:nvSpPr>
        <p:spPr bwMode="auto">
          <a:xfrm>
            <a:off x="2484134" y="5245805"/>
            <a:ext cx="1070271" cy="369010"/>
          </a:xfrm>
          <a:custGeom>
            <a:avLst/>
            <a:gdLst/>
            <a:ahLst/>
            <a:cxnLst>
              <a:cxn ang="0">
                <a:pos x="12" y="163"/>
              </a:cxn>
              <a:cxn ang="0">
                <a:pos x="4" y="206"/>
              </a:cxn>
              <a:cxn ang="0">
                <a:pos x="2" y="241"/>
              </a:cxn>
              <a:cxn ang="0">
                <a:pos x="2" y="257"/>
              </a:cxn>
              <a:cxn ang="0">
                <a:pos x="62" y="261"/>
              </a:cxn>
              <a:cxn ang="0">
                <a:pos x="113" y="262"/>
              </a:cxn>
              <a:cxn ang="0">
                <a:pos x="163" y="261"/>
              </a:cxn>
              <a:cxn ang="0">
                <a:pos x="215" y="257"/>
              </a:cxn>
              <a:cxn ang="0">
                <a:pos x="324" y="257"/>
              </a:cxn>
              <a:cxn ang="0">
                <a:pos x="434" y="257"/>
              </a:cxn>
              <a:cxn ang="0">
                <a:pos x="543" y="261"/>
              </a:cxn>
              <a:cxn ang="0">
                <a:pos x="653" y="261"/>
              </a:cxn>
              <a:cxn ang="0">
                <a:pos x="657" y="257"/>
              </a:cxn>
              <a:cxn ang="0">
                <a:pos x="663" y="250"/>
              </a:cxn>
              <a:cxn ang="0">
                <a:pos x="673" y="230"/>
              </a:cxn>
              <a:cxn ang="0">
                <a:pos x="679" y="210"/>
              </a:cxn>
              <a:cxn ang="0">
                <a:pos x="680" y="198"/>
              </a:cxn>
              <a:cxn ang="0">
                <a:pos x="688" y="164"/>
              </a:cxn>
              <a:cxn ang="0">
                <a:pos x="707" y="110"/>
              </a:cxn>
              <a:cxn ang="0">
                <a:pos x="726" y="54"/>
              </a:cxn>
              <a:cxn ang="0">
                <a:pos x="740" y="17"/>
              </a:cxn>
              <a:cxn ang="0">
                <a:pos x="712" y="8"/>
              </a:cxn>
              <a:cxn ang="0">
                <a:pos x="684" y="2"/>
              </a:cxn>
              <a:cxn ang="0">
                <a:pos x="629" y="0"/>
              </a:cxn>
              <a:cxn ang="0">
                <a:pos x="572" y="3"/>
              </a:cxn>
              <a:cxn ang="0">
                <a:pos x="515" y="8"/>
              </a:cxn>
              <a:cxn ang="0">
                <a:pos x="401" y="11"/>
              </a:cxn>
              <a:cxn ang="0">
                <a:pos x="288" y="15"/>
              </a:cxn>
              <a:cxn ang="0">
                <a:pos x="174" y="17"/>
              </a:cxn>
              <a:cxn ang="0">
                <a:pos x="62" y="21"/>
              </a:cxn>
              <a:cxn ang="0">
                <a:pos x="49" y="46"/>
              </a:cxn>
              <a:cxn ang="0">
                <a:pos x="37" y="71"/>
              </a:cxn>
              <a:cxn ang="0">
                <a:pos x="28" y="98"/>
              </a:cxn>
              <a:cxn ang="0">
                <a:pos x="21" y="125"/>
              </a:cxn>
            </a:cxnLst>
            <a:rect l="0" t="0" r="r" b="b"/>
            <a:pathLst>
              <a:path w="740" h="262">
                <a:moveTo>
                  <a:pt x="17" y="142"/>
                </a:moveTo>
                <a:lnTo>
                  <a:pt x="12" y="163"/>
                </a:lnTo>
                <a:lnTo>
                  <a:pt x="10" y="185"/>
                </a:lnTo>
                <a:lnTo>
                  <a:pt x="4" y="206"/>
                </a:lnTo>
                <a:lnTo>
                  <a:pt x="2" y="225"/>
                </a:lnTo>
                <a:lnTo>
                  <a:pt x="2" y="241"/>
                </a:lnTo>
                <a:lnTo>
                  <a:pt x="0" y="251"/>
                </a:lnTo>
                <a:lnTo>
                  <a:pt x="2" y="257"/>
                </a:lnTo>
                <a:lnTo>
                  <a:pt x="33" y="261"/>
                </a:lnTo>
                <a:lnTo>
                  <a:pt x="62" y="261"/>
                </a:lnTo>
                <a:lnTo>
                  <a:pt x="88" y="262"/>
                </a:lnTo>
                <a:lnTo>
                  <a:pt x="113" y="262"/>
                </a:lnTo>
                <a:lnTo>
                  <a:pt x="138" y="261"/>
                </a:lnTo>
                <a:lnTo>
                  <a:pt x="163" y="261"/>
                </a:lnTo>
                <a:lnTo>
                  <a:pt x="189" y="257"/>
                </a:lnTo>
                <a:lnTo>
                  <a:pt x="215" y="257"/>
                </a:lnTo>
                <a:lnTo>
                  <a:pt x="270" y="257"/>
                </a:lnTo>
                <a:lnTo>
                  <a:pt x="324" y="257"/>
                </a:lnTo>
                <a:lnTo>
                  <a:pt x="379" y="257"/>
                </a:lnTo>
                <a:lnTo>
                  <a:pt x="434" y="257"/>
                </a:lnTo>
                <a:lnTo>
                  <a:pt x="488" y="261"/>
                </a:lnTo>
                <a:lnTo>
                  <a:pt x="543" y="261"/>
                </a:lnTo>
                <a:lnTo>
                  <a:pt x="599" y="261"/>
                </a:lnTo>
                <a:lnTo>
                  <a:pt x="653" y="261"/>
                </a:lnTo>
                <a:lnTo>
                  <a:pt x="656" y="261"/>
                </a:lnTo>
                <a:lnTo>
                  <a:pt x="657" y="257"/>
                </a:lnTo>
                <a:lnTo>
                  <a:pt x="661" y="255"/>
                </a:lnTo>
                <a:lnTo>
                  <a:pt x="663" y="250"/>
                </a:lnTo>
                <a:lnTo>
                  <a:pt x="667" y="242"/>
                </a:lnTo>
                <a:lnTo>
                  <a:pt x="673" y="230"/>
                </a:lnTo>
                <a:lnTo>
                  <a:pt x="676" y="219"/>
                </a:lnTo>
                <a:lnTo>
                  <a:pt x="679" y="210"/>
                </a:lnTo>
                <a:lnTo>
                  <a:pt x="680" y="200"/>
                </a:lnTo>
                <a:lnTo>
                  <a:pt x="680" y="198"/>
                </a:lnTo>
                <a:lnTo>
                  <a:pt x="684" y="185"/>
                </a:lnTo>
                <a:lnTo>
                  <a:pt x="688" y="164"/>
                </a:lnTo>
                <a:lnTo>
                  <a:pt x="698" y="138"/>
                </a:lnTo>
                <a:lnTo>
                  <a:pt x="707" y="110"/>
                </a:lnTo>
                <a:lnTo>
                  <a:pt x="719" y="82"/>
                </a:lnTo>
                <a:lnTo>
                  <a:pt x="726" y="54"/>
                </a:lnTo>
                <a:lnTo>
                  <a:pt x="735" y="33"/>
                </a:lnTo>
                <a:lnTo>
                  <a:pt x="740" y="17"/>
                </a:lnTo>
                <a:lnTo>
                  <a:pt x="726" y="13"/>
                </a:lnTo>
                <a:lnTo>
                  <a:pt x="712" y="8"/>
                </a:lnTo>
                <a:lnTo>
                  <a:pt x="699" y="4"/>
                </a:lnTo>
                <a:lnTo>
                  <a:pt x="684" y="2"/>
                </a:lnTo>
                <a:lnTo>
                  <a:pt x="657" y="0"/>
                </a:lnTo>
                <a:lnTo>
                  <a:pt x="629" y="0"/>
                </a:lnTo>
                <a:lnTo>
                  <a:pt x="600" y="1"/>
                </a:lnTo>
                <a:lnTo>
                  <a:pt x="572" y="3"/>
                </a:lnTo>
                <a:lnTo>
                  <a:pt x="542" y="6"/>
                </a:lnTo>
                <a:lnTo>
                  <a:pt x="515" y="8"/>
                </a:lnTo>
                <a:lnTo>
                  <a:pt x="458" y="10"/>
                </a:lnTo>
                <a:lnTo>
                  <a:pt x="401" y="11"/>
                </a:lnTo>
                <a:lnTo>
                  <a:pt x="345" y="13"/>
                </a:lnTo>
                <a:lnTo>
                  <a:pt x="288" y="15"/>
                </a:lnTo>
                <a:lnTo>
                  <a:pt x="231" y="16"/>
                </a:lnTo>
                <a:lnTo>
                  <a:pt x="174" y="17"/>
                </a:lnTo>
                <a:lnTo>
                  <a:pt x="118" y="18"/>
                </a:lnTo>
                <a:lnTo>
                  <a:pt x="62" y="21"/>
                </a:lnTo>
                <a:lnTo>
                  <a:pt x="55" y="33"/>
                </a:lnTo>
                <a:lnTo>
                  <a:pt x="49" y="46"/>
                </a:lnTo>
                <a:lnTo>
                  <a:pt x="42" y="57"/>
                </a:lnTo>
                <a:lnTo>
                  <a:pt x="37" y="71"/>
                </a:lnTo>
                <a:lnTo>
                  <a:pt x="33" y="85"/>
                </a:lnTo>
                <a:lnTo>
                  <a:pt x="28" y="98"/>
                </a:lnTo>
                <a:lnTo>
                  <a:pt x="25" y="112"/>
                </a:lnTo>
                <a:lnTo>
                  <a:pt x="21" y="125"/>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82" name="Freeform 90"/>
          <p:cNvSpPr>
            <a:spLocks noChangeArrowheads="1"/>
          </p:cNvSpPr>
          <p:nvPr/>
        </p:nvSpPr>
        <p:spPr bwMode="auto">
          <a:xfrm>
            <a:off x="3619052" y="5607852"/>
            <a:ext cx="131688" cy="83549"/>
          </a:xfrm>
          <a:custGeom>
            <a:avLst/>
            <a:gdLst/>
            <a:ahLst/>
            <a:cxnLst>
              <a:cxn ang="0">
                <a:pos x="48" y="0"/>
              </a:cxn>
              <a:cxn ang="0">
                <a:pos x="31" y="6"/>
              </a:cxn>
              <a:cxn ang="0">
                <a:pos x="15" y="14"/>
              </a:cxn>
              <a:cxn ang="0">
                <a:pos x="1" y="28"/>
              </a:cxn>
              <a:cxn ang="0">
                <a:pos x="1" y="37"/>
              </a:cxn>
              <a:cxn ang="0">
                <a:pos x="5" y="46"/>
              </a:cxn>
              <a:cxn ang="0">
                <a:pos x="10" y="54"/>
              </a:cxn>
              <a:cxn ang="0">
                <a:pos x="19" y="58"/>
              </a:cxn>
              <a:cxn ang="0">
                <a:pos x="21" y="58"/>
              </a:cxn>
              <a:cxn ang="0">
                <a:pos x="24" y="56"/>
              </a:cxn>
              <a:cxn ang="0">
                <a:pos x="21" y="50"/>
              </a:cxn>
              <a:cxn ang="0">
                <a:pos x="20" y="37"/>
              </a:cxn>
              <a:cxn ang="0">
                <a:pos x="24" y="28"/>
              </a:cxn>
              <a:cxn ang="0">
                <a:pos x="29" y="28"/>
              </a:cxn>
              <a:cxn ang="0">
                <a:pos x="32" y="28"/>
              </a:cxn>
              <a:cxn ang="0">
                <a:pos x="36" y="28"/>
              </a:cxn>
              <a:cxn ang="0">
                <a:pos x="37" y="28"/>
              </a:cxn>
              <a:cxn ang="0">
                <a:pos x="39" y="37"/>
              </a:cxn>
              <a:cxn ang="0">
                <a:pos x="44" y="43"/>
              </a:cxn>
              <a:cxn ang="0">
                <a:pos x="52" y="46"/>
              </a:cxn>
              <a:cxn ang="0">
                <a:pos x="59" y="49"/>
              </a:cxn>
              <a:cxn ang="0">
                <a:pos x="74" y="44"/>
              </a:cxn>
              <a:cxn ang="0">
                <a:pos x="86" y="36"/>
              </a:cxn>
              <a:cxn ang="0">
                <a:pos x="91" y="33"/>
              </a:cxn>
              <a:cxn ang="0">
                <a:pos x="92" y="30"/>
              </a:cxn>
              <a:cxn ang="0">
                <a:pos x="88" y="21"/>
              </a:cxn>
              <a:cxn ang="0">
                <a:pos x="83" y="10"/>
              </a:cxn>
              <a:cxn ang="0">
                <a:pos x="78" y="0"/>
              </a:cxn>
              <a:cxn ang="0">
                <a:pos x="76" y="0"/>
              </a:cxn>
              <a:cxn ang="0">
                <a:pos x="71" y="0"/>
              </a:cxn>
              <a:cxn ang="0">
                <a:pos x="69" y="0"/>
              </a:cxn>
              <a:cxn ang="0">
                <a:pos x="63" y="0"/>
              </a:cxn>
            </a:cxnLst>
            <a:rect l="0" t="0" r="r" b="b"/>
            <a:pathLst>
              <a:path w="92" h="60">
                <a:moveTo>
                  <a:pt x="56" y="0"/>
                </a:moveTo>
                <a:lnTo>
                  <a:pt x="48" y="0"/>
                </a:lnTo>
                <a:lnTo>
                  <a:pt x="38" y="4"/>
                </a:lnTo>
                <a:lnTo>
                  <a:pt x="31" y="6"/>
                </a:lnTo>
                <a:lnTo>
                  <a:pt x="21" y="10"/>
                </a:lnTo>
                <a:lnTo>
                  <a:pt x="15" y="14"/>
                </a:lnTo>
                <a:lnTo>
                  <a:pt x="7" y="20"/>
                </a:lnTo>
                <a:lnTo>
                  <a:pt x="1" y="28"/>
                </a:lnTo>
                <a:lnTo>
                  <a:pt x="0" y="32"/>
                </a:lnTo>
                <a:lnTo>
                  <a:pt x="1" y="37"/>
                </a:lnTo>
                <a:lnTo>
                  <a:pt x="1" y="43"/>
                </a:lnTo>
                <a:lnTo>
                  <a:pt x="5" y="46"/>
                </a:lnTo>
                <a:lnTo>
                  <a:pt x="8" y="50"/>
                </a:lnTo>
                <a:lnTo>
                  <a:pt x="10" y="54"/>
                </a:lnTo>
                <a:lnTo>
                  <a:pt x="15" y="56"/>
                </a:lnTo>
                <a:lnTo>
                  <a:pt x="19" y="58"/>
                </a:lnTo>
                <a:lnTo>
                  <a:pt x="21" y="60"/>
                </a:lnTo>
                <a:lnTo>
                  <a:pt x="21" y="58"/>
                </a:lnTo>
                <a:lnTo>
                  <a:pt x="24" y="58"/>
                </a:lnTo>
                <a:lnTo>
                  <a:pt x="24" y="56"/>
                </a:lnTo>
                <a:lnTo>
                  <a:pt x="24" y="53"/>
                </a:lnTo>
                <a:lnTo>
                  <a:pt x="21" y="50"/>
                </a:lnTo>
                <a:lnTo>
                  <a:pt x="21" y="44"/>
                </a:lnTo>
                <a:lnTo>
                  <a:pt x="20" y="37"/>
                </a:lnTo>
                <a:lnTo>
                  <a:pt x="21" y="32"/>
                </a:lnTo>
                <a:lnTo>
                  <a:pt x="24" y="28"/>
                </a:lnTo>
                <a:lnTo>
                  <a:pt x="25" y="28"/>
                </a:lnTo>
                <a:lnTo>
                  <a:pt x="29" y="28"/>
                </a:lnTo>
                <a:lnTo>
                  <a:pt x="30" y="28"/>
                </a:lnTo>
                <a:lnTo>
                  <a:pt x="32" y="28"/>
                </a:lnTo>
                <a:lnTo>
                  <a:pt x="33" y="28"/>
                </a:lnTo>
                <a:lnTo>
                  <a:pt x="36" y="28"/>
                </a:lnTo>
                <a:lnTo>
                  <a:pt x="37" y="28"/>
                </a:lnTo>
                <a:lnTo>
                  <a:pt x="37" y="28"/>
                </a:lnTo>
                <a:lnTo>
                  <a:pt x="37" y="32"/>
                </a:lnTo>
                <a:lnTo>
                  <a:pt x="39" y="37"/>
                </a:lnTo>
                <a:lnTo>
                  <a:pt x="41" y="41"/>
                </a:lnTo>
                <a:lnTo>
                  <a:pt x="44" y="43"/>
                </a:lnTo>
                <a:lnTo>
                  <a:pt x="48" y="45"/>
                </a:lnTo>
                <a:lnTo>
                  <a:pt x="52" y="46"/>
                </a:lnTo>
                <a:lnTo>
                  <a:pt x="55" y="46"/>
                </a:lnTo>
                <a:lnTo>
                  <a:pt x="59" y="49"/>
                </a:lnTo>
                <a:lnTo>
                  <a:pt x="65" y="46"/>
                </a:lnTo>
                <a:lnTo>
                  <a:pt x="74" y="44"/>
                </a:lnTo>
                <a:lnTo>
                  <a:pt x="81" y="41"/>
                </a:lnTo>
                <a:lnTo>
                  <a:pt x="86" y="36"/>
                </a:lnTo>
                <a:lnTo>
                  <a:pt x="88" y="34"/>
                </a:lnTo>
                <a:lnTo>
                  <a:pt x="91" y="33"/>
                </a:lnTo>
                <a:lnTo>
                  <a:pt x="91" y="32"/>
                </a:lnTo>
                <a:lnTo>
                  <a:pt x="92" y="30"/>
                </a:lnTo>
                <a:lnTo>
                  <a:pt x="91" y="26"/>
                </a:lnTo>
                <a:lnTo>
                  <a:pt x="88" y="21"/>
                </a:lnTo>
                <a:lnTo>
                  <a:pt x="86" y="15"/>
                </a:lnTo>
                <a:lnTo>
                  <a:pt x="83" y="10"/>
                </a:lnTo>
                <a:lnTo>
                  <a:pt x="80" y="5"/>
                </a:lnTo>
                <a:lnTo>
                  <a:pt x="78" y="0"/>
                </a:lnTo>
                <a:lnTo>
                  <a:pt x="77" y="0"/>
                </a:lnTo>
                <a:lnTo>
                  <a:pt x="76" y="0"/>
                </a:lnTo>
                <a:lnTo>
                  <a:pt x="74" y="0"/>
                </a:lnTo>
                <a:lnTo>
                  <a:pt x="71" y="0"/>
                </a:lnTo>
                <a:lnTo>
                  <a:pt x="70" y="0"/>
                </a:lnTo>
                <a:lnTo>
                  <a:pt x="69" y="0"/>
                </a:lnTo>
                <a:lnTo>
                  <a:pt x="65" y="0"/>
                </a:lnTo>
                <a:lnTo>
                  <a:pt x="63"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83" name="Freeform 91"/>
          <p:cNvSpPr>
            <a:spLocks noChangeArrowheads="1"/>
          </p:cNvSpPr>
          <p:nvPr/>
        </p:nvSpPr>
        <p:spPr bwMode="auto">
          <a:xfrm>
            <a:off x="2879199" y="4918571"/>
            <a:ext cx="385490" cy="58020"/>
          </a:xfrm>
          <a:custGeom>
            <a:avLst/>
            <a:gdLst/>
            <a:ahLst/>
            <a:cxnLst>
              <a:cxn ang="0">
                <a:pos x="256" y="28"/>
              </a:cxn>
              <a:cxn ang="0">
                <a:pos x="259" y="25"/>
              </a:cxn>
              <a:cxn ang="0">
                <a:pos x="260" y="21"/>
              </a:cxn>
              <a:cxn ang="0">
                <a:pos x="260" y="19"/>
              </a:cxn>
              <a:cxn ang="0">
                <a:pos x="261" y="14"/>
              </a:cxn>
              <a:cxn ang="0">
                <a:pos x="261" y="11"/>
              </a:cxn>
              <a:cxn ang="0">
                <a:pos x="264" y="8"/>
              </a:cxn>
              <a:cxn ang="0">
                <a:pos x="267" y="6"/>
              </a:cxn>
              <a:cxn ang="0">
                <a:pos x="261" y="2"/>
              </a:cxn>
              <a:cxn ang="0">
                <a:pos x="256" y="2"/>
              </a:cxn>
              <a:cxn ang="0">
                <a:pos x="252" y="0"/>
              </a:cxn>
              <a:cxn ang="0">
                <a:pos x="246" y="0"/>
              </a:cxn>
              <a:cxn ang="0">
                <a:pos x="241" y="0"/>
              </a:cxn>
              <a:cxn ang="0">
                <a:pos x="237" y="0"/>
              </a:cxn>
              <a:cxn ang="0">
                <a:pos x="231" y="0"/>
              </a:cxn>
              <a:cxn ang="0">
                <a:pos x="225" y="0"/>
              </a:cxn>
              <a:cxn ang="0">
                <a:pos x="197" y="7"/>
              </a:cxn>
              <a:cxn ang="0">
                <a:pos x="168" y="12"/>
              </a:cxn>
              <a:cxn ang="0">
                <a:pos x="139" y="15"/>
              </a:cxn>
              <a:cxn ang="0">
                <a:pos x="111" y="19"/>
              </a:cxn>
              <a:cxn ang="0">
                <a:pos x="83" y="23"/>
              </a:cxn>
              <a:cxn ang="0">
                <a:pos x="55" y="28"/>
              </a:cxn>
              <a:cxn ang="0">
                <a:pos x="27" y="34"/>
              </a:cxn>
              <a:cxn ang="0">
                <a:pos x="0" y="42"/>
              </a:cxn>
              <a:cxn ang="0">
                <a:pos x="16" y="42"/>
              </a:cxn>
              <a:cxn ang="0">
                <a:pos x="32" y="43"/>
              </a:cxn>
              <a:cxn ang="0">
                <a:pos x="47" y="43"/>
              </a:cxn>
              <a:cxn ang="0">
                <a:pos x="65" y="43"/>
              </a:cxn>
              <a:cxn ang="0">
                <a:pos x="95" y="42"/>
              </a:cxn>
              <a:cxn ang="0">
                <a:pos x="127" y="38"/>
              </a:cxn>
              <a:cxn ang="0">
                <a:pos x="159" y="35"/>
              </a:cxn>
              <a:cxn ang="0">
                <a:pos x="190" y="32"/>
              </a:cxn>
              <a:cxn ang="0">
                <a:pos x="221" y="29"/>
              </a:cxn>
              <a:cxn ang="0">
                <a:pos x="252" y="28"/>
              </a:cxn>
            </a:cxnLst>
            <a:rect l="0" t="0" r="r" b="b"/>
            <a:pathLst>
              <a:path w="267" h="43">
                <a:moveTo>
                  <a:pt x="256" y="28"/>
                </a:moveTo>
                <a:lnTo>
                  <a:pt x="259" y="25"/>
                </a:lnTo>
                <a:lnTo>
                  <a:pt x="260" y="21"/>
                </a:lnTo>
                <a:lnTo>
                  <a:pt x="260" y="19"/>
                </a:lnTo>
                <a:lnTo>
                  <a:pt x="261" y="14"/>
                </a:lnTo>
                <a:lnTo>
                  <a:pt x="261" y="11"/>
                </a:lnTo>
                <a:lnTo>
                  <a:pt x="264" y="8"/>
                </a:lnTo>
                <a:lnTo>
                  <a:pt x="267" y="6"/>
                </a:lnTo>
                <a:lnTo>
                  <a:pt x="261" y="2"/>
                </a:lnTo>
                <a:lnTo>
                  <a:pt x="256" y="2"/>
                </a:lnTo>
                <a:lnTo>
                  <a:pt x="252" y="0"/>
                </a:lnTo>
                <a:lnTo>
                  <a:pt x="246" y="0"/>
                </a:lnTo>
                <a:lnTo>
                  <a:pt x="241" y="0"/>
                </a:lnTo>
                <a:lnTo>
                  <a:pt x="237" y="0"/>
                </a:lnTo>
                <a:lnTo>
                  <a:pt x="231" y="0"/>
                </a:lnTo>
                <a:lnTo>
                  <a:pt x="225" y="0"/>
                </a:lnTo>
                <a:lnTo>
                  <a:pt x="197" y="7"/>
                </a:lnTo>
                <a:lnTo>
                  <a:pt x="168" y="12"/>
                </a:lnTo>
                <a:lnTo>
                  <a:pt x="139" y="15"/>
                </a:lnTo>
                <a:lnTo>
                  <a:pt x="111" y="19"/>
                </a:lnTo>
                <a:lnTo>
                  <a:pt x="83" y="23"/>
                </a:lnTo>
                <a:lnTo>
                  <a:pt x="55" y="28"/>
                </a:lnTo>
                <a:lnTo>
                  <a:pt x="27" y="34"/>
                </a:lnTo>
                <a:lnTo>
                  <a:pt x="0" y="42"/>
                </a:lnTo>
                <a:lnTo>
                  <a:pt x="16" y="42"/>
                </a:lnTo>
                <a:lnTo>
                  <a:pt x="32" y="43"/>
                </a:lnTo>
                <a:lnTo>
                  <a:pt x="47" y="43"/>
                </a:lnTo>
                <a:lnTo>
                  <a:pt x="65" y="43"/>
                </a:lnTo>
                <a:lnTo>
                  <a:pt x="95" y="42"/>
                </a:lnTo>
                <a:lnTo>
                  <a:pt x="127" y="38"/>
                </a:lnTo>
                <a:lnTo>
                  <a:pt x="159" y="35"/>
                </a:lnTo>
                <a:lnTo>
                  <a:pt x="190" y="32"/>
                </a:lnTo>
                <a:lnTo>
                  <a:pt x="221" y="29"/>
                </a:lnTo>
                <a:lnTo>
                  <a:pt x="252" y="28"/>
                </a:lnTo>
                <a:close/>
              </a:path>
            </a:pathLst>
          </a:custGeom>
          <a:solidFill>
            <a:srgbClr val="64DFFB"/>
          </a:solidFill>
          <a:ln w="12700">
            <a:noFill/>
            <a:round/>
            <a:headEnd/>
            <a:tailEnd/>
          </a:ln>
          <a:effectLst/>
        </p:spPr>
        <p:txBody>
          <a:bodyPr wrap="none" lIns="136063" tIns="68031" rIns="136063" bIns="68031"/>
          <a:lstStyle/>
          <a:p>
            <a:endParaRPr lang="en-US"/>
          </a:p>
        </p:txBody>
      </p:sp>
      <p:sp>
        <p:nvSpPr>
          <p:cNvPr id="213084" name="Freeform 92"/>
          <p:cNvSpPr>
            <a:spLocks noChangeArrowheads="1"/>
          </p:cNvSpPr>
          <p:nvPr/>
        </p:nvSpPr>
        <p:spPr bwMode="auto">
          <a:xfrm>
            <a:off x="3631022" y="4663281"/>
            <a:ext cx="191548" cy="174060"/>
          </a:xfrm>
          <a:custGeom>
            <a:avLst/>
            <a:gdLst/>
            <a:ahLst/>
            <a:cxnLst>
              <a:cxn ang="0">
                <a:pos x="8" y="124"/>
              </a:cxn>
              <a:cxn ang="0">
                <a:pos x="133" y="0"/>
              </a:cxn>
              <a:cxn ang="0">
                <a:pos x="0" y="87"/>
              </a:cxn>
            </a:cxnLst>
            <a:rect l="0" t="0" r="r" b="b"/>
            <a:pathLst>
              <a:path w="133" h="124">
                <a:moveTo>
                  <a:pt x="8" y="124"/>
                </a:moveTo>
                <a:lnTo>
                  <a:pt x="133" y="0"/>
                </a:lnTo>
                <a:lnTo>
                  <a:pt x="0" y="87"/>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5" name="Freeform 93"/>
          <p:cNvSpPr>
            <a:spLocks noChangeArrowheads="1"/>
          </p:cNvSpPr>
          <p:nvPr/>
        </p:nvSpPr>
        <p:spPr bwMode="auto">
          <a:xfrm>
            <a:off x="3695671" y="4964987"/>
            <a:ext cx="402250" cy="71944"/>
          </a:xfrm>
          <a:custGeom>
            <a:avLst/>
            <a:gdLst/>
            <a:ahLst/>
            <a:cxnLst>
              <a:cxn ang="0">
                <a:pos x="0" y="51"/>
              </a:cxn>
              <a:cxn ang="0">
                <a:pos x="279" y="17"/>
              </a:cxn>
              <a:cxn ang="0">
                <a:pos x="11" y="0"/>
              </a:cxn>
            </a:cxnLst>
            <a:rect l="0" t="0" r="r" b="b"/>
            <a:pathLst>
              <a:path w="279" h="51">
                <a:moveTo>
                  <a:pt x="0" y="51"/>
                </a:moveTo>
                <a:lnTo>
                  <a:pt x="279" y="17"/>
                </a:lnTo>
                <a:lnTo>
                  <a:pt x="11"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6" name="Freeform 94"/>
          <p:cNvSpPr>
            <a:spLocks noChangeArrowheads="1"/>
          </p:cNvSpPr>
          <p:nvPr/>
        </p:nvSpPr>
        <p:spPr bwMode="auto">
          <a:xfrm>
            <a:off x="3645391" y="5134405"/>
            <a:ext cx="148449" cy="120682"/>
          </a:xfrm>
          <a:custGeom>
            <a:avLst/>
            <a:gdLst/>
            <a:ahLst/>
            <a:cxnLst>
              <a:cxn ang="0">
                <a:pos x="0" y="29"/>
              </a:cxn>
              <a:cxn ang="0">
                <a:pos x="102" y="85"/>
              </a:cxn>
              <a:cxn ang="0">
                <a:pos x="22" y="0"/>
              </a:cxn>
            </a:cxnLst>
            <a:rect l="0" t="0" r="r" b="b"/>
            <a:pathLst>
              <a:path w="102" h="85">
                <a:moveTo>
                  <a:pt x="0" y="29"/>
                </a:moveTo>
                <a:lnTo>
                  <a:pt x="102" y="85"/>
                </a:lnTo>
                <a:lnTo>
                  <a:pt x="22"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7" name="Freeform 95"/>
          <p:cNvSpPr>
            <a:spLocks noChangeArrowheads="1"/>
          </p:cNvSpPr>
          <p:nvPr/>
        </p:nvSpPr>
        <p:spPr bwMode="auto">
          <a:xfrm>
            <a:off x="2012446" y="4837343"/>
            <a:ext cx="335208" cy="81229"/>
          </a:xfrm>
          <a:custGeom>
            <a:avLst/>
            <a:gdLst/>
            <a:ahLst/>
            <a:cxnLst>
              <a:cxn ang="0">
                <a:pos x="0" y="0"/>
              </a:cxn>
              <a:cxn ang="0">
                <a:pos x="231" y="57"/>
              </a:cxn>
              <a:cxn ang="0">
                <a:pos x="225" y="7"/>
              </a:cxn>
            </a:cxnLst>
            <a:rect l="0" t="0" r="r" b="b"/>
            <a:pathLst>
              <a:path w="231" h="57">
                <a:moveTo>
                  <a:pt x="0" y="0"/>
                </a:moveTo>
                <a:lnTo>
                  <a:pt x="231" y="57"/>
                </a:lnTo>
                <a:lnTo>
                  <a:pt x="225" y="7"/>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8" name="Freeform 96"/>
          <p:cNvSpPr>
            <a:spLocks noChangeArrowheads="1"/>
          </p:cNvSpPr>
          <p:nvPr/>
        </p:nvSpPr>
        <p:spPr bwMode="auto">
          <a:xfrm>
            <a:off x="2005265" y="5215635"/>
            <a:ext cx="316053" cy="185665"/>
          </a:xfrm>
          <a:custGeom>
            <a:avLst/>
            <a:gdLst/>
            <a:ahLst/>
            <a:cxnLst>
              <a:cxn ang="0">
                <a:pos x="0" y="131"/>
              </a:cxn>
              <a:cxn ang="0">
                <a:pos x="219" y="41"/>
              </a:cxn>
              <a:cxn ang="0">
                <a:pos x="200" y="0"/>
              </a:cxn>
            </a:cxnLst>
            <a:rect l="0" t="0" r="r" b="b"/>
            <a:pathLst>
              <a:path w="219" h="131">
                <a:moveTo>
                  <a:pt x="0" y="131"/>
                </a:moveTo>
                <a:lnTo>
                  <a:pt x="219" y="41"/>
                </a:lnTo>
                <a:lnTo>
                  <a:pt x="200"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9" name="Freeform 97"/>
          <p:cNvSpPr>
            <a:spLocks noChangeArrowheads="1"/>
          </p:cNvSpPr>
          <p:nvPr/>
        </p:nvSpPr>
        <p:spPr bwMode="auto">
          <a:xfrm>
            <a:off x="2532021" y="5394337"/>
            <a:ext cx="828443" cy="69624"/>
          </a:xfrm>
          <a:custGeom>
            <a:avLst/>
            <a:gdLst/>
            <a:ahLst/>
            <a:cxnLst>
              <a:cxn ang="0">
                <a:pos x="0" y="44"/>
              </a:cxn>
              <a:cxn ang="0">
                <a:pos x="555" y="49"/>
              </a:cxn>
              <a:cxn ang="0">
                <a:pos x="572" y="2"/>
              </a:cxn>
              <a:cxn ang="0">
                <a:pos x="543" y="26"/>
              </a:cxn>
              <a:cxn ang="0">
                <a:pos x="504" y="26"/>
              </a:cxn>
              <a:cxn ang="0">
                <a:pos x="500" y="2"/>
              </a:cxn>
              <a:cxn ang="0">
                <a:pos x="472" y="26"/>
              </a:cxn>
              <a:cxn ang="0">
                <a:pos x="436" y="25"/>
              </a:cxn>
              <a:cxn ang="0">
                <a:pos x="441" y="4"/>
              </a:cxn>
              <a:cxn ang="0">
                <a:pos x="409" y="23"/>
              </a:cxn>
              <a:cxn ang="0">
                <a:pos x="374" y="25"/>
              </a:cxn>
              <a:cxn ang="0">
                <a:pos x="373" y="4"/>
              </a:cxn>
              <a:cxn ang="0">
                <a:pos x="349" y="25"/>
              </a:cxn>
              <a:cxn ang="0">
                <a:pos x="308" y="24"/>
              </a:cxn>
              <a:cxn ang="0">
                <a:pos x="305" y="8"/>
              </a:cxn>
              <a:cxn ang="0">
                <a:pos x="289" y="21"/>
              </a:cxn>
              <a:cxn ang="0">
                <a:pos x="243" y="20"/>
              </a:cxn>
              <a:cxn ang="0">
                <a:pos x="250" y="1"/>
              </a:cxn>
              <a:cxn ang="0">
                <a:pos x="219" y="20"/>
              </a:cxn>
              <a:cxn ang="0">
                <a:pos x="179" y="20"/>
              </a:cxn>
              <a:cxn ang="0">
                <a:pos x="186" y="0"/>
              </a:cxn>
              <a:cxn ang="0">
                <a:pos x="154" y="19"/>
              </a:cxn>
              <a:cxn ang="0">
                <a:pos x="121" y="19"/>
              </a:cxn>
              <a:cxn ang="0">
                <a:pos x="128" y="2"/>
              </a:cxn>
              <a:cxn ang="0">
                <a:pos x="97" y="21"/>
              </a:cxn>
              <a:cxn ang="0">
                <a:pos x="66" y="19"/>
              </a:cxn>
              <a:cxn ang="0">
                <a:pos x="71" y="1"/>
              </a:cxn>
              <a:cxn ang="0">
                <a:pos x="46" y="20"/>
              </a:cxn>
              <a:cxn ang="0">
                <a:pos x="14" y="17"/>
              </a:cxn>
            </a:cxnLst>
            <a:rect l="0" t="0" r="r" b="b"/>
            <a:pathLst>
              <a:path w="572" h="49">
                <a:moveTo>
                  <a:pt x="0" y="44"/>
                </a:moveTo>
                <a:lnTo>
                  <a:pt x="555" y="49"/>
                </a:lnTo>
                <a:lnTo>
                  <a:pt x="572" y="2"/>
                </a:lnTo>
                <a:lnTo>
                  <a:pt x="543" y="26"/>
                </a:lnTo>
                <a:lnTo>
                  <a:pt x="504" y="26"/>
                </a:lnTo>
                <a:lnTo>
                  <a:pt x="500" y="2"/>
                </a:lnTo>
                <a:lnTo>
                  <a:pt x="472" y="26"/>
                </a:lnTo>
                <a:lnTo>
                  <a:pt x="436" y="25"/>
                </a:lnTo>
                <a:lnTo>
                  <a:pt x="441" y="4"/>
                </a:lnTo>
                <a:lnTo>
                  <a:pt x="409" y="23"/>
                </a:lnTo>
                <a:lnTo>
                  <a:pt x="374" y="25"/>
                </a:lnTo>
                <a:lnTo>
                  <a:pt x="373" y="4"/>
                </a:lnTo>
                <a:lnTo>
                  <a:pt x="349" y="25"/>
                </a:lnTo>
                <a:lnTo>
                  <a:pt x="308" y="24"/>
                </a:lnTo>
                <a:lnTo>
                  <a:pt x="305" y="8"/>
                </a:lnTo>
                <a:lnTo>
                  <a:pt x="289" y="21"/>
                </a:lnTo>
                <a:lnTo>
                  <a:pt x="243" y="20"/>
                </a:lnTo>
                <a:lnTo>
                  <a:pt x="250" y="1"/>
                </a:lnTo>
                <a:lnTo>
                  <a:pt x="219" y="20"/>
                </a:lnTo>
                <a:lnTo>
                  <a:pt x="179" y="20"/>
                </a:lnTo>
                <a:lnTo>
                  <a:pt x="186" y="0"/>
                </a:lnTo>
                <a:lnTo>
                  <a:pt x="154" y="19"/>
                </a:lnTo>
                <a:lnTo>
                  <a:pt x="121" y="19"/>
                </a:lnTo>
                <a:lnTo>
                  <a:pt x="128" y="2"/>
                </a:lnTo>
                <a:lnTo>
                  <a:pt x="97" y="21"/>
                </a:lnTo>
                <a:lnTo>
                  <a:pt x="66" y="19"/>
                </a:lnTo>
                <a:lnTo>
                  <a:pt x="71" y="1"/>
                </a:lnTo>
                <a:lnTo>
                  <a:pt x="46" y="20"/>
                </a:lnTo>
                <a:lnTo>
                  <a:pt x="14"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0" name="Freeform 98"/>
          <p:cNvSpPr>
            <a:spLocks noChangeArrowheads="1"/>
          </p:cNvSpPr>
          <p:nvPr/>
        </p:nvSpPr>
        <p:spPr bwMode="auto">
          <a:xfrm>
            <a:off x="3477785" y="5431469"/>
            <a:ext cx="450137" cy="438634"/>
          </a:xfrm>
          <a:custGeom>
            <a:avLst/>
            <a:gdLst/>
            <a:ahLst/>
            <a:cxnLst>
              <a:cxn ang="0">
                <a:pos x="117" y="312"/>
              </a:cxn>
              <a:cxn ang="0">
                <a:pos x="312" y="179"/>
              </a:cxn>
              <a:cxn ang="0">
                <a:pos x="178" y="0"/>
              </a:cxn>
              <a:cxn ang="0">
                <a:pos x="0" y="123"/>
              </a:cxn>
            </a:cxnLst>
            <a:rect l="0" t="0" r="r" b="b"/>
            <a:pathLst>
              <a:path w="312" h="312">
                <a:moveTo>
                  <a:pt x="117" y="312"/>
                </a:moveTo>
                <a:lnTo>
                  <a:pt x="312" y="179"/>
                </a:lnTo>
                <a:lnTo>
                  <a:pt x="178" y="0"/>
                </a:lnTo>
                <a:lnTo>
                  <a:pt x="0" y="123"/>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91" name="Freeform 99"/>
          <p:cNvSpPr>
            <a:spLocks noChangeArrowheads="1"/>
          </p:cNvSpPr>
          <p:nvPr/>
        </p:nvSpPr>
        <p:spPr bwMode="auto">
          <a:xfrm>
            <a:off x="3465814" y="5593927"/>
            <a:ext cx="189152" cy="294744"/>
          </a:xfrm>
          <a:custGeom>
            <a:avLst/>
            <a:gdLst/>
            <a:ahLst/>
            <a:cxnLst>
              <a:cxn ang="0">
                <a:pos x="131" y="190"/>
              </a:cxn>
              <a:cxn ang="0">
                <a:pos x="17" y="0"/>
              </a:cxn>
              <a:cxn ang="0">
                <a:pos x="0" y="8"/>
              </a:cxn>
              <a:cxn ang="0">
                <a:pos x="115" y="199"/>
              </a:cxn>
              <a:cxn ang="0">
                <a:pos x="129" y="204"/>
              </a:cxn>
              <a:cxn ang="0">
                <a:pos x="115" y="199"/>
              </a:cxn>
              <a:cxn ang="0">
                <a:pos x="121" y="208"/>
              </a:cxn>
              <a:cxn ang="0">
                <a:pos x="129" y="204"/>
              </a:cxn>
              <a:cxn ang="0">
                <a:pos x="119" y="188"/>
              </a:cxn>
            </a:cxnLst>
            <a:rect l="0" t="0" r="r" b="b"/>
            <a:pathLst>
              <a:path w="131" h="208">
                <a:moveTo>
                  <a:pt x="131" y="190"/>
                </a:moveTo>
                <a:lnTo>
                  <a:pt x="17" y="0"/>
                </a:lnTo>
                <a:lnTo>
                  <a:pt x="0" y="8"/>
                </a:lnTo>
                <a:lnTo>
                  <a:pt x="115" y="199"/>
                </a:lnTo>
                <a:lnTo>
                  <a:pt x="129" y="204"/>
                </a:lnTo>
                <a:lnTo>
                  <a:pt x="115" y="199"/>
                </a:lnTo>
                <a:lnTo>
                  <a:pt x="121" y="208"/>
                </a:lnTo>
                <a:lnTo>
                  <a:pt x="129" y="204"/>
                </a:lnTo>
                <a:lnTo>
                  <a:pt x="119" y="18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2" name="Freeform 100"/>
          <p:cNvSpPr>
            <a:spLocks noChangeArrowheads="1"/>
          </p:cNvSpPr>
          <p:nvPr/>
        </p:nvSpPr>
        <p:spPr bwMode="auto">
          <a:xfrm>
            <a:off x="3638206" y="5675157"/>
            <a:ext cx="306476" cy="208873"/>
          </a:xfrm>
          <a:custGeom>
            <a:avLst/>
            <a:gdLst/>
            <a:ahLst/>
            <a:cxnLst>
              <a:cxn ang="0">
                <a:pos x="194" y="0"/>
              </a:cxn>
              <a:cxn ang="0">
                <a:pos x="0" y="131"/>
              </a:cxn>
              <a:cxn ang="0">
                <a:pos x="10" y="147"/>
              </a:cxn>
              <a:cxn ang="0">
                <a:pos x="205" y="15"/>
              </a:cxn>
              <a:cxn ang="0">
                <a:pos x="207" y="1"/>
              </a:cxn>
              <a:cxn ang="0">
                <a:pos x="205" y="15"/>
              </a:cxn>
              <a:cxn ang="0">
                <a:pos x="212" y="9"/>
              </a:cxn>
              <a:cxn ang="0">
                <a:pos x="207" y="1"/>
              </a:cxn>
              <a:cxn ang="0">
                <a:pos x="192" y="12"/>
              </a:cxn>
            </a:cxnLst>
            <a:rect l="0" t="0" r="r" b="b"/>
            <a:pathLst>
              <a:path w="212" h="147">
                <a:moveTo>
                  <a:pt x="194" y="0"/>
                </a:moveTo>
                <a:lnTo>
                  <a:pt x="0" y="131"/>
                </a:lnTo>
                <a:lnTo>
                  <a:pt x="10" y="147"/>
                </a:lnTo>
                <a:lnTo>
                  <a:pt x="205" y="15"/>
                </a:lnTo>
                <a:lnTo>
                  <a:pt x="207" y="1"/>
                </a:lnTo>
                <a:lnTo>
                  <a:pt x="205" y="15"/>
                </a:lnTo>
                <a:lnTo>
                  <a:pt x="212" y="9"/>
                </a:lnTo>
                <a:lnTo>
                  <a:pt x="207" y="1"/>
                </a:lnTo>
                <a:lnTo>
                  <a:pt x="192" y="1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3" name="Freeform 101"/>
          <p:cNvSpPr>
            <a:spLocks noChangeArrowheads="1"/>
          </p:cNvSpPr>
          <p:nvPr/>
        </p:nvSpPr>
        <p:spPr bwMode="auto">
          <a:xfrm>
            <a:off x="3722009" y="5412904"/>
            <a:ext cx="215491" cy="280819"/>
          </a:xfrm>
          <a:custGeom>
            <a:avLst/>
            <a:gdLst/>
            <a:ahLst/>
            <a:cxnLst>
              <a:cxn ang="0">
                <a:pos x="0" y="18"/>
              </a:cxn>
              <a:cxn ang="0">
                <a:pos x="135" y="199"/>
              </a:cxn>
              <a:cxn ang="0">
                <a:pos x="150" y="188"/>
              </a:cxn>
              <a:cxn ang="0">
                <a:pos x="16" y="7"/>
              </a:cxn>
              <a:cxn ang="0">
                <a:pos x="3" y="5"/>
              </a:cxn>
              <a:cxn ang="0">
                <a:pos x="16" y="7"/>
              </a:cxn>
              <a:cxn ang="0">
                <a:pos x="11" y="0"/>
              </a:cxn>
              <a:cxn ang="0">
                <a:pos x="3" y="5"/>
              </a:cxn>
              <a:cxn ang="0">
                <a:pos x="14" y="20"/>
              </a:cxn>
            </a:cxnLst>
            <a:rect l="0" t="0" r="r" b="b"/>
            <a:pathLst>
              <a:path w="150" h="199">
                <a:moveTo>
                  <a:pt x="0" y="18"/>
                </a:moveTo>
                <a:lnTo>
                  <a:pt x="135" y="199"/>
                </a:lnTo>
                <a:lnTo>
                  <a:pt x="150" y="188"/>
                </a:lnTo>
                <a:lnTo>
                  <a:pt x="16" y="7"/>
                </a:lnTo>
                <a:lnTo>
                  <a:pt x="3" y="5"/>
                </a:lnTo>
                <a:lnTo>
                  <a:pt x="16" y="7"/>
                </a:lnTo>
                <a:lnTo>
                  <a:pt x="11" y="0"/>
                </a:lnTo>
                <a:lnTo>
                  <a:pt x="3" y="5"/>
                </a:lnTo>
                <a:lnTo>
                  <a:pt x="14" y="2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4" name="Freeform 102"/>
          <p:cNvSpPr>
            <a:spLocks noChangeArrowheads="1"/>
          </p:cNvSpPr>
          <p:nvPr/>
        </p:nvSpPr>
        <p:spPr bwMode="auto">
          <a:xfrm>
            <a:off x="3461027" y="5419866"/>
            <a:ext cx="280137" cy="194948"/>
          </a:xfrm>
          <a:custGeom>
            <a:avLst/>
            <a:gdLst/>
            <a:ahLst/>
            <a:cxnLst>
              <a:cxn ang="0">
                <a:pos x="17" y="138"/>
              </a:cxn>
              <a:cxn ang="0">
                <a:pos x="194" y="15"/>
              </a:cxn>
              <a:cxn ang="0">
                <a:pos x="183" y="0"/>
              </a:cxn>
              <a:cxn ang="0">
                <a:pos x="8" y="122"/>
              </a:cxn>
              <a:cxn ang="0">
                <a:pos x="4" y="133"/>
              </a:cxn>
              <a:cxn ang="0">
                <a:pos x="8" y="122"/>
              </a:cxn>
              <a:cxn ang="0">
                <a:pos x="0" y="127"/>
              </a:cxn>
              <a:cxn ang="0">
                <a:pos x="4" y="133"/>
              </a:cxn>
              <a:cxn ang="0">
                <a:pos x="21" y="125"/>
              </a:cxn>
            </a:cxnLst>
            <a:rect l="0" t="0" r="r" b="b"/>
            <a:pathLst>
              <a:path w="194" h="138">
                <a:moveTo>
                  <a:pt x="17" y="138"/>
                </a:moveTo>
                <a:lnTo>
                  <a:pt x="194" y="15"/>
                </a:lnTo>
                <a:lnTo>
                  <a:pt x="183" y="0"/>
                </a:lnTo>
                <a:lnTo>
                  <a:pt x="8" y="122"/>
                </a:lnTo>
                <a:lnTo>
                  <a:pt x="4" y="133"/>
                </a:lnTo>
                <a:lnTo>
                  <a:pt x="8" y="122"/>
                </a:lnTo>
                <a:lnTo>
                  <a:pt x="0" y="127"/>
                </a:lnTo>
                <a:lnTo>
                  <a:pt x="4" y="133"/>
                </a:lnTo>
                <a:lnTo>
                  <a:pt x="21" y="12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5" name="Freeform 103"/>
          <p:cNvSpPr>
            <a:spLocks noChangeArrowheads="1"/>
          </p:cNvSpPr>
          <p:nvPr/>
        </p:nvSpPr>
        <p:spPr bwMode="auto">
          <a:xfrm>
            <a:off x="3812994" y="5651948"/>
            <a:ext cx="59859" cy="48736"/>
          </a:xfrm>
          <a:custGeom>
            <a:avLst/>
            <a:gdLst/>
            <a:ahLst/>
            <a:cxnLst>
              <a:cxn ang="0">
                <a:pos x="6" y="34"/>
              </a:cxn>
              <a:cxn ang="0">
                <a:pos x="42" y="13"/>
              </a:cxn>
              <a:cxn ang="0">
                <a:pos x="34" y="0"/>
              </a:cxn>
              <a:cxn ang="0">
                <a:pos x="0" y="22"/>
              </a:cxn>
            </a:cxnLst>
            <a:rect l="0" t="0" r="r" b="b"/>
            <a:pathLst>
              <a:path w="42" h="34">
                <a:moveTo>
                  <a:pt x="6" y="34"/>
                </a:moveTo>
                <a:lnTo>
                  <a:pt x="42" y="13"/>
                </a:lnTo>
                <a:lnTo>
                  <a:pt x="34" y="0"/>
                </a:lnTo>
                <a:lnTo>
                  <a:pt x="0" y="2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6" name="Freeform 104"/>
          <p:cNvSpPr>
            <a:spLocks noChangeArrowheads="1"/>
          </p:cNvSpPr>
          <p:nvPr/>
        </p:nvSpPr>
        <p:spPr bwMode="auto">
          <a:xfrm>
            <a:off x="3542435" y="5336318"/>
            <a:ext cx="454925" cy="561636"/>
          </a:xfrm>
          <a:custGeom>
            <a:avLst/>
            <a:gdLst/>
            <a:ahLst/>
            <a:cxnLst>
              <a:cxn ang="0">
                <a:pos x="110" y="400"/>
              </a:cxn>
              <a:cxn ang="0">
                <a:pos x="315" y="246"/>
              </a:cxn>
              <a:cxn ang="0">
                <a:pos x="131" y="0"/>
              </a:cxn>
              <a:cxn ang="0">
                <a:pos x="0" y="46"/>
              </a:cxn>
            </a:cxnLst>
            <a:rect l="0" t="0" r="r" b="b"/>
            <a:pathLst>
              <a:path w="315" h="400">
                <a:moveTo>
                  <a:pt x="110" y="400"/>
                </a:moveTo>
                <a:lnTo>
                  <a:pt x="315" y="246"/>
                </a:lnTo>
                <a:lnTo>
                  <a:pt x="131" y="0"/>
                </a:lnTo>
                <a:lnTo>
                  <a:pt x="0" y="4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7" name="Freeform 105"/>
          <p:cNvSpPr>
            <a:spLocks noChangeArrowheads="1"/>
          </p:cNvSpPr>
          <p:nvPr/>
        </p:nvSpPr>
        <p:spPr bwMode="auto">
          <a:xfrm>
            <a:off x="3477786" y="5392016"/>
            <a:ext cx="447743" cy="473446"/>
          </a:xfrm>
          <a:custGeom>
            <a:avLst/>
            <a:gdLst/>
            <a:ahLst/>
            <a:cxnLst>
              <a:cxn ang="0">
                <a:pos x="113" y="337"/>
              </a:cxn>
              <a:cxn ang="0">
                <a:pos x="309" y="206"/>
              </a:cxn>
              <a:cxn ang="0">
                <a:pos x="166" y="0"/>
              </a:cxn>
              <a:cxn ang="0">
                <a:pos x="0" y="119"/>
              </a:cxn>
            </a:cxnLst>
            <a:rect l="0" t="0" r="r" b="b"/>
            <a:pathLst>
              <a:path w="309" h="337">
                <a:moveTo>
                  <a:pt x="113" y="337"/>
                </a:moveTo>
                <a:lnTo>
                  <a:pt x="309" y="206"/>
                </a:lnTo>
                <a:lnTo>
                  <a:pt x="166" y="0"/>
                </a:lnTo>
                <a:lnTo>
                  <a:pt x="0" y="119"/>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98" name="Freeform 106"/>
          <p:cNvSpPr>
            <a:spLocks noChangeArrowheads="1"/>
          </p:cNvSpPr>
          <p:nvPr/>
        </p:nvSpPr>
        <p:spPr bwMode="auto">
          <a:xfrm>
            <a:off x="3465814" y="5554475"/>
            <a:ext cx="189152" cy="329555"/>
          </a:xfrm>
          <a:custGeom>
            <a:avLst/>
            <a:gdLst/>
            <a:ahLst/>
            <a:cxnLst>
              <a:cxn ang="0">
                <a:pos x="130" y="218"/>
              </a:cxn>
              <a:cxn ang="0">
                <a:pos x="17" y="0"/>
              </a:cxn>
              <a:cxn ang="0">
                <a:pos x="0" y="7"/>
              </a:cxn>
              <a:cxn ang="0">
                <a:pos x="113" y="228"/>
              </a:cxn>
              <a:cxn ang="0">
                <a:pos x="126" y="230"/>
              </a:cxn>
              <a:cxn ang="0">
                <a:pos x="113" y="228"/>
              </a:cxn>
              <a:cxn ang="0">
                <a:pos x="118" y="235"/>
              </a:cxn>
              <a:cxn ang="0">
                <a:pos x="126" y="230"/>
              </a:cxn>
              <a:cxn ang="0">
                <a:pos x="115" y="215"/>
              </a:cxn>
            </a:cxnLst>
            <a:rect l="0" t="0" r="r" b="b"/>
            <a:pathLst>
              <a:path w="130" h="235">
                <a:moveTo>
                  <a:pt x="130" y="218"/>
                </a:moveTo>
                <a:lnTo>
                  <a:pt x="17" y="0"/>
                </a:lnTo>
                <a:lnTo>
                  <a:pt x="0" y="7"/>
                </a:lnTo>
                <a:lnTo>
                  <a:pt x="113" y="228"/>
                </a:lnTo>
                <a:lnTo>
                  <a:pt x="126" y="230"/>
                </a:lnTo>
                <a:lnTo>
                  <a:pt x="113" y="228"/>
                </a:lnTo>
                <a:lnTo>
                  <a:pt x="118" y="235"/>
                </a:lnTo>
                <a:lnTo>
                  <a:pt x="126" y="230"/>
                </a:lnTo>
                <a:lnTo>
                  <a:pt x="115" y="21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9" name="Freeform 107"/>
          <p:cNvSpPr>
            <a:spLocks noChangeArrowheads="1"/>
          </p:cNvSpPr>
          <p:nvPr/>
        </p:nvSpPr>
        <p:spPr bwMode="auto">
          <a:xfrm>
            <a:off x="3631024" y="5668194"/>
            <a:ext cx="311265" cy="208873"/>
          </a:xfrm>
          <a:custGeom>
            <a:avLst/>
            <a:gdLst/>
            <a:ahLst/>
            <a:cxnLst>
              <a:cxn ang="0">
                <a:pos x="196" y="0"/>
              </a:cxn>
              <a:cxn ang="0">
                <a:pos x="0" y="132"/>
              </a:cxn>
              <a:cxn ang="0">
                <a:pos x="11" y="147"/>
              </a:cxn>
              <a:cxn ang="0">
                <a:pos x="207" y="16"/>
              </a:cxn>
              <a:cxn ang="0">
                <a:pos x="209" y="4"/>
              </a:cxn>
              <a:cxn ang="0">
                <a:pos x="207" y="16"/>
              </a:cxn>
              <a:cxn ang="0">
                <a:pos x="214" y="9"/>
              </a:cxn>
              <a:cxn ang="0">
                <a:pos x="209" y="4"/>
              </a:cxn>
              <a:cxn ang="0">
                <a:pos x="193" y="15"/>
              </a:cxn>
            </a:cxnLst>
            <a:rect l="0" t="0" r="r" b="b"/>
            <a:pathLst>
              <a:path w="214" h="147">
                <a:moveTo>
                  <a:pt x="196" y="0"/>
                </a:moveTo>
                <a:lnTo>
                  <a:pt x="0" y="132"/>
                </a:lnTo>
                <a:lnTo>
                  <a:pt x="11" y="147"/>
                </a:lnTo>
                <a:lnTo>
                  <a:pt x="207" y="16"/>
                </a:lnTo>
                <a:lnTo>
                  <a:pt x="209" y="4"/>
                </a:lnTo>
                <a:lnTo>
                  <a:pt x="207" y="16"/>
                </a:lnTo>
                <a:lnTo>
                  <a:pt x="214" y="9"/>
                </a:lnTo>
                <a:lnTo>
                  <a:pt x="209" y="4"/>
                </a:lnTo>
                <a:lnTo>
                  <a:pt x="193" y="1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0" name="Freeform 108"/>
          <p:cNvSpPr>
            <a:spLocks noChangeArrowheads="1"/>
          </p:cNvSpPr>
          <p:nvPr/>
        </p:nvSpPr>
        <p:spPr bwMode="auto">
          <a:xfrm>
            <a:off x="3707644" y="5375770"/>
            <a:ext cx="227463" cy="315630"/>
          </a:xfrm>
          <a:custGeom>
            <a:avLst/>
            <a:gdLst/>
            <a:ahLst/>
            <a:cxnLst>
              <a:cxn ang="0">
                <a:pos x="0" y="16"/>
              </a:cxn>
              <a:cxn ang="0">
                <a:pos x="142" y="225"/>
              </a:cxn>
              <a:cxn ang="0">
                <a:pos x="158" y="214"/>
              </a:cxn>
              <a:cxn ang="0">
                <a:pos x="16" y="7"/>
              </a:cxn>
              <a:cxn ang="0">
                <a:pos x="2" y="6"/>
              </a:cxn>
              <a:cxn ang="0">
                <a:pos x="16" y="7"/>
              </a:cxn>
              <a:cxn ang="0">
                <a:pos x="10" y="0"/>
              </a:cxn>
              <a:cxn ang="0">
                <a:pos x="2" y="6"/>
              </a:cxn>
              <a:cxn ang="0">
                <a:pos x="13" y="18"/>
              </a:cxn>
            </a:cxnLst>
            <a:rect l="0" t="0" r="r" b="b"/>
            <a:pathLst>
              <a:path w="158" h="225">
                <a:moveTo>
                  <a:pt x="0" y="16"/>
                </a:moveTo>
                <a:lnTo>
                  <a:pt x="142" y="225"/>
                </a:lnTo>
                <a:lnTo>
                  <a:pt x="158" y="214"/>
                </a:lnTo>
                <a:lnTo>
                  <a:pt x="16" y="7"/>
                </a:lnTo>
                <a:lnTo>
                  <a:pt x="2" y="6"/>
                </a:lnTo>
                <a:lnTo>
                  <a:pt x="16" y="7"/>
                </a:lnTo>
                <a:lnTo>
                  <a:pt x="10" y="0"/>
                </a:lnTo>
                <a:lnTo>
                  <a:pt x="2" y="6"/>
                </a:lnTo>
                <a:lnTo>
                  <a:pt x="13" y="1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1" name="Freeform 109"/>
          <p:cNvSpPr>
            <a:spLocks noChangeArrowheads="1"/>
          </p:cNvSpPr>
          <p:nvPr/>
        </p:nvSpPr>
        <p:spPr bwMode="auto">
          <a:xfrm>
            <a:off x="3463419" y="5382734"/>
            <a:ext cx="260984" cy="185665"/>
          </a:xfrm>
          <a:custGeom>
            <a:avLst/>
            <a:gdLst/>
            <a:ahLst/>
            <a:cxnLst>
              <a:cxn ang="0">
                <a:pos x="16" y="132"/>
              </a:cxn>
              <a:cxn ang="0">
                <a:pos x="182" y="12"/>
              </a:cxn>
              <a:cxn ang="0">
                <a:pos x="171" y="0"/>
              </a:cxn>
              <a:cxn ang="0">
                <a:pos x="7" y="118"/>
              </a:cxn>
              <a:cxn ang="0">
                <a:pos x="3" y="128"/>
              </a:cxn>
              <a:cxn ang="0">
                <a:pos x="7" y="118"/>
              </a:cxn>
              <a:cxn ang="0">
                <a:pos x="0" y="123"/>
              </a:cxn>
              <a:cxn ang="0">
                <a:pos x="3" y="128"/>
              </a:cxn>
              <a:cxn ang="0">
                <a:pos x="20" y="121"/>
              </a:cxn>
            </a:cxnLst>
            <a:rect l="0" t="0" r="r" b="b"/>
            <a:pathLst>
              <a:path w="182" h="132">
                <a:moveTo>
                  <a:pt x="16" y="132"/>
                </a:moveTo>
                <a:lnTo>
                  <a:pt x="182" y="12"/>
                </a:lnTo>
                <a:lnTo>
                  <a:pt x="171" y="0"/>
                </a:lnTo>
                <a:lnTo>
                  <a:pt x="7" y="118"/>
                </a:lnTo>
                <a:lnTo>
                  <a:pt x="3" y="128"/>
                </a:lnTo>
                <a:lnTo>
                  <a:pt x="7" y="118"/>
                </a:lnTo>
                <a:lnTo>
                  <a:pt x="0" y="123"/>
                </a:lnTo>
                <a:lnTo>
                  <a:pt x="3" y="128"/>
                </a:lnTo>
                <a:lnTo>
                  <a:pt x="20" y="12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2" name="Freeform 110"/>
          <p:cNvSpPr>
            <a:spLocks noChangeArrowheads="1"/>
          </p:cNvSpPr>
          <p:nvPr/>
        </p:nvSpPr>
        <p:spPr bwMode="auto">
          <a:xfrm>
            <a:off x="2634976" y="4888401"/>
            <a:ext cx="711121" cy="127645"/>
          </a:xfrm>
          <a:custGeom>
            <a:avLst/>
            <a:gdLst/>
            <a:ahLst/>
            <a:cxnLst>
              <a:cxn ang="0">
                <a:pos x="460" y="91"/>
              </a:cxn>
              <a:cxn ang="0">
                <a:pos x="492" y="0"/>
              </a:cxn>
              <a:cxn ang="0">
                <a:pos x="0" y="78"/>
              </a:cxn>
            </a:cxnLst>
            <a:rect l="0" t="0" r="r" b="b"/>
            <a:pathLst>
              <a:path w="492" h="91">
                <a:moveTo>
                  <a:pt x="460" y="91"/>
                </a:moveTo>
                <a:lnTo>
                  <a:pt x="492" y="0"/>
                </a:lnTo>
                <a:lnTo>
                  <a:pt x="0" y="7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3" name="Freeform 111"/>
          <p:cNvSpPr>
            <a:spLocks/>
          </p:cNvSpPr>
          <p:nvPr/>
        </p:nvSpPr>
        <p:spPr bwMode="auto">
          <a:xfrm>
            <a:off x="2634976" y="4888401"/>
            <a:ext cx="711121" cy="127645"/>
          </a:xfrm>
          <a:custGeom>
            <a:avLst/>
            <a:gdLst/>
            <a:ahLst/>
            <a:cxnLst>
              <a:cxn ang="0">
                <a:pos x="0" y="78"/>
              </a:cxn>
              <a:cxn ang="0">
                <a:pos x="460" y="91"/>
              </a:cxn>
              <a:cxn ang="0">
                <a:pos x="492" y="0"/>
              </a:cxn>
              <a:cxn ang="0">
                <a:pos x="0" y="78"/>
              </a:cxn>
            </a:cxnLst>
            <a:rect l="0" t="0" r="r" b="b"/>
            <a:pathLst>
              <a:path w="492" h="91">
                <a:moveTo>
                  <a:pt x="0" y="78"/>
                </a:moveTo>
                <a:lnTo>
                  <a:pt x="460" y="91"/>
                </a:lnTo>
                <a:lnTo>
                  <a:pt x="492" y="0"/>
                </a:lnTo>
                <a:lnTo>
                  <a:pt x="0" y="78"/>
                </a:lnTo>
              </a:path>
            </a:pathLst>
          </a:custGeom>
          <a:noFill/>
          <a:ln w="12700">
            <a:solidFill>
              <a:srgbClr val="000000"/>
            </a:solidFill>
            <a:round/>
            <a:headEnd type="none" w="med" len="med"/>
            <a:tailEnd type="none" w="med" len="med"/>
          </a:ln>
          <a:effectLst/>
        </p:spPr>
        <p:txBody>
          <a:bodyPr wrap="none" lIns="136063" tIns="68031" rIns="136063" bIns="68031"/>
          <a:lstStyle/>
          <a:p>
            <a:endParaRPr lang="en-US"/>
          </a:p>
        </p:txBody>
      </p:sp>
      <p:sp>
        <p:nvSpPr>
          <p:cNvPr id="213104" name="Freeform 112"/>
          <p:cNvSpPr>
            <a:spLocks noChangeArrowheads="1"/>
          </p:cNvSpPr>
          <p:nvPr/>
        </p:nvSpPr>
        <p:spPr bwMode="auto">
          <a:xfrm>
            <a:off x="3877643" y="5626418"/>
            <a:ext cx="62253" cy="99796"/>
          </a:xfrm>
          <a:custGeom>
            <a:avLst/>
            <a:gdLst/>
            <a:ahLst/>
            <a:cxnLst>
              <a:cxn ang="0">
                <a:pos x="0" y="72"/>
              </a:cxn>
              <a:cxn ang="0">
                <a:pos x="44" y="37"/>
              </a:cxn>
              <a:cxn ang="0">
                <a:pos x="8" y="0"/>
              </a:cxn>
            </a:cxnLst>
            <a:rect l="0" t="0" r="r" b="b"/>
            <a:pathLst>
              <a:path w="44" h="72">
                <a:moveTo>
                  <a:pt x="0" y="72"/>
                </a:moveTo>
                <a:lnTo>
                  <a:pt x="44" y="37"/>
                </a:lnTo>
                <a:lnTo>
                  <a:pt x="8"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5" name="Freeform 113"/>
          <p:cNvSpPr>
            <a:spLocks noChangeArrowheads="1"/>
          </p:cNvSpPr>
          <p:nvPr/>
        </p:nvSpPr>
        <p:spPr bwMode="auto">
          <a:xfrm>
            <a:off x="3238351" y="4995156"/>
            <a:ext cx="354363" cy="176382"/>
          </a:xfrm>
          <a:custGeom>
            <a:avLst/>
            <a:gdLst/>
            <a:ahLst/>
            <a:cxnLst>
              <a:cxn ang="0">
                <a:pos x="0" y="64"/>
              </a:cxn>
              <a:cxn ang="0">
                <a:pos x="228" y="32"/>
              </a:cxn>
              <a:cxn ang="0">
                <a:pos x="8" y="83"/>
              </a:cxn>
              <a:cxn ang="0">
                <a:pos x="220" y="64"/>
              </a:cxn>
              <a:cxn ang="0">
                <a:pos x="10" y="107"/>
              </a:cxn>
              <a:cxn ang="0">
                <a:pos x="213" y="91"/>
              </a:cxn>
              <a:cxn ang="0">
                <a:pos x="15" y="125"/>
              </a:cxn>
              <a:cxn ang="0">
                <a:pos x="213" y="112"/>
              </a:cxn>
              <a:cxn ang="0">
                <a:pos x="240" y="60"/>
              </a:cxn>
              <a:cxn ang="0">
                <a:pos x="246" y="3"/>
              </a:cxn>
              <a:cxn ang="0">
                <a:pos x="236" y="0"/>
              </a:cxn>
            </a:cxnLst>
            <a:rect l="0" t="0" r="r" b="b"/>
            <a:pathLst>
              <a:path w="246" h="125">
                <a:moveTo>
                  <a:pt x="0" y="64"/>
                </a:moveTo>
                <a:lnTo>
                  <a:pt x="228" y="32"/>
                </a:lnTo>
                <a:lnTo>
                  <a:pt x="8" y="83"/>
                </a:lnTo>
                <a:lnTo>
                  <a:pt x="220" y="64"/>
                </a:lnTo>
                <a:lnTo>
                  <a:pt x="10" y="107"/>
                </a:lnTo>
                <a:lnTo>
                  <a:pt x="213" y="91"/>
                </a:lnTo>
                <a:lnTo>
                  <a:pt x="15" y="125"/>
                </a:lnTo>
                <a:lnTo>
                  <a:pt x="213" y="112"/>
                </a:lnTo>
                <a:lnTo>
                  <a:pt x="240" y="60"/>
                </a:lnTo>
                <a:lnTo>
                  <a:pt x="246" y="3"/>
                </a:lnTo>
                <a:lnTo>
                  <a:pt x="236"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6" name="Freeform 114"/>
          <p:cNvSpPr>
            <a:spLocks noChangeArrowheads="1"/>
          </p:cNvSpPr>
          <p:nvPr/>
        </p:nvSpPr>
        <p:spPr bwMode="auto">
          <a:xfrm>
            <a:off x="2045969" y="4500825"/>
            <a:ext cx="237041" cy="120682"/>
          </a:xfrm>
          <a:custGeom>
            <a:avLst/>
            <a:gdLst/>
            <a:ahLst/>
            <a:cxnLst>
              <a:cxn ang="0">
                <a:pos x="0" y="0"/>
              </a:cxn>
              <a:cxn ang="0">
                <a:pos x="164" y="47"/>
              </a:cxn>
              <a:cxn ang="0">
                <a:pos x="132" y="85"/>
              </a:cxn>
            </a:cxnLst>
            <a:rect l="0" t="0" r="r" b="b"/>
            <a:pathLst>
              <a:path w="164" h="85">
                <a:moveTo>
                  <a:pt x="0" y="0"/>
                </a:moveTo>
                <a:lnTo>
                  <a:pt x="164" y="47"/>
                </a:lnTo>
                <a:lnTo>
                  <a:pt x="132" y="85"/>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107" name="Freeform 115"/>
          <p:cNvSpPr>
            <a:spLocks noChangeArrowheads="1"/>
          </p:cNvSpPr>
          <p:nvPr/>
        </p:nvSpPr>
        <p:spPr bwMode="auto">
          <a:xfrm>
            <a:off x="2541599" y="5280618"/>
            <a:ext cx="914639" cy="278497"/>
          </a:xfrm>
          <a:custGeom>
            <a:avLst/>
            <a:gdLst/>
            <a:ahLst/>
            <a:cxnLst>
              <a:cxn ang="0">
                <a:pos x="524" y="1"/>
              </a:cxn>
              <a:cxn ang="0">
                <a:pos x="503" y="0"/>
              </a:cxn>
              <a:cxn ang="0">
                <a:pos x="484" y="0"/>
              </a:cxn>
              <a:cxn ang="0">
                <a:pos x="465" y="3"/>
              </a:cxn>
              <a:cxn ang="0">
                <a:pos x="426" y="20"/>
              </a:cxn>
              <a:cxn ang="0">
                <a:pos x="391" y="40"/>
              </a:cxn>
              <a:cxn ang="0">
                <a:pos x="356" y="63"/>
              </a:cxn>
              <a:cxn ang="0">
                <a:pos x="318" y="80"/>
              </a:cxn>
              <a:cxn ang="0">
                <a:pos x="310" y="83"/>
              </a:cxn>
              <a:cxn ang="0">
                <a:pos x="302" y="84"/>
              </a:cxn>
              <a:cxn ang="0">
                <a:pos x="292" y="84"/>
              </a:cxn>
              <a:cxn ang="0">
                <a:pos x="284" y="83"/>
              </a:cxn>
              <a:cxn ang="0">
                <a:pos x="235" y="68"/>
              </a:cxn>
              <a:cxn ang="0">
                <a:pos x="186" y="54"/>
              </a:cxn>
              <a:cxn ang="0">
                <a:pos x="138" y="46"/>
              </a:cxn>
              <a:cxn ang="0">
                <a:pos x="112" y="46"/>
              </a:cxn>
              <a:cxn ang="0">
                <a:pos x="88" y="48"/>
              </a:cxn>
              <a:cxn ang="0">
                <a:pos x="72" y="52"/>
              </a:cxn>
              <a:cxn ang="0">
                <a:pos x="59" y="60"/>
              </a:cxn>
              <a:cxn ang="0">
                <a:pos x="47" y="70"/>
              </a:cxn>
              <a:cxn ang="0">
                <a:pos x="36" y="82"/>
              </a:cxn>
              <a:cxn ang="0">
                <a:pos x="17" y="109"/>
              </a:cxn>
              <a:cxn ang="0">
                <a:pos x="4" y="139"/>
              </a:cxn>
              <a:cxn ang="0">
                <a:pos x="1" y="146"/>
              </a:cxn>
              <a:cxn ang="0">
                <a:pos x="0" y="154"/>
              </a:cxn>
              <a:cxn ang="0">
                <a:pos x="1" y="161"/>
              </a:cxn>
              <a:cxn ang="0">
                <a:pos x="4" y="168"/>
              </a:cxn>
              <a:cxn ang="0">
                <a:pos x="9" y="176"/>
              </a:cxn>
              <a:cxn ang="0">
                <a:pos x="17" y="181"/>
              </a:cxn>
              <a:cxn ang="0">
                <a:pos x="36" y="186"/>
              </a:cxn>
              <a:cxn ang="0">
                <a:pos x="55" y="186"/>
              </a:cxn>
              <a:cxn ang="0">
                <a:pos x="73" y="181"/>
              </a:cxn>
              <a:cxn ang="0">
                <a:pos x="123" y="169"/>
              </a:cxn>
              <a:cxn ang="0">
                <a:pos x="171" y="159"/>
              </a:cxn>
              <a:cxn ang="0">
                <a:pos x="220" y="154"/>
              </a:cxn>
              <a:cxn ang="0">
                <a:pos x="271" y="152"/>
              </a:cxn>
              <a:cxn ang="0">
                <a:pos x="296" y="168"/>
              </a:cxn>
              <a:cxn ang="0">
                <a:pos x="323" y="181"/>
              </a:cxn>
              <a:cxn ang="0">
                <a:pos x="352" y="192"/>
              </a:cxn>
              <a:cxn ang="0">
                <a:pos x="383" y="195"/>
              </a:cxn>
              <a:cxn ang="0">
                <a:pos x="430" y="198"/>
              </a:cxn>
              <a:cxn ang="0">
                <a:pos x="482" y="199"/>
              </a:cxn>
              <a:cxn ang="0">
                <a:pos x="507" y="197"/>
              </a:cxn>
              <a:cxn ang="0">
                <a:pos x="531" y="193"/>
              </a:cxn>
              <a:cxn ang="0">
                <a:pos x="554" y="186"/>
              </a:cxn>
              <a:cxn ang="0">
                <a:pos x="578" y="176"/>
              </a:cxn>
              <a:cxn ang="0">
                <a:pos x="593" y="164"/>
              </a:cxn>
              <a:cxn ang="0">
                <a:pos x="605" y="154"/>
              </a:cxn>
              <a:cxn ang="0">
                <a:pos x="616" y="139"/>
              </a:cxn>
              <a:cxn ang="0">
                <a:pos x="623" y="125"/>
              </a:cxn>
              <a:cxn ang="0">
                <a:pos x="629" y="108"/>
              </a:cxn>
              <a:cxn ang="0">
                <a:pos x="632" y="92"/>
              </a:cxn>
              <a:cxn ang="0">
                <a:pos x="633" y="75"/>
              </a:cxn>
              <a:cxn ang="0">
                <a:pos x="631" y="58"/>
              </a:cxn>
              <a:cxn ang="0">
                <a:pos x="625" y="44"/>
              </a:cxn>
              <a:cxn ang="0">
                <a:pos x="618" y="32"/>
              </a:cxn>
              <a:cxn ang="0">
                <a:pos x="609" y="22"/>
              </a:cxn>
              <a:cxn ang="0">
                <a:pos x="598" y="14"/>
              </a:cxn>
              <a:cxn ang="0">
                <a:pos x="571" y="3"/>
              </a:cxn>
              <a:cxn ang="0">
                <a:pos x="544" y="1"/>
              </a:cxn>
            </a:cxnLst>
            <a:rect l="0" t="0" r="r" b="b"/>
            <a:pathLst>
              <a:path w="633" h="199">
                <a:moveTo>
                  <a:pt x="533" y="1"/>
                </a:moveTo>
                <a:lnTo>
                  <a:pt x="524" y="1"/>
                </a:lnTo>
                <a:lnTo>
                  <a:pt x="514" y="0"/>
                </a:lnTo>
                <a:lnTo>
                  <a:pt x="503" y="0"/>
                </a:lnTo>
                <a:lnTo>
                  <a:pt x="494" y="0"/>
                </a:lnTo>
                <a:lnTo>
                  <a:pt x="484" y="0"/>
                </a:lnTo>
                <a:lnTo>
                  <a:pt x="475" y="1"/>
                </a:lnTo>
                <a:lnTo>
                  <a:pt x="465" y="3"/>
                </a:lnTo>
                <a:lnTo>
                  <a:pt x="445" y="9"/>
                </a:lnTo>
                <a:lnTo>
                  <a:pt x="426" y="20"/>
                </a:lnTo>
                <a:lnTo>
                  <a:pt x="407" y="29"/>
                </a:lnTo>
                <a:lnTo>
                  <a:pt x="391" y="40"/>
                </a:lnTo>
                <a:lnTo>
                  <a:pt x="372" y="52"/>
                </a:lnTo>
                <a:lnTo>
                  <a:pt x="356" y="63"/>
                </a:lnTo>
                <a:lnTo>
                  <a:pt x="337" y="71"/>
                </a:lnTo>
                <a:lnTo>
                  <a:pt x="318" y="80"/>
                </a:lnTo>
                <a:lnTo>
                  <a:pt x="315" y="82"/>
                </a:lnTo>
                <a:lnTo>
                  <a:pt x="310" y="83"/>
                </a:lnTo>
                <a:lnTo>
                  <a:pt x="306" y="84"/>
                </a:lnTo>
                <a:lnTo>
                  <a:pt x="302" y="84"/>
                </a:lnTo>
                <a:lnTo>
                  <a:pt x="296" y="84"/>
                </a:lnTo>
                <a:lnTo>
                  <a:pt x="292" y="84"/>
                </a:lnTo>
                <a:lnTo>
                  <a:pt x="288" y="83"/>
                </a:lnTo>
                <a:lnTo>
                  <a:pt x="284" y="83"/>
                </a:lnTo>
                <a:lnTo>
                  <a:pt x="260" y="75"/>
                </a:lnTo>
                <a:lnTo>
                  <a:pt x="235" y="68"/>
                </a:lnTo>
                <a:lnTo>
                  <a:pt x="212" y="60"/>
                </a:lnTo>
                <a:lnTo>
                  <a:pt x="186" y="54"/>
                </a:lnTo>
                <a:lnTo>
                  <a:pt x="162" y="48"/>
                </a:lnTo>
                <a:lnTo>
                  <a:pt x="138" y="46"/>
                </a:lnTo>
                <a:lnTo>
                  <a:pt x="126" y="45"/>
                </a:lnTo>
                <a:lnTo>
                  <a:pt x="112" y="46"/>
                </a:lnTo>
                <a:lnTo>
                  <a:pt x="100" y="47"/>
                </a:lnTo>
                <a:lnTo>
                  <a:pt x="88" y="48"/>
                </a:lnTo>
                <a:lnTo>
                  <a:pt x="81" y="51"/>
                </a:lnTo>
                <a:lnTo>
                  <a:pt x="72" y="52"/>
                </a:lnTo>
                <a:lnTo>
                  <a:pt x="64" y="55"/>
                </a:lnTo>
                <a:lnTo>
                  <a:pt x="59" y="60"/>
                </a:lnTo>
                <a:lnTo>
                  <a:pt x="52" y="63"/>
                </a:lnTo>
                <a:lnTo>
                  <a:pt x="47" y="70"/>
                </a:lnTo>
                <a:lnTo>
                  <a:pt x="41" y="76"/>
                </a:lnTo>
                <a:lnTo>
                  <a:pt x="36" y="82"/>
                </a:lnTo>
                <a:lnTo>
                  <a:pt x="25" y="95"/>
                </a:lnTo>
                <a:lnTo>
                  <a:pt x="17" y="109"/>
                </a:lnTo>
                <a:lnTo>
                  <a:pt x="10" y="123"/>
                </a:lnTo>
                <a:lnTo>
                  <a:pt x="4" y="139"/>
                </a:lnTo>
                <a:lnTo>
                  <a:pt x="2" y="142"/>
                </a:lnTo>
                <a:lnTo>
                  <a:pt x="1" y="146"/>
                </a:lnTo>
                <a:lnTo>
                  <a:pt x="1" y="148"/>
                </a:lnTo>
                <a:lnTo>
                  <a:pt x="0" y="154"/>
                </a:lnTo>
                <a:lnTo>
                  <a:pt x="1" y="158"/>
                </a:lnTo>
                <a:lnTo>
                  <a:pt x="1" y="161"/>
                </a:lnTo>
                <a:lnTo>
                  <a:pt x="2" y="164"/>
                </a:lnTo>
                <a:lnTo>
                  <a:pt x="4" y="168"/>
                </a:lnTo>
                <a:lnTo>
                  <a:pt x="5" y="172"/>
                </a:lnTo>
                <a:lnTo>
                  <a:pt x="9" y="176"/>
                </a:lnTo>
                <a:lnTo>
                  <a:pt x="13" y="179"/>
                </a:lnTo>
                <a:lnTo>
                  <a:pt x="17" y="181"/>
                </a:lnTo>
                <a:lnTo>
                  <a:pt x="25" y="185"/>
                </a:lnTo>
                <a:lnTo>
                  <a:pt x="36" y="186"/>
                </a:lnTo>
                <a:lnTo>
                  <a:pt x="45" y="187"/>
                </a:lnTo>
                <a:lnTo>
                  <a:pt x="55" y="186"/>
                </a:lnTo>
                <a:lnTo>
                  <a:pt x="64" y="185"/>
                </a:lnTo>
                <a:lnTo>
                  <a:pt x="73" y="181"/>
                </a:lnTo>
                <a:lnTo>
                  <a:pt x="98" y="176"/>
                </a:lnTo>
                <a:lnTo>
                  <a:pt x="123" y="169"/>
                </a:lnTo>
                <a:lnTo>
                  <a:pt x="147" y="163"/>
                </a:lnTo>
                <a:lnTo>
                  <a:pt x="171" y="159"/>
                </a:lnTo>
                <a:lnTo>
                  <a:pt x="196" y="156"/>
                </a:lnTo>
                <a:lnTo>
                  <a:pt x="220" y="154"/>
                </a:lnTo>
                <a:lnTo>
                  <a:pt x="245" y="152"/>
                </a:lnTo>
                <a:lnTo>
                  <a:pt x="271" y="152"/>
                </a:lnTo>
                <a:lnTo>
                  <a:pt x="284" y="161"/>
                </a:lnTo>
                <a:lnTo>
                  <a:pt x="296" y="168"/>
                </a:lnTo>
                <a:lnTo>
                  <a:pt x="310" y="176"/>
                </a:lnTo>
                <a:lnTo>
                  <a:pt x="323" y="181"/>
                </a:lnTo>
                <a:lnTo>
                  <a:pt x="337" y="187"/>
                </a:lnTo>
                <a:lnTo>
                  <a:pt x="352" y="192"/>
                </a:lnTo>
                <a:lnTo>
                  <a:pt x="367" y="194"/>
                </a:lnTo>
                <a:lnTo>
                  <a:pt x="383" y="195"/>
                </a:lnTo>
                <a:lnTo>
                  <a:pt x="406" y="197"/>
                </a:lnTo>
                <a:lnTo>
                  <a:pt x="430" y="198"/>
                </a:lnTo>
                <a:lnTo>
                  <a:pt x="456" y="199"/>
                </a:lnTo>
                <a:lnTo>
                  <a:pt x="482" y="199"/>
                </a:lnTo>
                <a:lnTo>
                  <a:pt x="494" y="199"/>
                </a:lnTo>
                <a:lnTo>
                  <a:pt x="507" y="197"/>
                </a:lnTo>
                <a:lnTo>
                  <a:pt x="518" y="195"/>
                </a:lnTo>
                <a:lnTo>
                  <a:pt x="531" y="193"/>
                </a:lnTo>
                <a:lnTo>
                  <a:pt x="542" y="191"/>
                </a:lnTo>
                <a:lnTo>
                  <a:pt x="554" y="186"/>
                </a:lnTo>
                <a:lnTo>
                  <a:pt x="566" y="181"/>
                </a:lnTo>
                <a:lnTo>
                  <a:pt x="578" y="176"/>
                </a:lnTo>
                <a:lnTo>
                  <a:pt x="586" y="170"/>
                </a:lnTo>
                <a:lnTo>
                  <a:pt x="593" y="164"/>
                </a:lnTo>
                <a:lnTo>
                  <a:pt x="599" y="159"/>
                </a:lnTo>
                <a:lnTo>
                  <a:pt x="605" y="154"/>
                </a:lnTo>
                <a:lnTo>
                  <a:pt x="610" y="146"/>
                </a:lnTo>
                <a:lnTo>
                  <a:pt x="616" y="139"/>
                </a:lnTo>
                <a:lnTo>
                  <a:pt x="620" y="132"/>
                </a:lnTo>
                <a:lnTo>
                  <a:pt x="623" y="125"/>
                </a:lnTo>
                <a:lnTo>
                  <a:pt x="627" y="117"/>
                </a:lnTo>
                <a:lnTo>
                  <a:pt x="629" y="108"/>
                </a:lnTo>
                <a:lnTo>
                  <a:pt x="631" y="101"/>
                </a:lnTo>
                <a:lnTo>
                  <a:pt x="632" y="92"/>
                </a:lnTo>
                <a:lnTo>
                  <a:pt x="633" y="84"/>
                </a:lnTo>
                <a:lnTo>
                  <a:pt x="633" y="75"/>
                </a:lnTo>
                <a:lnTo>
                  <a:pt x="632" y="67"/>
                </a:lnTo>
                <a:lnTo>
                  <a:pt x="631" y="58"/>
                </a:lnTo>
                <a:lnTo>
                  <a:pt x="629" y="51"/>
                </a:lnTo>
                <a:lnTo>
                  <a:pt x="625" y="44"/>
                </a:lnTo>
                <a:lnTo>
                  <a:pt x="621" y="38"/>
                </a:lnTo>
                <a:lnTo>
                  <a:pt x="618" y="32"/>
                </a:lnTo>
                <a:lnTo>
                  <a:pt x="615" y="28"/>
                </a:lnTo>
                <a:lnTo>
                  <a:pt x="609" y="22"/>
                </a:lnTo>
                <a:lnTo>
                  <a:pt x="603" y="17"/>
                </a:lnTo>
                <a:lnTo>
                  <a:pt x="598" y="14"/>
                </a:lnTo>
                <a:lnTo>
                  <a:pt x="584" y="7"/>
                </a:lnTo>
                <a:lnTo>
                  <a:pt x="571" y="3"/>
                </a:lnTo>
                <a:lnTo>
                  <a:pt x="558" y="1"/>
                </a:lnTo>
                <a:lnTo>
                  <a:pt x="544" y="1"/>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13108" name="Freeform 116"/>
          <p:cNvSpPr>
            <a:spLocks noChangeArrowheads="1"/>
          </p:cNvSpPr>
          <p:nvPr/>
        </p:nvSpPr>
        <p:spPr bwMode="auto">
          <a:xfrm>
            <a:off x="2532021" y="5412904"/>
            <a:ext cx="828443" cy="69624"/>
          </a:xfrm>
          <a:custGeom>
            <a:avLst/>
            <a:gdLst/>
            <a:ahLst/>
            <a:cxnLst>
              <a:cxn ang="0">
                <a:pos x="0" y="45"/>
              </a:cxn>
              <a:cxn ang="0">
                <a:pos x="555" y="51"/>
              </a:cxn>
              <a:cxn ang="0">
                <a:pos x="572" y="3"/>
              </a:cxn>
              <a:cxn ang="0">
                <a:pos x="543" y="28"/>
              </a:cxn>
              <a:cxn ang="0">
                <a:pos x="504" y="27"/>
              </a:cxn>
              <a:cxn ang="0">
                <a:pos x="500" y="3"/>
              </a:cxn>
              <a:cxn ang="0">
                <a:pos x="472" y="27"/>
              </a:cxn>
              <a:cxn ang="0">
                <a:pos x="436" y="25"/>
              </a:cxn>
              <a:cxn ang="0">
                <a:pos x="441" y="5"/>
              </a:cxn>
              <a:cxn ang="0">
                <a:pos x="409" y="23"/>
              </a:cxn>
              <a:cxn ang="0">
                <a:pos x="374" y="25"/>
              </a:cxn>
              <a:cxn ang="0">
                <a:pos x="374" y="6"/>
              </a:cxn>
              <a:cxn ang="0">
                <a:pos x="349" y="25"/>
              </a:cxn>
              <a:cxn ang="0">
                <a:pos x="308" y="24"/>
              </a:cxn>
              <a:cxn ang="0">
                <a:pos x="305" y="8"/>
              </a:cxn>
              <a:cxn ang="0">
                <a:pos x="289" y="22"/>
              </a:cxn>
              <a:cxn ang="0">
                <a:pos x="243" y="21"/>
              </a:cxn>
              <a:cxn ang="0">
                <a:pos x="250" y="1"/>
              </a:cxn>
              <a:cxn ang="0">
                <a:pos x="219" y="21"/>
              </a:cxn>
              <a:cxn ang="0">
                <a:pos x="180" y="21"/>
              </a:cxn>
              <a:cxn ang="0">
                <a:pos x="186" y="0"/>
              </a:cxn>
              <a:cxn ang="0">
                <a:pos x="154" y="20"/>
              </a:cxn>
              <a:cxn ang="0">
                <a:pos x="121" y="20"/>
              </a:cxn>
              <a:cxn ang="0">
                <a:pos x="128" y="3"/>
              </a:cxn>
              <a:cxn ang="0">
                <a:pos x="97" y="22"/>
              </a:cxn>
              <a:cxn ang="0">
                <a:pos x="66" y="20"/>
              </a:cxn>
              <a:cxn ang="0">
                <a:pos x="71" y="1"/>
              </a:cxn>
              <a:cxn ang="0">
                <a:pos x="46" y="21"/>
              </a:cxn>
              <a:cxn ang="0">
                <a:pos x="14" y="18"/>
              </a:cxn>
            </a:cxnLst>
            <a:rect l="0" t="0" r="r" b="b"/>
            <a:pathLst>
              <a:path w="572" h="51">
                <a:moveTo>
                  <a:pt x="0" y="45"/>
                </a:moveTo>
                <a:lnTo>
                  <a:pt x="555" y="51"/>
                </a:lnTo>
                <a:lnTo>
                  <a:pt x="572" y="3"/>
                </a:lnTo>
                <a:lnTo>
                  <a:pt x="543" y="28"/>
                </a:lnTo>
                <a:lnTo>
                  <a:pt x="504" y="27"/>
                </a:lnTo>
                <a:lnTo>
                  <a:pt x="500" y="3"/>
                </a:lnTo>
                <a:lnTo>
                  <a:pt x="472" y="27"/>
                </a:lnTo>
                <a:lnTo>
                  <a:pt x="436" y="25"/>
                </a:lnTo>
                <a:lnTo>
                  <a:pt x="441" y="5"/>
                </a:lnTo>
                <a:lnTo>
                  <a:pt x="409" y="23"/>
                </a:lnTo>
                <a:lnTo>
                  <a:pt x="374" y="25"/>
                </a:lnTo>
                <a:lnTo>
                  <a:pt x="374" y="6"/>
                </a:lnTo>
                <a:lnTo>
                  <a:pt x="349" y="25"/>
                </a:lnTo>
                <a:lnTo>
                  <a:pt x="308" y="24"/>
                </a:lnTo>
                <a:lnTo>
                  <a:pt x="305" y="8"/>
                </a:lnTo>
                <a:lnTo>
                  <a:pt x="289" y="22"/>
                </a:lnTo>
                <a:lnTo>
                  <a:pt x="243" y="21"/>
                </a:lnTo>
                <a:lnTo>
                  <a:pt x="250" y="1"/>
                </a:lnTo>
                <a:lnTo>
                  <a:pt x="219" y="21"/>
                </a:lnTo>
                <a:lnTo>
                  <a:pt x="180" y="21"/>
                </a:lnTo>
                <a:lnTo>
                  <a:pt x="186" y="0"/>
                </a:lnTo>
                <a:lnTo>
                  <a:pt x="154" y="20"/>
                </a:lnTo>
                <a:lnTo>
                  <a:pt x="121" y="20"/>
                </a:lnTo>
                <a:lnTo>
                  <a:pt x="128" y="3"/>
                </a:lnTo>
                <a:lnTo>
                  <a:pt x="97" y="22"/>
                </a:lnTo>
                <a:lnTo>
                  <a:pt x="66" y="20"/>
                </a:lnTo>
                <a:lnTo>
                  <a:pt x="71" y="1"/>
                </a:lnTo>
                <a:lnTo>
                  <a:pt x="46" y="21"/>
                </a:lnTo>
                <a:lnTo>
                  <a:pt x="14" y="1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9" name="Freeform 117"/>
          <p:cNvSpPr>
            <a:spLocks noChangeArrowheads="1"/>
          </p:cNvSpPr>
          <p:nvPr/>
        </p:nvSpPr>
        <p:spPr bwMode="auto">
          <a:xfrm>
            <a:off x="2515260" y="5515019"/>
            <a:ext cx="826049" cy="69624"/>
          </a:xfrm>
          <a:custGeom>
            <a:avLst/>
            <a:gdLst/>
            <a:ahLst/>
            <a:cxnLst>
              <a:cxn ang="0">
                <a:pos x="0" y="43"/>
              </a:cxn>
              <a:cxn ang="0">
                <a:pos x="557" y="49"/>
              </a:cxn>
              <a:cxn ang="0">
                <a:pos x="573" y="1"/>
              </a:cxn>
              <a:cxn ang="0">
                <a:pos x="544" y="26"/>
              </a:cxn>
              <a:cxn ang="0">
                <a:pos x="507" y="25"/>
              </a:cxn>
              <a:cxn ang="0">
                <a:pos x="503" y="1"/>
              </a:cxn>
              <a:cxn ang="0">
                <a:pos x="473" y="25"/>
              </a:cxn>
              <a:cxn ang="0">
                <a:pos x="437" y="24"/>
              </a:cxn>
              <a:cxn ang="0">
                <a:pos x="442" y="3"/>
              </a:cxn>
              <a:cxn ang="0">
                <a:pos x="411" y="23"/>
              </a:cxn>
              <a:cxn ang="0">
                <a:pos x="375" y="24"/>
              </a:cxn>
              <a:cxn ang="0">
                <a:pos x="375" y="4"/>
              </a:cxn>
              <a:cxn ang="0">
                <a:pos x="350" y="24"/>
              </a:cxn>
              <a:cxn ang="0">
                <a:pos x="310" y="24"/>
              </a:cxn>
              <a:cxn ang="0">
                <a:pos x="306" y="5"/>
              </a:cxn>
              <a:cxn ang="0">
                <a:pos x="290" y="20"/>
              </a:cxn>
              <a:cxn ang="0">
                <a:pos x="245" y="20"/>
              </a:cxn>
              <a:cxn ang="0">
                <a:pos x="250" y="0"/>
              </a:cxn>
              <a:cxn ang="0">
                <a:pos x="221" y="20"/>
              </a:cxn>
              <a:cxn ang="0">
                <a:pos x="181" y="20"/>
              </a:cxn>
              <a:cxn ang="0">
                <a:pos x="188" y="0"/>
              </a:cxn>
              <a:cxn ang="0">
                <a:pos x="157" y="19"/>
              </a:cxn>
              <a:cxn ang="0">
                <a:pos x="121" y="19"/>
              </a:cxn>
              <a:cxn ang="0">
                <a:pos x="130" y="1"/>
              </a:cxn>
              <a:cxn ang="0">
                <a:pos x="100" y="20"/>
              </a:cxn>
              <a:cxn ang="0">
                <a:pos x="66" y="19"/>
              </a:cxn>
              <a:cxn ang="0">
                <a:pos x="74" y="0"/>
              </a:cxn>
              <a:cxn ang="0">
                <a:pos x="48" y="20"/>
              </a:cxn>
              <a:cxn ang="0">
                <a:pos x="16" y="17"/>
              </a:cxn>
            </a:cxnLst>
            <a:rect l="0" t="0" r="r" b="b"/>
            <a:pathLst>
              <a:path w="573" h="49">
                <a:moveTo>
                  <a:pt x="0" y="43"/>
                </a:moveTo>
                <a:lnTo>
                  <a:pt x="557" y="49"/>
                </a:lnTo>
                <a:lnTo>
                  <a:pt x="573" y="1"/>
                </a:lnTo>
                <a:lnTo>
                  <a:pt x="544" y="26"/>
                </a:lnTo>
                <a:lnTo>
                  <a:pt x="507" y="25"/>
                </a:lnTo>
                <a:lnTo>
                  <a:pt x="503" y="1"/>
                </a:lnTo>
                <a:lnTo>
                  <a:pt x="473" y="25"/>
                </a:lnTo>
                <a:lnTo>
                  <a:pt x="437" y="24"/>
                </a:lnTo>
                <a:lnTo>
                  <a:pt x="442" y="3"/>
                </a:lnTo>
                <a:lnTo>
                  <a:pt x="411" y="23"/>
                </a:lnTo>
                <a:lnTo>
                  <a:pt x="375" y="24"/>
                </a:lnTo>
                <a:lnTo>
                  <a:pt x="375" y="4"/>
                </a:lnTo>
                <a:lnTo>
                  <a:pt x="350" y="24"/>
                </a:lnTo>
                <a:lnTo>
                  <a:pt x="310" y="24"/>
                </a:lnTo>
                <a:lnTo>
                  <a:pt x="306" y="5"/>
                </a:lnTo>
                <a:lnTo>
                  <a:pt x="290" y="20"/>
                </a:lnTo>
                <a:lnTo>
                  <a:pt x="245" y="20"/>
                </a:lnTo>
                <a:lnTo>
                  <a:pt x="250" y="0"/>
                </a:lnTo>
                <a:lnTo>
                  <a:pt x="221" y="20"/>
                </a:lnTo>
                <a:lnTo>
                  <a:pt x="181" y="20"/>
                </a:lnTo>
                <a:lnTo>
                  <a:pt x="188" y="0"/>
                </a:lnTo>
                <a:lnTo>
                  <a:pt x="157" y="19"/>
                </a:lnTo>
                <a:lnTo>
                  <a:pt x="121" y="19"/>
                </a:lnTo>
                <a:lnTo>
                  <a:pt x="130" y="1"/>
                </a:lnTo>
                <a:lnTo>
                  <a:pt x="100" y="20"/>
                </a:lnTo>
                <a:lnTo>
                  <a:pt x="66" y="19"/>
                </a:lnTo>
                <a:lnTo>
                  <a:pt x="74" y="0"/>
                </a:lnTo>
                <a:lnTo>
                  <a:pt x="48" y="20"/>
                </a:lnTo>
                <a:lnTo>
                  <a:pt x="16"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0" name="Freeform 118"/>
          <p:cNvSpPr>
            <a:spLocks noChangeArrowheads="1"/>
          </p:cNvSpPr>
          <p:nvPr/>
        </p:nvSpPr>
        <p:spPr bwMode="auto">
          <a:xfrm>
            <a:off x="2567936" y="5303826"/>
            <a:ext cx="828443" cy="69624"/>
          </a:xfrm>
          <a:custGeom>
            <a:avLst/>
            <a:gdLst/>
            <a:ahLst/>
            <a:cxnLst>
              <a:cxn ang="0">
                <a:pos x="0" y="45"/>
              </a:cxn>
              <a:cxn ang="0">
                <a:pos x="557" y="50"/>
              </a:cxn>
              <a:cxn ang="0">
                <a:pos x="572" y="3"/>
              </a:cxn>
              <a:cxn ang="0">
                <a:pos x="542" y="28"/>
              </a:cxn>
              <a:cxn ang="0">
                <a:pos x="506" y="24"/>
              </a:cxn>
              <a:cxn ang="0">
                <a:pos x="502" y="3"/>
              </a:cxn>
              <a:cxn ang="0">
                <a:pos x="471" y="24"/>
              </a:cxn>
              <a:cxn ang="0">
                <a:pos x="436" y="23"/>
              </a:cxn>
              <a:cxn ang="0">
                <a:pos x="443" y="5"/>
              </a:cxn>
              <a:cxn ang="0">
                <a:pos x="410" y="22"/>
              </a:cxn>
              <a:cxn ang="0">
                <a:pos x="375" y="23"/>
              </a:cxn>
              <a:cxn ang="0">
                <a:pos x="374" y="6"/>
              </a:cxn>
              <a:cxn ang="0">
                <a:pos x="349" y="23"/>
              </a:cxn>
              <a:cxn ang="0">
                <a:pos x="309" y="23"/>
              </a:cxn>
              <a:cxn ang="0">
                <a:pos x="307" y="7"/>
              </a:cxn>
              <a:cxn ang="0">
                <a:pos x="290" y="21"/>
              </a:cxn>
              <a:cxn ang="0">
                <a:pos x="243" y="20"/>
              </a:cxn>
              <a:cxn ang="0">
                <a:pos x="249" y="0"/>
              </a:cxn>
              <a:cxn ang="0">
                <a:pos x="219" y="20"/>
              </a:cxn>
              <a:cxn ang="0">
                <a:pos x="181" y="20"/>
              </a:cxn>
              <a:cxn ang="0">
                <a:pos x="187" y="0"/>
              </a:cxn>
              <a:cxn ang="0">
                <a:pos x="154" y="18"/>
              </a:cxn>
              <a:cxn ang="0">
                <a:pos x="122" y="18"/>
              </a:cxn>
              <a:cxn ang="0">
                <a:pos x="128" y="3"/>
              </a:cxn>
              <a:cxn ang="0">
                <a:pos x="98" y="21"/>
              </a:cxn>
              <a:cxn ang="0">
                <a:pos x="67" y="18"/>
              </a:cxn>
              <a:cxn ang="0">
                <a:pos x="73" y="0"/>
              </a:cxn>
              <a:cxn ang="0">
                <a:pos x="46" y="20"/>
              </a:cxn>
              <a:cxn ang="0">
                <a:pos x="14" y="16"/>
              </a:cxn>
            </a:cxnLst>
            <a:rect l="0" t="0" r="r" b="b"/>
            <a:pathLst>
              <a:path w="572" h="50">
                <a:moveTo>
                  <a:pt x="0" y="45"/>
                </a:moveTo>
                <a:lnTo>
                  <a:pt x="557" y="50"/>
                </a:lnTo>
                <a:lnTo>
                  <a:pt x="572" y="3"/>
                </a:lnTo>
                <a:lnTo>
                  <a:pt x="542" y="28"/>
                </a:lnTo>
                <a:lnTo>
                  <a:pt x="506" y="24"/>
                </a:lnTo>
                <a:lnTo>
                  <a:pt x="502" y="3"/>
                </a:lnTo>
                <a:lnTo>
                  <a:pt x="471" y="24"/>
                </a:lnTo>
                <a:lnTo>
                  <a:pt x="436" y="23"/>
                </a:lnTo>
                <a:lnTo>
                  <a:pt x="443" y="5"/>
                </a:lnTo>
                <a:lnTo>
                  <a:pt x="410" y="22"/>
                </a:lnTo>
                <a:lnTo>
                  <a:pt x="375" y="23"/>
                </a:lnTo>
                <a:lnTo>
                  <a:pt x="374" y="6"/>
                </a:lnTo>
                <a:lnTo>
                  <a:pt x="349" y="23"/>
                </a:lnTo>
                <a:lnTo>
                  <a:pt x="309" y="23"/>
                </a:lnTo>
                <a:lnTo>
                  <a:pt x="307" y="7"/>
                </a:lnTo>
                <a:lnTo>
                  <a:pt x="290" y="21"/>
                </a:lnTo>
                <a:lnTo>
                  <a:pt x="243" y="20"/>
                </a:lnTo>
                <a:lnTo>
                  <a:pt x="249" y="0"/>
                </a:lnTo>
                <a:lnTo>
                  <a:pt x="219" y="20"/>
                </a:lnTo>
                <a:lnTo>
                  <a:pt x="181" y="20"/>
                </a:lnTo>
                <a:lnTo>
                  <a:pt x="187" y="0"/>
                </a:lnTo>
                <a:lnTo>
                  <a:pt x="154" y="18"/>
                </a:lnTo>
                <a:lnTo>
                  <a:pt x="122" y="18"/>
                </a:lnTo>
                <a:lnTo>
                  <a:pt x="128" y="3"/>
                </a:lnTo>
                <a:lnTo>
                  <a:pt x="98" y="21"/>
                </a:lnTo>
                <a:lnTo>
                  <a:pt x="67" y="18"/>
                </a:lnTo>
                <a:lnTo>
                  <a:pt x="73" y="0"/>
                </a:lnTo>
                <a:lnTo>
                  <a:pt x="46" y="20"/>
                </a:lnTo>
                <a:lnTo>
                  <a:pt x="14" y="1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1" name="Freeform 119"/>
          <p:cNvSpPr>
            <a:spLocks noChangeArrowheads="1"/>
          </p:cNvSpPr>
          <p:nvPr/>
        </p:nvSpPr>
        <p:spPr bwMode="auto">
          <a:xfrm>
            <a:off x="3355674" y="5447716"/>
            <a:ext cx="110140" cy="127644"/>
          </a:xfrm>
          <a:custGeom>
            <a:avLst/>
            <a:gdLst/>
            <a:ahLst/>
            <a:cxnLst>
              <a:cxn ang="0">
                <a:pos x="47" y="90"/>
              </a:cxn>
              <a:cxn ang="0">
                <a:pos x="74" y="0"/>
              </a:cxn>
              <a:cxn ang="0">
                <a:pos x="38" y="64"/>
              </a:cxn>
              <a:cxn ang="0">
                <a:pos x="11" y="62"/>
              </a:cxn>
              <a:cxn ang="0">
                <a:pos x="0" y="86"/>
              </a:cxn>
            </a:cxnLst>
            <a:rect l="0" t="0" r="r" b="b"/>
            <a:pathLst>
              <a:path w="74" h="90">
                <a:moveTo>
                  <a:pt x="47" y="90"/>
                </a:moveTo>
                <a:lnTo>
                  <a:pt x="74" y="0"/>
                </a:lnTo>
                <a:lnTo>
                  <a:pt x="38" y="64"/>
                </a:lnTo>
                <a:lnTo>
                  <a:pt x="11" y="62"/>
                </a:lnTo>
                <a:lnTo>
                  <a:pt x="0" y="8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2" name="Freeform 120"/>
          <p:cNvSpPr>
            <a:spLocks noChangeArrowheads="1"/>
          </p:cNvSpPr>
          <p:nvPr/>
        </p:nvSpPr>
        <p:spPr bwMode="auto">
          <a:xfrm>
            <a:off x="3389196" y="5294542"/>
            <a:ext cx="107745" cy="127644"/>
          </a:xfrm>
          <a:custGeom>
            <a:avLst/>
            <a:gdLst/>
            <a:ahLst/>
            <a:cxnLst>
              <a:cxn ang="0">
                <a:pos x="46" y="90"/>
              </a:cxn>
              <a:cxn ang="0">
                <a:pos x="74" y="0"/>
              </a:cxn>
              <a:cxn ang="0">
                <a:pos x="36" y="63"/>
              </a:cxn>
              <a:cxn ang="0">
                <a:pos x="10" y="63"/>
              </a:cxn>
              <a:cxn ang="0">
                <a:pos x="0" y="85"/>
              </a:cxn>
            </a:cxnLst>
            <a:rect l="0" t="0" r="r" b="b"/>
            <a:pathLst>
              <a:path w="74" h="90">
                <a:moveTo>
                  <a:pt x="46" y="90"/>
                </a:moveTo>
                <a:lnTo>
                  <a:pt x="74" y="0"/>
                </a:lnTo>
                <a:lnTo>
                  <a:pt x="36" y="63"/>
                </a:lnTo>
                <a:lnTo>
                  <a:pt x="10" y="63"/>
                </a:lnTo>
                <a:lnTo>
                  <a:pt x="0" y="8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3" name="Freeform 121"/>
          <p:cNvSpPr>
            <a:spLocks noChangeArrowheads="1"/>
          </p:cNvSpPr>
          <p:nvPr/>
        </p:nvSpPr>
        <p:spPr bwMode="auto">
          <a:xfrm>
            <a:off x="2560753" y="5085670"/>
            <a:ext cx="668021" cy="136927"/>
          </a:xfrm>
          <a:custGeom>
            <a:avLst/>
            <a:gdLst/>
            <a:ahLst/>
            <a:cxnLst>
              <a:cxn ang="0">
                <a:pos x="303" y="19"/>
              </a:cxn>
              <a:cxn ang="0">
                <a:pos x="266" y="30"/>
              </a:cxn>
              <a:cxn ang="0">
                <a:pos x="228" y="34"/>
              </a:cxn>
              <a:cxn ang="0">
                <a:pos x="189" y="35"/>
              </a:cxn>
              <a:cxn ang="0">
                <a:pos x="110" y="34"/>
              </a:cxn>
              <a:cxn ang="0">
                <a:pos x="71" y="34"/>
              </a:cxn>
              <a:cxn ang="0">
                <a:pos x="32" y="37"/>
              </a:cxn>
              <a:cxn ang="0">
                <a:pos x="19" y="41"/>
              </a:cxn>
              <a:cxn ang="0">
                <a:pos x="9" y="53"/>
              </a:cxn>
              <a:cxn ang="0">
                <a:pos x="2" y="66"/>
              </a:cxn>
              <a:cxn ang="0">
                <a:pos x="2" y="71"/>
              </a:cxn>
              <a:cxn ang="0">
                <a:pos x="4" y="77"/>
              </a:cxn>
              <a:cxn ang="0">
                <a:pos x="16" y="86"/>
              </a:cxn>
              <a:cxn ang="0">
                <a:pos x="30" y="93"/>
              </a:cxn>
              <a:cxn ang="0">
                <a:pos x="48" y="98"/>
              </a:cxn>
              <a:cxn ang="0">
                <a:pos x="65" y="98"/>
              </a:cxn>
              <a:cxn ang="0">
                <a:pos x="102" y="98"/>
              </a:cxn>
              <a:cxn ang="0">
                <a:pos x="133" y="93"/>
              </a:cxn>
              <a:cxn ang="0">
                <a:pos x="160" y="90"/>
              </a:cxn>
              <a:cxn ang="0">
                <a:pos x="183" y="83"/>
              </a:cxn>
              <a:cxn ang="0">
                <a:pos x="209" y="75"/>
              </a:cxn>
              <a:cxn ang="0">
                <a:pos x="234" y="69"/>
              </a:cxn>
              <a:cxn ang="0">
                <a:pos x="264" y="66"/>
              </a:cxn>
              <a:cxn ang="0">
                <a:pos x="296" y="66"/>
              </a:cxn>
              <a:cxn ang="0">
                <a:pos x="362" y="71"/>
              </a:cxn>
              <a:cxn ang="0">
                <a:pos x="394" y="73"/>
              </a:cxn>
              <a:cxn ang="0">
                <a:pos x="421" y="73"/>
              </a:cxn>
              <a:cxn ang="0">
                <a:pos x="442" y="68"/>
              </a:cxn>
              <a:cxn ang="0">
                <a:pos x="452" y="64"/>
              </a:cxn>
              <a:cxn ang="0">
                <a:pos x="458" y="59"/>
              </a:cxn>
              <a:cxn ang="0">
                <a:pos x="462" y="53"/>
              </a:cxn>
              <a:cxn ang="0">
                <a:pos x="462" y="46"/>
              </a:cxn>
              <a:cxn ang="0">
                <a:pos x="460" y="36"/>
              </a:cxn>
              <a:cxn ang="0">
                <a:pos x="458" y="28"/>
              </a:cxn>
              <a:cxn ang="0">
                <a:pos x="457" y="23"/>
              </a:cxn>
              <a:cxn ang="0">
                <a:pos x="452" y="16"/>
              </a:cxn>
              <a:cxn ang="0">
                <a:pos x="439" y="8"/>
              </a:cxn>
              <a:cxn ang="0">
                <a:pos x="421" y="4"/>
              </a:cxn>
              <a:cxn ang="0">
                <a:pos x="401" y="2"/>
              </a:cxn>
              <a:cxn ang="0">
                <a:pos x="362" y="2"/>
              </a:cxn>
              <a:cxn ang="0">
                <a:pos x="342" y="6"/>
              </a:cxn>
            </a:cxnLst>
            <a:rect l="0" t="0" r="r" b="b"/>
            <a:pathLst>
              <a:path w="462" h="98">
                <a:moveTo>
                  <a:pt x="324" y="14"/>
                </a:moveTo>
                <a:lnTo>
                  <a:pt x="303" y="19"/>
                </a:lnTo>
                <a:lnTo>
                  <a:pt x="286" y="25"/>
                </a:lnTo>
                <a:lnTo>
                  <a:pt x="266" y="30"/>
                </a:lnTo>
                <a:lnTo>
                  <a:pt x="245" y="31"/>
                </a:lnTo>
                <a:lnTo>
                  <a:pt x="228" y="34"/>
                </a:lnTo>
                <a:lnTo>
                  <a:pt x="209" y="35"/>
                </a:lnTo>
                <a:lnTo>
                  <a:pt x="189" y="35"/>
                </a:lnTo>
                <a:lnTo>
                  <a:pt x="149" y="34"/>
                </a:lnTo>
                <a:lnTo>
                  <a:pt x="110" y="34"/>
                </a:lnTo>
                <a:lnTo>
                  <a:pt x="91" y="34"/>
                </a:lnTo>
                <a:lnTo>
                  <a:pt x="71" y="34"/>
                </a:lnTo>
                <a:lnTo>
                  <a:pt x="51" y="35"/>
                </a:lnTo>
                <a:lnTo>
                  <a:pt x="32" y="37"/>
                </a:lnTo>
                <a:lnTo>
                  <a:pt x="26" y="38"/>
                </a:lnTo>
                <a:lnTo>
                  <a:pt x="19" y="41"/>
                </a:lnTo>
                <a:lnTo>
                  <a:pt x="12" y="47"/>
                </a:lnTo>
                <a:lnTo>
                  <a:pt x="9" y="53"/>
                </a:lnTo>
                <a:lnTo>
                  <a:pt x="4" y="60"/>
                </a:lnTo>
                <a:lnTo>
                  <a:pt x="2" y="66"/>
                </a:lnTo>
                <a:lnTo>
                  <a:pt x="0" y="69"/>
                </a:lnTo>
                <a:lnTo>
                  <a:pt x="2" y="71"/>
                </a:lnTo>
                <a:lnTo>
                  <a:pt x="2" y="75"/>
                </a:lnTo>
                <a:lnTo>
                  <a:pt x="4" y="77"/>
                </a:lnTo>
                <a:lnTo>
                  <a:pt x="9" y="82"/>
                </a:lnTo>
                <a:lnTo>
                  <a:pt x="16" y="86"/>
                </a:lnTo>
                <a:lnTo>
                  <a:pt x="23" y="90"/>
                </a:lnTo>
                <a:lnTo>
                  <a:pt x="30" y="93"/>
                </a:lnTo>
                <a:lnTo>
                  <a:pt x="39" y="94"/>
                </a:lnTo>
                <a:lnTo>
                  <a:pt x="48" y="98"/>
                </a:lnTo>
                <a:lnTo>
                  <a:pt x="57" y="98"/>
                </a:lnTo>
                <a:lnTo>
                  <a:pt x="65" y="98"/>
                </a:lnTo>
                <a:lnTo>
                  <a:pt x="82" y="98"/>
                </a:lnTo>
                <a:lnTo>
                  <a:pt x="102" y="98"/>
                </a:lnTo>
                <a:lnTo>
                  <a:pt x="117" y="94"/>
                </a:lnTo>
                <a:lnTo>
                  <a:pt x="133" y="93"/>
                </a:lnTo>
                <a:lnTo>
                  <a:pt x="145" y="92"/>
                </a:lnTo>
                <a:lnTo>
                  <a:pt x="160" y="90"/>
                </a:lnTo>
                <a:lnTo>
                  <a:pt x="172" y="87"/>
                </a:lnTo>
                <a:lnTo>
                  <a:pt x="183" y="83"/>
                </a:lnTo>
                <a:lnTo>
                  <a:pt x="196" y="79"/>
                </a:lnTo>
                <a:lnTo>
                  <a:pt x="209" y="75"/>
                </a:lnTo>
                <a:lnTo>
                  <a:pt x="221" y="71"/>
                </a:lnTo>
                <a:lnTo>
                  <a:pt x="234" y="69"/>
                </a:lnTo>
                <a:lnTo>
                  <a:pt x="248" y="68"/>
                </a:lnTo>
                <a:lnTo>
                  <a:pt x="264" y="66"/>
                </a:lnTo>
                <a:lnTo>
                  <a:pt x="279" y="66"/>
                </a:lnTo>
                <a:lnTo>
                  <a:pt x="296" y="66"/>
                </a:lnTo>
                <a:lnTo>
                  <a:pt x="330" y="68"/>
                </a:lnTo>
                <a:lnTo>
                  <a:pt x="362" y="71"/>
                </a:lnTo>
                <a:lnTo>
                  <a:pt x="379" y="71"/>
                </a:lnTo>
                <a:lnTo>
                  <a:pt x="394" y="73"/>
                </a:lnTo>
                <a:lnTo>
                  <a:pt x="409" y="73"/>
                </a:lnTo>
                <a:lnTo>
                  <a:pt x="421" y="73"/>
                </a:lnTo>
                <a:lnTo>
                  <a:pt x="433" y="71"/>
                </a:lnTo>
                <a:lnTo>
                  <a:pt x="442" y="68"/>
                </a:lnTo>
                <a:lnTo>
                  <a:pt x="449" y="66"/>
                </a:lnTo>
                <a:lnTo>
                  <a:pt x="452" y="64"/>
                </a:lnTo>
                <a:lnTo>
                  <a:pt x="456" y="62"/>
                </a:lnTo>
                <a:lnTo>
                  <a:pt x="458" y="59"/>
                </a:lnTo>
                <a:lnTo>
                  <a:pt x="460" y="57"/>
                </a:lnTo>
                <a:lnTo>
                  <a:pt x="462" y="53"/>
                </a:lnTo>
                <a:lnTo>
                  <a:pt x="462" y="51"/>
                </a:lnTo>
                <a:lnTo>
                  <a:pt x="462" y="46"/>
                </a:lnTo>
                <a:lnTo>
                  <a:pt x="460" y="40"/>
                </a:lnTo>
                <a:lnTo>
                  <a:pt x="460" y="36"/>
                </a:lnTo>
                <a:lnTo>
                  <a:pt x="458" y="32"/>
                </a:lnTo>
                <a:lnTo>
                  <a:pt x="458" y="28"/>
                </a:lnTo>
                <a:lnTo>
                  <a:pt x="458" y="25"/>
                </a:lnTo>
                <a:lnTo>
                  <a:pt x="457" y="23"/>
                </a:lnTo>
                <a:lnTo>
                  <a:pt x="456" y="19"/>
                </a:lnTo>
                <a:lnTo>
                  <a:pt x="452" y="16"/>
                </a:lnTo>
                <a:lnTo>
                  <a:pt x="446" y="12"/>
                </a:lnTo>
                <a:lnTo>
                  <a:pt x="439" y="8"/>
                </a:lnTo>
                <a:lnTo>
                  <a:pt x="431" y="6"/>
                </a:lnTo>
                <a:lnTo>
                  <a:pt x="421" y="4"/>
                </a:lnTo>
                <a:lnTo>
                  <a:pt x="411" y="2"/>
                </a:lnTo>
                <a:lnTo>
                  <a:pt x="401" y="2"/>
                </a:lnTo>
                <a:lnTo>
                  <a:pt x="381" y="0"/>
                </a:lnTo>
                <a:lnTo>
                  <a:pt x="362" y="2"/>
                </a:lnTo>
                <a:lnTo>
                  <a:pt x="349" y="4"/>
                </a:lnTo>
                <a:lnTo>
                  <a:pt x="342" y="6"/>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13114" name="Freeform 122"/>
          <p:cNvSpPr>
            <a:spLocks noChangeArrowheads="1"/>
          </p:cNvSpPr>
          <p:nvPr/>
        </p:nvSpPr>
        <p:spPr bwMode="auto">
          <a:xfrm>
            <a:off x="2548781" y="5141369"/>
            <a:ext cx="311265" cy="69624"/>
          </a:xfrm>
          <a:custGeom>
            <a:avLst/>
            <a:gdLst/>
            <a:ahLst/>
            <a:cxnLst>
              <a:cxn ang="0">
                <a:pos x="8" y="50"/>
              </a:cxn>
              <a:cxn ang="0">
                <a:pos x="215" y="21"/>
              </a:cxn>
              <a:cxn ang="0">
                <a:pos x="209" y="0"/>
              </a:cxn>
              <a:cxn ang="0">
                <a:pos x="0" y="26"/>
              </a:cxn>
            </a:cxnLst>
            <a:rect l="0" t="0" r="r" b="b"/>
            <a:pathLst>
              <a:path w="215" h="50">
                <a:moveTo>
                  <a:pt x="8" y="50"/>
                </a:moveTo>
                <a:lnTo>
                  <a:pt x="215" y="21"/>
                </a:lnTo>
                <a:lnTo>
                  <a:pt x="209" y="0"/>
                </a:lnTo>
                <a:lnTo>
                  <a:pt x="0" y="2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5" name="Freeform 123"/>
          <p:cNvSpPr>
            <a:spLocks noChangeArrowheads="1"/>
          </p:cNvSpPr>
          <p:nvPr/>
        </p:nvSpPr>
        <p:spPr bwMode="auto">
          <a:xfrm>
            <a:off x="3109055" y="5111198"/>
            <a:ext cx="67042" cy="55699"/>
          </a:xfrm>
          <a:custGeom>
            <a:avLst/>
            <a:gdLst/>
            <a:ahLst/>
            <a:cxnLst>
              <a:cxn ang="0">
                <a:pos x="27" y="39"/>
              </a:cxn>
              <a:cxn ang="0">
                <a:pos x="32" y="38"/>
              </a:cxn>
              <a:cxn ang="0">
                <a:pos x="37" y="35"/>
              </a:cxn>
              <a:cxn ang="0">
                <a:pos x="39" y="34"/>
              </a:cxn>
              <a:cxn ang="0">
                <a:pos x="42" y="31"/>
              </a:cxn>
              <a:cxn ang="0">
                <a:pos x="44" y="28"/>
              </a:cxn>
              <a:cxn ang="0">
                <a:pos x="47" y="24"/>
              </a:cxn>
              <a:cxn ang="0">
                <a:pos x="47" y="19"/>
              </a:cxn>
              <a:cxn ang="0">
                <a:pos x="47" y="16"/>
              </a:cxn>
              <a:cxn ang="0">
                <a:pos x="44" y="12"/>
              </a:cxn>
              <a:cxn ang="0">
                <a:pos x="42" y="9"/>
              </a:cxn>
              <a:cxn ang="0">
                <a:pos x="39" y="6"/>
              </a:cxn>
              <a:cxn ang="0">
                <a:pos x="37" y="5"/>
              </a:cxn>
              <a:cxn ang="0">
                <a:pos x="32" y="3"/>
              </a:cxn>
              <a:cxn ang="0">
                <a:pos x="27" y="0"/>
              </a:cxn>
              <a:cxn ang="0">
                <a:pos x="22" y="0"/>
              </a:cxn>
              <a:cxn ang="0">
                <a:pos x="19" y="0"/>
              </a:cxn>
              <a:cxn ang="0">
                <a:pos x="14" y="3"/>
              </a:cxn>
              <a:cxn ang="0">
                <a:pos x="9" y="5"/>
              </a:cxn>
              <a:cxn ang="0">
                <a:pos x="7" y="6"/>
              </a:cxn>
              <a:cxn ang="0">
                <a:pos x="3" y="9"/>
              </a:cxn>
              <a:cxn ang="0">
                <a:pos x="1" y="12"/>
              </a:cxn>
              <a:cxn ang="0">
                <a:pos x="0" y="16"/>
              </a:cxn>
              <a:cxn ang="0">
                <a:pos x="0" y="19"/>
              </a:cxn>
              <a:cxn ang="0">
                <a:pos x="0" y="24"/>
              </a:cxn>
              <a:cxn ang="0">
                <a:pos x="1" y="28"/>
              </a:cxn>
              <a:cxn ang="0">
                <a:pos x="3" y="31"/>
              </a:cxn>
              <a:cxn ang="0">
                <a:pos x="7" y="34"/>
              </a:cxn>
              <a:cxn ang="0">
                <a:pos x="9" y="35"/>
              </a:cxn>
              <a:cxn ang="0">
                <a:pos x="14" y="38"/>
              </a:cxn>
              <a:cxn ang="0">
                <a:pos x="19" y="39"/>
              </a:cxn>
              <a:cxn ang="0">
                <a:pos x="22" y="39"/>
              </a:cxn>
            </a:cxnLst>
            <a:rect l="0" t="0" r="r" b="b"/>
            <a:pathLst>
              <a:path w="47" h="39">
                <a:moveTo>
                  <a:pt x="27" y="39"/>
                </a:moveTo>
                <a:lnTo>
                  <a:pt x="32" y="38"/>
                </a:lnTo>
                <a:lnTo>
                  <a:pt x="37" y="35"/>
                </a:lnTo>
                <a:lnTo>
                  <a:pt x="39" y="34"/>
                </a:lnTo>
                <a:lnTo>
                  <a:pt x="42" y="31"/>
                </a:lnTo>
                <a:lnTo>
                  <a:pt x="44" y="28"/>
                </a:lnTo>
                <a:lnTo>
                  <a:pt x="47" y="24"/>
                </a:lnTo>
                <a:lnTo>
                  <a:pt x="47" y="19"/>
                </a:lnTo>
                <a:lnTo>
                  <a:pt x="47" y="16"/>
                </a:lnTo>
                <a:lnTo>
                  <a:pt x="44" y="12"/>
                </a:lnTo>
                <a:lnTo>
                  <a:pt x="42" y="9"/>
                </a:lnTo>
                <a:lnTo>
                  <a:pt x="39" y="6"/>
                </a:lnTo>
                <a:lnTo>
                  <a:pt x="37" y="5"/>
                </a:lnTo>
                <a:lnTo>
                  <a:pt x="32" y="3"/>
                </a:lnTo>
                <a:lnTo>
                  <a:pt x="27" y="0"/>
                </a:lnTo>
                <a:lnTo>
                  <a:pt x="22" y="0"/>
                </a:lnTo>
                <a:lnTo>
                  <a:pt x="19" y="0"/>
                </a:lnTo>
                <a:lnTo>
                  <a:pt x="14" y="3"/>
                </a:lnTo>
                <a:lnTo>
                  <a:pt x="9" y="5"/>
                </a:lnTo>
                <a:lnTo>
                  <a:pt x="7" y="6"/>
                </a:lnTo>
                <a:lnTo>
                  <a:pt x="3" y="9"/>
                </a:lnTo>
                <a:lnTo>
                  <a:pt x="1" y="12"/>
                </a:lnTo>
                <a:lnTo>
                  <a:pt x="0" y="16"/>
                </a:lnTo>
                <a:lnTo>
                  <a:pt x="0" y="19"/>
                </a:lnTo>
                <a:lnTo>
                  <a:pt x="0" y="24"/>
                </a:lnTo>
                <a:lnTo>
                  <a:pt x="1" y="28"/>
                </a:lnTo>
                <a:lnTo>
                  <a:pt x="3" y="31"/>
                </a:lnTo>
                <a:lnTo>
                  <a:pt x="7" y="34"/>
                </a:lnTo>
                <a:lnTo>
                  <a:pt x="9" y="35"/>
                </a:lnTo>
                <a:lnTo>
                  <a:pt x="14" y="38"/>
                </a:lnTo>
                <a:lnTo>
                  <a:pt x="19" y="39"/>
                </a:lnTo>
                <a:lnTo>
                  <a:pt x="22" y="3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6" name="Freeform 124"/>
          <p:cNvSpPr>
            <a:spLocks noChangeArrowheads="1"/>
          </p:cNvSpPr>
          <p:nvPr/>
        </p:nvSpPr>
        <p:spPr bwMode="auto">
          <a:xfrm>
            <a:off x="3607081" y="5524302"/>
            <a:ext cx="208309" cy="262252"/>
          </a:xfrm>
          <a:custGeom>
            <a:avLst/>
            <a:gdLst/>
            <a:ahLst/>
            <a:cxnLst>
              <a:cxn ang="0">
                <a:pos x="126" y="31"/>
              </a:cxn>
              <a:cxn ang="0">
                <a:pos x="115" y="19"/>
              </a:cxn>
              <a:cxn ang="0">
                <a:pos x="101" y="10"/>
              </a:cxn>
              <a:cxn ang="0">
                <a:pos x="86" y="5"/>
              </a:cxn>
              <a:cxn ang="0">
                <a:pos x="74" y="2"/>
              </a:cxn>
              <a:cxn ang="0">
                <a:pos x="64" y="0"/>
              </a:cxn>
              <a:cxn ang="0">
                <a:pos x="52" y="2"/>
              </a:cxn>
              <a:cxn ang="0">
                <a:pos x="41" y="2"/>
              </a:cxn>
              <a:cxn ang="0">
                <a:pos x="32" y="5"/>
              </a:cxn>
              <a:cxn ang="0">
                <a:pos x="22" y="8"/>
              </a:cxn>
              <a:cxn ang="0">
                <a:pos x="13" y="13"/>
              </a:cxn>
              <a:cxn ang="0">
                <a:pos x="6" y="21"/>
              </a:cxn>
              <a:cxn ang="0">
                <a:pos x="3" y="31"/>
              </a:cxn>
              <a:cxn ang="0">
                <a:pos x="0" y="41"/>
              </a:cxn>
              <a:cxn ang="0">
                <a:pos x="1" y="51"/>
              </a:cxn>
              <a:cxn ang="0">
                <a:pos x="6" y="59"/>
              </a:cxn>
              <a:cxn ang="0">
                <a:pos x="13" y="64"/>
              </a:cxn>
              <a:cxn ang="0">
                <a:pos x="18" y="70"/>
              </a:cxn>
              <a:cxn ang="0">
                <a:pos x="23" y="77"/>
              </a:cxn>
              <a:cxn ang="0">
                <a:pos x="27" y="82"/>
              </a:cxn>
              <a:cxn ang="0">
                <a:pos x="29" y="89"/>
              </a:cxn>
              <a:cxn ang="0">
                <a:pos x="32" y="96"/>
              </a:cxn>
              <a:cxn ang="0">
                <a:pos x="32" y="104"/>
              </a:cxn>
              <a:cxn ang="0">
                <a:pos x="29" y="109"/>
              </a:cxn>
              <a:cxn ang="0">
                <a:pos x="27" y="113"/>
              </a:cxn>
              <a:cxn ang="0">
                <a:pos x="24" y="117"/>
              </a:cxn>
              <a:cxn ang="0">
                <a:pos x="22" y="120"/>
              </a:cxn>
              <a:cxn ang="0">
                <a:pos x="18" y="125"/>
              </a:cxn>
              <a:cxn ang="0">
                <a:pos x="14" y="132"/>
              </a:cxn>
              <a:cxn ang="0">
                <a:pos x="11" y="143"/>
              </a:cxn>
              <a:cxn ang="0">
                <a:pos x="13" y="152"/>
              </a:cxn>
              <a:cxn ang="0">
                <a:pos x="15" y="161"/>
              </a:cxn>
              <a:cxn ang="0">
                <a:pos x="26" y="175"/>
              </a:cxn>
              <a:cxn ang="0">
                <a:pos x="41" y="183"/>
              </a:cxn>
              <a:cxn ang="0">
                <a:pos x="60" y="187"/>
              </a:cxn>
              <a:cxn ang="0">
                <a:pos x="77" y="187"/>
              </a:cxn>
              <a:cxn ang="0">
                <a:pos x="82" y="184"/>
              </a:cxn>
              <a:cxn ang="0">
                <a:pos x="86" y="182"/>
              </a:cxn>
              <a:cxn ang="0">
                <a:pos x="91" y="179"/>
              </a:cxn>
              <a:cxn ang="0">
                <a:pos x="95" y="175"/>
              </a:cxn>
              <a:cxn ang="0">
                <a:pos x="107" y="161"/>
              </a:cxn>
              <a:cxn ang="0">
                <a:pos x="112" y="147"/>
              </a:cxn>
              <a:cxn ang="0">
                <a:pos x="115" y="129"/>
              </a:cxn>
              <a:cxn ang="0">
                <a:pos x="117" y="112"/>
              </a:cxn>
              <a:cxn ang="0">
                <a:pos x="118" y="109"/>
              </a:cxn>
              <a:cxn ang="0">
                <a:pos x="119" y="108"/>
              </a:cxn>
              <a:cxn ang="0">
                <a:pos x="120" y="104"/>
              </a:cxn>
              <a:cxn ang="0">
                <a:pos x="120" y="103"/>
              </a:cxn>
              <a:cxn ang="0">
                <a:pos x="125" y="98"/>
              </a:cxn>
              <a:cxn ang="0">
                <a:pos x="131" y="95"/>
              </a:cxn>
              <a:cxn ang="0">
                <a:pos x="137" y="91"/>
              </a:cxn>
              <a:cxn ang="0">
                <a:pos x="142" y="87"/>
              </a:cxn>
              <a:cxn ang="0">
                <a:pos x="145" y="77"/>
              </a:cxn>
              <a:cxn ang="0">
                <a:pos x="145" y="69"/>
              </a:cxn>
              <a:cxn ang="0">
                <a:pos x="145" y="63"/>
              </a:cxn>
              <a:cxn ang="0">
                <a:pos x="142" y="52"/>
              </a:cxn>
              <a:cxn ang="0">
                <a:pos x="141" y="51"/>
              </a:cxn>
              <a:cxn ang="0">
                <a:pos x="140" y="49"/>
              </a:cxn>
              <a:cxn ang="0">
                <a:pos x="137" y="47"/>
              </a:cxn>
              <a:cxn ang="0">
                <a:pos x="137" y="46"/>
              </a:cxn>
            </a:cxnLst>
            <a:rect l="0" t="0" r="r" b="b"/>
            <a:pathLst>
              <a:path w="145" h="187">
                <a:moveTo>
                  <a:pt x="131" y="36"/>
                </a:moveTo>
                <a:lnTo>
                  <a:pt x="126" y="31"/>
                </a:lnTo>
                <a:lnTo>
                  <a:pt x="122" y="25"/>
                </a:lnTo>
                <a:lnTo>
                  <a:pt x="115" y="19"/>
                </a:lnTo>
                <a:lnTo>
                  <a:pt x="109" y="13"/>
                </a:lnTo>
                <a:lnTo>
                  <a:pt x="101" y="10"/>
                </a:lnTo>
                <a:lnTo>
                  <a:pt x="94" y="7"/>
                </a:lnTo>
                <a:lnTo>
                  <a:pt x="86" y="5"/>
                </a:lnTo>
                <a:lnTo>
                  <a:pt x="79" y="2"/>
                </a:lnTo>
                <a:lnTo>
                  <a:pt x="74" y="2"/>
                </a:lnTo>
                <a:lnTo>
                  <a:pt x="69" y="2"/>
                </a:lnTo>
                <a:lnTo>
                  <a:pt x="64" y="0"/>
                </a:lnTo>
                <a:lnTo>
                  <a:pt x="60" y="0"/>
                </a:lnTo>
                <a:lnTo>
                  <a:pt x="52" y="2"/>
                </a:lnTo>
                <a:lnTo>
                  <a:pt x="46" y="2"/>
                </a:lnTo>
                <a:lnTo>
                  <a:pt x="41" y="2"/>
                </a:lnTo>
                <a:lnTo>
                  <a:pt x="37" y="2"/>
                </a:lnTo>
                <a:lnTo>
                  <a:pt x="32" y="5"/>
                </a:lnTo>
                <a:lnTo>
                  <a:pt x="26" y="7"/>
                </a:lnTo>
                <a:lnTo>
                  <a:pt x="22" y="8"/>
                </a:lnTo>
                <a:lnTo>
                  <a:pt x="17" y="11"/>
                </a:lnTo>
                <a:lnTo>
                  <a:pt x="13" y="13"/>
                </a:lnTo>
                <a:lnTo>
                  <a:pt x="9" y="17"/>
                </a:lnTo>
                <a:lnTo>
                  <a:pt x="6" y="21"/>
                </a:lnTo>
                <a:lnTo>
                  <a:pt x="4" y="25"/>
                </a:lnTo>
                <a:lnTo>
                  <a:pt x="3" y="31"/>
                </a:lnTo>
                <a:lnTo>
                  <a:pt x="0" y="36"/>
                </a:lnTo>
                <a:lnTo>
                  <a:pt x="0" y="41"/>
                </a:lnTo>
                <a:lnTo>
                  <a:pt x="0" y="47"/>
                </a:lnTo>
                <a:lnTo>
                  <a:pt x="1" y="51"/>
                </a:lnTo>
                <a:lnTo>
                  <a:pt x="3" y="55"/>
                </a:lnTo>
                <a:lnTo>
                  <a:pt x="6" y="59"/>
                </a:lnTo>
                <a:lnTo>
                  <a:pt x="9" y="63"/>
                </a:lnTo>
                <a:lnTo>
                  <a:pt x="13" y="64"/>
                </a:lnTo>
                <a:lnTo>
                  <a:pt x="15" y="68"/>
                </a:lnTo>
                <a:lnTo>
                  <a:pt x="18" y="70"/>
                </a:lnTo>
                <a:lnTo>
                  <a:pt x="21" y="73"/>
                </a:lnTo>
                <a:lnTo>
                  <a:pt x="23" y="77"/>
                </a:lnTo>
                <a:lnTo>
                  <a:pt x="24" y="80"/>
                </a:lnTo>
                <a:lnTo>
                  <a:pt x="27" y="82"/>
                </a:lnTo>
                <a:lnTo>
                  <a:pt x="29" y="87"/>
                </a:lnTo>
                <a:lnTo>
                  <a:pt x="29" y="89"/>
                </a:lnTo>
                <a:lnTo>
                  <a:pt x="32" y="93"/>
                </a:lnTo>
                <a:lnTo>
                  <a:pt x="32" y="96"/>
                </a:lnTo>
                <a:lnTo>
                  <a:pt x="32" y="100"/>
                </a:lnTo>
                <a:lnTo>
                  <a:pt x="32" y="104"/>
                </a:lnTo>
                <a:lnTo>
                  <a:pt x="29" y="108"/>
                </a:lnTo>
                <a:lnTo>
                  <a:pt x="29" y="109"/>
                </a:lnTo>
                <a:lnTo>
                  <a:pt x="28" y="112"/>
                </a:lnTo>
                <a:lnTo>
                  <a:pt x="27" y="113"/>
                </a:lnTo>
                <a:lnTo>
                  <a:pt x="26" y="115"/>
                </a:lnTo>
                <a:lnTo>
                  <a:pt x="24" y="117"/>
                </a:lnTo>
                <a:lnTo>
                  <a:pt x="23" y="119"/>
                </a:lnTo>
                <a:lnTo>
                  <a:pt x="22" y="120"/>
                </a:lnTo>
                <a:lnTo>
                  <a:pt x="18" y="123"/>
                </a:lnTo>
                <a:lnTo>
                  <a:pt x="18" y="125"/>
                </a:lnTo>
                <a:lnTo>
                  <a:pt x="15" y="129"/>
                </a:lnTo>
                <a:lnTo>
                  <a:pt x="14" y="132"/>
                </a:lnTo>
                <a:lnTo>
                  <a:pt x="11" y="138"/>
                </a:lnTo>
                <a:lnTo>
                  <a:pt x="11" y="143"/>
                </a:lnTo>
                <a:lnTo>
                  <a:pt x="11" y="149"/>
                </a:lnTo>
                <a:lnTo>
                  <a:pt x="13" y="152"/>
                </a:lnTo>
                <a:lnTo>
                  <a:pt x="14" y="158"/>
                </a:lnTo>
                <a:lnTo>
                  <a:pt x="15" y="161"/>
                </a:lnTo>
                <a:lnTo>
                  <a:pt x="21" y="170"/>
                </a:lnTo>
                <a:lnTo>
                  <a:pt x="26" y="175"/>
                </a:lnTo>
                <a:lnTo>
                  <a:pt x="33" y="180"/>
                </a:lnTo>
                <a:lnTo>
                  <a:pt x="41" y="183"/>
                </a:lnTo>
                <a:lnTo>
                  <a:pt x="49" y="186"/>
                </a:lnTo>
                <a:lnTo>
                  <a:pt x="60" y="187"/>
                </a:lnTo>
                <a:lnTo>
                  <a:pt x="68" y="187"/>
                </a:lnTo>
                <a:lnTo>
                  <a:pt x="77" y="187"/>
                </a:lnTo>
                <a:lnTo>
                  <a:pt x="79" y="186"/>
                </a:lnTo>
                <a:lnTo>
                  <a:pt x="82" y="184"/>
                </a:lnTo>
                <a:lnTo>
                  <a:pt x="84" y="183"/>
                </a:lnTo>
                <a:lnTo>
                  <a:pt x="86" y="182"/>
                </a:lnTo>
                <a:lnTo>
                  <a:pt x="89" y="180"/>
                </a:lnTo>
                <a:lnTo>
                  <a:pt x="91" y="179"/>
                </a:lnTo>
                <a:lnTo>
                  <a:pt x="93" y="177"/>
                </a:lnTo>
                <a:lnTo>
                  <a:pt x="95" y="175"/>
                </a:lnTo>
                <a:lnTo>
                  <a:pt x="101" y="170"/>
                </a:lnTo>
                <a:lnTo>
                  <a:pt x="107" y="161"/>
                </a:lnTo>
                <a:lnTo>
                  <a:pt x="109" y="154"/>
                </a:lnTo>
                <a:lnTo>
                  <a:pt x="112" y="147"/>
                </a:lnTo>
                <a:lnTo>
                  <a:pt x="113" y="136"/>
                </a:lnTo>
                <a:lnTo>
                  <a:pt x="115" y="129"/>
                </a:lnTo>
                <a:lnTo>
                  <a:pt x="116" y="120"/>
                </a:lnTo>
                <a:lnTo>
                  <a:pt x="117" y="112"/>
                </a:lnTo>
                <a:lnTo>
                  <a:pt x="117" y="111"/>
                </a:lnTo>
                <a:lnTo>
                  <a:pt x="118" y="109"/>
                </a:lnTo>
                <a:lnTo>
                  <a:pt x="118" y="109"/>
                </a:lnTo>
                <a:lnTo>
                  <a:pt x="119" y="108"/>
                </a:lnTo>
                <a:lnTo>
                  <a:pt x="119" y="105"/>
                </a:lnTo>
                <a:lnTo>
                  <a:pt x="120" y="104"/>
                </a:lnTo>
                <a:lnTo>
                  <a:pt x="120" y="104"/>
                </a:lnTo>
                <a:lnTo>
                  <a:pt x="120" y="103"/>
                </a:lnTo>
                <a:lnTo>
                  <a:pt x="123" y="101"/>
                </a:lnTo>
                <a:lnTo>
                  <a:pt x="125" y="98"/>
                </a:lnTo>
                <a:lnTo>
                  <a:pt x="128" y="96"/>
                </a:lnTo>
                <a:lnTo>
                  <a:pt x="131" y="95"/>
                </a:lnTo>
                <a:lnTo>
                  <a:pt x="133" y="93"/>
                </a:lnTo>
                <a:lnTo>
                  <a:pt x="137" y="91"/>
                </a:lnTo>
                <a:lnTo>
                  <a:pt x="140" y="88"/>
                </a:lnTo>
                <a:lnTo>
                  <a:pt x="142" y="87"/>
                </a:lnTo>
                <a:lnTo>
                  <a:pt x="143" y="81"/>
                </a:lnTo>
                <a:lnTo>
                  <a:pt x="145" y="77"/>
                </a:lnTo>
                <a:lnTo>
                  <a:pt x="145" y="73"/>
                </a:lnTo>
                <a:lnTo>
                  <a:pt x="145" y="69"/>
                </a:lnTo>
                <a:lnTo>
                  <a:pt x="145" y="65"/>
                </a:lnTo>
                <a:lnTo>
                  <a:pt x="145" y="63"/>
                </a:lnTo>
                <a:lnTo>
                  <a:pt x="143" y="57"/>
                </a:lnTo>
                <a:lnTo>
                  <a:pt x="142" y="52"/>
                </a:lnTo>
                <a:lnTo>
                  <a:pt x="142" y="52"/>
                </a:lnTo>
                <a:lnTo>
                  <a:pt x="141" y="51"/>
                </a:lnTo>
                <a:lnTo>
                  <a:pt x="141" y="51"/>
                </a:lnTo>
                <a:lnTo>
                  <a:pt x="140" y="49"/>
                </a:lnTo>
                <a:lnTo>
                  <a:pt x="139" y="48"/>
                </a:lnTo>
                <a:lnTo>
                  <a:pt x="137" y="47"/>
                </a:lnTo>
                <a:lnTo>
                  <a:pt x="137" y="47"/>
                </a:lnTo>
                <a:lnTo>
                  <a:pt x="137" y="46"/>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117" name="Freeform 125"/>
          <p:cNvSpPr>
            <a:spLocks noChangeArrowheads="1"/>
          </p:cNvSpPr>
          <p:nvPr/>
        </p:nvSpPr>
        <p:spPr bwMode="auto">
          <a:xfrm>
            <a:off x="3824965" y="5654269"/>
            <a:ext cx="38310" cy="34813"/>
          </a:xfrm>
          <a:custGeom>
            <a:avLst/>
            <a:gdLst/>
            <a:ahLst/>
            <a:cxnLst>
              <a:cxn ang="0">
                <a:pos x="7" y="25"/>
              </a:cxn>
              <a:cxn ang="0">
                <a:pos x="26" y="13"/>
              </a:cxn>
              <a:cxn ang="0">
                <a:pos x="20" y="0"/>
              </a:cxn>
              <a:cxn ang="0">
                <a:pos x="0" y="12"/>
              </a:cxn>
            </a:cxnLst>
            <a:rect l="0" t="0" r="r" b="b"/>
            <a:pathLst>
              <a:path w="26" h="25">
                <a:moveTo>
                  <a:pt x="7" y="25"/>
                </a:moveTo>
                <a:lnTo>
                  <a:pt x="26" y="13"/>
                </a:lnTo>
                <a:lnTo>
                  <a:pt x="20" y="0"/>
                </a:lnTo>
                <a:lnTo>
                  <a:pt x="0" y="1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8" name="Freeform 126"/>
          <p:cNvSpPr>
            <a:spLocks noChangeArrowheads="1"/>
          </p:cNvSpPr>
          <p:nvPr/>
        </p:nvSpPr>
        <p:spPr bwMode="auto">
          <a:xfrm>
            <a:off x="3525672" y="5429149"/>
            <a:ext cx="246618" cy="250648"/>
          </a:xfrm>
          <a:custGeom>
            <a:avLst/>
            <a:gdLst/>
            <a:ahLst/>
            <a:cxnLst>
              <a:cxn ang="0">
                <a:pos x="54" y="179"/>
              </a:cxn>
              <a:cxn ang="0">
                <a:pos x="170" y="109"/>
              </a:cxn>
              <a:cxn ang="0">
                <a:pos x="112" y="0"/>
              </a:cxn>
              <a:cxn ang="0">
                <a:pos x="0" y="81"/>
              </a:cxn>
            </a:cxnLst>
            <a:rect l="0" t="0" r="r" b="b"/>
            <a:pathLst>
              <a:path w="170" h="179">
                <a:moveTo>
                  <a:pt x="54" y="179"/>
                </a:moveTo>
                <a:lnTo>
                  <a:pt x="170" y="109"/>
                </a:lnTo>
                <a:lnTo>
                  <a:pt x="112" y="0"/>
                </a:lnTo>
                <a:lnTo>
                  <a:pt x="0" y="81"/>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13119" name="Freeform 127"/>
          <p:cNvSpPr>
            <a:spLocks noChangeArrowheads="1"/>
          </p:cNvSpPr>
          <p:nvPr/>
        </p:nvSpPr>
        <p:spPr bwMode="auto">
          <a:xfrm>
            <a:off x="3518490" y="5540548"/>
            <a:ext cx="93379" cy="155494"/>
          </a:xfrm>
          <a:custGeom>
            <a:avLst/>
            <a:gdLst/>
            <a:ahLst/>
            <a:cxnLst>
              <a:cxn ang="0">
                <a:pos x="65" y="98"/>
              </a:cxn>
              <a:cxn ang="0">
                <a:pos x="11" y="0"/>
              </a:cxn>
              <a:cxn ang="0">
                <a:pos x="0" y="7"/>
              </a:cxn>
              <a:cxn ang="0">
                <a:pos x="53" y="102"/>
              </a:cxn>
              <a:cxn ang="0">
                <a:pos x="63" y="108"/>
              </a:cxn>
              <a:cxn ang="0">
                <a:pos x="53" y="102"/>
              </a:cxn>
              <a:cxn ang="0">
                <a:pos x="56" y="110"/>
              </a:cxn>
              <a:cxn ang="0">
                <a:pos x="63" y="108"/>
              </a:cxn>
              <a:cxn ang="0">
                <a:pos x="56" y="94"/>
              </a:cxn>
            </a:cxnLst>
            <a:rect l="0" t="0" r="r" b="b"/>
            <a:pathLst>
              <a:path w="65" h="110">
                <a:moveTo>
                  <a:pt x="65" y="98"/>
                </a:moveTo>
                <a:lnTo>
                  <a:pt x="11" y="0"/>
                </a:lnTo>
                <a:lnTo>
                  <a:pt x="0" y="7"/>
                </a:lnTo>
                <a:lnTo>
                  <a:pt x="53" y="102"/>
                </a:lnTo>
                <a:lnTo>
                  <a:pt x="63" y="108"/>
                </a:lnTo>
                <a:lnTo>
                  <a:pt x="53" y="102"/>
                </a:lnTo>
                <a:lnTo>
                  <a:pt x="56" y="110"/>
                </a:lnTo>
                <a:lnTo>
                  <a:pt x="63" y="108"/>
                </a:lnTo>
                <a:lnTo>
                  <a:pt x="56" y="9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0" name="Freeform 128"/>
          <p:cNvSpPr>
            <a:spLocks noChangeArrowheads="1"/>
          </p:cNvSpPr>
          <p:nvPr/>
        </p:nvSpPr>
        <p:spPr bwMode="auto">
          <a:xfrm>
            <a:off x="3597503" y="5573040"/>
            <a:ext cx="186759" cy="118361"/>
          </a:xfrm>
          <a:custGeom>
            <a:avLst/>
            <a:gdLst/>
            <a:ahLst/>
            <a:cxnLst>
              <a:cxn ang="0">
                <a:pos x="117" y="0"/>
              </a:cxn>
              <a:cxn ang="0">
                <a:pos x="0" y="71"/>
              </a:cxn>
              <a:cxn ang="0">
                <a:pos x="7" y="85"/>
              </a:cxn>
              <a:cxn ang="0">
                <a:pos x="123" y="13"/>
              </a:cxn>
              <a:cxn ang="0">
                <a:pos x="126" y="2"/>
              </a:cxn>
              <a:cxn ang="0">
                <a:pos x="123" y="13"/>
              </a:cxn>
              <a:cxn ang="0">
                <a:pos x="129" y="9"/>
              </a:cxn>
              <a:cxn ang="0">
                <a:pos x="126" y="2"/>
              </a:cxn>
              <a:cxn ang="0">
                <a:pos x="115" y="10"/>
              </a:cxn>
            </a:cxnLst>
            <a:rect l="0" t="0" r="r" b="b"/>
            <a:pathLst>
              <a:path w="129" h="85">
                <a:moveTo>
                  <a:pt x="117" y="0"/>
                </a:moveTo>
                <a:lnTo>
                  <a:pt x="0" y="71"/>
                </a:lnTo>
                <a:lnTo>
                  <a:pt x="7" y="85"/>
                </a:lnTo>
                <a:lnTo>
                  <a:pt x="123" y="13"/>
                </a:lnTo>
                <a:lnTo>
                  <a:pt x="126" y="2"/>
                </a:lnTo>
                <a:lnTo>
                  <a:pt x="123" y="13"/>
                </a:lnTo>
                <a:lnTo>
                  <a:pt x="129" y="9"/>
                </a:lnTo>
                <a:lnTo>
                  <a:pt x="126" y="2"/>
                </a:lnTo>
                <a:lnTo>
                  <a:pt x="115" y="1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1" name="Freeform 129"/>
          <p:cNvSpPr>
            <a:spLocks noChangeArrowheads="1"/>
          </p:cNvSpPr>
          <p:nvPr/>
        </p:nvSpPr>
        <p:spPr bwMode="auto">
          <a:xfrm>
            <a:off x="3678910" y="5410583"/>
            <a:ext cx="100562" cy="176382"/>
          </a:xfrm>
          <a:custGeom>
            <a:avLst/>
            <a:gdLst/>
            <a:ahLst/>
            <a:cxnLst>
              <a:cxn ang="0">
                <a:pos x="0" y="14"/>
              </a:cxn>
              <a:cxn ang="0">
                <a:pos x="60" y="124"/>
              </a:cxn>
              <a:cxn ang="0">
                <a:pos x="71" y="116"/>
              </a:cxn>
              <a:cxn ang="0">
                <a:pos x="14" y="8"/>
              </a:cxn>
              <a:cxn ang="0">
                <a:pos x="3" y="6"/>
              </a:cxn>
              <a:cxn ang="0">
                <a:pos x="14" y="8"/>
              </a:cxn>
              <a:cxn ang="0">
                <a:pos x="11" y="0"/>
              </a:cxn>
              <a:cxn ang="0">
                <a:pos x="3" y="6"/>
              </a:cxn>
              <a:cxn ang="0">
                <a:pos x="12" y="17"/>
              </a:cxn>
            </a:cxnLst>
            <a:rect l="0" t="0" r="r" b="b"/>
            <a:pathLst>
              <a:path w="71" h="124">
                <a:moveTo>
                  <a:pt x="0" y="14"/>
                </a:moveTo>
                <a:lnTo>
                  <a:pt x="60" y="124"/>
                </a:lnTo>
                <a:lnTo>
                  <a:pt x="71" y="116"/>
                </a:lnTo>
                <a:lnTo>
                  <a:pt x="14" y="8"/>
                </a:lnTo>
                <a:lnTo>
                  <a:pt x="3" y="6"/>
                </a:lnTo>
                <a:lnTo>
                  <a:pt x="14" y="8"/>
                </a:lnTo>
                <a:lnTo>
                  <a:pt x="11" y="0"/>
                </a:lnTo>
                <a:lnTo>
                  <a:pt x="3" y="6"/>
                </a:lnTo>
                <a:lnTo>
                  <a:pt x="12"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2" name="Freeform 130"/>
          <p:cNvSpPr>
            <a:spLocks noChangeArrowheads="1"/>
          </p:cNvSpPr>
          <p:nvPr/>
        </p:nvSpPr>
        <p:spPr bwMode="auto">
          <a:xfrm>
            <a:off x="3513701" y="5419866"/>
            <a:ext cx="181970" cy="132286"/>
          </a:xfrm>
          <a:custGeom>
            <a:avLst/>
            <a:gdLst/>
            <a:ahLst/>
            <a:cxnLst>
              <a:cxn ang="0">
                <a:pos x="13" y="94"/>
              </a:cxn>
              <a:cxn ang="0">
                <a:pos x="126" y="11"/>
              </a:cxn>
              <a:cxn ang="0">
                <a:pos x="117" y="0"/>
              </a:cxn>
              <a:cxn ang="0">
                <a:pos x="5" y="82"/>
              </a:cxn>
              <a:cxn ang="0">
                <a:pos x="3" y="92"/>
              </a:cxn>
              <a:cxn ang="0">
                <a:pos x="5" y="82"/>
              </a:cxn>
              <a:cxn ang="0">
                <a:pos x="0" y="87"/>
              </a:cxn>
              <a:cxn ang="0">
                <a:pos x="3" y="92"/>
              </a:cxn>
              <a:cxn ang="0">
                <a:pos x="14" y="85"/>
              </a:cxn>
            </a:cxnLst>
            <a:rect l="0" t="0" r="r" b="b"/>
            <a:pathLst>
              <a:path w="126" h="94">
                <a:moveTo>
                  <a:pt x="13" y="94"/>
                </a:moveTo>
                <a:lnTo>
                  <a:pt x="126" y="11"/>
                </a:lnTo>
                <a:lnTo>
                  <a:pt x="117" y="0"/>
                </a:lnTo>
                <a:lnTo>
                  <a:pt x="5" y="82"/>
                </a:lnTo>
                <a:lnTo>
                  <a:pt x="3" y="92"/>
                </a:lnTo>
                <a:lnTo>
                  <a:pt x="5" y="82"/>
                </a:lnTo>
                <a:lnTo>
                  <a:pt x="0" y="87"/>
                </a:lnTo>
                <a:lnTo>
                  <a:pt x="3" y="92"/>
                </a:lnTo>
                <a:lnTo>
                  <a:pt x="14" y="8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3" name="Freeform 131"/>
          <p:cNvSpPr>
            <a:spLocks noChangeArrowheads="1"/>
          </p:cNvSpPr>
          <p:nvPr/>
        </p:nvSpPr>
        <p:spPr bwMode="auto">
          <a:xfrm>
            <a:off x="3604686" y="5700685"/>
            <a:ext cx="181970" cy="106757"/>
          </a:xfrm>
          <a:custGeom>
            <a:avLst/>
            <a:gdLst/>
            <a:ahLst/>
            <a:cxnLst>
              <a:cxn ang="0">
                <a:pos x="34" y="77"/>
              </a:cxn>
              <a:cxn ang="0">
                <a:pos x="125" y="14"/>
              </a:cxn>
              <a:cxn ang="0">
                <a:pos x="48" y="47"/>
              </a:cxn>
              <a:cxn ang="0">
                <a:pos x="98" y="7"/>
              </a:cxn>
              <a:cxn ang="0">
                <a:pos x="34" y="29"/>
              </a:cxn>
              <a:cxn ang="0">
                <a:pos x="75" y="0"/>
              </a:cxn>
              <a:cxn ang="0">
                <a:pos x="17" y="19"/>
              </a:cxn>
              <a:cxn ang="0">
                <a:pos x="40" y="1"/>
              </a:cxn>
              <a:cxn ang="0">
                <a:pos x="0" y="13"/>
              </a:cxn>
            </a:cxnLst>
            <a:rect l="0" t="0" r="r" b="b"/>
            <a:pathLst>
              <a:path w="125" h="77">
                <a:moveTo>
                  <a:pt x="34" y="77"/>
                </a:moveTo>
                <a:lnTo>
                  <a:pt x="125" y="14"/>
                </a:lnTo>
                <a:lnTo>
                  <a:pt x="48" y="47"/>
                </a:lnTo>
                <a:lnTo>
                  <a:pt x="98" y="7"/>
                </a:lnTo>
                <a:lnTo>
                  <a:pt x="34" y="29"/>
                </a:lnTo>
                <a:lnTo>
                  <a:pt x="75" y="0"/>
                </a:lnTo>
                <a:lnTo>
                  <a:pt x="17" y="19"/>
                </a:lnTo>
                <a:lnTo>
                  <a:pt x="40" y="1"/>
                </a:lnTo>
                <a:lnTo>
                  <a:pt x="0" y="1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4" name="Freeform 132"/>
          <p:cNvSpPr>
            <a:spLocks noChangeArrowheads="1"/>
          </p:cNvSpPr>
          <p:nvPr/>
        </p:nvSpPr>
        <p:spPr bwMode="auto">
          <a:xfrm>
            <a:off x="3611869" y="5443075"/>
            <a:ext cx="143661" cy="150852"/>
          </a:xfrm>
          <a:custGeom>
            <a:avLst/>
            <a:gdLst/>
            <a:ahLst/>
            <a:cxnLst>
              <a:cxn ang="0">
                <a:pos x="0" y="52"/>
              </a:cxn>
              <a:cxn ang="0">
                <a:pos x="51" y="36"/>
              </a:cxn>
              <a:cxn ang="0">
                <a:pos x="13" y="75"/>
              </a:cxn>
              <a:cxn ang="0">
                <a:pos x="59" y="63"/>
              </a:cxn>
              <a:cxn ang="0">
                <a:pos x="30" y="92"/>
              </a:cxn>
              <a:cxn ang="0">
                <a:pos x="70" y="82"/>
              </a:cxn>
              <a:cxn ang="0">
                <a:pos x="47" y="109"/>
              </a:cxn>
              <a:cxn ang="0">
                <a:pos x="100" y="94"/>
              </a:cxn>
              <a:cxn ang="0">
                <a:pos x="49" y="0"/>
              </a:cxn>
            </a:cxnLst>
            <a:rect l="0" t="0" r="r" b="b"/>
            <a:pathLst>
              <a:path w="100" h="109">
                <a:moveTo>
                  <a:pt x="0" y="52"/>
                </a:moveTo>
                <a:lnTo>
                  <a:pt x="51" y="36"/>
                </a:lnTo>
                <a:lnTo>
                  <a:pt x="13" y="75"/>
                </a:lnTo>
                <a:lnTo>
                  <a:pt x="59" y="63"/>
                </a:lnTo>
                <a:lnTo>
                  <a:pt x="30" y="92"/>
                </a:lnTo>
                <a:lnTo>
                  <a:pt x="70" y="82"/>
                </a:lnTo>
                <a:lnTo>
                  <a:pt x="47" y="109"/>
                </a:lnTo>
                <a:lnTo>
                  <a:pt x="100" y="94"/>
                </a:lnTo>
                <a:lnTo>
                  <a:pt x="49"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125" name="Freeform 133"/>
          <p:cNvSpPr>
            <a:spLocks noChangeArrowheads="1"/>
          </p:cNvSpPr>
          <p:nvPr/>
        </p:nvSpPr>
        <p:spPr bwMode="auto">
          <a:xfrm>
            <a:off x="2503287" y="4419595"/>
            <a:ext cx="890696" cy="512900"/>
          </a:xfrm>
          <a:custGeom>
            <a:avLst/>
            <a:gdLst/>
            <a:ahLst/>
            <a:cxnLst>
              <a:cxn ang="0">
                <a:pos x="512" y="72"/>
              </a:cxn>
              <a:cxn ang="0">
                <a:pos x="470" y="56"/>
              </a:cxn>
              <a:cxn ang="0">
                <a:pos x="455" y="49"/>
              </a:cxn>
              <a:cxn ang="0">
                <a:pos x="460" y="42"/>
              </a:cxn>
              <a:cxn ang="0">
                <a:pos x="490" y="18"/>
              </a:cxn>
              <a:cxn ang="0">
                <a:pos x="504" y="4"/>
              </a:cxn>
              <a:cxn ang="0">
                <a:pos x="497" y="0"/>
              </a:cxn>
              <a:cxn ang="0">
                <a:pos x="462" y="4"/>
              </a:cxn>
              <a:cxn ang="0">
                <a:pos x="353" y="32"/>
              </a:cxn>
              <a:cxn ang="0">
                <a:pos x="273" y="51"/>
              </a:cxn>
              <a:cxn ang="0">
                <a:pos x="172" y="58"/>
              </a:cxn>
              <a:cxn ang="0">
                <a:pos x="85" y="67"/>
              </a:cxn>
              <a:cxn ang="0">
                <a:pos x="30" y="80"/>
              </a:cxn>
              <a:cxn ang="0">
                <a:pos x="7" y="93"/>
              </a:cxn>
              <a:cxn ang="0">
                <a:pos x="0" y="102"/>
              </a:cxn>
              <a:cxn ang="0">
                <a:pos x="1" y="109"/>
              </a:cxn>
              <a:cxn ang="0">
                <a:pos x="30" y="134"/>
              </a:cxn>
              <a:cxn ang="0">
                <a:pos x="87" y="176"/>
              </a:cxn>
              <a:cxn ang="0">
                <a:pos x="96" y="190"/>
              </a:cxn>
              <a:cxn ang="0">
                <a:pos x="92" y="198"/>
              </a:cxn>
              <a:cxn ang="0">
                <a:pos x="89" y="221"/>
              </a:cxn>
              <a:cxn ang="0">
                <a:pos x="92" y="280"/>
              </a:cxn>
              <a:cxn ang="0">
                <a:pos x="109" y="333"/>
              </a:cxn>
              <a:cxn ang="0">
                <a:pos x="122" y="354"/>
              </a:cxn>
              <a:cxn ang="0">
                <a:pos x="130" y="356"/>
              </a:cxn>
              <a:cxn ang="0">
                <a:pos x="150" y="364"/>
              </a:cxn>
              <a:cxn ang="0">
                <a:pos x="176" y="362"/>
              </a:cxn>
              <a:cxn ang="0">
                <a:pos x="245" y="322"/>
              </a:cxn>
              <a:cxn ang="0">
                <a:pos x="305" y="289"/>
              </a:cxn>
              <a:cxn ang="0">
                <a:pos x="322" y="286"/>
              </a:cxn>
              <a:cxn ang="0">
                <a:pos x="346" y="297"/>
              </a:cxn>
              <a:cxn ang="0">
                <a:pos x="373" y="306"/>
              </a:cxn>
              <a:cxn ang="0">
                <a:pos x="391" y="310"/>
              </a:cxn>
              <a:cxn ang="0">
                <a:pos x="405" y="312"/>
              </a:cxn>
              <a:cxn ang="0">
                <a:pos x="430" y="311"/>
              </a:cxn>
              <a:cxn ang="0">
                <a:pos x="450" y="309"/>
              </a:cxn>
              <a:cxn ang="0">
                <a:pos x="467" y="304"/>
              </a:cxn>
              <a:cxn ang="0">
                <a:pos x="480" y="292"/>
              </a:cxn>
              <a:cxn ang="0">
                <a:pos x="497" y="268"/>
              </a:cxn>
              <a:cxn ang="0">
                <a:pos x="514" y="245"/>
              </a:cxn>
              <a:cxn ang="0">
                <a:pos x="531" y="226"/>
              </a:cxn>
              <a:cxn ang="0">
                <a:pos x="549" y="217"/>
              </a:cxn>
              <a:cxn ang="0">
                <a:pos x="567" y="209"/>
              </a:cxn>
              <a:cxn ang="0">
                <a:pos x="584" y="197"/>
              </a:cxn>
              <a:cxn ang="0">
                <a:pos x="602" y="181"/>
              </a:cxn>
              <a:cxn ang="0">
                <a:pos x="610" y="167"/>
              </a:cxn>
              <a:cxn ang="0">
                <a:pos x="615" y="157"/>
              </a:cxn>
              <a:cxn ang="0">
                <a:pos x="615" y="142"/>
              </a:cxn>
              <a:cxn ang="0">
                <a:pos x="608" y="125"/>
              </a:cxn>
              <a:cxn ang="0">
                <a:pos x="582" y="103"/>
              </a:cxn>
            </a:cxnLst>
            <a:rect l="0" t="0" r="r" b="b"/>
            <a:pathLst>
              <a:path w="616" h="365">
                <a:moveTo>
                  <a:pt x="544" y="82"/>
                </a:moveTo>
                <a:lnTo>
                  <a:pt x="528" y="78"/>
                </a:lnTo>
                <a:lnTo>
                  <a:pt x="512" y="72"/>
                </a:lnTo>
                <a:lnTo>
                  <a:pt x="497" y="66"/>
                </a:lnTo>
                <a:lnTo>
                  <a:pt x="482" y="60"/>
                </a:lnTo>
                <a:lnTo>
                  <a:pt x="470" y="56"/>
                </a:lnTo>
                <a:lnTo>
                  <a:pt x="460" y="51"/>
                </a:lnTo>
                <a:lnTo>
                  <a:pt x="456" y="50"/>
                </a:lnTo>
                <a:lnTo>
                  <a:pt x="455" y="49"/>
                </a:lnTo>
                <a:lnTo>
                  <a:pt x="455" y="47"/>
                </a:lnTo>
                <a:lnTo>
                  <a:pt x="456" y="44"/>
                </a:lnTo>
                <a:lnTo>
                  <a:pt x="460" y="42"/>
                </a:lnTo>
                <a:lnTo>
                  <a:pt x="468" y="34"/>
                </a:lnTo>
                <a:lnTo>
                  <a:pt x="480" y="27"/>
                </a:lnTo>
                <a:lnTo>
                  <a:pt x="490" y="18"/>
                </a:lnTo>
                <a:lnTo>
                  <a:pt x="499" y="10"/>
                </a:lnTo>
                <a:lnTo>
                  <a:pt x="502" y="7"/>
                </a:lnTo>
                <a:lnTo>
                  <a:pt x="504" y="4"/>
                </a:lnTo>
                <a:lnTo>
                  <a:pt x="504" y="2"/>
                </a:lnTo>
                <a:lnTo>
                  <a:pt x="503" y="1"/>
                </a:lnTo>
                <a:lnTo>
                  <a:pt x="497" y="0"/>
                </a:lnTo>
                <a:lnTo>
                  <a:pt x="489" y="0"/>
                </a:lnTo>
                <a:lnTo>
                  <a:pt x="478" y="2"/>
                </a:lnTo>
                <a:lnTo>
                  <a:pt x="462" y="4"/>
                </a:lnTo>
                <a:lnTo>
                  <a:pt x="430" y="11"/>
                </a:lnTo>
                <a:lnTo>
                  <a:pt x="391" y="21"/>
                </a:lnTo>
                <a:lnTo>
                  <a:pt x="353" y="32"/>
                </a:lnTo>
                <a:lnTo>
                  <a:pt x="318" y="42"/>
                </a:lnTo>
                <a:lnTo>
                  <a:pt x="290" y="48"/>
                </a:lnTo>
                <a:lnTo>
                  <a:pt x="273" y="51"/>
                </a:lnTo>
                <a:lnTo>
                  <a:pt x="249" y="54"/>
                </a:lnTo>
                <a:lnTo>
                  <a:pt x="212" y="56"/>
                </a:lnTo>
                <a:lnTo>
                  <a:pt x="172" y="58"/>
                </a:lnTo>
                <a:lnTo>
                  <a:pt x="128" y="63"/>
                </a:lnTo>
                <a:lnTo>
                  <a:pt x="107" y="64"/>
                </a:lnTo>
                <a:lnTo>
                  <a:pt x="85" y="67"/>
                </a:lnTo>
                <a:lnTo>
                  <a:pt x="66" y="72"/>
                </a:lnTo>
                <a:lnTo>
                  <a:pt x="48" y="75"/>
                </a:lnTo>
                <a:lnTo>
                  <a:pt x="30" y="80"/>
                </a:lnTo>
                <a:lnTo>
                  <a:pt x="17" y="86"/>
                </a:lnTo>
                <a:lnTo>
                  <a:pt x="11" y="89"/>
                </a:lnTo>
                <a:lnTo>
                  <a:pt x="7" y="93"/>
                </a:lnTo>
                <a:lnTo>
                  <a:pt x="3" y="96"/>
                </a:lnTo>
                <a:lnTo>
                  <a:pt x="0" y="101"/>
                </a:lnTo>
                <a:lnTo>
                  <a:pt x="0" y="102"/>
                </a:lnTo>
                <a:lnTo>
                  <a:pt x="0" y="105"/>
                </a:lnTo>
                <a:lnTo>
                  <a:pt x="0" y="107"/>
                </a:lnTo>
                <a:lnTo>
                  <a:pt x="1" y="109"/>
                </a:lnTo>
                <a:lnTo>
                  <a:pt x="6" y="115"/>
                </a:lnTo>
                <a:lnTo>
                  <a:pt x="12" y="121"/>
                </a:lnTo>
                <a:lnTo>
                  <a:pt x="30" y="134"/>
                </a:lnTo>
                <a:lnTo>
                  <a:pt x="50" y="147"/>
                </a:lnTo>
                <a:lnTo>
                  <a:pt x="71" y="162"/>
                </a:lnTo>
                <a:lnTo>
                  <a:pt x="87" y="176"/>
                </a:lnTo>
                <a:lnTo>
                  <a:pt x="92" y="182"/>
                </a:lnTo>
                <a:lnTo>
                  <a:pt x="96" y="187"/>
                </a:lnTo>
                <a:lnTo>
                  <a:pt x="96" y="190"/>
                </a:lnTo>
                <a:lnTo>
                  <a:pt x="96" y="194"/>
                </a:lnTo>
                <a:lnTo>
                  <a:pt x="96" y="196"/>
                </a:lnTo>
                <a:lnTo>
                  <a:pt x="92" y="198"/>
                </a:lnTo>
                <a:lnTo>
                  <a:pt x="90" y="205"/>
                </a:lnTo>
                <a:lnTo>
                  <a:pt x="90" y="213"/>
                </a:lnTo>
                <a:lnTo>
                  <a:pt x="89" y="221"/>
                </a:lnTo>
                <a:lnTo>
                  <a:pt x="89" y="233"/>
                </a:lnTo>
                <a:lnTo>
                  <a:pt x="90" y="255"/>
                </a:lnTo>
                <a:lnTo>
                  <a:pt x="92" y="280"/>
                </a:lnTo>
                <a:lnTo>
                  <a:pt x="98" y="303"/>
                </a:lnTo>
                <a:lnTo>
                  <a:pt x="105" y="324"/>
                </a:lnTo>
                <a:lnTo>
                  <a:pt x="109" y="333"/>
                </a:lnTo>
                <a:lnTo>
                  <a:pt x="114" y="341"/>
                </a:lnTo>
                <a:lnTo>
                  <a:pt x="118" y="349"/>
                </a:lnTo>
                <a:lnTo>
                  <a:pt x="122" y="354"/>
                </a:lnTo>
                <a:lnTo>
                  <a:pt x="122" y="356"/>
                </a:lnTo>
                <a:lnTo>
                  <a:pt x="126" y="356"/>
                </a:lnTo>
                <a:lnTo>
                  <a:pt x="130" y="356"/>
                </a:lnTo>
                <a:lnTo>
                  <a:pt x="137" y="360"/>
                </a:lnTo>
                <a:lnTo>
                  <a:pt x="143" y="362"/>
                </a:lnTo>
                <a:lnTo>
                  <a:pt x="150" y="364"/>
                </a:lnTo>
                <a:lnTo>
                  <a:pt x="158" y="365"/>
                </a:lnTo>
                <a:lnTo>
                  <a:pt x="166" y="365"/>
                </a:lnTo>
                <a:lnTo>
                  <a:pt x="176" y="362"/>
                </a:lnTo>
                <a:lnTo>
                  <a:pt x="195" y="351"/>
                </a:lnTo>
                <a:lnTo>
                  <a:pt x="218" y="338"/>
                </a:lnTo>
                <a:lnTo>
                  <a:pt x="245" y="322"/>
                </a:lnTo>
                <a:lnTo>
                  <a:pt x="271" y="309"/>
                </a:lnTo>
                <a:lnTo>
                  <a:pt x="295" y="294"/>
                </a:lnTo>
                <a:lnTo>
                  <a:pt x="305" y="289"/>
                </a:lnTo>
                <a:lnTo>
                  <a:pt x="313" y="287"/>
                </a:lnTo>
                <a:lnTo>
                  <a:pt x="318" y="285"/>
                </a:lnTo>
                <a:lnTo>
                  <a:pt x="322" y="286"/>
                </a:lnTo>
                <a:lnTo>
                  <a:pt x="330" y="289"/>
                </a:lnTo>
                <a:lnTo>
                  <a:pt x="337" y="293"/>
                </a:lnTo>
                <a:lnTo>
                  <a:pt x="346" y="297"/>
                </a:lnTo>
                <a:lnTo>
                  <a:pt x="355" y="300"/>
                </a:lnTo>
                <a:lnTo>
                  <a:pt x="365" y="304"/>
                </a:lnTo>
                <a:lnTo>
                  <a:pt x="373" y="306"/>
                </a:lnTo>
                <a:lnTo>
                  <a:pt x="382" y="309"/>
                </a:lnTo>
                <a:lnTo>
                  <a:pt x="389" y="310"/>
                </a:lnTo>
                <a:lnTo>
                  <a:pt x="391" y="310"/>
                </a:lnTo>
                <a:lnTo>
                  <a:pt x="395" y="311"/>
                </a:lnTo>
                <a:lnTo>
                  <a:pt x="398" y="311"/>
                </a:lnTo>
                <a:lnTo>
                  <a:pt x="405" y="312"/>
                </a:lnTo>
                <a:lnTo>
                  <a:pt x="412" y="312"/>
                </a:lnTo>
                <a:lnTo>
                  <a:pt x="420" y="312"/>
                </a:lnTo>
                <a:lnTo>
                  <a:pt x="430" y="311"/>
                </a:lnTo>
                <a:lnTo>
                  <a:pt x="440" y="310"/>
                </a:lnTo>
                <a:lnTo>
                  <a:pt x="445" y="309"/>
                </a:lnTo>
                <a:lnTo>
                  <a:pt x="450" y="309"/>
                </a:lnTo>
                <a:lnTo>
                  <a:pt x="456" y="306"/>
                </a:lnTo>
                <a:lnTo>
                  <a:pt x="462" y="305"/>
                </a:lnTo>
                <a:lnTo>
                  <a:pt x="467" y="304"/>
                </a:lnTo>
                <a:lnTo>
                  <a:pt x="472" y="301"/>
                </a:lnTo>
                <a:lnTo>
                  <a:pt x="476" y="297"/>
                </a:lnTo>
                <a:lnTo>
                  <a:pt x="480" y="292"/>
                </a:lnTo>
                <a:lnTo>
                  <a:pt x="488" y="285"/>
                </a:lnTo>
                <a:lnTo>
                  <a:pt x="493" y="277"/>
                </a:lnTo>
                <a:lnTo>
                  <a:pt x="497" y="268"/>
                </a:lnTo>
                <a:lnTo>
                  <a:pt x="503" y="260"/>
                </a:lnTo>
                <a:lnTo>
                  <a:pt x="510" y="254"/>
                </a:lnTo>
                <a:lnTo>
                  <a:pt x="514" y="245"/>
                </a:lnTo>
                <a:lnTo>
                  <a:pt x="521" y="238"/>
                </a:lnTo>
                <a:lnTo>
                  <a:pt x="525" y="230"/>
                </a:lnTo>
                <a:lnTo>
                  <a:pt x="531" y="226"/>
                </a:lnTo>
                <a:lnTo>
                  <a:pt x="535" y="221"/>
                </a:lnTo>
                <a:lnTo>
                  <a:pt x="542" y="221"/>
                </a:lnTo>
                <a:lnTo>
                  <a:pt x="549" y="217"/>
                </a:lnTo>
                <a:lnTo>
                  <a:pt x="556" y="215"/>
                </a:lnTo>
                <a:lnTo>
                  <a:pt x="563" y="211"/>
                </a:lnTo>
                <a:lnTo>
                  <a:pt x="567" y="209"/>
                </a:lnTo>
                <a:lnTo>
                  <a:pt x="572" y="208"/>
                </a:lnTo>
                <a:lnTo>
                  <a:pt x="578" y="202"/>
                </a:lnTo>
                <a:lnTo>
                  <a:pt x="584" y="197"/>
                </a:lnTo>
                <a:lnTo>
                  <a:pt x="588" y="192"/>
                </a:lnTo>
                <a:lnTo>
                  <a:pt x="595" y="187"/>
                </a:lnTo>
                <a:lnTo>
                  <a:pt x="602" y="181"/>
                </a:lnTo>
                <a:lnTo>
                  <a:pt x="604" y="175"/>
                </a:lnTo>
                <a:lnTo>
                  <a:pt x="608" y="170"/>
                </a:lnTo>
                <a:lnTo>
                  <a:pt x="610" y="167"/>
                </a:lnTo>
                <a:lnTo>
                  <a:pt x="610" y="167"/>
                </a:lnTo>
                <a:lnTo>
                  <a:pt x="613" y="160"/>
                </a:lnTo>
                <a:lnTo>
                  <a:pt x="615" y="157"/>
                </a:lnTo>
                <a:lnTo>
                  <a:pt x="616" y="153"/>
                </a:lnTo>
                <a:lnTo>
                  <a:pt x="616" y="147"/>
                </a:lnTo>
                <a:lnTo>
                  <a:pt x="615" y="142"/>
                </a:lnTo>
                <a:lnTo>
                  <a:pt x="614" y="137"/>
                </a:lnTo>
                <a:lnTo>
                  <a:pt x="612" y="130"/>
                </a:lnTo>
                <a:lnTo>
                  <a:pt x="608" y="125"/>
                </a:lnTo>
                <a:lnTo>
                  <a:pt x="602" y="118"/>
                </a:lnTo>
                <a:lnTo>
                  <a:pt x="593" y="109"/>
                </a:lnTo>
                <a:lnTo>
                  <a:pt x="582" y="103"/>
                </a:lnTo>
                <a:lnTo>
                  <a:pt x="570" y="96"/>
                </a:lnTo>
                <a:lnTo>
                  <a:pt x="556" y="89"/>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13126" name="Freeform 134"/>
          <p:cNvSpPr>
            <a:spLocks noChangeArrowheads="1"/>
          </p:cNvSpPr>
          <p:nvPr/>
        </p:nvSpPr>
        <p:spPr bwMode="auto">
          <a:xfrm>
            <a:off x="2584697" y="4449768"/>
            <a:ext cx="749429" cy="427029"/>
          </a:xfrm>
          <a:custGeom>
            <a:avLst/>
            <a:gdLst/>
            <a:ahLst/>
            <a:cxnLst>
              <a:cxn ang="0">
                <a:pos x="86" y="302"/>
              </a:cxn>
              <a:cxn ang="0">
                <a:pos x="482" y="238"/>
              </a:cxn>
              <a:cxn ang="0">
                <a:pos x="519" y="0"/>
              </a:cxn>
              <a:cxn ang="0">
                <a:pos x="0" y="93"/>
              </a:cxn>
            </a:cxnLst>
            <a:rect l="0" t="0" r="r" b="b"/>
            <a:pathLst>
              <a:path w="519" h="302">
                <a:moveTo>
                  <a:pt x="86" y="302"/>
                </a:moveTo>
                <a:lnTo>
                  <a:pt x="482" y="238"/>
                </a:lnTo>
                <a:lnTo>
                  <a:pt x="519" y="0"/>
                </a:lnTo>
                <a:lnTo>
                  <a:pt x="0" y="93"/>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13127" name="Freeform 135"/>
          <p:cNvSpPr>
            <a:spLocks noChangeArrowheads="1"/>
          </p:cNvSpPr>
          <p:nvPr/>
        </p:nvSpPr>
        <p:spPr bwMode="auto">
          <a:xfrm>
            <a:off x="2570331" y="4577412"/>
            <a:ext cx="148449" cy="310989"/>
          </a:xfrm>
          <a:custGeom>
            <a:avLst/>
            <a:gdLst/>
            <a:ahLst/>
            <a:cxnLst>
              <a:cxn ang="0">
                <a:pos x="103" y="208"/>
              </a:cxn>
              <a:cxn ang="0">
                <a:pos x="18" y="0"/>
              </a:cxn>
              <a:cxn ang="0">
                <a:pos x="0" y="7"/>
              </a:cxn>
              <a:cxn ang="0">
                <a:pos x="84" y="216"/>
              </a:cxn>
              <a:cxn ang="0">
                <a:pos x="95" y="221"/>
              </a:cxn>
              <a:cxn ang="0">
                <a:pos x="84" y="216"/>
              </a:cxn>
              <a:cxn ang="0">
                <a:pos x="87" y="221"/>
              </a:cxn>
              <a:cxn ang="0">
                <a:pos x="95" y="221"/>
              </a:cxn>
              <a:cxn ang="0">
                <a:pos x="91" y="201"/>
              </a:cxn>
            </a:cxnLst>
            <a:rect l="0" t="0" r="r" b="b"/>
            <a:pathLst>
              <a:path w="103" h="221">
                <a:moveTo>
                  <a:pt x="103" y="208"/>
                </a:moveTo>
                <a:lnTo>
                  <a:pt x="18" y="0"/>
                </a:lnTo>
                <a:lnTo>
                  <a:pt x="0" y="7"/>
                </a:lnTo>
                <a:lnTo>
                  <a:pt x="84" y="216"/>
                </a:lnTo>
                <a:lnTo>
                  <a:pt x="95" y="221"/>
                </a:lnTo>
                <a:lnTo>
                  <a:pt x="84" y="216"/>
                </a:lnTo>
                <a:lnTo>
                  <a:pt x="87" y="221"/>
                </a:lnTo>
                <a:lnTo>
                  <a:pt x="95" y="221"/>
                </a:lnTo>
                <a:lnTo>
                  <a:pt x="91" y="20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8" name="Freeform 136"/>
          <p:cNvSpPr>
            <a:spLocks noChangeArrowheads="1"/>
          </p:cNvSpPr>
          <p:nvPr/>
        </p:nvSpPr>
        <p:spPr bwMode="auto">
          <a:xfrm>
            <a:off x="2702018" y="4772360"/>
            <a:ext cx="593797" cy="116041"/>
          </a:xfrm>
          <a:custGeom>
            <a:avLst/>
            <a:gdLst/>
            <a:ahLst/>
            <a:cxnLst>
              <a:cxn ang="0">
                <a:pos x="398" y="0"/>
              </a:cxn>
              <a:cxn ang="0">
                <a:pos x="0" y="63"/>
              </a:cxn>
              <a:cxn ang="0">
                <a:pos x="4" y="83"/>
              </a:cxn>
              <a:cxn ang="0">
                <a:pos x="403" y="20"/>
              </a:cxn>
              <a:cxn ang="0">
                <a:pos x="410" y="12"/>
              </a:cxn>
              <a:cxn ang="0">
                <a:pos x="403" y="20"/>
              </a:cxn>
              <a:cxn ang="0">
                <a:pos x="407" y="18"/>
              </a:cxn>
              <a:cxn ang="0">
                <a:pos x="410" y="12"/>
              </a:cxn>
              <a:cxn ang="0">
                <a:pos x="391" y="8"/>
              </a:cxn>
            </a:cxnLst>
            <a:rect l="0" t="0" r="r" b="b"/>
            <a:pathLst>
              <a:path w="410" h="83">
                <a:moveTo>
                  <a:pt x="398" y="0"/>
                </a:moveTo>
                <a:lnTo>
                  <a:pt x="0" y="63"/>
                </a:lnTo>
                <a:lnTo>
                  <a:pt x="4" y="83"/>
                </a:lnTo>
                <a:lnTo>
                  <a:pt x="403" y="20"/>
                </a:lnTo>
                <a:lnTo>
                  <a:pt x="410" y="12"/>
                </a:lnTo>
                <a:lnTo>
                  <a:pt x="403" y="20"/>
                </a:lnTo>
                <a:lnTo>
                  <a:pt x="407" y="18"/>
                </a:lnTo>
                <a:lnTo>
                  <a:pt x="410" y="12"/>
                </a:lnTo>
                <a:lnTo>
                  <a:pt x="391" y="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9" name="Freeform 137"/>
          <p:cNvSpPr>
            <a:spLocks noChangeArrowheads="1"/>
          </p:cNvSpPr>
          <p:nvPr/>
        </p:nvSpPr>
        <p:spPr bwMode="auto">
          <a:xfrm>
            <a:off x="3267083" y="4435843"/>
            <a:ext cx="81408" cy="352763"/>
          </a:xfrm>
          <a:custGeom>
            <a:avLst/>
            <a:gdLst/>
            <a:ahLst/>
            <a:cxnLst>
              <a:cxn ang="0">
                <a:pos x="36" y="10"/>
              </a:cxn>
              <a:cxn ang="0">
                <a:pos x="0" y="248"/>
              </a:cxn>
              <a:cxn ang="0">
                <a:pos x="19" y="252"/>
              </a:cxn>
              <a:cxn ang="0">
                <a:pos x="54" y="13"/>
              </a:cxn>
              <a:cxn ang="0">
                <a:pos x="44" y="2"/>
              </a:cxn>
              <a:cxn ang="0">
                <a:pos x="54" y="13"/>
              </a:cxn>
              <a:cxn ang="0">
                <a:pos x="57" y="0"/>
              </a:cxn>
              <a:cxn ang="0">
                <a:pos x="44" y="2"/>
              </a:cxn>
              <a:cxn ang="0">
                <a:pos x="47" y="21"/>
              </a:cxn>
            </a:cxnLst>
            <a:rect l="0" t="0" r="r" b="b"/>
            <a:pathLst>
              <a:path w="57" h="252">
                <a:moveTo>
                  <a:pt x="36" y="10"/>
                </a:moveTo>
                <a:lnTo>
                  <a:pt x="0" y="248"/>
                </a:lnTo>
                <a:lnTo>
                  <a:pt x="19" y="252"/>
                </a:lnTo>
                <a:lnTo>
                  <a:pt x="54" y="13"/>
                </a:lnTo>
                <a:lnTo>
                  <a:pt x="44" y="2"/>
                </a:lnTo>
                <a:lnTo>
                  <a:pt x="54" y="13"/>
                </a:lnTo>
                <a:lnTo>
                  <a:pt x="57" y="0"/>
                </a:lnTo>
                <a:lnTo>
                  <a:pt x="44" y="2"/>
                </a:lnTo>
                <a:lnTo>
                  <a:pt x="47" y="2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30" name="Freeform 138"/>
          <p:cNvSpPr>
            <a:spLocks noChangeArrowheads="1"/>
          </p:cNvSpPr>
          <p:nvPr/>
        </p:nvSpPr>
        <p:spPr bwMode="auto">
          <a:xfrm>
            <a:off x="2565541" y="4435844"/>
            <a:ext cx="768584" cy="160135"/>
          </a:xfrm>
          <a:custGeom>
            <a:avLst/>
            <a:gdLst/>
            <a:ahLst/>
            <a:cxnLst>
              <a:cxn ang="0">
                <a:pos x="16" y="113"/>
              </a:cxn>
              <a:cxn ang="0">
                <a:pos x="533" y="19"/>
              </a:cxn>
              <a:cxn ang="0">
                <a:pos x="530" y="0"/>
              </a:cxn>
              <a:cxn ang="0">
                <a:pos x="12" y="95"/>
              </a:cxn>
              <a:cxn ang="0">
                <a:pos x="4" y="107"/>
              </a:cxn>
              <a:cxn ang="0">
                <a:pos x="12" y="95"/>
              </a:cxn>
              <a:cxn ang="0">
                <a:pos x="0" y="97"/>
              </a:cxn>
              <a:cxn ang="0">
                <a:pos x="4" y="107"/>
              </a:cxn>
              <a:cxn ang="0">
                <a:pos x="22" y="100"/>
              </a:cxn>
            </a:cxnLst>
            <a:rect l="0" t="0" r="r" b="b"/>
            <a:pathLst>
              <a:path w="533" h="113">
                <a:moveTo>
                  <a:pt x="16" y="113"/>
                </a:moveTo>
                <a:lnTo>
                  <a:pt x="533" y="19"/>
                </a:lnTo>
                <a:lnTo>
                  <a:pt x="530" y="0"/>
                </a:lnTo>
                <a:lnTo>
                  <a:pt x="12" y="95"/>
                </a:lnTo>
                <a:lnTo>
                  <a:pt x="4" y="107"/>
                </a:lnTo>
                <a:lnTo>
                  <a:pt x="12" y="95"/>
                </a:lnTo>
                <a:lnTo>
                  <a:pt x="0" y="97"/>
                </a:lnTo>
                <a:lnTo>
                  <a:pt x="4" y="107"/>
                </a:lnTo>
                <a:lnTo>
                  <a:pt x="22" y="10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31" name="Freeform 139"/>
          <p:cNvSpPr>
            <a:spLocks noChangeArrowheads="1"/>
          </p:cNvSpPr>
          <p:nvPr/>
        </p:nvSpPr>
        <p:spPr bwMode="auto">
          <a:xfrm>
            <a:off x="2601456" y="4547243"/>
            <a:ext cx="553094" cy="329555"/>
          </a:xfrm>
          <a:custGeom>
            <a:avLst/>
            <a:gdLst/>
            <a:ahLst/>
            <a:cxnLst>
              <a:cxn ang="0">
                <a:pos x="335" y="0"/>
              </a:cxn>
              <a:cxn ang="0">
                <a:pos x="48" y="66"/>
              </a:cxn>
              <a:cxn ang="0">
                <a:pos x="342" y="37"/>
              </a:cxn>
              <a:cxn ang="0">
                <a:pos x="70" y="107"/>
              </a:cxn>
              <a:cxn ang="0">
                <a:pos x="360" y="81"/>
              </a:cxn>
              <a:cxn ang="0">
                <a:pos x="89" y="143"/>
              </a:cxn>
              <a:cxn ang="0">
                <a:pos x="370" y="124"/>
              </a:cxn>
              <a:cxn ang="0">
                <a:pos x="104" y="183"/>
              </a:cxn>
              <a:cxn ang="0">
                <a:pos x="383" y="150"/>
              </a:cxn>
              <a:cxn ang="0">
                <a:pos x="108" y="220"/>
              </a:cxn>
              <a:cxn ang="0">
                <a:pos x="103" y="226"/>
              </a:cxn>
              <a:cxn ang="0">
                <a:pos x="74" y="235"/>
              </a:cxn>
              <a:cxn ang="0">
                <a:pos x="0" y="33"/>
              </a:cxn>
            </a:cxnLst>
            <a:rect l="0" t="0" r="r" b="b"/>
            <a:pathLst>
              <a:path w="383" h="235">
                <a:moveTo>
                  <a:pt x="335" y="0"/>
                </a:moveTo>
                <a:lnTo>
                  <a:pt x="48" y="66"/>
                </a:lnTo>
                <a:lnTo>
                  <a:pt x="342" y="37"/>
                </a:lnTo>
                <a:lnTo>
                  <a:pt x="70" y="107"/>
                </a:lnTo>
                <a:lnTo>
                  <a:pt x="360" y="81"/>
                </a:lnTo>
                <a:lnTo>
                  <a:pt x="89" y="143"/>
                </a:lnTo>
                <a:lnTo>
                  <a:pt x="370" y="124"/>
                </a:lnTo>
                <a:lnTo>
                  <a:pt x="104" y="183"/>
                </a:lnTo>
                <a:lnTo>
                  <a:pt x="383" y="150"/>
                </a:lnTo>
                <a:lnTo>
                  <a:pt x="108" y="220"/>
                </a:lnTo>
                <a:lnTo>
                  <a:pt x="103" y="226"/>
                </a:lnTo>
                <a:lnTo>
                  <a:pt x="74" y="235"/>
                </a:lnTo>
                <a:lnTo>
                  <a:pt x="0" y="3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32" name="Freeform 140"/>
          <p:cNvSpPr>
            <a:spLocks noChangeArrowheads="1"/>
          </p:cNvSpPr>
          <p:nvPr/>
        </p:nvSpPr>
        <p:spPr bwMode="auto">
          <a:xfrm>
            <a:off x="3168917" y="4466013"/>
            <a:ext cx="148449" cy="310989"/>
          </a:xfrm>
          <a:custGeom>
            <a:avLst/>
            <a:gdLst/>
            <a:ahLst/>
            <a:cxnLst>
              <a:cxn ang="0">
                <a:pos x="5" y="42"/>
              </a:cxn>
              <a:cxn ang="0">
                <a:pos x="68" y="50"/>
              </a:cxn>
              <a:cxn ang="0">
                <a:pos x="6" y="79"/>
              </a:cxn>
              <a:cxn ang="0">
                <a:pos x="64" y="87"/>
              </a:cxn>
              <a:cxn ang="0">
                <a:pos x="6" y="115"/>
              </a:cxn>
              <a:cxn ang="0">
                <a:pos x="61" y="133"/>
              </a:cxn>
              <a:cxn ang="0">
                <a:pos x="2" y="150"/>
              </a:cxn>
              <a:cxn ang="0">
                <a:pos x="51" y="173"/>
              </a:cxn>
              <a:cxn ang="0">
                <a:pos x="2" y="189"/>
              </a:cxn>
              <a:cxn ang="0">
                <a:pos x="50" y="202"/>
              </a:cxn>
              <a:cxn ang="0">
                <a:pos x="0" y="218"/>
              </a:cxn>
              <a:cxn ang="0">
                <a:pos x="71" y="222"/>
              </a:cxn>
              <a:cxn ang="0">
                <a:pos x="103" y="0"/>
              </a:cxn>
            </a:cxnLst>
            <a:rect l="0" t="0" r="r" b="b"/>
            <a:pathLst>
              <a:path w="103" h="222">
                <a:moveTo>
                  <a:pt x="5" y="42"/>
                </a:moveTo>
                <a:lnTo>
                  <a:pt x="68" y="50"/>
                </a:lnTo>
                <a:lnTo>
                  <a:pt x="6" y="79"/>
                </a:lnTo>
                <a:lnTo>
                  <a:pt x="64" y="87"/>
                </a:lnTo>
                <a:lnTo>
                  <a:pt x="6" y="115"/>
                </a:lnTo>
                <a:lnTo>
                  <a:pt x="61" y="133"/>
                </a:lnTo>
                <a:lnTo>
                  <a:pt x="2" y="150"/>
                </a:lnTo>
                <a:lnTo>
                  <a:pt x="51" y="173"/>
                </a:lnTo>
                <a:lnTo>
                  <a:pt x="2" y="189"/>
                </a:lnTo>
                <a:lnTo>
                  <a:pt x="50" y="202"/>
                </a:lnTo>
                <a:lnTo>
                  <a:pt x="0" y="218"/>
                </a:lnTo>
                <a:lnTo>
                  <a:pt x="71" y="222"/>
                </a:lnTo>
                <a:lnTo>
                  <a:pt x="103"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133" name="Rectangle 141"/>
          <p:cNvSpPr>
            <a:spLocks noGrp="1" noChangeArrowheads="1"/>
          </p:cNvSpPr>
          <p:nvPr>
            <p:ph type="title"/>
          </p:nvPr>
        </p:nvSpPr>
        <p:spPr/>
        <p:txBody>
          <a:bodyPr/>
          <a:lstStyle/>
          <a:p>
            <a:r>
              <a:rPr lang="en-US"/>
              <a:t>Request dispatcher flow</a:t>
            </a:r>
            <a:endParaRPr lang="en-US" dirty="0"/>
          </a:p>
        </p:txBody>
      </p:sp>
      <p:sp>
        <p:nvSpPr>
          <p:cNvPr id="213001" name="Rectangle 9"/>
          <p:cNvSpPr>
            <a:spLocks noChangeArrowheads="1"/>
          </p:cNvSpPr>
          <p:nvPr/>
        </p:nvSpPr>
        <p:spPr bwMode="auto">
          <a:xfrm>
            <a:off x="5716497" y="4185194"/>
            <a:ext cx="1175622" cy="1037402"/>
          </a:xfrm>
          <a:prstGeom prst="rect">
            <a:avLst/>
          </a:prstGeom>
          <a:solidFill>
            <a:srgbClr val="FFFFCC"/>
          </a:solidFill>
          <a:ln w="25400">
            <a:solidFill>
              <a:schemeClr val="tx1"/>
            </a:solidFill>
            <a:miter lim="800000"/>
            <a:headEnd/>
            <a:tailEnd/>
          </a:ln>
          <a:effectLst/>
        </p:spPr>
        <p:txBody>
          <a:bodyPr lIns="72000" tIns="0" rIns="0" bIns="0" anchor="ctr"/>
          <a:lstStyle/>
          <a:p>
            <a:pPr defTabSz="822046" eaLnBrk="0" hangingPunct="0">
              <a:spcAft>
                <a:spcPct val="15000"/>
              </a:spcAft>
            </a:pPr>
            <a:r>
              <a:rPr lang="en-US" b="1" dirty="0" err="1">
                <a:solidFill>
                  <a:srgbClr val="000000"/>
                </a:solidFill>
              </a:rPr>
              <a:t>Servlet</a:t>
            </a:r>
            <a:endParaRPr lang="en-US" b="1" dirty="0">
              <a:solidFill>
                <a:srgbClr val="000000"/>
              </a:solidFill>
            </a:endParaRPr>
          </a:p>
          <a:p>
            <a:pPr defTabSz="822046" eaLnBrk="0" hangingPunct="0">
              <a:spcAft>
                <a:spcPct val="15000"/>
              </a:spcAft>
            </a:pPr>
            <a:r>
              <a:rPr lang="en-US" b="1" dirty="0">
                <a:solidFill>
                  <a:srgbClr val="000000"/>
                </a:solidFill>
              </a:rPr>
              <a:t>A</a:t>
            </a:r>
          </a:p>
        </p:txBody>
      </p:sp>
      <p:sp>
        <p:nvSpPr>
          <p:cNvPr id="213002" name="Rectangle 10"/>
          <p:cNvSpPr>
            <a:spLocks noChangeArrowheads="1"/>
          </p:cNvSpPr>
          <p:nvPr/>
        </p:nvSpPr>
        <p:spPr bwMode="auto">
          <a:xfrm>
            <a:off x="8216193" y="4187515"/>
            <a:ext cx="1178017" cy="1035082"/>
          </a:xfrm>
          <a:prstGeom prst="rect">
            <a:avLst/>
          </a:prstGeom>
          <a:solidFill>
            <a:srgbClr val="FFFFCC"/>
          </a:solidFill>
          <a:ln w="25400">
            <a:solidFill>
              <a:schemeClr val="tx1"/>
            </a:solidFill>
            <a:miter lim="800000"/>
            <a:headEnd/>
            <a:tailEnd/>
          </a:ln>
          <a:effectLst/>
        </p:spPr>
        <p:txBody>
          <a:bodyPr lIns="72000" tIns="0" rIns="0" bIns="0" anchor="ctr"/>
          <a:lstStyle/>
          <a:p>
            <a:pPr defTabSz="822046" eaLnBrk="0" hangingPunct="0">
              <a:spcAft>
                <a:spcPct val="15000"/>
              </a:spcAft>
            </a:pPr>
            <a:r>
              <a:rPr lang="en-US" b="1" dirty="0" err="1">
                <a:solidFill>
                  <a:srgbClr val="000000"/>
                </a:solidFill>
              </a:rPr>
              <a:t>Servlet</a:t>
            </a:r>
            <a:endParaRPr lang="en-US" b="1" dirty="0">
              <a:solidFill>
                <a:srgbClr val="000000"/>
              </a:solidFill>
            </a:endParaRPr>
          </a:p>
          <a:p>
            <a:pPr defTabSz="822046" eaLnBrk="0" hangingPunct="0">
              <a:spcAft>
                <a:spcPct val="15000"/>
              </a:spcAft>
            </a:pPr>
            <a:r>
              <a:rPr lang="en-US" b="1" dirty="0">
                <a:solidFill>
                  <a:srgbClr val="000000"/>
                </a:solidFill>
              </a:rPr>
              <a:t>B</a:t>
            </a:r>
          </a:p>
        </p:txBody>
      </p:sp>
    </p:spTree>
    <p:extLst>
      <p:ext uri="{BB962C8B-B14F-4D97-AF65-F5344CB8AC3E}">
        <p14:creationId xmlns:p14="http://schemas.microsoft.com/office/powerpoint/2010/main" val="3303803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Line 2"/>
          <p:cNvSpPr>
            <a:spLocks noChangeShapeType="1"/>
          </p:cNvSpPr>
          <p:nvPr/>
        </p:nvSpPr>
        <p:spPr bwMode="auto">
          <a:xfrm flipV="1">
            <a:off x="8050982" y="4165860"/>
            <a:ext cx="1087032" cy="106757"/>
          </a:xfrm>
          <a:prstGeom prst="line">
            <a:avLst/>
          </a:prstGeom>
          <a:noFill/>
          <a:ln w="50800">
            <a:solidFill>
              <a:srgbClr val="BE0E00"/>
            </a:solidFill>
            <a:round/>
            <a:headEnd type="oval" w="med" len="med"/>
            <a:tailEnd type="triangle" w="med" len="med"/>
          </a:ln>
          <a:effectLst/>
        </p:spPr>
        <p:txBody>
          <a:bodyPr wrap="none" lIns="136063" tIns="68031" rIns="136063" bIns="68031"/>
          <a:lstStyle/>
          <a:p>
            <a:endParaRPr lang="en-US">
              <a:solidFill>
                <a:schemeClr val="accent6">
                  <a:lumMod val="60000"/>
                  <a:lumOff val="40000"/>
                </a:schemeClr>
              </a:solidFill>
            </a:endParaRPr>
          </a:p>
        </p:txBody>
      </p:sp>
      <p:sp>
        <p:nvSpPr>
          <p:cNvPr id="227337" name="Text Box 9"/>
          <p:cNvSpPr txBox="1">
            <a:spLocks noChangeArrowheads="1"/>
          </p:cNvSpPr>
          <p:nvPr/>
        </p:nvSpPr>
        <p:spPr bwMode="auto">
          <a:xfrm>
            <a:off x="6963950" y="4755844"/>
            <a:ext cx="1523366" cy="230832"/>
          </a:xfrm>
          <a:prstGeom prst="rect">
            <a:avLst/>
          </a:prstGeom>
          <a:noFill/>
          <a:ln w="25400">
            <a:noFill/>
            <a:miter lim="800000"/>
            <a:headEnd/>
            <a:tailEnd/>
          </a:ln>
          <a:effectLst/>
        </p:spPr>
        <p:txBody>
          <a:bodyPr wrap="none" lIns="0" tIns="0" rIns="0" bIns="0" anchor="ctr">
            <a:spAutoFit/>
          </a:bodyPr>
          <a:lstStyle/>
          <a:p>
            <a:pPr defTabSz="822046" eaLnBrk="0" hangingPunct="0">
              <a:spcAft>
                <a:spcPct val="15000"/>
              </a:spcAft>
            </a:pPr>
            <a:r>
              <a:rPr lang="en-US" sz="1500" dirty="0" err="1">
                <a:solidFill>
                  <a:schemeClr val="accent6">
                    <a:lumMod val="60000"/>
                    <a:lumOff val="40000"/>
                  </a:schemeClr>
                </a:solidFill>
              </a:rPr>
              <a:t>HttpServletRequest</a:t>
            </a:r>
            <a:endParaRPr lang="en-US" sz="1500" dirty="0">
              <a:solidFill>
                <a:schemeClr val="accent6">
                  <a:lumMod val="60000"/>
                  <a:lumOff val="40000"/>
                </a:schemeClr>
              </a:solidFill>
            </a:endParaRPr>
          </a:p>
        </p:txBody>
      </p:sp>
      <p:sp>
        <p:nvSpPr>
          <p:cNvPr id="227338" name="Text Box 10"/>
          <p:cNvSpPr txBox="1">
            <a:spLocks noChangeArrowheads="1"/>
          </p:cNvSpPr>
          <p:nvPr/>
        </p:nvSpPr>
        <p:spPr bwMode="auto">
          <a:xfrm>
            <a:off x="9027875" y="4472387"/>
            <a:ext cx="1044773" cy="496290"/>
          </a:xfrm>
          <a:prstGeom prst="rect">
            <a:avLst/>
          </a:prstGeom>
          <a:noFill/>
          <a:ln w="25400">
            <a:noFill/>
            <a:miter lim="800000"/>
            <a:headEnd/>
            <a:tailEnd/>
          </a:ln>
          <a:effectLst/>
        </p:spPr>
        <p:txBody>
          <a:bodyPr wrap="none" lIns="0" tIns="0" rIns="0" bIns="0" anchor="ctr">
            <a:spAutoFit/>
          </a:bodyPr>
          <a:lstStyle/>
          <a:p>
            <a:pPr defTabSz="822046" eaLnBrk="0" hangingPunct="0">
              <a:spcAft>
                <a:spcPct val="15000"/>
              </a:spcAft>
            </a:pPr>
            <a:r>
              <a:rPr lang="en-US" sz="1500" dirty="0">
                <a:solidFill>
                  <a:schemeClr val="accent6">
                    <a:lumMod val="60000"/>
                    <a:lumOff val="40000"/>
                  </a:schemeClr>
                </a:solidFill>
              </a:rPr>
              <a:t>"CUSTOMER"</a:t>
            </a:r>
          </a:p>
          <a:p>
            <a:pPr defTabSz="822046" eaLnBrk="0" hangingPunct="0">
              <a:spcAft>
                <a:spcPct val="15000"/>
              </a:spcAft>
            </a:pPr>
            <a:r>
              <a:rPr lang="en-US" sz="1500" dirty="0">
                <a:solidFill>
                  <a:schemeClr val="accent6">
                    <a:lumMod val="60000"/>
                    <a:lumOff val="40000"/>
                  </a:schemeClr>
                </a:solidFill>
              </a:rPr>
              <a:t>Customer</a:t>
            </a:r>
          </a:p>
        </p:txBody>
      </p:sp>
      <p:sp>
        <p:nvSpPr>
          <p:cNvPr id="227339" name="Oval 11"/>
          <p:cNvSpPr>
            <a:spLocks noChangeArrowheads="1"/>
          </p:cNvSpPr>
          <p:nvPr/>
        </p:nvSpPr>
        <p:spPr bwMode="auto">
          <a:xfrm>
            <a:off x="9138013" y="3748113"/>
            <a:ext cx="651262" cy="628939"/>
          </a:xfrm>
          <a:prstGeom prst="ellipse">
            <a:avLst/>
          </a:prstGeom>
          <a:solidFill>
            <a:srgbClr val="0098A6"/>
          </a:solidFill>
          <a:ln w="25400">
            <a:solidFill>
              <a:schemeClr val="tx1">
                <a:lumMod val="65000"/>
                <a:lumOff val="35000"/>
              </a:schemeClr>
            </a:solidFill>
            <a:round/>
            <a:headEnd/>
            <a:tailEnd/>
          </a:ln>
          <a:effectLst/>
        </p:spPr>
        <p:txBody>
          <a:bodyPr wrap="none" lIns="136063" tIns="68031" rIns="136063" bIns="68031"/>
          <a:lstStyle/>
          <a:p>
            <a:pPr defTabSz="914172"/>
            <a:endParaRPr lang="en-US" dirty="0">
              <a:solidFill>
                <a:schemeClr val="accent6">
                  <a:lumMod val="60000"/>
                  <a:lumOff val="40000"/>
                </a:schemeClr>
              </a:solidFill>
            </a:endParaRPr>
          </a:p>
        </p:txBody>
      </p:sp>
      <p:sp>
        <p:nvSpPr>
          <p:cNvPr id="227340" name="Oval 12"/>
          <p:cNvSpPr>
            <a:spLocks noChangeArrowheads="1"/>
          </p:cNvSpPr>
          <p:nvPr/>
        </p:nvSpPr>
        <p:spPr bwMode="auto">
          <a:xfrm>
            <a:off x="7181836" y="3850228"/>
            <a:ext cx="1005624" cy="965458"/>
          </a:xfrm>
          <a:prstGeom prst="ellipse">
            <a:avLst/>
          </a:prstGeom>
          <a:solidFill>
            <a:schemeClr val="accent1">
              <a:lumMod val="20000"/>
              <a:lumOff val="80000"/>
            </a:schemeClr>
          </a:solidFill>
          <a:ln w="25400">
            <a:solidFill>
              <a:schemeClr val="accent1"/>
            </a:solidFill>
            <a:round/>
            <a:headEnd/>
            <a:tailEnd/>
          </a:ln>
          <a:effectLst/>
        </p:spPr>
        <p:txBody>
          <a:bodyPr wrap="none" lIns="136063" tIns="68031" rIns="136063" bIns="68031"/>
          <a:lstStyle/>
          <a:p>
            <a:pPr defTabSz="914172"/>
            <a:endParaRPr lang="en-US" dirty="0">
              <a:solidFill>
                <a:schemeClr val="accent6">
                  <a:lumMod val="60000"/>
                  <a:lumOff val="40000"/>
                </a:schemeClr>
              </a:solidFill>
            </a:endParaRPr>
          </a:p>
        </p:txBody>
      </p:sp>
      <p:sp>
        <p:nvSpPr>
          <p:cNvPr id="227341" name="Rectangle 13"/>
          <p:cNvSpPr>
            <a:spLocks noGrp="1" noChangeArrowheads="1"/>
          </p:cNvSpPr>
          <p:nvPr>
            <p:ph type="title"/>
          </p:nvPr>
        </p:nvSpPr>
        <p:spPr>
          <a:xfrm>
            <a:off x="838200" y="365125"/>
            <a:ext cx="8069826" cy="405387"/>
          </a:xfrm>
        </p:spPr>
        <p:txBody>
          <a:bodyPr>
            <a:noAutofit/>
          </a:bodyPr>
          <a:lstStyle/>
          <a:p>
            <a:r>
              <a:rPr lang="en-US" sz="3600" dirty="0"/>
              <a:t>Sharing objects example </a:t>
            </a:r>
          </a:p>
        </p:txBody>
      </p:sp>
      <p:sp>
        <p:nvSpPr>
          <p:cNvPr id="227342" name="Rectangle 14"/>
          <p:cNvSpPr>
            <a:spLocks noChangeArrowheads="1"/>
          </p:cNvSpPr>
          <p:nvPr/>
        </p:nvSpPr>
        <p:spPr bwMode="auto">
          <a:xfrm>
            <a:off x="2135560" y="902799"/>
            <a:ext cx="7776864" cy="2527363"/>
          </a:xfrm>
          <a:prstGeom prst="rect">
            <a:avLst/>
          </a:prstGeom>
          <a:solidFill>
            <a:srgbClr val="FFFFD0"/>
          </a:solidFill>
          <a:ln w="12700" algn="ctr">
            <a:solidFill>
              <a:srgbClr val="000000"/>
            </a:solidFill>
            <a:miter lim="800000"/>
            <a:headEnd/>
            <a:tailEnd/>
          </a:ln>
          <a:effectLst/>
        </p:spPr>
        <p:txBody>
          <a:bodyPr wrap="none" lIns="136036" tIns="68018" rIns="136036" bIns="68018" anchor="ctr"/>
          <a:lstStyle/>
          <a:p>
            <a:pPr defTabSz="614172"/>
            <a:r>
              <a:rPr lang="en-US" dirty="0">
                <a:solidFill>
                  <a:srgbClr val="000000"/>
                </a:solidFill>
              </a:rPr>
              <a:t>// </a:t>
            </a:r>
            <a:r>
              <a:rPr lang="en-US" dirty="0" err="1">
                <a:solidFill>
                  <a:srgbClr val="000000"/>
                </a:solidFill>
              </a:rPr>
              <a:t>Servlet</a:t>
            </a:r>
            <a:r>
              <a:rPr lang="en-US" dirty="0">
                <a:solidFill>
                  <a:srgbClr val="000000"/>
                </a:solidFill>
              </a:rPr>
              <a:t> "A"</a:t>
            </a:r>
          </a:p>
          <a:p>
            <a:pPr defTabSz="614172"/>
            <a:r>
              <a:rPr lang="en-US" dirty="0">
                <a:solidFill>
                  <a:srgbClr val="000000"/>
                </a:solidFill>
              </a:rPr>
              <a:t>public void </a:t>
            </a:r>
            <a:r>
              <a:rPr lang="en-US" dirty="0" err="1">
                <a:solidFill>
                  <a:srgbClr val="000000"/>
                </a:solidFill>
              </a:rPr>
              <a:t>doGet</a:t>
            </a:r>
            <a:r>
              <a:rPr lang="en-US" dirty="0">
                <a:solidFill>
                  <a:srgbClr val="000000"/>
                </a:solidFill>
              </a:rPr>
              <a:t> (</a:t>
            </a:r>
            <a:r>
              <a:rPr lang="en-US" dirty="0" err="1">
                <a:solidFill>
                  <a:srgbClr val="000000"/>
                </a:solidFill>
              </a:rPr>
              <a:t>HttpServletRequest</a:t>
            </a:r>
            <a:r>
              <a:rPr lang="en-US" dirty="0">
                <a:solidFill>
                  <a:srgbClr val="000000"/>
                </a:solidFill>
              </a:rPr>
              <a:t> request, </a:t>
            </a:r>
            <a:r>
              <a:rPr lang="en-US" dirty="0" err="1">
                <a:solidFill>
                  <a:srgbClr val="000000"/>
                </a:solidFill>
              </a:rPr>
              <a:t>HttpServletResponse</a:t>
            </a:r>
            <a:r>
              <a:rPr lang="en-US" dirty="0">
                <a:solidFill>
                  <a:srgbClr val="000000"/>
                </a:solidFill>
              </a:rPr>
              <a:t> </a:t>
            </a:r>
            <a:r>
              <a:rPr lang="en-US" dirty="0" err="1">
                <a:solidFill>
                  <a:srgbClr val="000000"/>
                </a:solidFill>
              </a:rPr>
              <a:t>resp</a:t>
            </a:r>
            <a:r>
              <a:rPr lang="en-US" dirty="0">
                <a:solidFill>
                  <a:srgbClr val="000000"/>
                </a:solidFill>
              </a:rPr>
              <a:t>)... {</a:t>
            </a:r>
          </a:p>
          <a:p>
            <a:pPr defTabSz="614172"/>
            <a:r>
              <a:rPr lang="en-US" dirty="0">
                <a:solidFill>
                  <a:srgbClr val="000000"/>
                </a:solidFill>
              </a:rPr>
              <a:t>   // process request headers &amp; query data</a:t>
            </a:r>
          </a:p>
          <a:p>
            <a:pPr defTabSz="614172"/>
            <a:r>
              <a:rPr lang="en-US" dirty="0">
                <a:solidFill>
                  <a:srgbClr val="000000"/>
                </a:solidFill>
              </a:rPr>
              <a:t>   Customer </a:t>
            </a:r>
            <a:r>
              <a:rPr lang="en-US" dirty="0" err="1">
                <a:solidFill>
                  <a:srgbClr val="000000"/>
                </a:solidFill>
              </a:rPr>
              <a:t>cust</a:t>
            </a:r>
            <a:r>
              <a:rPr lang="en-US" dirty="0">
                <a:solidFill>
                  <a:srgbClr val="000000"/>
                </a:solidFill>
              </a:rPr>
              <a:t>;</a:t>
            </a:r>
          </a:p>
          <a:p>
            <a:pPr defTabSz="614172"/>
            <a:r>
              <a:rPr lang="en-US" dirty="0">
                <a:solidFill>
                  <a:srgbClr val="000000"/>
                </a:solidFill>
              </a:rPr>
              <a:t>   ...</a:t>
            </a:r>
          </a:p>
          <a:p>
            <a:pPr defTabSz="614172"/>
            <a:r>
              <a:rPr lang="en-US" dirty="0">
                <a:solidFill>
                  <a:srgbClr val="000000"/>
                </a:solidFill>
              </a:rPr>
              <a:t>   </a:t>
            </a:r>
            <a:r>
              <a:rPr lang="en-US" dirty="0" err="1">
                <a:solidFill>
                  <a:srgbClr val="000000"/>
                </a:solidFill>
              </a:rPr>
              <a:t>request.</a:t>
            </a:r>
            <a:r>
              <a:rPr lang="en-US" b="1" dirty="0" err="1">
                <a:solidFill>
                  <a:srgbClr val="000000"/>
                </a:solidFill>
              </a:rPr>
              <a:t>setAttribute</a:t>
            </a:r>
            <a:r>
              <a:rPr lang="en-US" dirty="0">
                <a:solidFill>
                  <a:srgbClr val="000000"/>
                </a:solidFill>
              </a:rPr>
              <a:t>("CUSTOMER", </a:t>
            </a:r>
            <a:r>
              <a:rPr lang="en-US" dirty="0" err="1">
                <a:solidFill>
                  <a:srgbClr val="000000"/>
                </a:solidFill>
              </a:rPr>
              <a:t>cust</a:t>
            </a:r>
            <a:r>
              <a:rPr lang="en-US" dirty="0">
                <a:solidFill>
                  <a:srgbClr val="000000"/>
                </a:solidFill>
              </a:rPr>
              <a:t>);</a:t>
            </a:r>
          </a:p>
          <a:p>
            <a:pPr defTabSz="614172"/>
            <a:r>
              <a:rPr lang="en-US" dirty="0">
                <a:solidFill>
                  <a:srgbClr val="000000"/>
                </a:solidFill>
              </a:rPr>
              <a:t>   String </a:t>
            </a:r>
            <a:r>
              <a:rPr lang="en-US" dirty="0" err="1">
                <a:solidFill>
                  <a:srgbClr val="000000"/>
                </a:solidFill>
              </a:rPr>
              <a:t>viewPage</a:t>
            </a:r>
            <a:r>
              <a:rPr lang="en-US" dirty="0">
                <a:solidFill>
                  <a:srgbClr val="000000"/>
                </a:solidFill>
              </a:rPr>
              <a:t> = "/</a:t>
            </a:r>
            <a:r>
              <a:rPr lang="en-US" dirty="0" err="1">
                <a:solidFill>
                  <a:srgbClr val="000000"/>
                </a:solidFill>
              </a:rPr>
              <a:t>CustomerInfo.jsp</a:t>
            </a:r>
            <a:r>
              <a:rPr lang="en-US" dirty="0">
                <a:solidFill>
                  <a:srgbClr val="000000"/>
                </a:solidFill>
              </a:rPr>
              <a:t>";</a:t>
            </a:r>
          </a:p>
          <a:p>
            <a:pPr defTabSz="614172"/>
            <a:r>
              <a:rPr lang="en-US" dirty="0">
                <a:solidFill>
                  <a:srgbClr val="000000"/>
                </a:solidFill>
              </a:rPr>
              <a:t>   </a:t>
            </a:r>
            <a:r>
              <a:rPr lang="en-US" dirty="0" err="1">
                <a:solidFill>
                  <a:srgbClr val="000000"/>
                </a:solidFill>
              </a:rPr>
              <a:t>getServletContext</a:t>
            </a:r>
            <a:r>
              <a:rPr lang="en-US" dirty="0">
                <a:solidFill>
                  <a:srgbClr val="000000"/>
                </a:solidFill>
              </a:rPr>
              <a:t>().</a:t>
            </a:r>
            <a:r>
              <a:rPr lang="en-US" dirty="0" err="1">
                <a:solidFill>
                  <a:srgbClr val="000000"/>
                </a:solidFill>
              </a:rPr>
              <a:t>getRequestDispatcher</a:t>
            </a:r>
            <a:r>
              <a:rPr lang="en-US" dirty="0">
                <a:solidFill>
                  <a:srgbClr val="000000"/>
                </a:solidFill>
              </a:rPr>
              <a:t>(</a:t>
            </a:r>
            <a:r>
              <a:rPr lang="en-US" dirty="0" err="1">
                <a:solidFill>
                  <a:srgbClr val="000000"/>
                </a:solidFill>
              </a:rPr>
              <a:t>viewPage</a:t>
            </a:r>
            <a:r>
              <a:rPr lang="en-US" dirty="0">
                <a:solidFill>
                  <a:srgbClr val="000000"/>
                </a:solidFill>
              </a:rPr>
              <a:t>).</a:t>
            </a:r>
            <a:r>
              <a:rPr lang="en-US" b="1" dirty="0">
                <a:solidFill>
                  <a:srgbClr val="000000"/>
                </a:solidFill>
              </a:rPr>
              <a:t>forward</a:t>
            </a:r>
            <a:r>
              <a:rPr lang="en-US" dirty="0">
                <a:solidFill>
                  <a:srgbClr val="000000"/>
                </a:solidFill>
              </a:rPr>
              <a:t>(request, </a:t>
            </a:r>
            <a:r>
              <a:rPr lang="en-US" dirty="0" err="1">
                <a:solidFill>
                  <a:srgbClr val="000000"/>
                </a:solidFill>
              </a:rPr>
              <a:t>resp</a:t>
            </a:r>
            <a:r>
              <a:rPr lang="en-US" dirty="0">
                <a:solidFill>
                  <a:srgbClr val="000000"/>
                </a:solidFill>
              </a:rPr>
              <a:t>);</a:t>
            </a:r>
          </a:p>
          <a:p>
            <a:pPr defTabSz="614172"/>
            <a:r>
              <a:rPr lang="en-US" dirty="0">
                <a:solidFill>
                  <a:srgbClr val="000000"/>
                </a:solidFill>
              </a:rPr>
              <a:t>}</a:t>
            </a:r>
            <a:endParaRPr lang="en-US" sz="1200" dirty="0">
              <a:solidFill>
                <a:srgbClr val="000000"/>
              </a:solidFill>
              <a:latin typeface="Verdana" pitchFamily="34" charset="0"/>
              <a:cs typeface="Arial" charset="0"/>
            </a:endParaRPr>
          </a:p>
        </p:txBody>
      </p:sp>
      <p:sp>
        <p:nvSpPr>
          <p:cNvPr id="227343" name="Rectangle 15"/>
          <p:cNvSpPr>
            <a:spLocks noChangeArrowheads="1"/>
          </p:cNvSpPr>
          <p:nvPr/>
        </p:nvSpPr>
        <p:spPr bwMode="auto">
          <a:xfrm>
            <a:off x="1969350" y="5075492"/>
            <a:ext cx="7943075" cy="1233829"/>
          </a:xfrm>
          <a:prstGeom prst="rect">
            <a:avLst/>
          </a:prstGeom>
          <a:solidFill>
            <a:srgbClr val="FFFFD0"/>
          </a:solidFill>
          <a:ln w="12700" algn="ctr">
            <a:solidFill>
              <a:srgbClr val="000000"/>
            </a:solidFill>
            <a:miter lim="800000"/>
            <a:headEnd/>
            <a:tailEnd/>
          </a:ln>
          <a:effectLst/>
        </p:spPr>
        <p:txBody>
          <a:bodyPr wrap="none" lIns="136036" tIns="68018" rIns="136036" bIns="68018"/>
          <a:lstStyle/>
          <a:p>
            <a:pPr defTabSz="614172"/>
            <a:r>
              <a:rPr lang="en-US" dirty="0">
                <a:solidFill>
                  <a:srgbClr val="000000"/>
                </a:solidFill>
              </a:rPr>
              <a:t>// </a:t>
            </a:r>
            <a:r>
              <a:rPr lang="en-US" dirty="0" err="1">
                <a:solidFill>
                  <a:srgbClr val="000000"/>
                </a:solidFill>
              </a:rPr>
              <a:t>CustomerInfo.jsp</a:t>
            </a:r>
            <a:endParaRPr lang="en-US" dirty="0">
              <a:solidFill>
                <a:srgbClr val="000000"/>
              </a:solidFill>
            </a:endParaRPr>
          </a:p>
          <a:p>
            <a:pPr defTabSz="614172"/>
            <a:r>
              <a:rPr lang="en-US" dirty="0">
                <a:solidFill>
                  <a:srgbClr val="000000"/>
                </a:solidFill>
              </a:rPr>
              <a:t>&lt;%</a:t>
            </a:r>
          </a:p>
          <a:p>
            <a:pPr defTabSz="614172"/>
            <a:r>
              <a:rPr lang="en-US" dirty="0">
                <a:solidFill>
                  <a:srgbClr val="000000"/>
                </a:solidFill>
              </a:rPr>
              <a:t>   Customer </a:t>
            </a:r>
            <a:r>
              <a:rPr lang="en-US" dirty="0" err="1">
                <a:solidFill>
                  <a:srgbClr val="000000"/>
                </a:solidFill>
              </a:rPr>
              <a:t>aCust</a:t>
            </a:r>
            <a:r>
              <a:rPr lang="en-US" dirty="0">
                <a:solidFill>
                  <a:srgbClr val="000000"/>
                </a:solidFill>
              </a:rPr>
              <a:t> = (Customer) </a:t>
            </a:r>
            <a:r>
              <a:rPr lang="en-US" dirty="0" err="1">
                <a:solidFill>
                  <a:srgbClr val="000000"/>
                </a:solidFill>
              </a:rPr>
              <a:t>request.</a:t>
            </a:r>
            <a:r>
              <a:rPr lang="en-US" b="1" dirty="0" err="1">
                <a:solidFill>
                  <a:srgbClr val="000000"/>
                </a:solidFill>
              </a:rPr>
              <a:t>getAttribute</a:t>
            </a:r>
            <a:r>
              <a:rPr lang="en-US" dirty="0">
                <a:solidFill>
                  <a:srgbClr val="000000"/>
                </a:solidFill>
              </a:rPr>
              <a:t>("CUSTOMER");</a:t>
            </a:r>
          </a:p>
          <a:p>
            <a:pPr defTabSz="614172"/>
            <a:r>
              <a:rPr lang="en-US" dirty="0">
                <a:solidFill>
                  <a:srgbClr val="000000"/>
                </a:solidFill>
              </a:rPr>
              <a:t>%&gt;</a:t>
            </a:r>
            <a:endParaRPr lang="en-US" sz="1200" dirty="0">
              <a:solidFill>
                <a:srgbClr val="000000"/>
              </a:solidFill>
              <a:latin typeface="Verdana" pitchFamily="34" charset="0"/>
              <a:cs typeface="Arial" charset="0"/>
            </a:endParaRPr>
          </a:p>
        </p:txBody>
      </p:sp>
      <p:grpSp>
        <p:nvGrpSpPr>
          <p:cNvPr id="2" name="Group 22"/>
          <p:cNvGrpSpPr>
            <a:grpSpLocks/>
          </p:cNvGrpSpPr>
          <p:nvPr/>
        </p:nvGrpSpPr>
        <p:grpSpPr bwMode="auto">
          <a:xfrm>
            <a:off x="4792280" y="4337474"/>
            <a:ext cx="2497300" cy="738018"/>
            <a:chOff x="1459" y="1969"/>
            <a:chExt cx="593" cy="287"/>
          </a:xfrm>
        </p:grpSpPr>
        <p:sp>
          <p:nvSpPr>
            <p:cNvPr id="227351" name="Text Box 23"/>
            <p:cNvSpPr txBox="1">
              <a:spLocks noChangeArrowheads="1"/>
            </p:cNvSpPr>
            <p:nvPr/>
          </p:nvSpPr>
          <p:spPr bwMode="auto">
            <a:xfrm>
              <a:off x="1459" y="1969"/>
              <a:ext cx="583" cy="126"/>
            </a:xfrm>
            <a:prstGeom prst="rect">
              <a:avLst/>
            </a:prstGeom>
            <a:noFill/>
            <a:ln w="12700" algn="ctr">
              <a:noFill/>
              <a:miter lim="800000"/>
              <a:headEnd/>
              <a:tailEnd/>
            </a:ln>
            <a:effectLst/>
          </p:spPr>
          <p:txBody>
            <a:bodyPr lIns="0" tIns="45711" rIns="0" bIns="45711">
              <a:spAutoFit/>
            </a:bodyPr>
            <a:lstStyle/>
            <a:p>
              <a:pPr defTabSz="614172">
                <a:buClr>
                  <a:schemeClr val="accent2"/>
                </a:buClr>
              </a:pPr>
              <a:r>
                <a:rPr lang="en-US" sz="1500" b="1" dirty="0" err="1">
                  <a:solidFill>
                    <a:srgbClr val="000000"/>
                  </a:solidFill>
                  <a:latin typeface="Verdana" pitchFamily="34" charset="0"/>
                  <a:cs typeface="Arial" charset="0"/>
                </a:rPr>
                <a:t>getAttribute</a:t>
              </a:r>
              <a:r>
                <a:rPr lang="en-US" sz="1500" b="1" dirty="0">
                  <a:solidFill>
                    <a:srgbClr val="000000"/>
                  </a:solidFill>
                  <a:latin typeface="Verdana" pitchFamily="34" charset="0"/>
                  <a:cs typeface="Arial" charset="0"/>
                </a:rPr>
                <a:t>()</a:t>
              </a:r>
            </a:p>
          </p:txBody>
        </p:sp>
        <p:sp>
          <p:nvSpPr>
            <p:cNvPr id="227352" name="Freeform 24"/>
            <p:cNvSpPr>
              <a:spLocks/>
            </p:cNvSpPr>
            <p:nvPr/>
          </p:nvSpPr>
          <p:spPr bwMode="auto">
            <a:xfrm flipH="1">
              <a:off x="1476" y="2116"/>
              <a:ext cx="576" cy="140"/>
            </a:xfrm>
            <a:custGeom>
              <a:avLst/>
              <a:gdLst/>
              <a:ahLst/>
              <a:cxnLst>
                <a:cxn ang="0">
                  <a:pos x="0" y="0"/>
                </a:cxn>
                <a:cxn ang="0">
                  <a:pos x="211" y="0"/>
                </a:cxn>
                <a:cxn ang="0">
                  <a:pos x="211" y="140"/>
                </a:cxn>
              </a:cxnLst>
              <a:rect l="0" t="0" r="r" b="b"/>
              <a:pathLst>
                <a:path w="211" h="140">
                  <a:moveTo>
                    <a:pt x="0" y="0"/>
                  </a:moveTo>
                  <a:lnTo>
                    <a:pt x="211" y="0"/>
                  </a:lnTo>
                  <a:lnTo>
                    <a:pt x="211" y="140"/>
                  </a:lnTo>
                </a:path>
              </a:pathLst>
            </a:custGeom>
            <a:noFill/>
            <a:ln w="12700" cap="flat" cmpd="sng">
              <a:solidFill>
                <a:schemeClr val="accent2">
                  <a:lumMod val="20000"/>
                  <a:lumOff val="80000"/>
                </a:schemeClr>
              </a:solidFill>
              <a:prstDash val="solid"/>
              <a:round/>
              <a:headEnd type="none" w="med" len="med"/>
              <a:tailEnd type="triangle" w="med" len="med"/>
            </a:ln>
            <a:effectLst/>
          </p:spPr>
          <p:txBody>
            <a:bodyPr anchor="ctr"/>
            <a:lstStyle/>
            <a:p>
              <a:endParaRPr lang="en-US"/>
            </a:p>
          </p:txBody>
        </p:sp>
      </p:grpSp>
      <p:grpSp>
        <p:nvGrpSpPr>
          <p:cNvPr id="3" name="Group 29"/>
          <p:cNvGrpSpPr>
            <a:grpSpLocks/>
          </p:cNvGrpSpPr>
          <p:nvPr/>
        </p:nvGrpSpPr>
        <p:grpSpPr bwMode="auto">
          <a:xfrm>
            <a:off x="6600057" y="902798"/>
            <a:ext cx="1089427" cy="2947431"/>
            <a:chOff x="1459" y="1969"/>
            <a:chExt cx="587" cy="287"/>
          </a:xfrm>
        </p:grpSpPr>
        <p:sp>
          <p:nvSpPr>
            <p:cNvPr id="227358" name="Text Box 30"/>
            <p:cNvSpPr txBox="1">
              <a:spLocks noChangeArrowheads="1"/>
            </p:cNvSpPr>
            <p:nvPr/>
          </p:nvSpPr>
          <p:spPr bwMode="auto">
            <a:xfrm flipH="1">
              <a:off x="1463" y="1969"/>
              <a:ext cx="583" cy="31"/>
            </a:xfrm>
            <a:prstGeom prst="rect">
              <a:avLst/>
            </a:prstGeom>
            <a:noFill/>
            <a:ln w="12700" algn="ctr">
              <a:solidFill>
                <a:schemeClr val="accent6">
                  <a:lumMod val="75000"/>
                </a:schemeClr>
              </a:solidFill>
              <a:miter lim="800000"/>
              <a:headEnd/>
              <a:tailEnd/>
            </a:ln>
            <a:effectLst/>
          </p:spPr>
          <p:txBody>
            <a:bodyPr lIns="0" tIns="45711" rIns="0" bIns="45711">
              <a:spAutoFit/>
            </a:bodyPr>
            <a:lstStyle/>
            <a:p>
              <a:pPr algn="r" defTabSz="614172">
                <a:buClr>
                  <a:schemeClr val="accent2"/>
                </a:buClr>
              </a:pPr>
              <a:endParaRPr lang="en-US" sz="1500" dirty="0">
                <a:solidFill>
                  <a:srgbClr val="000000"/>
                </a:solidFill>
                <a:latin typeface="Verdana" pitchFamily="34" charset="0"/>
                <a:cs typeface="Arial" charset="0"/>
              </a:endParaRPr>
            </a:p>
          </p:txBody>
        </p:sp>
        <p:sp>
          <p:nvSpPr>
            <p:cNvPr id="227359" name="Freeform 31"/>
            <p:cNvSpPr>
              <a:spLocks/>
            </p:cNvSpPr>
            <p:nvPr/>
          </p:nvSpPr>
          <p:spPr bwMode="auto">
            <a:xfrm>
              <a:off x="1459" y="2116"/>
              <a:ext cx="576" cy="140"/>
            </a:xfrm>
            <a:custGeom>
              <a:avLst/>
              <a:gdLst/>
              <a:ahLst/>
              <a:cxnLst>
                <a:cxn ang="0">
                  <a:pos x="0" y="0"/>
                </a:cxn>
                <a:cxn ang="0">
                  <a:pos x="211" y="0"/>
                </a:cxn>
                <a:cxn ang="0">
                  <a:pos x="211" y="140"/>
                </a:cxn>
              </a:cxnLst>
              <a:rect l="0" t="0" r="r" b="b"/>
              <a:pathLst>
                <a:path w="211" h="140">
                  <a:moveTo>
                    <a:pt x="0" y="0"/>
                  </a:moveTo>
                  <a:lnTo>
                    <a:pt x="211" y="0"/>
                  </a:lnTo>
                  <a:lnTo>
                    <a:pt x="211" y="140"/>
                  </a:lnTo>
                </a:path>
              </a:pathLst>
            </a:custGeom>
            <a:noFill/>
            <a:ln w="12700" cap="flat" cmpd="sng">
              <a:solidFill>
                <a:schemeClr val="accent6">
                  <a:lumMod val="75000"/>
                </a:schemeClr>
              </a:solidFill>
              <a:prstDash val="solid"/>
              <a:round/>
              <a:headEnd type="none" w="med" len="med"/>
              <a:tailEnd type="triangle" w="med" len="med"/>
            </a:ln>
            <a:effectLst/>
          </p:spPr>
          <p:txBody>
            <a:bodyPr anchor="ctr"/>
            <a:lstStyle/>
            <a:p>
              <a:endParaRPr lang="en-US"/>
            </a:p>
          </p:txBody>
        </p:sp>
      </p:grpSp>
      <p:grpSp>
        <p:nvGrpSpPr>
          <p:cNvPr id="4" name="Group 32"/>
          <p:cNvGrpSpPr>
            <a:grpSpLocks/>
          </p:cNvGrpSpPr>
          <p:nvPr/>
        </p:nvGrpSpPr>
        <p:grpSpPr bwMode="auto">
          <a:xfrm>
            <a:off x="5553683" y="3430161"/>
            <a:ext cx="440559" cy="427029"/>
            <a:chOff x="2342" y="614"/>
            <a:chExt cx="184" cy="184"/>
          </a:xfrm>
        </p:grpSpPr>
        <p:pic>
          <p:nvPicPr>
            <p:cNvPr id="227361" name="Picture 33" descr="Numbered_step_sans"/>
            <p:cNvPicPr>
              <a:picLocks noChangeAspect="1" noChangeArrowheads="1"/>
            </p:cNvPicPr>
            <p:nvPr/>
          </p:nvPicPr>
          <p:blipFill>
            <a:blip r:embed="rId3" cstate="print"/>
            <a:srcRect/>
            <a:stretch>
              <a:fillRect/>
            </a:stretch>
          </p:blipFill>
          <p:spPr bwMode="auto">
            <a:xfrm>
              <a:off x="2342" y="614"/>
              <a:ext cx="184" cy="184"/>
            </a:xfrm>
            <a:prstGeom prst="rect">
              <a:avLst/>
            </a:prstGeom>
            <a:noFill/>
          </p:spPr>
        </p:pic>
        <p:sp>
          <p:nvSpPr>
            <p:cNvPr id="227362" name="Text Box 34"/>
            <p:cNvSpPr txBox="1">
              <a:spLocks noChangeArrowheads="1"/>
            </p:cNvSpPr>
            <p:nvPr/>
          </p:nvSpPr>
          <p:spPr bwMode="auto">
            <a:xfrm>
              <a:off x="2356" y="640"/>
              <a:ext cx="115" cy="115"/>
            </a:xfrm>
            <a:prstGeom prst="rect">
              <a:avLst/>
            </a:prstGeom>
            <a:noFill/>
            <a:ln w="9525">
              <a:noFill/>
              <a:miter lim="800000"/>
              <a:headEnd/>
              <a:tailEnd/>
            </a:ln>
            <a:effectLst/>
          </p:spPr>
          <p:txBody>
            <a:bodyPr lIns="0" tIns="0" rIns="0" bIns="0"/>
            <a:lstStyle/>
            <a:p>
              <a:pPr>
                <a:spcBef>
                  <a:spcPct val="50000"/>
                </a:spcBef>
                <a:buFontTx/>
                <a:buNone/>
              </a:pPr>
              <a:r>
                <a:rPr lang="en-US" sz="2000" b="1" dirty="0">
                  <a:solidFill>
                    <a:srgbClr val="000000"/>
                  </a:solidFill>
                  <a:latin typeface="Verdana" pitchFamily="34" charset="0"/>
                  <a:cs typeface="Arial" charset="0"/>
                </a:rPr>
                <a:t> 1</a:t>
              </a:r>
            </a:p>
          </p:txBody>
        </p:sp>
      </p:grpSp>
      <p:grpSp>
        <p:nvGrpSpPr>
          <p:cNvPr id="5" name="Group 35"/>
          <p:cNvGrpSpPr>
            <a:grpSpLocks/>
          </p:cNvGrpSpPr>
          <p:nvPr/>
        </p:nvGrpSpPr>
        <p:grpSpPr bwMode="auto">
          <a:xfrm>
            <a:off x="4248764" y="4481490"/>
            <a:ext cx="440559" cy="427029"/>
            <a:chOff x="2342" y="614"/>
            <a:chExt cx="184" cy="184"/>
          </a:xfrm>
        </p:grpSpPr>
        <p:pic>
          <p:nvPicPr>
            <p:cNvPr id="227364" name="Picture 36" descr="Numbered_step_sans"/>
            <p:cNvPicPr>
              <a:picLocks noChangeAspect="1" noChangeArrowheads="1"/>
            </p:cNvPicPr>
            <p:nvPr/>
          </p:nvPicPr>
          <p:blipFill>
            <a:blip r:embed="rId3" cstate="print"/>
            <a:srcRect/>
            <a:stretch>
              <a:fillRect/>
            </a:stretch>
          </p:blipFill>
          <p:spPr bwMode="auto">
            <a:xfrm>
              <a:off x="2342" y="614"/>
              <a:ext cx="184" cy="184"/>
            </a:xfrm>
            <a:prstGeom prst="rect">
              <a:avLst/>
            </a:prstGeom>
            <a:noFill/>
          </p:spPr>
        </p:pic>
        <p:sp>
          <p:nvSpPr>
            <p:cNvPr id="227365" name="Text Box 37"/>
            <p:cNvSpPr txBox="1">
              <a:spLocks noChangeArrowheads="1"/>
            </p:cNvSpPr>
            <p:nvPr/>
          </p:nvSpPr>
          <p:spPr bwMode="auto">
            <a:xfrm>
              <a:off x="2397" y="626"/>
              <a:ext cx="115" cy="115"/>
            </a:xfrm>
            <a:prstGeom prst="rect">
              <a:avLst/>
            </a:prstGeom>
            <a:noFill/>
            <a:ln w="9525">
              <a:noFill/>
              <a:miter lim="800000"/>
              <a:headEnd/>
              <a:tailEnd/>
            </a:ln>
            <a:effectLst/>
          </p:spPr>
          <p:txBody>
            <a:bodyPr lIns="0" tIns="0" rIns="0" bIns="0"/>
            <a:lstStyle/>
            <a:p>
              <a:pPr>
                <a:spcBef>
                  <a:spcPct val="50000"/>
                </a:spcBef>
                <a:buFontTx/>
                <a:buNone/>
              </a:pPr>
              <a:r>
                <a:rPr lang="en-US" sz="2000" b="1" dirty="0">
                  <a:solidFill>
                    <a:srgbClr val="000000"/>
                  </a:solidFill>
                  <a:latin typeface="Verdana" pitchFamily="34" charset="0"/>
                  <a:cs typeface="Arial" charset="0"/>
                </a:rPr>
                <a:t>2</a:t>
              </a:r>
            </a:p>
          </p:txBody>
        </p:sp>
      </p:grpSp>
      <p:sp>
        <p:nvSpPr>
          <p:cNvPr id="227366" name="Rectangle 38"/>
          <p:cNvSpPr>
            <a:spLocks noChangeArrowheads="1"/>
          </p:cNvSpPr>
          <p:nvPr/>
        </p:nvSpPr>
        <p:spPr bwMode="auto">
          <a:xfrm>
            <a:off x="5987059" y="3430161"/>
            <a:ext cx="1767143" cy="445149"/>
          </a:xfrm>
          <a:prstGeom prst="rect">
            <a:avLst/>
          </a:prstGeom>
          <a:noFill/>
          <a:ln w="12700" algn="ctr">
            <a:noFill/>
            <a:miter lim="800000"/>
            <a:headEnd/>
            <a:tailEnd/>
          </a:ln>
          <a:effectLst/>
        </p:spPr>
        <p:txBody>
          <a:bodyPr wrap="none" lIns="136045" tIns="68022" rIns="136045" bIns="68022">
            <a:spAutoFit/>
          </a:bodyPr>
          <a:lstStyle/>
          <a:p>
            <a:pPr defTabSz="914172">
              <a:buClr>
                <a:schemeClr val="accent2"/>
              </a:buClr>
            </a:pPr>
            <a:r>
              <a:rPr lang="en-US" sz="2000" b="1" dirty="0" err="1">
                <a:solidFill>
                  <a:schemeClr val="accent3">
                    <a:lumMod val="60000"/>
                    <a:lumOff val="40000"/>
                  </a:schemeClr>
                </a:solidFill>
              </a:rPr>
              <a:t>setAttribute</a:t>
            </a:r>
            <a:r>
              <a:rPr lang="en-US" sz="2000" b="1" dirty="0">
                <a:solidFill>
                  <a:schemeClr val="accent3">
                    <a:lumMod val="60000"/>
                    <a:lumOff val="40000"/>
                  </a:schemeClr>
                </a:solidFill>
              </a:rPr>
              <a:t>()</a:t>
            </a:r>
          </a:p>
        </p:txBody>
      </p:sp>
    </p:spTree>
    <p:extLst>
      <p:ext uri="{BB962C8B-B14F-4D97-AF65-F5344CB8AC3E}">
        <p14:creationId xmlns:p14="http://schemas.microsoft.com/office/powerpoint/2010/main" val="128638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F457-E4BD-44E9-B52F-DC45722BCF98}"/>
              </a:ext>
            </a:extLst>
          </p:cNvPr>
          <p:cNvSpPr>
            <a:spLocks noGrp="1"/>
          </p:cNvSpPr>
          <p:nvPr>
            <p:ph type="title"/>
          </p:nvPr>
        </p:nvSpPr>
        <p:spPr/>
        <p:txBody>
          <a:bodyPr/>
          <a:lstStyle/>
          <a:p>
            <a:r>
              <a:rPr lang="en-US" dirty="0"/>
              <a:t>Course Descriptions</a:t>
            </a:r>
          </a:p>
        </p:txBody>
      </p:sp>
      <p:sp>
        <p:nvSpPr>
          <p:cNvPr id="3" name="Content Placeholder 2">
            <a:extLst>
              <a:ext uri="{FF2B5EF4-FFF2-40B4-BE49-F238E27FC236}">
                <a16:creationId xmlns:a16="http://schemas.microsoft.com/office/drawing/2014/main" id="{EE1DD4E8-EA0A-4260-9420-CB06982AF6BE}"/>
              </a:ext>
            </a:extLst>
          </p:cNvPr>
          <p:cNvSpPr>
            <a:spLocks noGrp="1"/>
          </p:cNvSpPr>
          <p:nvPr>
            <p:ph idx="1"/>
          </p:nvPr>
        </p:nvSpPr>
        <p:spPr>
          <a:xfrm>
            <a:off x="838200" y="1507786"/>
            <a:ext cx="10515600" cy="4805465"/>
          </a:xfrm>
        </p:spPr>
        <p:txBody>
          <a:bodyPr>
            <a:normAutofit fontScale="92500" lnSpcReduction="10000"/>
          </a:bodyPr>
          <a:lstStyle/>
          <a:p>
            <a:r>
              <a:rPr lang="en-US" dirty="0"/>
              <a:t>Web (World Wide Web) architectures</a:t>
            </a:r>
          </a:p>
          <a:p>
            <a:pPr lvl="1"/>
            <a:r>
              <a:rPr lang="en-US" dirty="0"/>
              <a:t>HTML (Hypertext Markup Language)</a:t>
            </a:r>
          </a:p>
          <a:p>
            <a:pPr lvl="1"/>
            <a:r>
              <a:rPr lang="en-US" dirty="0"/>
              <a:t>HTTP (</a:t>
            </a:r>
            <a:r>
              <a:rPr lang="en-US" b="1" dirty="0">
                <a:solidFill>
                  <a:srgbClr val="FF0000"/>
                </a:solidFill>
              </a:rPr>
              <a:t>H</a:t>
            </a:r>
            <a:r>
              <a:rPr lang="en-US" dirty="0"/>
              <a:t>yper</a:t>
            </a:r>
            <a:r>
              <a:rPr lang="en-US" b="1" dirty="0">
                <a:solidFill>
                  <a:srgbClr val="FF0000"/>
                </a:solidFill>
              </a:rPr>
              <a:t>t</a:t>
            </a:r>
            <a:r>
              <a:rPr lang="en-US" dirty="0"/>
              <a:t>ext </a:t>
            </a:r>
            <a:r>
              <a:rPr lang="en-US" b="1" dirty="0">
                <a:solidFill>
                  <a:srgbClr val="FF0000"/>
                </a:solidFill>
              </a:rPr>
              <a:t>T</a:t>
            </a:r>
            <a:r>
              <a:rPr lang="en-US" dirty="0"/>
              <a:t>ransfer </a:t>
            </a:r>
            <a:r>
              <a:rPr lang="en-US" b="1" dirty="0">
                <a:solidFill>
                  <a:srgbClr val="FF0000"/>
                </a:solidFill>
              </a:rPr>
              <a:t>P</a:t>
            </a:r>
            <a:r>
              <a:rPr lang="en-US" dirty="0"/>
              <a:t>rotocol)</a:t>
            </a:r>
          </a:p>
          <a:p>
            <a:pPr lvl="2"/>
            <a:r>
              <a:rPr lang="en-US" dirty="0"/>
              <a:t>HTTP requests / Http responses</a:t>
            </a:r>
          </a:p>
          <a:p>
            <a:pPr lvl="2"/>
            <a:r>
              <a:rPr lang="en-US" dirty="0"/>
              <a:t>HTTP request parameters, HTTP headers</a:t>
            </a:r>
          </a:p>
          <a:p>
            <a:r>
              <a:rPr lang="en-US" dirty="0"/>
              <a:t>Web application architectures</a:t>
            </a:r>
          </a:p>
          <a:p>
            <a:pPr lvl="1"/>
            <a:r>
              <a:rPr lang="en-US" dirty="0"/>
              <a:t>Application servers</a:t>
            </a:r>
          </a:p>
          <a:p>
            <a:pPr lvl="1"/>
            <a:r>
              <a:rPr lang="en-US" dirty="0">
                <a:solidFill>
                  <a:schemeClr val="tx1">
                    <a:lumMod val="50000"/>
                    <a:lumOff val="50000"/>
                  </a:schemeClr>
                </a:solidFill>
              </a:rPr>
              <a:t>Simple</a:t>
            </a:r>
            <a:r>
              <a:rPr lang="en-US" dirty="0"/>
              <a:t> server-side scripting. </a:t>
            </a:r>
          </a:p>
          <a:p>
            <a:pPr lvl="1"/>
            <a:r>
              <a:rPr lang="en-US" dirty="0"/>
              <a:t>MVC (Model View Controller) Design Pattern.</a:t>
            </a:r>
          </a:p>
          <a:p>
            <a:pPr lvl="1"/>
            <a:r>
              <a:rPr lang="en-US" dirty="0"/>
              <a:t>Application state management: cookies and session management.</a:t>
            </a:r>
          </a:p>
          <a:p>
            <a:pPr lvl="1"/>
            <a:r>
              <a:rPr lang="en-US" dirty="0"/>
              <a:t>ORM (Object-Relational Mapping). </a:t>
            </a:r>
          </a:p>
          <a:p>
            <a:pPr lvl="1"/>
            <a:r>
              <a:rPr lang="en-US" dirty="0"/>
              <a:t>Creating, testing, and deploying simple web applications. </a:t>
            </a:r>
          </a:p>
          <a:p>
            <a:pPr lvl="1"/>
            <a:r>
              <a:rPr lang="en-US" dirty="0"/>
              <a:t>Standard tools, frameworks, and technologies for web.</a:t>
            </a:r>
          </a:p>
        </p:txBody>
      </p:sp>
    </p:spTree>
    <p:extLst>
      <p:ext uri="{BB962C8B-B14F-4D97-AF65-F5344CB8AC3E}">
        <p14:creationId xmlns:p14="http://schemas.microsoft.com/office/powerpoint/2010/main" val="560364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a:t>JSP : </a:t>
            </a:r>
            <a:br>
              <a:rPr lang="en-US" dirty="0"/>
            </a:br>
            <a:r>
              <a:rPr lang="en-US" dirty="0" err="1">
                <a:solidFill>
                  <a:schemeClr val="bg1">
                    <a:lumMod val="65000"/>
                  </a:schemeClr>
                </a:solidFill>
              </a:rPr>
              <a:t>JavaServer</a:t>
            </a:r>
            <a:r>
              <a:rPr lang="en-US" dirty="0">
                <a:solidFill>
                  <a:schemeClr val="bg1">
                    <a:lumMod val="65000"/>
                  </a:schemeClr>
                </a:solidFill>
              </a:rPr>
              <a:t> Pages</a:t>
            </a:r>
            <a:br>
              <a:rPr lang="en-US" dirty="0"/>
            </a:br>
            <a:r>
              <a:rPr lang="en-US" dirty="0" err="1"/>
              <a:t>JakartaServer</a:t>
            </a:r>
            <a:r>
              <a:rPr lang="en-US" dirty="0"/>
              <a:t> Pages</a:t>
            </a:r>
            <a:endParaRPr lang="th-TH" dirty="0"/>
          </a:p>
        </p:txBody>
      </p:sp>
      <p:sp>
        <p:nvSpPr>
          <p:cNvPr id="9" name="Subtitle 8">
            <a:extLst>
              <a:ext uri="{FF2B5EF4-FFF2-40B4-BE49-F238E27FC236}">
                <a16:creationId xmlns:a16="http://schemas.microsoft.com/office/drawing/2014/main" id="{5B9BB21B-5F7B-463B-8FC9-A37F9237495C}"/>
              </a:ext>
            </a:extLst>
          </p:cNvPr>
          <p:cNvSpPr>
            <a:spLocks noGrp="1"/>
          </p:cNvSpPr>
          <p:nvPr>
            <p:ph type="subTitle" idx="1"/>
          </p:nvPr>
        </p:nvSpPr>
        <p:spPr/>
        <p:txBody>
          <a:bodyPr/>
          <a:lstStyle/>
          <a:p>
            <a:endParaRPr lang="en-US"/>
          </a:p>
        </p:txBody>
      </p:sp>
      <p:pic>
        <p:nvPicPr>
          <p:cNvPr id="6" name="Picture 2" descr="Image result for read to succeed">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833" y="4718577"/>
            <a:ext cx="1036787" cy="8916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620619" y="5385051"/>
            <a:ext cx="4536504" cy="338554"/>
          </a:xfrm>
          <a:prstGeom prst="rect">
            <a:avLst/>
          </a:prstGeom>
        </p:spPr>
        <p:txBody>
          <a:bodyPr wrap="square">
            <a:spAutoFit/>
          </a:bodyPr>
          <a:lstStyle/>
          <a:p>
            <a:r>
              <a:rPr lang="en-US" sz="1600" dirty="0"/>
              <a:t>https://www.javatpoint.com/jsp-tutorial</a:t>
            </a:r>
            <a:endParaRPr lang="th-TH" sz="1600" dirty="0"/>
          </a:p>
        </p:txBody>
      </p:sp>
    </p:spTree>
    <p:extLst>
      <p:ext uri="{BB962C8B-B14F-4D97-AF65-F5344CB8AC3E}">
        <p14:creationId xmlns:p14="http://schemas.microsoft.com/office/powerpoint/2010/main" val="1601495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838200" y="365125"/>
            <a:ext cx="10515600" cy="706591"/>
          </a:xfrm>
        </p:spPr>
        <p:txBody>
          <a:bodyPr>
            <a:normAutofit/>
          </a:bodyPr>
          <a:lstStyle/>
          <a:p>
            <a:r>
              <a:rPr lang="en-US" sz="4000" dirty="0"/>
              <a:t>What is </a:t>
            </a:r>
            <a:r>
              <a:rPr lang="en-US" sz="4000" dirty="0" err="1"/>
              <a:t>JakartaServer</a:t>
            </a:r>
            <a:r>
              <a:rPr lang="en-US" sz="4000" dirty="0"/>
              <a:t> Pages technology?</a:t>
            </a:r>
          </a:p>
        </p:txBody>
      </p:sp>
      <p:sp>
        <p:nvSpPr>
          <p:cNvPr id="190467" name="Rectangle 3"/>
          <p:cNvSpPr>
            <a:spLocks noGrp="1" noChangeArrowheads="1"/>
          </p:cNvSpPr>
          <p:nvPr>
            <p:ph idx="1"/>
          </p:nvPr>
        </p:nvSpPr>
        <p:spPr>
          <a:xfrm>
            <a:off x="838200" y="1179871"/>
            <a:ext cx="10515600" cy="4643131"/>
          </a:xfrm>
        </p:spPr>
        <p:txBody>
          <a:bodyPr/>
          <a:lstStyle/>
          <a:p>
            <a:r>
              <a:rPr lang="en-US" dirty="0" err="1"/>
              <a:t>JakartaServer</a:t>
            </a:r>
            <a:r>
              <a:rPr lang="en-US" dirty="0"/>
              <a:t> Pages technology that lets you mix static HTML with dynamically-generated HTML</a:t>
            </a:r>
          </a:p>
          <a:p>
            <a:r>
              <a:rPr lang="en-US" dirty="0"/>
              <a:t>JSP technology allows server-side scripting:</a:t>
            </a:r>
          </a:p>
          <a:p>
            <a:pPr lvl="1"/>
            <a:r>
              <a:rPr lang="en-US" dirty="0"/>
              <a:t>Static tags are HTML, XML, or another markup language.</a:t>
            </a:r>
          </a:p>
          <a:p>
            <a:pPr lvl="1"/>
            <a:r>
              <a:rPr lang="en-US" dirty="0"/>
              <a:t>Dynamic content generated by scripting code</a:t>
            </a:r>
          </a:p>
          <a:p>
            <a:pPr lvl="2"/>
            <a:r>
              <a:rPr lang="en-US" dirty="0"/>
              <a:t>Java is the (default) scripting language</a:t>
            </a:r>
          </a:p>
          <a:p>
            <a:r>
              <a:rPr lang="en-US" dirty="0"/>
              <a:t>A JSP file (with an extension of .</a:t>
            </a:r>
            <a:r>
              <a:rPr lang="en-US" dirty="0" err="1"/>
              <a:t>jsp</a:t>
            </a:r>
            <a:r>
              <a:rPr lang="en-US" dirty="0"/>
              <a:t>) contains any combination of:</a:t>
            </a:r>
          </a:p>
          <a:p>
            <a:pPr lvl="1"/>
            <a:r>
              <a:rPr lang="en-US" dirty="0"/>
              <a:t>JSP syntax</a:t>
            </a:r>
          </a:p>
          <a:p>
            <a:pPr lvl="1"/>
            <a:r>
              <a:rPr lang="en-US" dirty="0"/>
              <a:t>Markup tags such as HTML or XML</a:t>
            </a:r>
          </a:p>
          <a:p>
            <a:endParaRPr lang="en-US" dirty="0"/>
          </a:p>
        </p:txBody>
      </p:sp>
    </p:spTree>
    <p:extLst>
      <p:ext uri="{BB962C8B-B14F-4D97-AF65-F5344CB8AC3E}">
        <p14:creationId xmlns:p14="http://schemas.microsoft.com/office/powerpoint/2010/main" val="3891643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838200" y="365126"/>
            <a:ext cx="10515600" cy="814746"/>
          </a:xfrm>
        </p:spPr>
        <p:txBody>
          <a:bodyPr>
            <a:normAutofit/>
          </a:bodyPr>
          <a:lstStyle/>
          <a:p>
            <a:r>
              <a:rPr lang="en-US" sz="4000" dirty="0"/>
              <a:t>JSP execution model</a:t>
            </a:r>
          </a:p>
        </p:txBody>
      </p:sp>
      <p:sp>
        <p:nvSpPr>
          <p:cNvPr id="202755" name="Rectangle 3"/>
          <p:cNvSpPr>
            <a:spLocks noGrp="1" noChangeArrowheads="1"/>
          </p:cNvSpPr>
          <p:nvPr>
            <p:ph idx="1"/>
          </p:nvPr>
        </p:nvSpPr>
        <p:spPr>
          <a:xfrm>
            <a:off x="838200" y="1445342"/>
            <a:ext cx="10515600" cy="4731621"/>
          </a:xfrm>
        </p:spPr>
        <p:txBody>
          <a:bodyPr/>
          <a:lstStyle/>
          <a:p>
            <a:r>
              <a:rPr lang="en-US" dirty="0"/>
              <a:t>A JSP page is executed in a Web container</a:t>
            </a:r>
          </a:p>
          <a:p>
            <a:pPr lvl="1"/>
            <a:r>
              <a:rPr lang="en-US" dirty="0"/>
              <a:t>The Web container delivers client requests to the JSP page, and returns the page's response to the client</a:t>
            </a:r>
          </a:p>
          <a:p>
            <a:r>
              <a:rPr lang="en-US" dirty="0"/>
              <a:t>The JSP page is converted into a servlet (JSP servlet) and executed</a:t>
            </a:r>
          </a:p>
          <a:p>
            <a:r>
              <a:rPr lang="en-US" dirty="0"/>
              <a:t>This process is known as page compilation:</a:t>
            </a:r>
          </a:p>
          <a:p>
            <a:pPr lvl="1"/>
            <a:r>
              <a:rPr lang="en-US" dirty="0"/>
              <a:t>JSP source is parsed</a:t>
            </a:r>
          </a:p>
          <a:p>
            <a:pPr lvl="1"/>
            <a:r>
              <a:rPr lang="en-US" dirty="0"/>
              <a:t>Java servlet code is generated</a:t>
            </a:r>
          </a:p>
          <a:p>
            <a:pPr lvl="1"/>
            <a:r>
              <a:rPr lang="en-US" dirty="0"/>
              <a:t>This JSP servlet is compiled, loaded, and run</a:t>
            </a:r>
          </a:p>
        </p:txBody>
      </p:sp>
    </p:spTree>
    <p:extLst>
      <p:ext uri="{BB962C8B-B14F-4D97-AF65-F5344CB8AC3E}">
        <p14:creationId xmlns:p14="http://schemas.microsoft.com/office/powerpoint/2010/main" val="61933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838200" y="365126"/>
            <a:ext cx="10515600" cy="479206"/>
          </a:xfrm>
        </p:spPr>
        <p:txBody>
          <a:bodyPr>
            <a:noAutofit/>
          </a:bodyPr>
          <a:lstStyle/>
          <a:p>
            <a:r>
              <a:rPr lang="en-US" sz="3600" dirty="0"/>
              <a:t>Scope attributes</a:t>
            </a:r>
          </a:p>
        </p:txBody>
      </p:sp>
      <p:sp>
        <p:nvSpPr>
          <p:cNvPr id="217091" name="Rectangle 3"/>
          <p:cNvSpPr>
            <a:spLocks noGrp="1" noChangeArrowheads="1"/>
          </p:cNvSpPr>
          <p:nvPr>
            <p:ph idx="1"/>
          </p:nvPr>
        </p:nvSpPr>
        <p:spPr>
          <a:xfrm>
            <a:off x="838200" y="938251"/>
            <a:ext cx="9466006" cy="3280162"/>
          </a:xfrm>
        </p:spPr>
        <p:txBody>
          <a:bodyPr>
            <a:normAutofit fontScale="92500" lnSpcReduction="10000"/>
          </a:bodyPr>
          <a:lstStyle/>
          <a:p>
            <a:r>
              <a:rPr lang="en-US" dirty="0"/>
              <a:t>A JSP page can access objects at run time via one of four different scopes (or holder objects)</a:t>
            </a:r>
          </a:p>
          <a:p>
            <a:pPr lvl="1"/>
            <a:r>
              <a:rPr lang="en-US" dirty="0"/>
              <a:t>Page</a:t>
            </a:r>
          </a:p>
          <a:p>
            <a:pPr lvl="2"/>
            <a:r>
              <a:rPr lang="en-US" dirty="0"/>
              <a:t>The current JSP page, used with Custom Actions</a:t>
            </a:r>
          </a:p>
          <a:p>
            <a:pPr lvl="1"/>
            <a:r>
              <a:rPr lang="en-US" dirty="0"/>
              <a:t>Request</a:t>
            </a:r>
          </a:p>
          <a:p>
            <a:pPr lvl="2"/>
            <a:r>
              <a:rPr lang="en-US" dirty="0"/>
              <a:t>The current </a:t>
            </a:r>
            <a:r>
              <a:rPr lang="en-US" dirty="0" err="1"/>
              <a:t>HttpServletRequest</a:t>
            </a:r>
            <a:r>
              <a:rPr lang="en-US" dirty="0"/>
              <a:t> object</a:t>
            </a:r>
          </a:p>
          <a:p>
            <a:pPr lvl="1"/>
            <a:r>
              <a:rPr lang="en-US" dirty="0"/>
              <a:t>Session</a:t>
            </a:r>
          </a:p>
          <a:p>
            <a:pPr lvl="2"/>
            <a:r>
              <a:rPr lang="en-US" dirty="0"/>
              <a:t>The current </a:t>
            </a:r>
            <a:r>
              <a:rPr lang="en-US" dirty="0" err="1"/>
              <a:t>HttpSession</a:t>
            </a:r>
            <a:r>
              <a:rPr lang="en-US" dirty="0"/>
              <a:t> object</a:t>
            </a:r>
          </a:p>
          <a:p>
            <a:pPr lvl="1"/>
            <a:r>
              <a:rPr lang="en-US" dirty="0"/>
              <a:t>Application</a:t>
            </a:r>
          </a:p>
          <a:p>
            <a:pPr lvl="2"/>
            <a:r>
              <a:rPr lang="en-US" dirty="0"/>
              <a:t>The current </a:t>
            </a:r>
            <a:r>
              <a:rPr lang="en-US" dirty="0" err="1"/>
              <a:t>ServletContext</a:t>
            </a:r>
            <a:r>
              <a:rPr lang="en-US" dirty="0"/>
              <a:t> object</a:t>
            </a:r>
          </a:p>
          <a:p>
            <a:endParaRPr lang="en-US" dirty="0"/>
          </a:p>
        </p:txBody>
      </p:sp>
      <p:grpSp>
        <p:nvGrpSpPr>
          <p:cNvPr id="18" name="Group 17"/>
          <p:cNvGrpSpPr/>
          <p:nvPr/>
        </p:nvGrpSpPr>
        <p:grpSpPr>
          <a:xfrm>
            <a:off x="7680177" y="3392569"/>
            <a:ext cx="2536647" cy="2448272"/>
            <a:chOff x="5851777" y="2692142"/>
            <a:chExt cx="2897156" cy="3119171"/>
          </a:xfrm>
        </p:grpSpPr>
        <p:sp>
          <p:nvSpPr>
            <p:cNvPr id="217092" name="Rectangle 4"/>
            <p:cNvSpPr>
              <a:spLocks noChangeArrowheads="1"/>
            </p:cNvSpPr>
            <p:nvPr/>
          </p:nvSpPr>
          <p:spPr bwMode="auto">
            <a:xfrm>
              <a:off x="5875720" y="2692142"/>
              <a:ext cx="2873213" cy="3119171"/>
            </a:xfrm>
            <a:prstGeom prst="rect">
              <a:avLst/>
            </a:prstGeom>
            <a:solidFill>
              <a:srgbClr val="F0F0FF"/>
            </a:solidFill>
            <a:ln w="9525">
              <a:solidFill>
                <a:schemeClr val="tx1"/>
              </a:solidFill>
              <a:miter lim="800000"/>
              <a:headEnd/>
              <a:tailEnd/>
            </a:ln>
            <a:effectLst/>
          </p:spPr>
          <p:txBody>
            <a:bodyPr wrap="none" lIns="136045" tIns="68022" rIns="136045" bIns="68022" anchor="ctr"/>
            <a:lstStyle/>
            <a:p>
              <a:pPr eaLnBrk="0" hangingPunct="0">
                <a:buFontTx/>
                <a:buNone/>
              </a:pPr>
              <a:endParaRPr lang="en-US" sz="3200" dirty="0">
                <a:solidFill>
                  <a:schemeClr val="bg2"/>
                </a:solidFill>
              </a:endParaRPr>
            </a:p>
          </p:txBody>
        </p:sp>
        <p:sp>
          <p:nvSpPr>
            <p:cNvPr id="217093" name="Rectangle 5"/>
            <p:cNvSpPr>
              <a:spLocks noChangeArrowheads="1"/>
            </p:cNvSpPr>
            <p:nvPr/>
          </p:nvSpPr>
          <p:spPr bwMode="auto">
            <a:xfrm>
              <a:off x="6220505" y="3335704"/>
              <a:ext cx="2183641" cy="2016907"/>
            </a:xfrm>
            <a:prstGeom prst="rect">
              <a:avLst/>
            </a:prstGeom>
            <a:solidFill>
              <a:srgbClr val="FFFFD2"/>
            </a:solidFill>
            <a:ln w="9525">
              <a:solidFill>
                <a:schemeClr val="tx1"/>
              </a:solidFill>
              <a:miter lim="800000"/>
              <a:headEnd/>
              <a:tailEnd/>
            </a:ln>
            <a:effectLst/>
          </p:spPr>
          <p:txBody>
            <a:bodyPr wrap="none" lIns="136063" tIns="68031" rIns="136063" bIns="68031" anchor="ctr"/>
            <a:lstStyle/>
            <a:p>
              <a:endParaRPr lang="th-TH" sz="2000">
                <a:solidFill>
                  <a:schemeClr val="bg2"/>
                </a:solidFill>
              </a:endParaRPr>
            </a:p>
          </p:txBody>
        </p:sp>
        <p:sp>
          <p:nvSpPr>
            <p:cNvPr id="217094" name="Rectangle 6"/>
            <p:cNvSpPr>
              <a:spLocks noChangeArrowheads="1"/>
            </p:cNvSpPr>
            <p:nvPr/>
          </p:nvSpPr>
          <p:spPr bwMode="auto">
            <a:xfrm>
              <a:off x="6565292" y="3852002"/>
              <a:ext cx="1379142" cy="1225388"/>
            </a:xfrm>
            <a:prstGeom prst="rect">
              <a:avLst/>
            </a:prstGeom>
            <a:solidFill>
              <a:srgbClr val="E1FFE1"/>
            </a:solidFill>
            <a:ln w="9525">
              <a:solidFill>
                <a:schemeClr val="tx1"/>
              </a:solidFill>
              <a:miter lim="800000"/>
              <a:headEnd/>
              <a:tailEnd/>
            </a:ln>
            <a:effectLst/>
          </p:spPr>
          <p:txBody>
            <a:bodyPr wrap="none" lIns="136063" tIns="68031" rIns="136063" bIns="68031" anchor="ctr"/>
            <a:lstStyle/>
            <a:p>
              <a:endParaRPr lang="th-TH" sz="2000">
                <a:solidFill>
                  <a:schemeClr val="bg2"/>
                </a:solidFill>
              </a:endParaRPr>
            </a:p>
          </p:txBody>
        </p:sp>
        <p:sp>
          <p:nvSpPr>
            <p:cNvPr id="217096" name="Text Box 8"/>
            <p:cNvSpPr txBox="1">
              <a:spLocks noChangeArrowheads="1"/>
            </p:cNvSpPr>
            <p:nvPr/>
          </p:nvSpPr>
          <p:spPr bwMode="auto">
            <a:xfrm>
              <a:off x="5851777" y="2710708"/>
              <a:ext cx="1716204" cy="567133"/>
            </a:xfrm>
            <a:prstGeom prst="rect">
              <a:avLst/>
            </a:prstGeom>
            <a:noFill/>
            <a:ln w="9525">
              <a:noFill/>
              <a:miter lim="800000"/>
              <a:headEnd/>
              <a:tailEnd/>
            </a:ln>
            <a:effectLst/>
          </p:spPr>
          <p:txBody>
            <a:bodyPr wrap="none" lIns="136045" tIns="68022" rIns="136045" bIns="68022">
              <a:spAutoFit/>
            </a:bodyPr>
            <a:lstStyle/>
            <a:p>
              <a:pPr algn="l" eaLnBrk="0" hangingPunct="0">
                <a:buFontTx/>
                <a:buNone/>
              </a:pPr>
              <a:r>
                <a:rPr lang="en-US" sz="2000" dirty="0">
                  <a:solidFill>
                    <a:schemeClr val="bg2"/>
                  </a:solidFill>
                  <a:latin typeface="Arial Unicode MS" pitchFamily="34" charset="-128"/>
                </a:rPr>
                <a:t>application</a:t>
              </a:r>
            </a:p>
          </p:txBody>
        </p:sp>
        <p:sp>
          <p:nvSpPr>
            <p:cNvPr id="217097" name="Text Box 9"/>
            <p:cNvSpPr txBox="1">
              <a:spLocks noChangeArrowheads="1"/>
            </p:cNvSpPr>
            <p:nvPr/>
          </p:nvSpPr>
          <p:spPr bwMode="auto">
            <a:xfrm>
              <a:off x="6220506" y="3285591"/>
              <a:ext cx="1307931" cy="567133"/>
            </a:xfrm>
            <a:prstGeom prst="rect">
              <a:avLst/>
            </a:prstGeom>
            <a:noFill/>
            <a:ln w="9525">
              <a:noFill/>
              <a:miter lim="800000"/>
              <a:headEnd/>
              <a:tailEnd/>
            </a:ln>
            <a:effectLst/>
          </p:spPr>
          <p:txBody>
            <a:bodyPr wrap="none" lIns="136045" tIns="68022" rIns="136045" bIns="68022">
              <a:spAutoFit/>
            </a:bodyPr>
            <a:lstStyle/>
            <a:p>
              <a:pPr algn="l" eaLnBrk="0" hangingPunct="0">
                <a:buFontTx/>
                <a:buNone/>
              </a:pPr>
              <a:r>
                <a:rPr lang="en-US" sz="2000" dirty="0">
                  <a:solidFill>
                    <a:schemeClr val="bg2"/>
                  </a:solidFill>
                  <a:latin typeface="Arial Unicode MS" pitchFamily="34" charset="-128"/>
                </a:rPr>
                <a:t>session</a:t>
              </a:r>
            </a:p>
          </p:txBody>
        </p:sp>
        <p:sp>
          <p:nvSpPr>
            <p:cNvPr id="217098" name="Text Box 10"/>
            <p:cNvSpPr txBox="1">
              <a:spLocks noChangeArrowheads="1"/>
            </p:cNvSpPr>
            <p:nvPr/>
          </p:nvSpPr>
          <p:spPr bwMode="auto">
            <a:xfrm>
              <a:off x="6565292" y="3744293"/>
              <a:ext cx="1289623" cy="567133"/>
            </a:xfrm>
            <a:prstGeom prst="rect">
              <a:avLst/>
            </a:prstGeom>
            <a:noFill/>
            <a:ln w="9525">
              <a:noFill/>
              <a:miter lim="800000"/>
              <a:headEnd/>
              <a:tailEnd/>
            </a:ln>
            <a:effectLst/>
          </p:spPr>
          <p:txBody>
            <a:bodyPr wrap="none" lIns="136045" tIns="68022" rIns="136045" bIns="68022">
              <a:spAutoFit/>
            </a:bodyPr>
            <a:lstStyle/>
            <a:p>
              <a:pPr algn="l" eaLnBrk="0" hangingPunct="0">
                <a:buFontTx/>
                <a:buNone/>
              </a:pPr>
              <a:r>
                <a:rPr lang="en-US" sz="2000" dirty="0">
                  <a:solidFill>
                    <a:schemeClr val="bg2"/>
                  </a:solidFill>
                  <a:latin typeface="Arial Unicode MS" pitchFamily="34" charset="-128"/>
                </a:rPr>
                <a:t>request</a:t>
              </a:r>
            </a:p>
          </p:txBody>
        </p:sp>
        <p:sp>
          <p:nvSpPr>
            <p:cNvPr id="217099" name="Text Box 11"/>
            <p:cNvSpPr txBox="1">
              <a:spLocks noChangeArrowheads="1"/>
            </p:cNvSpPr>
            <p:nvPr/>
          </p:nvSpPr>
          <p:spPr bwMode="auto">
            <a:xfrm>
              <a:off x="6756437" y="4343468"/>
              <a:ext cx="965567" cy="567133"/>
            </a:xfrm>
            <a:prstGeom prst="rect">
              <a:avLst/>
            </a:prstGeom>
            <a:solidFill>
              <a:srgbClr val="EFE4E7"/>
            </a:solidFill>
            <a:ln w="9525">
              <a:solidFill>
                <a:schemeClr val="tx1"/>
              </a:solidFill>
              <a:miter lim="800000"/>
              <a:headEnd/>
              <a:tailEnd/>
            </a:ln>
            <a:effectLst/>
          </p:spPr>
          <p:txBody>
            <a:bodyPr wrap="none" lIns="136045" tIns="68022" rIns="136045" bIns="68022">
              <a:spAutoFit/>
            </a:bodyPr>
            <a:lstStyle/>
            <a:p>
              <a:pPr algn="l" eaLnBrk="0" hangingPunct="0">
                <a:buFontTx/>
                <a:buNone/>
              </a:pPr>
              <a:r>
                <a:rPr lang="en-US" sz="2000" dirty="0">
                  <a:solidFill>
                    <a:schemeClr val="bg2"/>
                  </a:solidFill>
                  <a:latin typeface="Arial Unicode MS" pitchFamily="34" charset="-128"/>
                </a:rPr>
                <a:t>page</a:t>
              </a:r>
            </a:p>
          </p:txBody>
        </p:sp>
      </p:grpSp>
      <p:sp>
        <p:nvSpPr>
          <p:cNvPr id="217100" name="Line 12"/>
          <p:cNvSpPr>
            <a:spLocks noChangeShapeType="1"/>
          </p:cNvSpPr>
          <p:nvPr/>
        </p:nvSpPr>
        <p:spPr bwMode="auto">
          <a:xfrm rot="-5400000">
            <a:off x="5030355" y="3421251"/>
            <a:ext cx="0" cy="4996995"/>
          </a:xfrm>
          <a:prstGeom prst="line">
            <a:avLst/>
          </a:prstGeom>
          <a:noFill/>
          <a:ln w="25400">
            <a:solidFill>
              <a:srgbClr val="000000"/>
            </a:solidFill>
            <a:round/>
            <a:headEnd/>
            <a:tailEnd type="triangle" w="med" len="med"/>
          </a:ln>
          <a:effectLst/>
        </p:spPr>
        <p:txBody>
          <a:bodyPr lIns="136063" tIns="68031" rIns="136063" bIns="68031" anchor="ctr"/>
          <a:lstStyle/>
          <a:p>
            <a:endParaRPr lang="th-TH"/>
          </a:p>
        </p:txBody>
      </p:sp>
      <p:sp>
        <p:nvSpPr>
          <p:cNvPr id="217101" name="Rectangle 13"/>
          <p:cNvSpPr>
            <a:spLocks noChangeArrowheads="1"/>
          </p:cNvSpPr>
          <p:nvPr/>
        </p:nvSpPr>
        <p:spPr bwMode="auto">
          <a:xfrm>
            <a:off x="4052265" y="5919748"/>
            <a:ext cx="1858166" cy="383612"/>
          </a:xfrm>
          <a:prstGeom prst="rect">
            <a:avLst/>
          </a:prstGeom>
          <a:noFill/>
          <a:ln w="12700" algn="ctr">
            <a:noFill/>
            <a:miter lim="800000"/>
            <a:headEnd/>
            <a:tailEnd/>
          </a:ln>
          <a:effectLst/>
        </p:spPr>
        <p:txBody>
          <a:bodyPr wrap="none" lIns="136063" tIns="68031" rIns="136063" bIns="68031">
            <a:spAutoFit/>
          </a:bodyPr>
          <a:lstStyle/>
          <a:p>
            <a:pPr defTabSz="614172">
              <a:spcBef>
                <a:spcPct val="50000"/>
              </a:spcBef>
              <a:buClr>
                <a:schemeClr val="accent2"/>
              </a:buClr>
            </a:pPr>
            <a:r>
              <a:rPr lang="en-US" sz="1600" dirty="0">
                <a:solidFill>
                  <a:srgbClr val="000000"/>
                </a:solidFill>
                <a:latin typeface="Verdana" pitchFamily="34" charset="0"/>
                <a:cs typeface="Arial" pitchFamily="34" charset="0"/>
              </a:rPr>
              <a:t>Scope Duration</a:t>
            </a:r>
          </a:p>
        </p:txBody>
      </p:sp>
      <p:sp>
        <p:nvSpPr>
          <p:cNvPr id="217102" name="Rectangle 14"/>
          <p:cNvSpPr>
            <a:spLocks noChangeArrowheads="1"/>
          </p:cNvSpPr>
          <p:nvPr/>
        </p:nvSpPr>
        <p:spPr bwMode="auto">
          <a:xfrm>
            <a:off x="2531858" y="5288489"/>
            <a:ext cx="2715186" cy="236723"/>
          </a:xfrm>
          <a:prstGeom prst="rect">
            <a:avLst/>
          </a:prstGeom>
          <a:solidFill>
            <a:srgbClr val="FFFFD0"/>
          </a:solidFill>
          <a:ln w="12700" algn="ctr">
            <a:solidFill>
              <a:srgbClr val="000000"/>
            </a:solidFill>
            <a:miter lim="800000"/>
            <a:headEnd/>
            <a:tailEnd/>
          </a:ln>
          <a:effectLst/>
        </p:spPr>
        <p:txBody>
          <a:bodyPr wrap="none" lIns="136054" tIns="68027" rIns="136054" bIns="68027" anchor="ctr"/>
          <a:lstStyle/>
          <a:p>
            <a:pPr defTabSz="614172">
              <a:lnSpc>
                <a:spcPct val="95000"/>
              </a:lnSpc>
              <a:buClr>
                <a:schemeClr val="accent2"/>
              </a:buClr>
            </a:pPr>
            <a:r>
              <a:rPr lang="en-US" sz="1500" dirty="0">
                <a:solidFill>
                  <a:srgbClr val="000000"/>
                </a:solidFill>
                <a:latin typeface="Verdana" pitchFamily="34" charset="0"/>
                <a:cs typeface="Arial" pitchFamily="34" charset="0"/>
              </a:rPr>
              <a:t>session</a:t>
            </a:r>
          </a:p>
        </p:txBody>
      </p:sp>
      <p:sp>
        <p:nvSpPr>
          <p:cNvPr id="217103" name="Rectangle 15"/>
          <p:cNvSpPr>
            <a:spLocks noChangeArrowheads="1"/>
          </p:cNvSpPr>
          <p:nvPr/>
        </p:nvSpPr>
        <p:spPr bwMode="auto">
          <a:xfrm>
            <a:off x="2531859" y="4657228"/>
            <a:ext cx="761401" cy="236723"/>
          </a:xfrm>
          <a:prstGeom prst="rect">
            <a:avLst/>
          </a:prstGeom>
          <a:solidFill>
            <a:srgbClr val="EFE4E7"/>
          </a:solidFill>
          <a:ln w="12700" algn="ctr">
            <a:solidFill>
              <a:srgbClr val="000000"/>
            </a:solidFill>
            <a:miter lim="800000"/>
            <a:headEnd/>
            <a:tailEnd/>
          </a:ln>
          <a:effectLst/>
        </p:spPr>
        <p:txBody>
          <a:bodyPr wrap="none" lIns="136054" tIns="68027" rIns="136054" bIns="68027" anchor="ctr"/>
          <a:lstStyle/>
          <a:p>
            <a:pPr defTabSz="614172">
              <a:lnSpc>
                <a:spcPct val="95000"/>
              </a:lnSpc>
              <a:buClr>
                <a:schemeClr val="accent2"/>
              </a:buClr>
            </a:pPr>
            <a:r>
              <a:rPr lang="en-US" sz="1500" dirty="0">
                <a:solidFill>
                  <a:srgbClr val="000000"/>
                </a:solidFill>
                <a:latin typeface="Verdana" pitchFamily="34" charset="0"/>
                <a:cs typeface="Arial" pitchFamily="34" charset="0"/>
              </a:rPr>
              <a:t>page</a:t>
            </a:r>
          </a:p>
        </p:txBody>
      </p:sp>
      <p:sp>
        <p:nvSpPr>
          <p:cNvPr id="217104" name="Rectangle 16"/>
          <p:cNvSpPr>
            <a:spLocks noChangeArrowheads="1"/>
          </p:cNvSpPr>
          <p:nvPr/>
        </p:nvSpPr>
        <p:spPr bwMode="auto">
          <a:xfrm>
            <a:off x="2531859" y="5604119"/>
            <a:ext cx="4886855" cy="236723"/>
          </a:xfrm>
          <a:prstGeom prst="rect">
            <a:avLst/>
          </a:prstGeom>
          <a:solidFill>
            <a:srgbClr val="F0F0FF"/>
          </a:solidFill>
          <a:ln w="12700" algn="ctr">
            <a:solidFill>
              <a:srgbClr val="000000"/>
            </a:solidFill>
            <a:miter lim="800000"/>
            <a:headEnd/>
            <a:tailEnd/>
          </a:ln>
          <a:effectLst/>
        </p:spPr>
        <p:txBody>
          <a:bodyPr wrap="none" lIns="136054" tIns="68027" rIns="136054" bIns="68027" anchor="ctr"/>
          <a:lstStyle/>
          <a:p>
            <a:pPr defTabSz="614172">
              <a:lnSpc>
                <a:spcPct val="95000"/>
              </a:lnSpc>
              <a:buClr>
                <a:schemeClr val="accent2"/>
              </a:buClr>
            </a:pPr>
            <a:r>
              <a:rPr lang="en-US" sz="1500" dirty="0">
                <a:solidFill>
                  <a:srgbClr val="000000"/>
                </a:solidFill>
                <a:latin typeface="Verdana" pitchFamily="34" charset="0"/>
                <a:cs typeface="Arial" pitchFamily="34" charset="0"/>
              </a:rPr>
              <a:t>application</a:t>
            </a:r>
          </a:p>
        </p:txBody>
      </p:sp>
      <p:sp>
        <p:nvSpPr>
          <p:cNvPr id="217106" name="Rectangle 18"/>
          <p:cNvSpPr>
            <a:spLocks noChangeArrowheads="1"/>
          </p:cNvSpPr>
          <p:nvPr/>
        </p:nvSpPr>
        <p:spPr bwMode="auto">
          <a:xfrm>
            <a:off x="2531859" y="4972858"/>
            <a:ext cx="1630547" cy="236723"/>
          </a:xfrm>
          <a:prstGeom prst="rect">
            <a:avLst/>
          </a:prstGeom>
          <a:solidFill>
            <a:srgbClr val="E1FFE1"/>
          </a:solidFill>
          <a:ln w="12700" algn="ctr">
            <a:solidFill>
              <a:srgbClr val="000000"/>
            </a:solidFill>
            <a:miter lim="800000"/>
            <a:headEnd/>
            <a:tailEnd/>
          </a:ln>
          <a:effectLst/>
        </p:spPr>
        <p:txBody>
          <a:bodyPr wrap="none" lIns="136054" tIns="68027" rIns="136054" bIns="68027" anchor="ctr"/>
          <a:lstStyle/>
          <a:p>
            <a:pPr defTabSz="614172">
              <a:lnSpc>
                <a:spcPct val="95000"/>
              </a:lnSpc>
              <a:buClr>
                <a:schemeClr val="accent2"/>
              </a:buClr>
            </a:pPr>
            <a:r>
              <a:rPr lang="en-US" sz="1500" dirty="0">
                <a:solidFill>
                  <a:srgbClr val="000000"/>
                </a:solidFill>
                <a:latin typeface="Verdana" pitchFamily="34" charset="0"/>
                <a:cs typeface="Arial" pitchFamily="34" charset="0"/>
              </a:rPr>
              <a:t>request</a:t>
            </a:r>
          </a:p>
        </p:txBody>
      </p:sp>
    </p:spTree>
    <p:extLst>
      <p:ext uri="{BB962C8B-B14F-4D97-AF65-F5344CB8AC3E}">
        <p14:creationId xmlns:p14="http://schemas.microsoft.com/office/powerpoint/2010/main" val="1315782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1933433" y="863344"/>
            <a:ext cx="8255698" cy="5537457"/>
          </a:xfrm>
          <a:prstGeom prst="rect">
            <a:avLst/>
          </a:prstGeom>
          <a:noFill/>
          <a:ln w="9525">
            <a:noFill/>
            <a:miter lim="800000"/>
            <a:headEnd/>
            <a:tailEnd/>
          </a:ln>
          <a:effectLst/>
        </p:spPr>
        <p:txBody>
          <a:bodyPr lIns="82261" tIns="41130" rIns="82261" bIns="41130"/>
          <a:lstStyle/>
          <a:p>
            <a:pPr marL="309449" indent="-309449" defTabSz="822046">
              <a:lnSpc>
                <a:spcPct val="90000"/>
              </a:lnSpc>
              <a:spcBef>
                <a:spcPct val="30000"/>
              </a:spcBef>
              <a:buClr>
                <a:srgbClr val="000000"/>
              </a:buClr>
              <a:buFont typeface="Wingdings" pitchFamily="2" charset="2"/>
              <a:buChar char="§"/>
            </a:pPr>
            <a:endParaRPr lang="en-US" dirty="0"/>
          </a:p>
        </p:txBody>
      </p:sp>
      <p:sp>
        <p:nvSpPr>
          <p:cNvPr id="190467" name="Rectangle 3"/>
          <p:cNvSpPr>
            <a:spLocks noGrp="1" noChangeArrowheads="1"/>
          </p:cNvSpPr>
          <p:nvPr>
            <p:ph type="title"/>
          </p:nvPr>
        </p:nvSpPr>
        <p:spPr/>
        <p:txBody>
          <a:bodyPr/>
          <a:lstStyle/>
          <a:p>
            <a:r>
              <a:rPr lang="en-US"/>
              <a:t>JSP syntax elements</a:t>
            </a:r>
          </a:p>
        </p:txBody>
      </p:sp>
      <p:sp>
        <p:nvSpPr>
          <p:cNvPr id="190468" name="Rectangle 4"/>
          <p:cNvSpPr>
            <a:spLocks noGrp="1" noChangeArrowheads="1"/>
          </p:cNvSpPr>
          <p:nvPr>
            <p:ph idx="1"/>
          </p:nvPr>
        </p:nvSpPr>
        <p:spPr>
          <a:xfrm>
            <a:off x="838200" y="1592826"/>
            <a:ext cx="10515600" cy="4584137"/>
          </a:xfrm>
        </p:spPr>
        <p:txBody>
          <a:bodyPr/>
          <a:lstStyle/>
          <a:p>
            <a:r>
              <a:rPr lang="en-US" dirty="0"/>
              <a:t>JSP elements fall into four groups:</a:t>
            </a:r>
          </a:p>
          <a:p>
            <a:pPr lvl="1"/>
            <a:r>
              <a:rPr lang="en-US" dirty="0"/>
              <a:t>Directives</a:t>
            </a:r>
          </a:p>
          <a:p>
            <a:pPr lvl="1"/>
            <a:r>
              <a:rPr lang="en-US" dirty="0">
                <a:solidFill>
                  <a:schemeClr val="bg1">
                    <a:lumMod val="65000"/>
                  </a:schemeClr>
                </a:solidFill>
              </a:rPr>
              <a:t>Scripting</a:t>
            </a:r>
          </a:p>
          <a:p>
            <a:pPr lvl="2"/>
            <a:r>
              <a:rPr lang="en-US" dirty="0">
                <a:solidFill>
                  <a:schemeClr val="bg1">
                    <a:lumMod val="65000"/>
                  </a:schemeClr>
                </a:solidFill>
              </a:rPr>
              <a:t>Declarations</a:t>
            </a:r>
          </a:p>
          <a:p>
            <a:pPr lvl="2"/>
            <a:r>
              <a:rPr lang="en-US" dirty="0">
                <a:solidFill>
                  <a:schemeClr val="bg1">
                    <a:lumMod val="65000"/>
                  </a:schemeClr>
                </a:solidFill>
              </a:rPr>
              <a:t>Expressions</a:t>
            </a:r>
          </a:p>
          <a:p>
            <a:pPr lvl="2"/>
            <a:r>
              <a:rPr lang="en-US" dirty="0" err="1">
                <a:solidFill>
                  <a:schemeClr val="bg1">
                    <a:lumMod val="65000"/>
                  </a:schemeClr>
                </a:solidFill>
              </a:rPr>
              <a:t>Scriptlets</a:t>
            </a:r>
            <a:endParaRPr lang="en-US" dirty="0">
              <a:solidFill>
                <a:schemeClr val="bg1">
                  <a:lumMod val="65000"/>
                </a:schemeClr>
              </a:solidFill>
            </a:endParaRPr>
          </a:p>
          <a:p>
            <a:pPr lvl="1"/>
            <a:r>
              <a:rPr lang="en-US" dirty="0"/>
              <a:t>Comments</a:t>
            </a:r>
          </a:p>
          <a:p>
            <a:pPr lvl="1"/>
            <a:r>
              <a:rPr lang="en-US" dirty="0"/>
              <a:t>Actions</a:t>
            </a:r>
          </a:p>
        </p:txBody>
      </p:sp>
      <p:cxnSp>
        <p:nvCxnSpPr>
          <p:cNvPr id="5" name="Straight Connector 4">
            <a:extLst>
              <a:ext uri="{FF2B5EF4-FFF2-40B4-BE49-F238E27FC236}">
                <a16:creationId xmlns:a16="http://schemas.microsoft.com/office/drawing/2014/main" id="{4B121D98-44DA-4E56-B068-C7E4BAF5F918}"/>
              </a:ext>
            </a:extLst>
          </p:cNvPr>
          <p:cNvCxnSpPr/>
          <p:nvPr/>
        </p:nvCxnSpPr>
        <p:spPr>
          <a:xfrm>
            <a:off x="1533832" y="2448232"/>
            <a:ext cx="1455174" cy="1327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E21D4A-B573-483B-9F9F-89305248FE5C}"/>
              </a:ext>
            </a:extLst>
          </p:cNvPr>
          <p:cNvCxnSpPr/>
          <p:nvPr/>
        </p:nvCxnSpPr>
        <p:spPr>
          <a:xfrm flipV="1">
            <a:off x="1524000" y="2450024"/>
            <a:ext cx="1386348" cy="13237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05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JSP directives</a:t>
            </a:r>
            <a:endParaRPr lang="en-US" dirty="0"/>
          </a:p>
        </p:txBody>
      </p:sp>
      <p:sp>
        <p:nvSpPr>
          <p:cNvPr id="192515" name="Rectangle 3"/>
          <p:cNvSpPr>
            <a:spLocks noGrp="1" noChangeArrowheads="1"/>
          </p:cNvSpPr>
          <p:nvPr>
            <p:ph idx="1"/>
          </p:nvPr>
        </p:nvSpPr>
        <p:spPr>
          <a:xfrm>
            <a:off x="838200" y="1445342"/>
            <a:ext cx="10515600" cy="4731621"/>
          </a:xfrm>
        </p:spPr>
        <p:txBody>
          <a:bodyPr>
            <a:normAutofit/>
          </a:bodyPr>
          <a:lstStyle/>
          <a:p>
            <a:r>
              <a:rPr lang="en-US" dirty="0"/>
              <a:t>JSP directives are instructions processed by the JSP engine when the page is compiled into a servlet</a:t>
            </a:r>
          </a:p>
          <a:p>
            <a:pPr lvl="1"/>
            <a:r>
              <a:rPr lang="en-US" dirty="0"/>
              <a:t>	&lt;%@ directive {attribute="value"}* %&gt;</a:t>
            </a:r>
          </a:p>
          <a:p>
            <a:pPr lvl="1"/>
            <a:endParaRPr lang="en-US" dirty="0"/>
          </a:p>
          <a:p>
            <a:r>
              <a:rPr lang="en-US" dirty="0"/>
              <a:t>JSP technology currently defines page, include, and </a:t>
            </a:r>
            <a:r>
              <a:rPr lang="en-US" dirty="0" err="1"/>
              <a:t>taglib</a:t>
            </a:r>
            <a:r>
              <a:rPr lang="en-US" dirty="0"/>
              <a:t> directives</a:t>
            </a:r>
          </a:p>
          <a:p>
            <a:pPr marL="457200" lvl="1" indent="0">
              <a:buNone/>
            </a:pPr>
            <a:r>
              <a:rPr lang="en-US" dirty="0">
                <a:latin typeface="Courier New" panose="02070309020205020404" pitchFamily="49" charset="0"/>
                <a:cs typeface="Courier New" panose="02070309020205020404" pitchFamily="49" charset="0"/>
              </a:rPr>
              <a:t>&lt;%@ page language="java" %&gt;</a:t>
            </a:r>
          </a:p>
          <a:p>
            <a:pPr marL="457200" lvl="1" indent="0">
              <a:buNone/>
            </a:pPr>
            <a:r>
              <a:rPr lang="en-US" dirty="0">
                <a:latin typeface="Courier New" panose="02070309020205020404" pitchFamily="49" charset="0"/>
                <a:cs typeface="Courier New" panose="02070309020205020404" pitchFamily="49" charset="0"/>
              </a:rPr>
              <a:t>&lt;%@ include file="companyBanner.html"%&gt;</a:t>
            </a:r>
          </a:p>
          <a:p>
            <a:pPr marL="457200" lvl="1"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taglib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tagLibraryURI</a:t>
            </a:r>
            <a:r>
              <a:rPr lang="en-US" dirty="0">
                <a:latin typeface="Courier New" panose="02070309020205020404" pitchFamily="49" charset="0"/>
                <a:cs typeface="Courier New" panose="02070309020205020404" pitchFamily="49" charset="0"/>
              </a:rPr>
              <a:t>" prefix="</a:t>
            </a:r>
            <a:r>
              <a:rPr lang="en-US" dirty="0" err="1">
                <a:latin typeface="Courier New" panose="02070309020205020404" pitchFamily="49" charset="0"/>
                <a:cs typeface="Courier New" panose="02070309020205020404" pitchFamily="49" charset="0"/>
              </a:rPr>
              <a:t>tagPrefix</a:t>
            </a:r>
            <a:r>
              <a:rPr lang="en-US" dirty="0">
                <a:latin typeface="Courier New" panose="02070309020205020404" pitchFamily="49" charset="0"/>
                <a:cs typeface="Courier New" panose="02070309020205020404" pitchFamily="49" charset="0"/>
              </a:rPr>
              <a:t>" %&gt;</a:t>
            </a:r>
          </a:p>
          <a:p>
            <a:endParaRPr lang="en-US" dirty="0"/>
          </a:p>
        </p:txBody>
      </p:sp>
    </p:spTree>
    <p:extLst>
      <p:ext uri="{BB962C8B-B14F-4D97-AF65-F5344CB8AC3E}">
        <p14:creationId xmlns:p14="http://schemas.microsoft.com/office/powerpoint/2010/main" val="61535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ctrTitle"/>
          </p:nvPr>
        </p:nvSpPr>
        <p:spPr/>
        <p:txBody>
          <a:bodyPr/>
          <a:lstStyle/>
          <a:p>
            <a:r>
              <a:rPr lang="en-US" dirty="0"/>
              <a:t>JSP EL</a:t>
            </a:r>
            <a:br>
              <a:rPr lang="en-US" dirty="0"/>
            </a:br>
            <a:r>
              <a:rPr lang="en-US" dirty="0"/>
              <a:t>JSP Expression Language</a:t>
            </a:r>
          </a:p>
        </p:txBody>
      </p:sp>
      <p:sp>
        <p:nvSpPr>
          <p:cNvPr id="8" name="Subtitle 7"/>
          <p:cNvSpPr>
            <a:spLocks noGrp="1"/>
          </p:cNvSpPr>
          <p:nvPr>
            <p:ph type="subTitle" idx="1"/>
          </p:nvPr>
        </p:nvSpPr>
        <p:spPr/>
        <p:txBody>
          <a:bodyPr/>
          <a:lstStyle/>
          <a:p>
            <a:endParaRPr lang="th-TH" dirty="0"/>
          </a:p>
        </p:txBody>
      </p:sp>
    </p:spTree>
    <p:extLst>
      <p:ext uri="{BB962C8B-B14F-4D97-AF65-F5344CB8AC3E}">
        <p14:creationId xmlns:p14="http://schemas.microsoft.com/office/powerpoint/2010/main" val="2271078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JSP EL?</a:t>
            </a:r>
            <a:endParaRPr lang="th-TH" dirty="0"/>
          </a:p>
        </p:txBody>
      </p:sp>
      <p:sp>
        <p:nvSpPr>
          <p:cNvPr id="3" name="Content Placeholder 2"/>
          <p:cNvSpPr>
            <a:spLocks noGrp="1"/>
          </p:cNvSpPr>
          <p:nvPr>
            <p:ph idx="1"/>
          </p:nvPr>
        </p:nvSpPr>
        <p:spPr>
          <a:xfrm>
            <a:off x="838200" y="1563329"/>
            <a:ext cx="10515600" cy="4613634"/>
          </a:xfrm>
        </p:spPr>
        <p:txBody>
          <a:bodyPr/>
          <a:lstStyle/>
          <a:p>
            <a:r>
              <a:rPr lang="en-US" dirty="0"/>
              <a:t>JSP Expression Language (EL) is a simple language based on:</a:t>
            </a:r>
          </a:p>
          <a:p>
            <a:pPr lvl="1"/>
            <a:r>
              <a:rPr lang="en-US" dirty="0"/>
              <a:t>Local variables of the current page</a:t>
            </a:r>
          </a:p>
          <a:p>
            <a:pPr lvl="1"/>
            <a:r>
              <a:rPr lang="en-US" dirty="0"/>
              <a:t>Nested properties and accessors to collections</a:t>
            </a:r>
          </a:p>
          <a:p>
            <a:pPr lvl="1"/>
            <a:r>
              <a:rPr lang="en-US" dirty="0"/>
              <a:t>Relational, logical and arithmetic operators</a:t>
            </a:r>
          </a:p>
          <a:p>
            <a:pPr lvl="1"/>
            <a:r>
              <a:rPr lang="en-US" dirty="0"/>
              <a:t>A set of implicit objects</a:t>
            </a:r>
          </a:p>
          <a:p>
            <a:pPr lvl="1"/>
            <a:r>
              <a:rPr lang="en-US" dirty="0"/>
              <a:t>Extensible functions mapping into static methods in Java classes</a:t>
            </a:r>
          </a:p>
          <a:p>
            <a:r>
              <a:rPr lang="en-US" dirty="0"/>
              <a:t>EL is invoked via the construct  ${ ... }</a:t>
            </a:r>
          </a:p>
          <a:p>
            <a:r>
              <a:rPr lang="en-US" dirty="0"/>
              <a:t>EL may be used:</a:t>
            </a:r>
          </a:p>
          <a:p>
            <a:pPr lvl="1"/>
            <a:r>
              <a:rPr lang="en-US" dirty="0"/>
              <a:t>In attribute values for standard and custom actions</a:t>
            </a:r>
          </a:p>
          <a:p>
            <a:pPr lvl="1"/>
            <a:r>
              <a:rPr lang="en-US" dirty="0"/>
              <a:t>Within template text</a:t>
            </a:r>
            <a:endParaRPr lang="th-TH" dirty="0"/>
          </a:p>
        </p:txBody>
      </p:sp>
    </p:spTree>
    <p:extLst>
      <p:ext uri="{BB962C8B-B14F-4D97-AF65-F5344CB8AC3E}">
        <p14:creationId xmlns:p14="http://schemas.microsoft.com/office/powerpoint/2010/main" val="2345505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 Examples</a:t>
            </a:r>
            <a:endParaRPr lang="th-TH" dirty="0"/>
          </a:p>
        </p:txBody>
      </p:sp>
      <p:sp>
        <p:nvSpPr>
          <p:cNvPr id="3" name="Content Placeholder 2"/>
          <p:cNvSpPr>
            <a:spLocks noGrp="1"/>
          </p:cNvSpPr>
          <p:nvPr>
            <p:ph idx="1"/>
          </p:nvPr>
        </p:nvSpPr>
        <p:spPr>
          <a:xfrm>
            <a:off x="838200" y="1504335"/>
            <a:ext cx="10515600" cy="4672628"/>
          </a:xfrm>
        </p:spPr>
        <p:txBody>
          <a:bodyPr>
            <a:normAutofit lnSpcReduction="10000"/>
          </a:bodyPr>
          <a:lstStyle/>
          <a:p>
            <a:pPr>
              <a:lnSpc>
                <a:spcPct val="100000"/>
              </a:lnSpc>
              <a:spcBef>
                <a:spcPts val="600"/>
              </a:spcBef>
            </a:pPr>
            <a:r>
              <a:rPr lang="en-US" dirty="0"/>
              <a:t>EL can be used directly in template text</a:t>
            </a:r>
          </a:p>
          <a:p>
            <a:pPr lvl="1">
              <a:lnSpc>
                <a:spcPct val="100000"/>
              </a:lnSpc>
              <a:spcBef>
                <a:spcPts val="600"/>
              </a:spcBef>
            </a:pPr>
            <a:r>
              <a:rPr lang="en-US" dirty="0"/>
              <a:t>&lt;h2&gt;</a:t>
            </a:r>
          </a:p>
          <a:p>
            <a:pPr lvl="1">
              <a:lnSpc>
                <a:spcPct val="100000"/>
              </a:lnSpc>
              <a:spcBef>
                <a:spcPts val="600"/>
              </a:spcBef>
            </a:pPr>
            <a:r>
              <a:rPr lang="en-US" dirty="0"/>
              <a:t>Hello, ${</a:t>
            </a:r>
            <a:r>
              <a:rPr lang="en-US" dirty="0" err="1"/>
              <a:t>user.firstName</a:t>
            </a:r>
            <a:r>
              <a:rPr lang="en-US" dirty="0"/>
              <a:t>} ${</a:t>
            </a:r>
            <a:r>
              <a:rPr lang="en-US" dirty="0" err="1"/>
              <a:t>user.lastName</a:t>
            </a:r>
            <a:r>
              <a:rPr lang="en-US" dirty="0"/>
              <a:t>}</a:t>
            </a:r>
          </a:p>
          <a:p>
            <a:pPr lvl="1">
              <a:lnSpc>
                <a:spcPct val="100000"/>
              </a:lnSpc>
              <a:spcBef>
                <a:spcPts val="600"/>
              </a:spcBef>
            </a:pPr>
            <a:r>
              <a:rPr lang="en-US" dirty="0"/>
              <a:t>&lt;/h2&gt;</a:t>
            </a:r>
          </a:p>
          <a:p>
            <a:pPr lvl="1">
              <a:lnSpc>
                <a:spcPct val="100000"/>
              </a:lnSpc>
              <a:spcBef>
                <a:spcPts val="600"/>
              </a:spcBef>
            </a:pPr>
            <a:endParaRPr lang="en-US" dirty="0"/>
          </a:p>
          <a:p>
            <a:pPr>
              <a:lnSpc>
                <a:spcPct val="100000"/>
              </a:lnSpc>
              <a:spcBef>
                <a:spcPts val="600"/>
              </a:spcBef>
            </a:pPr>
            <a:r>
              <a:rPr lang="en-US" dirty="0"/>
              <a:t>EL expressions can be used in any attribute that can accept a run-time expression</a:t>
            </a:r>
          </a:p>
          <a:p>
            <a:pPr lvl="1">
              <a:lnSpc>
                <a:spcPct val="100000"/>
              </a:lnSpc>
              <a:spcBef>
                <a:spcPts val="600"/>
              </a:spcBef>
            </a:pPr>
            <a:r>
              <a:rPr lang="en-US" dirty="0"/>
              <a:t>&lt;</a:t>
            </a:r>
            <a:r>
              <a:rPr lang="en-US" dirty="0" err="1"/>
              <a:t>c:if</a:t>
            </a:r>
            <a:r>
              <a:rPr lang="en-US" dirty="0"/>
              <a:t> test=“${a&lt;3}”&gt;</a:t>
            </a:r>
          </a:p>
          <a:p>
            <a:pPr lvl="1">
              <a:lnSpc>
                <a:spcPct val="100000"/>
              </a:lnSpc>
              <a:spcBef>
                <a:spcPts val="600"/>
              </a:spcBef>
            </a:pPr>
            <a:r>
              <a:rPr lang="en-US" dirty="0"/>
              <a:t>...</a:t>
            </a:r>
          </a:p>
          <a:p>
            <a:pPr lvl="1">
              <a:lnSpc>
                <a:spcPct val="100000"/>
              </a:lnSpc>
              <a:spcBef>
                <a:spcPts val="600"/>
              </a:spcBef>
            </a:pPr>
            <a:r>
              <a:rPr lang="en-US" dirty="0"/>
              <a:t>&lt;/</a:t>
            </a:r>
            <a:r>
              <a:rPr lang="en-US" dirty="0" err="1"/>
              <a:t>c:if</a:t>
            </a:r>
            <a:r>
              <a:rPr lang="en-US" dirty="0"/>
              <a:t>&gt;</a:t>
            </a:r>
            <a:br>
              <a:rPr lang="en-US" dirty="0"/>
            </a:br>
            <a:endParaRPr lang="th-TH" dirty="0"/>
          </a:p>
        </p:txBody>
      </p:sp>
    </p:spTree>
    <p:extLst>
      <p:ext uri="{BB962C8B-B14F-4D97-AF65-F5344CB8AC3E}">
        <p14:creationId xmlns:p14="http://schemas.microsoft.com/office/powerpoint/2010/main" val="2152754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Implicit Objects</a:t>
            </a:r>
            <a:endParaRPr lang="th-TH" dirty="0"/>
          </a:p>
        </p:txBody>
      </p:sp>
      <p:sp>
        <p:nvSpPr>
          <p:cNvPr id="3" name="Content Placeholder 2"/>
          <p:cNvSpPr>
            <a:spLocks noGrp="1"/>
          </p:cNvSpPr>
          <p:nvPr>
            <p:ph idx="1"/>
          </p:nvPr>
        </p:nvSpPr>
        <p:spPr>
          <a:xfrm>
            <a:off x="838200" y="1543665"/>
            <a:ext cx="10515600" cy="4633298"/>
          </a:xfrm>
        </p:spPr>
        <p:txBody>
          <a:bodyPr>
            <a:normAutofit fontScale="92500"/>
          </a:bodyPr>
          <a:lstStyle/>
          <a:p>
            <a:r>
              <a:rPr lang="en-US" dirty="0"/>
              <a:t>Several implicit objects are available to EL expressions used in JSP pages:</a:t>
            </a:r>
          </a:p>
          <a:p>
            <a:pPr lvl="1"/>
            <a:r>
              <a:rPr lang="en-US" dirty="0" err="1"/>
              <a:t>pageContext</a:t>
            </a:r>
            <a:endParaRPr lang="en-US" dirty="0"/>
          </a:p>
          <a:p>
            <a:pPr lvl="1"/>
            <a:r>
              <a:rPr lang="en-US" dirty="0" err="1"/>
              <a:t>pageScope</a:t>
            </a:r>
            <a:endParaRPr lang="en-US" dirty="0"/>
          </a:p>
          <a:p>
            <a:pPr lvl="1"/>
            <a:r>
              <a:rPr lang="en-US" dirty="0" err="1"/>
              <a:t>requestScope</a:t>
            </a:r>
            <a:endParaRPr lang="en-US" dirty="0"/>
          </a:p>
          <a:p>
            <a:pPr lvl="1"/>
            <a:r>
              <a:rPr lang="en-US" dirty="0" err="1"/>
              <a:t>sessionScope</a:t>
            </a:r>
            <a:endParaRPr lang="en-US" dirty="0"/>
          </a:p>
          <a:p>
            <a:pPr lvl="1"/>
            <a:r>
              <a:rPr lang="en-US" dirty="0" err="1"/>
              <a:t>applicationScope</a:t>
            </a:r>
            <a:endParaRPr lang="en-US" dirty="0"/>
          </a:p>
          <a:p>
            <a:pPr lvl="1"/>
            <a:r>
              <a:rPr lang="en-US" dirty="0"/>
              <a:t>param</a:t>
            </a:r>
          </a:p>
          <a:p>
            <a:pPr lvl="1"/>
            <a:r>
              <a:rPr lang="en-US" dirty="0" err="1"/>
              <a:t>paramValues</a:t>
            </a:r>
            <a:endParaRPr lang="en-US" dirty="0"/>
          </a:p>
          <a:p>
            <a:pPr lvl="1"/>
            <a:r>
              <a:rPr lang="en-US" dirty="0"/>
              <a:t>header</a:t>
            </a:r>
          </a:p>
          <a:p>
            <a:pPr lvl="1"/>
            <a:r>
              <a:rPr lang="en-US" dirty="0" err="1"/>
              <a:t>headerValues</a:t>
            </a:r>
            <a:endParaRPr lang="en-US" dirty="0"/>
          </a:p>
          <a:p>
            <a:pPr lvl="1"/>
            <a:r>
              <a:rPr lang="en-US" dirty="0"/>
              <a:t>cookie</a:t>
            </a:r>
          </a:p>
          <a:p>
            <a:pPr lvl="1"/>
            <a:r>
              <a:rPr lang="en-US" dirty="0" err="1"/>
              <a:t>initParam</a:t>
            </a:r>
            <a:endParaRPr lang="th-TH" dirty="0"/>
          </a:p>
        </p:txBody>
      </p:sp>
      <p:sp>
        <p:nvSpPr>
          <p:cNvPr id="7" name="Slide Number Placeholder 6"/>
          <p:cNvSpPr>
            <a:spLocks noGrp="1"/>
          </p:cNvSpPr>
          <p:nvPr>
            <p:ph type="sldNum" sz="quarter" idx="12"/>
          </p:nvPr>
        </p:nvSpPr>
        <p:spPr/>
        <p:txBody>
          <a:bodyPr/>
          <a:lstStyle/>
          <a:p>
            <a:fld id="{FB23B991-22CB-429E-88C5-3C2C53A22C7B}" type="slidenum">
              <a:rPr lang="fr-CA" smtClean="0"/>
              <a:pPr/>
              <a:t>39</a:t>
            </a:fld>
            <a:endParaRPr lang="fr-CA"/>
          </a:p>
        </p:txBody>
      </p:sp>
    </p:spTree>
    <p:extLst>
      <p:ext uri="{BB962C8B-B14F-4D97-AF65-F5344CB8AC3E}">
        <p14:creationId xmlns:p14="http://schemas.microsoft.com/office/powerpoint/2010/main" val="3178858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808B-E58B-48C1-8898-56AC37716DB6}"/>
              </a:ext>
            </a:extLst>
          </p:cNvPr>
          <p:cNvSpPr>
            <a:spLocks noGrp="1"/>
          </p:cNvSpPr>
          <p:nvPr>
            <p:ph type="title"/>
          </p:nvPr>
        </p:nvSpPr>
        <p:spPr>
          <a:xfrm>
            <a:off x="838200" y="316487"/>
            <a:ext cx="10515600" cy="962785"/>
          </a:xfrm>
        </p:spPr>
        <p:txBody>
          <a:bodyPr/>
          <a:lstStyle/>
          <a:p>
            <a:r>
              <a:rPr lang="en-US" b="1" dirty="0"/>
              <a:t>Multiple Pages (Classic) Web Application</a:t>
            </a:r>
            <a:endParaRPr lang="en-US" dirty="0"/>
          </a:p>
        </p:txBody>
      </p:sp>
      <p:sp>
        <p:nvSpPr>
          <p:cNvPr id="4" name="Rectangle: Rounded Corners 3">
            <a:extLst>
              <a:ext uri="{FF2B5EF4-FFF2-40B4-BE49-F238E27FC236}">
                <a16:creationId xmlns:a16="http://schemas.microsoft.com/office/drawing/2014/main" id="{B2C00B2A-1418-47DD-8C48-DA36AA2C0FF3}"/>
              </a:ext>
            </a:extLst>
          </p:cNvPr>
          <p:cNvSpPr/>
          <p:nvPr/>
        </p:nvSpPr>
        <p:spPr>
          <a:xfrm>
            <a:off x="4866968" y="1878313"/>
            <a:ext cx="4958385" cy="3691309"/>
          </a:xfrm>
          <a:prstGeom prst="roundRect">
            <a:avLst/>
          </a:prstGeom>
          <a:solidFill>
            <a:schemeClr val="accent3">
              <a:lumMod val="20000"/>
              <a:lumOff val="80000"/>
            </a:schemeClr>
          </a:solidFill>
          <a:ln w="222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50000"/>
                  </a:schemeClr>
                </a:solidFill>
              </a:rPr>
              <a:t>Application Server</a:t>
            </a:r>
          </a:p>
        </p:txBody>
      </p:sp>
      <p:sp>
        <p:nvSpPr>
          <p:cNvPr id="5" name="Flowchart: Magnetic Disk 4">
            <a:extLst>
              <a:ext uri="{FF2B5EF4-FFF2-40B4-BE49-F238E27FC236}">
                <a16:creationId xmlns:a16="http://schemas.microsoft.com/office/drawing/2014/main" id="{A0038F37-A34F-44B6-BA76-B24209775E2C}"/>
              </a:ext>
            </a:extLst>
          </p:cNvPr>
          <p:cNvSpPr/>
          <p:nvPr/>
        </p:nvSpPr>
        <p:spPr>
          <a:xfrm>
            <a:off x="10263626" y="2950622"/>
            <a:ext cx="1284052" cy="766847"/>
          </a:xfrm>
          <a:prstGeom prst="flowChartMagneticDisk">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Database</a:t>
            </a:r>
          </a:p>
        </p:txBody>
      </p:sp>
      <p:sp>
        <p:nvSpPr>
          <p:cNvPr id="8" name="Rectangle 7">
            <a:extLst>
              <a:ext uri="{FF2B5EF4-FFF2-40B4-BE49-F238E27FC236}">
                <a16:creationId xmlns:a16="http://schemas.microsoft.com/office/drawing/2014/main" id="{A8FA9486-E60E-4D1F-976B-5EE933F8EFFF}"/>
              </a:ext>
            </a:extLst>
          </p:cNvPr>
          <p:cNvSpPr/>
          <p:nvPr/>
        </p:nvSpPr>
        <p:spPr>
          <a:xfrm>
            <a:off x="8582517" y="2863070"/>
            <a:ext cx="1089498"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Data Access Engine</a:t>
            </a:r>
          </a:p>
        </p:txBody>
      </p:sp>
      <p:sp>
        <p:nvSpPr>
          <p:cNvPr id="10" name="Rectangle 9">
            <a:extLst>
              <a:ext uri="{FF2B5EF4-FFF2-40B4-BE49-F238E27FC236}">
                <a16:creationId xmlns:a16="http://schemas.microsoft.com/office/drawing/2014/main" id="{5BC6B776-EFB3-450C-B417-E33D6AEDD7B7}"/>
              </a:ext>
            </a:extLst>
          </p:cNvPr>
          <p:cNvSpPr/>
          <p:nvPr/>
        </p:nvSpPr>
        <p:spPr>
          <a:xfrm>
            <a:off x="5132439" y="2974456"/>
            <a:ext cx="1468878" cy="76039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accent2"/>
                </a:solidFill>
              </a:rPr>
              <a:t>url</a:t>
            </a:r>
            <a:r>
              <a:rPr lang="en-US" dirty="0">
                <a:solidFill>
                  <a:schemeClr val="accent2"/>
                </a:solidFill>
              </a:rPr>
              <a:t> mapping /</a:t>
            </a:r>
          </a:p>
          <a:p>
            <a:pPr algn="ctr"/>
            <a:r>
              <a:rPr lang="en-US" dirty="0">
                <a:solidFill>
                  <a:schemeClr val="accent2"/>
                </a:solidFill>
              </a:rPr>
              <a:t>Router</a:t>
            </a:r>
          </a:p>
        </p:txBody>
      </p:sp>
      <p:sp>
        <p:nvSpPr>
          <p:cNvPr id="11" name="Rectangle 10">
            <a:extLst>
              <a:ext uri="{FF2B5EF4-FFF2-40B4-BE49-F238E27FC236}">
                <a16:creationId xmlns:a16="http://schemas.microsoft.com/office/drawing/2014/main" id="{875AFD75-952A-4EDC-B3A3-140071DED3D1}"/>
              </a:ext>
            </a:extLst>
          </p:cNvPr>
          <p:cNvSpPr/>
          <p:nvPr/>
        </p:nvSpPr>
        <p:spPr>
          <a:xfrm>
            <a:off x="8582517" y="4516779"/>
            <a:ext cx="943582" cy="60311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Model</a:t>
            </a:r>
          </a:p>
        </p:txBody>
      </p:sp>
      <p:sp>
        <p:nvSpPr>
          <p:cNvPr id="14" name="Rectangle 13">
            <a:extLst>
              <a:ext uri="{FF2B5EF4-FFF2-40B4-BE49-F238E27FC236}">
                <a16:creationId xmlns:a16="http://schemas.microsoft.com/office/drawing/2014/main" id="{6D238E5B-8326-4761-819D-5479798184EA}"/>
              </a:ext>
            </a:extLst>
          </p:cNvPr>
          <p:cNvSpPr/>
          <p:nvPr/>
        </p:nvSpPr>
        <p:spPr>
          <a:xfrm>
            <a:off x="7084457" y="4322219"/>
            <a:ext cx="1138137"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View Template Engine</a:t>
            </a:r>
          </a:p>
        </p:txBody>
      </p:sp>
      <p:sp>
        <p:nvSpPr>
          <p:cNvPr id="15" name="Rectangle 14">
            <a:extLst>
              <a:ext uri="{FF2B5EF4-FFF2-40B4-BE49-F238E27FC236}">
                <a16:creationId xmlns:a16="http://schemas.microsoft.com/office/drawing/2014/main" id="{55293124-9C2E-4F44-8339-D993043E84DD}"/>
              </a:ext>
            </a:extLst>
          </p:cNvPr>
          <p:cNvSpPr/>
          <p:nvPr/>
        </p:nvSpPr>
        <p:spPr>
          <a:xfrm>
            <a:off x="7133095" y="3008923"/>
            <a:ext cx="1138138" cy="6810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2"/>
                </a:solidFill>
              </a:rPr>
              <a:t>Controller</a:t>
            </a:r>
          </a:p>
        </p:txBody>
      </p:sp>
      <p:sp>
        <p:nvSpPr>
          <p:cNvPr id="16" name="Rectangle: Rounded Corners 15">
            <a:extLst>
              <a:ext uri="{FF2B5EF4-FFF2-40B4-BE49-F238E27FC236}">
                <a16:creationId xmlns:a16="http://schemas.microsoft.com/office/drawing/2014/main" id="{6D77A937-2292-4CB2-A886-BC3CF1386D4F}"/>
              </a:ext>
            </a:extLst>
          </p:cNvPr>
          <p:cNvSpPr/>
          <p:nvPr/>
        </p:nvSpPr>
        <p:spPr>
          <a:xfrm>
            <a:off x="3468668" y="1941817"/>
            <a:ext cx="1010408" cy="3691309"/>
          </a:xfrm>
          <a:prstGeom prst="roundRect">
            <a:avLst/>
          </a:prstGeom>
          <a:solidFill>
            <a:schemeClr val="accent5">
              <a:lumMod val="20000"/>
              <a:lumOff val="80000"/>
            </a:schemeClr>
          </a:solidFill>
          <a:ln w="2222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accent5">
                    <a:lumMod val="50000"/>
                  </a:schemeClr>
                </a:solidFill>
              </a:rPr>
              <a:t>Web/ Http</a:t>
            </a:r>
          </a:p>
          <a:p>
            <a:pPr algn="ctr"/>
            <a:r>
              <a:rPr lang="en-US" sz="2000" b="1" dirty="0">
                <a:solidFill>
                  <a:schemeClr val="accent5">
                    <a:lumMod val="50000"/>
                  </a:schemeClr>
                </a:solidFill>
              </a:rPr>
              <a:t>Server</a:t>
            </a:r>
          </a:p>
        </p:txBody>
      </p:sp>
      <p:sp>
        <p:nvSpPr>
          <p:cNvPr id="18" name="Arrow: Down 17">
            <a:extLst>
              <a:ext uri="{FF2B5EF4-FFF2-40B4-BE49-F238E27FC236}">
                <a16:creationId xmlns:a16="http://schemas.microsoft.com/office/drawing/2014/main" id="{42DBBD3C-3DB7-4862-B272-1D5FF09192D2}"/>
              </a:ext>
            </a:extLst>
          </p:cNvPr>
          <p:cNvSpPr/>
          <p:nvPr/>
        </p:nvSpPr>
        <p:spPr>
          <a:xfrm>
            <a:off x="7499504" y="3723967"/>
            <a:ext cx="246434" cy="549616"/>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A9C49485-CD91-48CD-9D87-8463B3072619}"/>
              </a:ext>
            </a:extLst>
          </p:cNvPr>
          <p:cNvSpPr/>
          <p:nvPr/>
        </p:nvSpPr>
        <p:spPr>
          <a:xfrm rot="18100829">
            <a:off x="6562246" y="3663106"/>
            <a:ext cx="209056" cy="809643"/>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1B1C490-766A-472C-AB49-13A14792D173}"/>
              </a:ext>
            </a:extLst>
          </p:cNvPr>
          <p:cNvSpPr/>
          <p:nvPr/>
        </p:nvSpPr>
        <p:spPr>
          <a:xfrm>
            <a:off x="6601317" y="3254776"/>
            <a:ext cx="450765" cy="275004"/>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73228A68-2178-4B12-9FE6-51CC3A87DA8C}"/>
              </a:ext>
            </a:extLst>
          </p:cNvPr>
          <p:cNvCxnSpPr>
            <a:cxnSpLocks/>
            <a:stCxn id="15" idx="3"/>
            <a:endCxn id="8" idx="1"/>
          </p:cNvCxnSpPr>
          <p:nvPr/>
        </p:nvCxnSpPr>
        <p:spPr>
          <a:xfrm>
            <a:off x="8271233" y="3349453"/>
            <a:ext cx="311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ACE5FC2-9019-4DF4-9CA5-7904712177BC}"/>
              </a:ext>
            </a:extLst>
          </p:cNvPr>
          <p:cNvCxnSpPr>
            <a:stCxn id="8" idx="3"/>
            <a:endCxn id="5" idx="2"/>
          </p:cNvCxnSpPr>
          <p:nvPr/>
        </p:nvCxnSpPr>
        <p:spPr>
          <a:xfrm flipV="1">
            <a:off x="9672015" y="3334046"/>
            <a:ext cx="591611" cy="154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1661A8D-6191-42A5-8472-AEE90646127B}"/>
              </a:ext>
            </a:extLst>
          </p:cNvPr>
          <p:cNvCxnSpPr>
            <a:cxnSpLocks/>
            <a:endCxn id="11" idx="1"/>
          </p:cNvCxnSpPr>
          <p:nvPr/>
        </p:nvCxnSpPr>
        <p:spPr>
          <a:xfrm>
            <a:off x="8222594" y="4808603"/>
            <a:ext cx="359923" cy="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Arrow: Left-Right 33">
            <a:extLst>
              <a:ext uri="{FF2B5EF4-FFF2-40B4-BE49-F238E27FC236}">
                <a16:creationId xmlns:a16="http://schemas.microsoft.com/office/drawing/2014/main" id="{5D865FFF-9877-4405-8A81-9D0B4CE77AAC}"/>
              </a:ext>
            </a:extLst>
          </p:cNvPr>
          <p:cNvSpPr/>
          <p:nvPr/>
        </p:nvSpPr>
        <p:spPr>
          <a:xfrm rot="5400000">
            <a:off x="8828949" y="4052448"/>
            <a:ext cx="596632" cy="247719"/>
          </a:xfrm>
          <a:prstGeom prst="lef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F5EBC706-F446-40F6-9490-283BB6B3FAD3}"/>
              </a:ext>
            </a:extLst>
          </p:cNvPr>
          <p:cNvSpPr/>
          <p:nvPr/>
        </p:nvSpPr>
        <p:spPr>
          <a:xfrm>
            <a:off x="4444181" y="3234124"/>
            <a:ext cx="403115" cy="2170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0EF1CD9C-4472-4DAA-8D06-55C62B19C431}"/>
              </a:ext>
            </a:extLst>
          </p:cNvPr>
          <p:cNvSpPr/>
          <p:nvPr/>
        </p:nvSpPr>
        <p:spPr>
          <a:xfrm>
            <a:off x="4479076" y="4606075"/>
            <a:ext cx="2573005" cy="2025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 descr="Web browser icon, internet browser for commercial, print media, web or any  type of design projects Stock Vector Image &amp; Art - Alamy">
            <a:extLst>
              <a:ext uri="{FF2B5EF4-FFF2-40B4-BE49-F238E27FC236}">
                <a16:creationId xmlns:a16="http://schemas.microsoft.com/office/drawing/2014/main" id="{0F3BD37F-E6FD-4BA9-9DEB-C0C10CFBCB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7884"/>
          <a:stretch/>
        </p:blipFill>
        <p:spPr bwMode="auto">
          <a:xfrm>
            <a:off x="432407" y="3054062"/>
            <a:ext cx="1689946" cy="1517938"/>
          </a:xfrm>
          <a:prstGeom prst="rect">
            <a:avLst/>
          </a:prstGeom>
          <a:noFill/>
          <a:extLst>
            <a:ext uri="{909E8E84-426E-40DD-AFC4-6F175D3DCCD1}">
              <a14:hiddenFill xmlns:a14="http://schemas.microsoft.com/office/drawing/2010/main">
                <a:solidFill>
                  <a:srgbClr val="FFFFFF"/>
                </a:solidFill>
              </a14:hiddenFill>
            </a:ext>
          </a:extLst>
        </p:spPr>
      </p:pic>
      <p:sp>
        <p:nvSpPr>
          <p:cNvPr id="43" name="Arrow: Right 42">
            <a:extLst>
              <a:ext uri="{FF2B5EF4-FFF2-40B4-BE49-F238E27FC236}">
                <a16:creationId xmlns:a16="http://schemas.microsoft.com/office/drawing/2014/main" id="{3E1427DD-BFCB-4133-A893-0FEB3267BA68}"/>
              </a:ext>
            </a:extLst>
          </p:cNvPr>
          <p:cNvSpPr/>
          <p:nvPr/>
        </p:nvSpPr>
        <p:spPr>
          <a:xfrm>
            <a:off x="2428470" y="3252318"/>
            <a:ext cx="876392" cy="31008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Left 43">
            <a:extLst>
              <a:ext uri="{FF2B5EF4-FFF2-40B4-BE49-F238E27FC236}">
                <a16:creationId xmlns:a16="http://schemas.microsoft.com/office/drawing/2014/main" id="{31467D8D-07F9-4851-A9A9-F236BE7C0128}"/>
              </a:ext>
            </a:extLst>
          </p:cNvPr>
          <p:cNvSpPr/>
          <p:nvPr/>
        </p:nvSpPr>
        <p:spPr>
          <a:xfrm>
            <a:off x="2366647" y="4176307"/>
            <a:ext cx="978158" cy="298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คอมพิวเตอร์ของไอคอน, แบบ Html, แฟ้มข้อความ png - png คอมพิวเตอร์ของไอคอน,  แบบ Html, แฟ้มข้อความ icon vector">
            <a:extLst>
              <a:ext uri="{FF2B5EF4-FFF2-40B4-BE49-F238E27FC236}">
                <a16:creationId xmlns:a16="http://schemas.microsoft.com/office/drawing/2014/main" id="{9EF3B0BC-6677-457C-92D5-376ED24C6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5208" y="4898128"/>
            <a:ext cx="513116" cy="55877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คอมพิวเตอร์ของไอคอน, แบบ Html, แฟ้มข้อความ png - png คอมพิวเตอร์ของไอคอน,  แบบ Html, แฟ้มข้อความ icon vector">
            <a:extLst>
              <a:ext uri="{FF2B5EF4-FFF2-40B4-BE49-F238E27FC236}">
                <a16:creationId xmlns:a16="http://schemas.microsoft.com/office/drawing/2014/main" id="{DDCB64FF-9F57-449F-8EA2-8D3E31846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928" y="4606075"/>
            <a:ext cx="476816" cy="51924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B5F82926-74BE-43C3-B0D6-F41C8DF81A35}"/>
              </a:ext>
            </a:extLst>
          </p:cNvPr>
          <p:cNvSpPr txBox="1"/>
          <p:nvPr/>
        </p:nvSpPr>
        <p:spPr>
          <a:xfrm>
            <a:off x="2133152" y="2926269"/>
            <a:ext cx="1365758" cy="369332"/>
          </a:xfrm>
          <a:prstGeom prst="rect">
            <a:avLst/>
          </a:prstGeom>
          <a:noFill/>
        </p:spPr>
        <p:txBody>
          <a:bodyPr wrap="none" rtlCol="0">
            <a:spAutoFit/>
          </a:bodyPr>
          <a:lstStyle/>
          <a:p>
            <a:r>
              <a:rPr lang="en-US" b="1" dirty="0"/>
              <a:t>http request</a:t>
            </a:r>
          </a:p>
        </p:txBody>
      </p:sp>
      <p:sp>
        <p:nvSpPr>
          <p:cNvPr id="3" name="Rectangle 2">
            <a:extLst>
              <a:ext uri="{FF2B5EF4-FFF2-40B4-BE49-F238E27FC236}">
                <a16:creationId xmlns:a16="http://schemas.microsoft.com/office/drawing/2014/main" id="{90505E0D-9231-4B4D-AC26-260AA118FA12}"/>
              </a:ext>
            </a:extLst>
          </p:cNvPr>
          <p:cNvSpPr/>
          <p:nvPr/>
        </p:nvSpPr>
        <p:spPr>
          <a:xfrm>
            <a:off x="10342721" y="2121993"/>
            <a:ext cx="1077987" cy="646331"/>
          </a:xfrm>
          <a:prstGeom prst="rect">
            <a:avLst/>
          </a:prstGeom>
        </p:spPr>
        <p:txBody>
          <a:bodyPr wrap="none">
            <a:spAutoFit/>
          </a:bodyPr>
          <a:lstStyle/>
          <a:p>
            <a:pPr algn="ctr"/>
            <a:r>
              <a:rPr lang="en-US" b="1" dirty="0">
                <a:solidFill>
                  <a:schemeClr val="accent5">
                    <a:lumMod val="50000"/>
                  </a:schemeClr>
                </a:solidFill>
              </a:rPr>
              <a:t>Database</a:t>
            </a:r>
          </a:p>
          <a:p>
            <a:pPr algn="ctr"/>
            <a:r>
              <a:rPr lang="en-US" b="1" dirty="0">
                <a:solidFill>
                  <a:schemeClr val="accent5">
                    <a:lumMod val="50000"/>
                  </a:schemeClr>
                </a:solidFill>
              </a:rPr>
              <a:t>Server</a:t>
            </a:r>
          </a:p>
        </p:txBody>
      </p:sp>
      <p:sp>
        <p:nvSpPr>
          <p:cNvPr id="6" name="Rectangle: Rounded Corners 5">
            <a:extLst>
              <a:ext uri="{FF2B5EF4-FFF2-40B4-BE49-F238E27FC236}">
                <a16:creationId xmlns:a16="http://schemas.microsoft.com/office/drawing/2014/main" id="{787692D7-9B02-482C-8549-64C77ED8AE5E}"/>
              </a:ext>
            </a:extLst>
          </p:cNvPr>
          <p:cNvSpPr/>
          <p:nvPr/>
        </p:nvSpPr>
        <p:spPr>
          <a:xfrm>
            <a:off x="10159829" y="1878312"/>
            <a:ext cx="1448900" cy="36913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37A971-ECEB-4CD5-9F01-F2F1D1B325C8}"/>
              </a:ext>
            </a:extLst>
          </p:cNvPr>
          <p:cNvSpPr/>
          <p:nvPr/>
        </p:nvSpPr>
        <p:spPr>
          <a:xfrm>
            <a:off x="514971" y="1878312"/>
            <a:ext cx="1618181" cy="369332"/>
          </a:xfrm>
          <a:prstGeom prst="rect">
            <a:avLst/>
          </a:prstGeom>
          <a:solidFill>
            <a:schemeClr val="accent4">
              <a:lumMod val="20000"/>
              <a:lumOff val="80000"/>
            </a:schemeClr>
          </a:solidFill>
          <a:ln>
            <a:solidFill>
              <a:schemeClr val="accent1">
                <a:lumMod val="75000"/>
              </a:schemeClr>
            </a:solidFill>
          </a:ln>
        </p:spPr>
        <p:txBody>
          <a:bodyPr wrap="square">
            <a:spAutoFit/>
          </a:bodyPr>
          <a:lstStyle/>
          <a:p>
            <a:pPr algn="ctr"/>
            <a:r>
              <a:rPr lang="en-US" b="1" dirty="0">
                <a:solidFill>
                  <a:schemeClr val="accent5">
                    <a:lumMod val="50000"/>
                  </a:schemeClr>
                </a:solidFill>
              </a:rPr>
              <a:t>Client</a:t>
            </a:r>
          </a:p>
        </p:txBody>
      </p:sp>
      <p:sp>
        <p:nvSpPr>
          <p:cNvPr id="29" name="TextBox 28">
            <a:extLst>
              <a:ext uri="{FF2B5EF4-FFF2-40B4-BE49-F238E27FC236}">
                <a16:creationId xmlns:a16="http://schemas.microsoft.com/office/drawing/2014/main" id="{0FDE8A50-2509-4BF5-8662-0CD2A9DC4244}"/>
              </a:ext>
            </a:extLst>
          </p:cNvPr>
          <p:cNvSpPr txBox="1"/>
          <p:nvPr/>
        </p:nvSpPr>
        <p:spPr>
          <a:xfrm>
            <a:off x="1977423" y="5162469"/>
            <a:ext cx="1502976" cy="369332"/>
          </a:xfrm>
          <a:prstGeom prst="rect">
            <a:avLst/>
          </a:prstGeom>
          <a:noFill/>
        </p:spPr>
        <p:txBody>
          <a:bodyPr wrap="none" rtlCol="0">
            <a:spAutoFit/>
          </a:bodyPr>
          <a:lstStyle/>
          <a:p>
            <a:r>
              <a:rPr lang="en-US" b="1" dirty="0"/>
              <a:t>http response</a:t>
            </a:r>
          </a:p>
        </p:txBody>
      </p:sp>
    </p:spTree>
    <p:extLst>
      <p:ext uri="{BB962C8B-B14F-4D97-AF65-F5344CB8AC3E}">
        <p14:creationId xmlns:p14="http://schemas.microsoft.com/office/powerpoint/2010/main" val="476328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Syntax Overview</a:t>
            </a:r>
            <a:endParaRPr lang="th-TH" dirty="0"/>
          </a:p>
        </p:txBody>
      </p:sp>
      <p:sp>
        <p:nvSpPr>
          <p:cNvPr id="3" name="Content Placeholder 2"/>
          <p:cNvSpPr>
            <a:spLocks noGrp="1"/>
          </p:cNvSpPr>
          <p:nvPr>
            <p:ph idx="1"/>
          </p:nvPr>
        </p:nvSpPr>
        <p:spPr>
          <a:xfrm>
            <a:off x="838200" y="1592826"/>
            <a:ext cx="10515600" cy="4584137"/>
          </a:xfrm>
        </p:spPr>
        <p:txBody>
          <a:bodyPr>
            <a:normAutofit fontScale="92500" lnSpcReduction="20000"/>
          </a:bodyPr>
          <a:lstStyle/>
          <a:p>
            <a:r>
              <a:rPr lang="en-US" dirty="0"/>
              <a:t>Variables are accessed by name</a:t>
            </a:r>
          </a:p>
          <a:p>
            <a:r>
              <a:rPr lang="en-US" dirty="0"/>
              <a:t>Generalized [ ] and . operators</a:t>
            </a:r>
          </a:p>
          <a:p>
            <a:pPr lvl="1"/>
            <a:r>
              <a:rPr lang="en-US" dirty="0"/>
              <a:t>Can be used to access</a:t>
            </a:r>
          </a:p>
          <a:p>
            <a:pPr lvl="2"/>
            <a:r>
              <a:rPr lang="en-US" dirty="0"/>
              <a:t>Maps</a:t>
            </a:r>
          </a:p>
          <a:p>
            <a:pPr lvl="2"/>
            <a:r>
              <a:rPr lang="en-US" dirty="0"/>
              <a:t>Lists</a:t>
            </a:r>
          </a:p>
          <a:p>
            <a:pPr lvl="2"/>
            <a:r>
              <a:rPr lang="en-US" dirty="0"/>
              <a:t>Arrays of objects</a:t>
            </a:r>
          </a:p>
          <a:p>
            <a:pPr lvl="2"/>
            <a:r>
              <a:rPr lang="en-US" dirty="0"/>
              <a:t>JavaBeans properties</a:t>
            </a:r>
          </a:p>
          <a:p>
            <a:pPr lvl="1"/>
            <a:r>
              <a:rPr lang="en-US" dirty="0"/>
              <a:t>Can be nested arbitrarily</a:t>
            </a:r>
          </a:p>
          <a:p>
            <a:r>
              <a:rPr lang="en-US" dirty="0"/>
              <a:t>Relational comparisons</a:t>
            </a:r>
          </a:p>
          <a:p>
            <a:r>
              <a:rPr lang="en-US" dirty="0"/>
              <a:t>Arithmetic and Logical operators</a:t>
            </a:r>
          </a:p>
          <a:p>
            <a:r>
              <a:rPr lang="en-US" dirty="0"/>
              <a:t>Example: to access the name property of the user</a:t>
            </a:r>
          </a:p>
          <a:p>
            <a:r>
              <a:rPr lang="en-US" dirty="0"/>
              <a:t>bean in session scope:</a:t>
            </a:r>
          </a:p>
          <a:p>
            <a:pPr lvl="1"/>
            <a:r>
              <a:rPr lang="en-US" dirty="0"/>
              <a:t>${sessionScope.user.name}</a:t>
            </a:r>
            <a:endParaRPr lang="th-TH" dirty="0"/>
          </a:p>
        </p:txBody>
      </p:sp>
      <p:sp>
        <p:nvSpPr>
          <p:cNvPr id="6" name="Slide Number Placeholder 5"/>
          <p:cNvSpPr>
            <a:spLocks noGrp="1"/>
          </p:cNvSpPr>
          <p:nvPr>
            <p:ph type="sldNum" sz="quarter" idx="12"/>
          </p:nvPr>
        </p:nvSpPr>
        <p:spPr/>
        <p:txBody>
          <a:bodyPr/>
          <a:lstStyle/>
          <a:p>
            <a:fld id="{FB23B991-22CB-429E-88C5-3C2C53A22C7B}" type="slidenum">
              <a:rPr lang="fr-CA" smtClean="0"/>
              <a:pPr/>
              <a:t>40</a:t>
            </a:fld>
            <a:endParaRPr lang="fr-CA"/>
          </a:p>
        </p:txBody>
      </p:sp>
    </p:spTree>
    <p:extLst>
      <p:ext uri="{BB962C8B-B14F-4D97-AF65-F5344CB8AC3E}">
        <p14:creationId xmlns:p14="http://schemas.microsoft.com/office/powerpoint/2010/main" val="1949788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Syntax Elements</a:t>
            </a:r>
            <a:endParaRPr lang="th-TH" dirty="0"/>
          </a:p>
        </p:txBody>
      </p:sp>
      <p:sp>
        <p:nvSpPr>
          <p:cNvPr id="3" name="Content Placeholder 2"/>
          <p:cNvSpPr>
            <a:spLocks noGrp="1"/>
          </p:cNvSpPr>
          <p:nvPr>
            <p:ph idx="1"/>
          </p:nvPr>
        </p:nvSpPr>
        <p:spPr/>
        <p:txBody>
          <a:bodyPr>
            <a:normAutofit fontScale="85000" lnSpcReduction="20000"/>
          </a:bodyPr>
          <a:lstStyle/>
          <a:p>
            <a:r>
              <a:rPr lang="en-US"/>
              <a:t>Literals</a:t>
            </a:r>
          </a:p>
          <a:p>
            <a:pPr lvl="1"/>
            <a:r>
              <a:rPr lang="en-US"/>
              <a:t>boolean, integer, floating point, string and null</a:t>
            </a:r>
          </a:p>
          <a:p>
            <a:r>
              <a:rPr lang="en-US"/>
              <a:t>Operators</a:t>
            </a:r>
          </a:p>
          <a:p>
            <a:pPr lvl="1"/>
            <a:r>
              <a:rPr lang="en-US"/>
              <a:t>Accessor</a:t>
            </a:r>
          </a:p>
          <a:p>
            <a:pPr lvl="2"/>
            <a:r>
              <a:rPr lang="en-US"/>
              <a:t>. []</a:t>
            </a:r>
          </a:p>
          <a:p>
            <a:pPr lvl="1"/>
            <a:r>
              <a:rPr lang="en-US"/>
              <a:t>Arithmetic</a:t>
            </a:r>
          </a:p>
          <a:p>
            <a:pPr lvl="2"/>
            <a:r>
              <a:rPr lang="en-US"/>
              <a:t>+ - * / %</a:t>
            </a:r>
          </a:p>
          <a:p>
            <a:pPr lvl="1"/>
            <a:r>
              <a:rPr lang="en-US"/>
              <a:t>Relational</a:t>
            </a:r>
          </a:p>
          <a:p>
            <a:pPr lvl="2"/>
            <a:r>
              <a:rPr lang="en-US"/>
              <a:t>== != &lt; &gt; &lt;= &gt;=</a:t>
            </a:r>
          </a:p>
          <a:p>
            <a:pPr lvl="1"/>
            <a:r>
              <a:rPr lang="en-US"/>
              <a:t>Logical</a:t>
            </a:r>
          </a:p>
          <a:p>
            <a:pPr lvl="2"/>
            <a:r>
              <a:rPr lang="en-US"/>
              <a:t>&amp;&amp; || !</a:t>
            </a:r>
          </a:p>
          <a:p>
            <a:pPr lvl="1"/>
            <a:r>
              <a:rPr lang="en-US"/>
              <a:t>Empty</a:t>
            </a:r>
          </a:p>
          <a:p>
            <a:pPr lvl="2"/>
            <a:r>
              <a:rPr lang="en-US"/>
              <a:t>empty</a:t>
            </a:r>
          </a:p>
          <a:p>
            <a:pPr lvl="1"/>
            <a:r>
              <a:rPr lang="en-US"/>
              <a:t>Conditional</a:t>
            </a:r>
          </a:p>
          <a:p>
            <a:pPr lvl="2"/>
            <a:r>
              <a:rPr lang="en-US"/>
              <a:t>? :</a:t>
            </a:r>
            <a:endParaRPr lang="th-TH" dirty="0"/>
          </a:p>
        </p:txBody>
      </p:sp>
      <p:sp>
        <p:nvSpPr>
          <p:cNvPr id="8" name="Slide Number Placeholder 7"/>
          <p:cNvSpPr>
            <a:spLocks noGrp="1"/>
          </p:cNvSpPr>
          <p:nvPr>
            <p:ph type="sldNum" sz="quarter" idx="12"/>
          </p:nvPr>
        </p:nvSpPr>
        <p:spPr/>
        <p:txBody>
          <a:bodyPr/>
          <a:lstStyle/>
          <a:p>
            <a:fld id="{FB23B991-22CB-429E-88C5-3C2C53A22C7B}" type="slidenum">
              <a:rPr lang="fr-CA" smtClean="0"/>
              <a:pPr/>
              <a:t>41</a:t>
            </a:fld>
            <a:endParaRPr lang="fr-CA"/>
          </a:p>
        </p:txBody>
      </p:sp>
      <p:sp>
        <p:nvSpPr>
          <p:cNvPr id="4" name="Rounded Rectangle 3"/>
          <p:cNvSpPr/>
          <p:nvPr/>
        </p:nvSpPr>
        <p:spPr>
          <a:xfrm>
            <a:off x="5029200" y="4492352"/>
            <a:ext cx="5243264"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2">
                    <a:lumMod val="25000"/>
                  </a:schemeClr>
                </a:solidFill>
                <a:latin typeface="Courier New" pitchFamily="49" charset="0"/>
                <a:cs typeface="Courier New" pitchFamily="49" charset="0"/>
              </a:rPr>
              <a:t>${empty </a:t>
            </a:r>
            <a:r>
              <a:rPr lang="en-US" b="1" dirty="0" err="1">
                <a:solidFill>
                  <a:schemeClr val="tx2">
                    <a:lumMod val="25000"/>
                  </a:schemeClr>
                </a:solidFill>
                <a:latin typeface="Courier New" pitchFamily="49" charset="0"/>
                <a:cs typeface="Courier New" pitchFamily="49" charset="0"/>
              </a:rPr>
              <a:t>sessionScope</a:t>
            </a:r>
            <a:r>
              <a:rPr lang="en-US" b="1" dirty="0">
                <a:solidFill>
                  <a:schemeClr val="tx2">
                    <a:lumMod val="25000"/>
                  </a:schemeClr>
                </a:solidFill>
                <a:latin typeface="Courier New" pitchFamily="49" charset="0"/>
                <a:cs typeface="Courier New" pitchFamily="49" charset="0"/>
              </a:rPr>
              <a:t> ? “yes” : “no”}</a:t>
            </a:r>
            <a:endParaRPr lang="th-TH" b="1" dirty="0">
              <a:solidFill>
                <a:schemeClr val="tx2">
                  <a:lumMod val="25000"/>
                </a:schemeClr>
              </a:solidFill>
              <a:latin typeface="Courier New" pitchFamily="49" charset="0"/>
            </a:endParaRPr>
          </a:p>
        </p:txBody>
      </p:sp>
      <p:sp>
        <p:nvSpPr>
          <p:cNvPr id="5" name="Rounded Rectangle 4"/>
          <p:cNvSpPr/>
          <p:nvPr/>
        </p:nvSpPr>
        <p:spPr>
          <a:xfrm>
            <a:off x="5029200" y="3391694"/>
            <a:ext cx="3886200" cy="609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2">
                    <a:lumMod val="25000"/>
                  </a:schemeClr>
                </a:solidFill>
                <a:latin typeface="Courier New" pitchFamily="49" charset="0"/>
                <a:cs typeface="Courier New" pitchFamily="49" charset="0"/>
              </a:rPr>
              <a:t>${</a:t>
            </a:r>
            <a:r>
              <a:rPr lang="en-US" sz="2000" b="1" dirty="0" err="1">
                <a:solidFill>
                  <a:schemeClr val="tx2">
                    <a:lumMod val="25000"/>
                  </a:schemeClr>
                </a:solidFill>
                <a:latin typeface="Courier New" pitchFamily="49" charset="0"/>
                <a:cs typeface="Courier New" pitchFamily="49" charset="0"/>
              </a:rPr>
              <a:t>param.cost</a:t>
            </a:r>
            <a:r>
              <a:rPr lang="en-US" sz="2000" b="1" dirty="0">
                <a:solidFill>
                  <a:schemeClr val="tx2">
                    <a:lumMod val="25000"/>
                  </a:schemeClr>
                </a:solidFill>
                <a:latin typeface="Courier New" pitchFamily="49" charset="0"/>
                <a:cs typeface="Courier New" pitchFamily="49" charset="0"/>
              </a:rPr>
              <a:t> * 1.085}</a:t>
            </a:r>
          </a:p>
        </p:txBody>
      </p:sp>
    </p:spTree>
    <p:extLst>
      <p:ext uri="{BB962C8B-B14F-4D97-AF65-F5344CB8AC3E}">
        <p14:creationId xmlns:p14="http://schemas.microsoft.com/office/powerpoint/2010/main" val="4243272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Named Variables</a:t>
            </a:r>
            <a:endParaRPr lang="th-TH" dirty="0"/>
          </a:p>
        </p:txBody>
      </p:sp>
      <p:sp>
        <p:nvSpPr>
          <p:cNvPr id="3" name="Content Placeholder 2"/>
          <p:cNvSpPr>
            <a:spLocks noGrp="1"/>
          </p:cNvSpPr>
          <p:nvPr>
            <p:ph idx="1"/>
          </p:nvPr>
        </p:nvSpPr>
        <p:spPr>
          <a:xfrm>
            <a:off x="838200" y="1563329"/>
            <a:ext cx="10515600" cy="4613634"/>
          </a:xfrm>
        </p:spPr>
        <p:txBody>
          <a:bodyPr/>
          <a:lstStyle/>
          <a:p>
            <a:pPr>
              <a:lnSpc>
                <a:spcPct val="100000"/>
              </a:lnSpc>
              <a:spcBef>
                <a:spcPts val="600"/>
              </a:spcBef>
            </a:pPr>
            <a:r>
              <a:rPr lang="en-US" dirty="0"/>
              <a:t>EL contains a variable resolver which will search the page, request, session, and application scopes for values </a:t>
            </a:r>
          </a:p>
          <a:p>
            <a:pPr lvl="1">
              <a:lnSpc>
                <a:spcPct val="100000"/>
              </a:lnSpc>
              <a:spcBef>
                <a:spcPts val="600"/>
              </a:spcBef>
            </a:pPr>
            <a:r>
              <a:rPr lang="en-US" dirty="0"/>
              <a:t>Example: ${user} will resolve to </a:t>
            </a:r>
            <a:r>
              <a:rPr lang="en-US" dirty="0" err="1"/>
              <a:t>sessionScope.user</a:t>
            </a:r>
            <a:endParaRPr lang="en-US" dirty="0"/>
          </a:p>
          <a:p>
            <a:pPr>
              <a:lnSpc>
                <a:spcPct val="100000"/>
              </a:lnSpc>
              <a:spcBef>
                <a:spcPts val="600"/>
              </a:spcBef>
            </a:pPr>
            <a:r>
              <a:rPr lang="en-US" dirty="0"/>
              <a:t>If the attribute is not found in any scope, null is returned</a:t>
            </a:r>
          </a:p>
          <a:p>
            <a:pPr>
              <a:lnSpc>
                <a:spcPct val="100000"/>
              </a:lnSpc>
              <a:spcBef>
                <a:spcPts val="600"/>
              </a:spcBef>
            </a:pPr>
            <a:r>
              <a:rPr lang="en-US" dirty="0"/>
              <a:t>The specification is vague as to what happens when </a:t>
            </a:r>
            <a:r>
              <a:rPr lang="en-US" dirty="0" err="1"/>
              <a:t>likenamed</a:t>
            </a:r>
            <a:r>
              <a:rPr lang="en-US" dirty="0"/>
              <a:t> attributes are found in more than one scope</a:t>
            </a:r>
            <a:endParaRPr lang="th-TH" dirty="0"/>
          </a:p>
        </p:txBody>
      </p:sp>
      <p:sp>
        <p:nvSpPr>
          <p:cNvPr id="6" name="Slide Number Placeholder 5"/>
          <p:cNvSpPr>
            <a:spLocks noGrp="1"/>
          </p:cNvSpPr>
          <p:nvPr>
            <p:ph type="sldNum" sz="quarter" idx="12"/>
          </p:nvPr>
        </p:nvSpPr>
        <p:spPr/>
        <p:txBody>
          <a:bodyPr/>
          <a:lstStyle/>
          <a:p>
            <a:fld id="{FB23B991-22CB-429E-88C5-3C2C53A22C7B}" type="slidenum">
              <a:rPr lang="fr-CA" smtClean="0"/>
              <a:pPr/>
              <a:t>42</a:t>
            </a:fld>
            <a:endParaRPr lang="fr-CA"/>
          </a:p>
        </p:txBody>
      </p:sp>
    </p:spTree>
    <p:extLst>
      <p:ext uri="{BB962C8B-B14F-4D97-AF65-F5344CB8AC3E}">
        <p14:creationId xmlns:p14="http://schemas.microsoft.com/office/powerpoint/2010/main" val="3988448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73D3-AEAF-4591-AB6E-DD9420A12F9D}"/>
              </a:ext>
            </a:extLst>
          </p:cNvPr>
          <p:cNvSpPr>
            <a:spLocks noGrp="1"/>
          </p:cNvSpPr>
          <p:nvPr>
            <p:ph type="ctrTitle"/>
          </p:nvPr>
        </p:nvSpPr>
        <p:spPr>
          <a:xfrm>
            <a:off x="1524000" y="1122363"/>
            <a:ext cx="9144000" cy="930173"/>
          </a:xfrm>
        </p:spPr>
        <p:txBody>
          <a:bodyPr>
            <a:normAutofit/>
          </a:bodyPr>
          <a:lstStyle/>
          <a:p>
            <a:r>
              <a:rPr lang="en-US" dirty="0"/>
              <a:t>INT202: Mini Lab</a:t>
            </a:r>
          </a:p>
        </p:txBody>
      </p:sp>
      <p:sp>
        <p:nvSpPr>
          <p:cNvPr id="4" name="Title 1">
            <a:extLst>
              <a:ext uri="{FF2B5EF4-FFF2-40B4-BE49-F238E27FC236}">
                <a16:creationId xmlns:a16="http://schemas.microsoft.com/office/drawing/2014/main" id="{9FFDA751-BD87-4BBB-84A9-4B893C15F86A}"/>
              </a:ext>
            </a:extLst>
          </p:cNvPr>
          <p:cNvSpPr txBox="1">
            <a:spLocks/>
          </p:cNvSpPr>
          <p:nvPr/>
        </p:nvSpPr>
        <p:spPr>
          <a:xfrm>
            <a:off x="1524000" y="2052536"/>
            <a:ext cx="9144000" cy="583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Create/Run-Maven Web App Project </a:t>
            </a:r>
          </a:p>
        </p:txBody>
      </p:sp>
      <p:sp>
        <p:nvSpPr>
          <p:cNvPr id="6" name="Subtitle 5">
            <a:extLst>
              <a:ext uri="{FF2B5EF4-FFF2-40B4-BE49-F238E27FC236}">
                <a16:creationId xmlns:a16="http://schemas.microsoft.com/office/drawing/2014/main" id="{08656D5E-1293-4EAB-9E0E-D2CA4B0F16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0213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781D3-86BB-41FD-9847-BFC064AAFA89}"/>
              </a:ext>
            </a:extLst>
          </p:cNvPr>
          <p:cNvSpPr>
            <a:spLocks noGrp="1"/>
          </p:cNvSpPr>
          <p:nvPr>
            <p:ph type="title"/>
          </p:nvPr>
        </p:nvSpPr>
        <p:spPr>
          <a:xfrm>
            <a:off x="838200" y="365126"/>
            <a:ext cx="10154055" cy="597912"/>
          </a:xfrm>
        </p:spPr>
        <p:txBody>
          <a:bodyPr>
            <a:normAutofit fontScale="90000"/>
          </a:bodyPr>
          <a:lstStyle/>
          <a:p>
            <a:r>
              <a:rPr lang="en-US" sz="4000" dirty="0"/>
              <a:t>Create Maven Project with IntelliJ Idea</a:t>
            </a:r>
          </a:p>
        </p:txBody>
      </p:sp>
      <p:pic>
        <p:nvPicPr>
          <p:cNvPr id="4" name="Content Placeholder 3">
            <a:extLst>
              <a:ext uri="{FF2B5EF4-FFF2-40B4-BE49-F238E27FC236}">
                <a16:creationId xmlns:a16="http://schemas.microsoft.com/office/drawing/2014/main" id="{9D4DD514-786A-417F-BCFA-A8371BB3BC23}"/>
              </a:ext>
            </a:extLst>
          </p:cNvPr>
          <p:cNvPicPr>
            <a:picLocks noGrp="1" noChangeAspect="1"/>
          </p:cNvPicPr>
          <p:nvPr>
            <p:ph idx="1"/>
          </p:nvPr>
        </p:nvPicPr>
        <p:blipFill>
          <a:blip r:embed="rId2"/>
          <a:stretch>
            <a:fillRect/>
          </a:stretch>
        </p:blipFill>
        <p:spPr>
          <a:xfrm>
            <a:off x="998067" y="1075246"/>
            <a:ext cx="4501945" cy="4862513"/>
          </a:xfrm>
          <a:prstGeom prst="rect">
            <a:avLst/>
          </a:prstGeom>
        </p:spPr>
      </p:pic>
      <p:sp>
        <p:nvSpPr>
          <p:cNvPr id="5" name="Oval 4">
            <a:extLst>
              <a:ext uri="{FF2B5EF4-FFF2-40B4-BE49-F238E27FC236}">
                <a16:creationId xmlns:a16="http://schemas.microsoft.com/office/drawing/2014/main" id="{177EF094-C8ED-4E66-BEF4-E697E1814FED}"/>
              </a:ext>
            </a:extLst>
          </p:cNvPr>
          <p:cNvSpPr/>
          <p:nvPr/>
        </p:nvSpPr>
        <p:spPr>
          <a:xfrm>
            <a:off x="2947478" y="2238004"/>
            <a:ext cx="437745" cy="3501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D372A65-CA82-4BFB-8544-1BCF3F9DF1DA}"/>
              </a:ext>
            </a:extLst>
          </p:cNvPr>
          <p:cNvSpPr/>
          <p:nvPr/>
        </p:nvSpPr>
        <p:spPr>
          <a:xfrm>
            <a:off x="2879388" y="1442296"/>
            <a:ext cx="710119" cy="3501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91A5EF-71EE-451B-917B-8B7867106803}"/>
              </a:ext>
            </a:extLst>
          </p:cNvPr>
          <p:cNvSpPr/>
          <p:nvPr/>
        </p:nvSpPr>
        <p:spPr>
          <a:xfrm>
            <a:off x="2947478" y="2588199"/>
            <a:ext cx="1245144" cy="3501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8B931E8-81F7-4B41-B5D6-431BB5F53351}"/>
              </a:ext>
            </a:extLst>
          </p:cNvPr>
          <p:cNvSpPr/>
          <p:nvPr/>
        </p:nvSpPr>
        <p:spPr>
          <a:xfrm>
            <a:off x="2879388" y="3929637"/>
            <a:ext cx="1245144" cy="3501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7C22C7A-B051-4229-BAB1-151546ABF9E9}"/>
              </a:ext>
            </a:extLst>
          </p:cNvPr>
          <p:cNvPicPr>
            <a:picLocks noChangeAspect="1"/>
          </p:cNvPicPr>
          <p:nvPr/>
        </p:nvPicPr>
        <p:blipFill>
          <a:blip r:embed="rId3"/>
          <a:stretch>
            <a:fillRect/>
          </a:stretch>
        </p:blipFill>
        <p:spPr>
          <a:xfrm>
            <a:off x="5915227" y="1085311"/>
            <a:ext cx="4676033" cy="5050544"/>
          </a:xfrm>
          <a:prstGeom prst="rect">
            <a:avLst/>
          </a:prstGeom>
        </p:spPr>
      </p:pic>
      <p:cxnSp>
        <p:nvCxnSpPr>
          <p:cNvPr id="11" name="Straight Arrow Connector 10">
            <a:extLst>
              <a:ext uri="{FF2B5EF4-FFF2-40B4-BE49-F238E27FC236}">
                <a16:creationId xmlns:a16="http://schemas.microsoft.com/office/drawing/2014/main" id="{C909BDC7-CEBB-4BF4-9E24-029EE13847F3}"/>
              </a:ext>
            </a:extLst>
          </p:cNvPr>
          <p:cNvCxnSpPr/>
          <p:nvPr/>
        </p:nvCxnSpPr>
        <p:spPr>
          <a:xfrm flipV="1">
            <a:off x="4426085" y="5019472"/>
            <a:ext cx="1391055" cy="6128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0648F2B-A62A-4180-8D53-DB9034469427}"/>
              </a:ext>
            </a:extLst>
          </p:cNvPr>
          <p:cNvSpPr/>
          <p:nvPr/>
        </p:nvSpPr>
        <p:spPr>
          <a:xfrm>
            <a:off x="5915227" y="1333032"/>
            <a:ext cx="1466106" cy="4594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561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4FB6FA9-C5F5-41A8-AAB2-201BDA4C2725}"/>
              </a:ext>
            </a:extLst>
          </p:cNvPr>
          <p:cNvPicPr>
            <a:picLocks noGrp="1" noChangeAspect="1"/>
          </p:cNvPicPr>
          <p:nvPr>
            <p:ph idx="1"/>
          </p:nvPr>
        </p:nvPicPr>
        <p:blipFill>
          <a:blip r:embed="rId2"/>
          <a:stretch>
            <a:fillRect/>
          </a:stretch>
        </p:blipFill>
        <p:spPr>
          <a:xfrm>
            <a:off x="1282106" y="337293"/>
            <a:ext cx="7229596" cy="6222258"/>
          </a:xfrm>
          <a:prstGeom prst="rect">
            <a:avLst/>
          </a:prstGeom>
        </p:spPr>
      </p:pic>
      <p:sp>
        <p:nvSpPr>
          <p:cNvPr id="9" name="Rectangle: Rounded Corners 8">
            <a:extLst>
              <a:ext uri="{FF2B5EF4-FFF2-40B4-BE49-F238E27FC236}">
                <a16:creationId xmlns:a16="http://schemas.microsoft.com/office/drawing/2014/main" id="{1243665A-2C45-4BA8-8203-DACE4E47DD38}"/>
              </a:ext>
            </a:extLst>
          </p:cNvPr>
          <p:cNvSpPr/>
          <p:nvPr/>
        </p:nvSpPr>
        <p:spPr>
          <a:xfrm>
            <a:off x="3924138" y="603115"/>
            <a:ext cx="2642032" cy="62257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1CE4487-7AD8-4FFA-AD6C-93A35108DC4C}"/>
              </a:ext>
            </a:extLst>
          </p:cNvPr>
          <p:cNvSpPr/>
          <p:nvPr/>
        </p:nvSpPr>
        <p:spPr>
          <a:xfrm>
            <a:off x="1089498" y="1050587"/>
            <a:ext cx="2834640" cy="3929975"/>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F0AFA2B-5397-483E-BA91-1852AA7E0E23}"/>
              </a:ext>
            </a:extLst>
          </p:cNvPr>
          <p:cNvPicPr>
            <a:picLocks noChangeAspect="1"/>
          </p:cNvPicPr>
          <p:nvPr/>
        </p:nvPicPr>
        <p:blipFill>
          <a:blip r:embed="rId3"/>
          <a:stretch>
            <a:fillRect/>
          </a:stretch>
        </p:blipFill>
        <p:spPr>
          <a:xfrm>
            <a:off x="6566170" y="3102920"/>
            <a:ext cx="4818087" cy="2704492"/>
          </a:xfrm>
          <a:prstGeom prst="rect">
            <a:avLst/>
          </a:prstGeom>
          <a:ln>
            <a:solidFill>
              <a:schemeClr val="accent2">
                <a:lumMod val="60000"/>
                <a:lumOff val="40000"/>
              </a:schemeClr>
            </a:solidFill>
          </a:ln>
        </p:spPr>
      </p:pic>
    </p:spTree>
    <p:extLst>
      <p:ext uri="{BB962C8B-B14F-4D97-AF65-F5344CB8AC3E}">
        <p14:creationId xmlns:p14="http://schemas.microsoft.com/office/powerpoint/2010/main" val="2362844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73D3-AEAF-4591-AB6E-DD9420A12F9D}"/>
              </a:ext>
            </a:extLst>
          </p:cNvPr>
          <p:cNvSpPr>
            <a:spLocks noGrp="1"/>
          </p:cNvSpPr>
          <p:nvPr>
            <p:ph type="ctrTitle"/>
          </p:nvPr>
        </p:nvSpPr>
        <p:spPr>
          <a:xfrm>
            <a:off x="1524000" y="1122363"/>
            <a:ext cx="9144000" cy="930173"/>
          </a:xfrm>
        </p:spPr>
        <p:txBody>
          <a:bodyPr>
            <a:normAutofit/>
          </a:bodyPr>
          <a:lstStyle/>
          <a:p>
            <a:r>
              <a:rPr lang="en-US" dirty="0"/>
              <a:t>INT202: Simply MVC Lab</a:t>
            </a:r>
          </a:p>
        </p:txBody>
      </p:sp>
      <p:sp>
        <p:nvSpPr>
          <p:cNvPr id="4" name="Title 1">
            <a:extLst>
              <a:ext uri="{FF2B5EF4-FFF2-40B4-BE49-F238E27FC236}">
                <a16:creationId xmlns:a16="http://schemas.microsoft.com/office/drawing/2014/main" id="{9FFDA751-BD87-4BBB-84A9-4B893C15F86A}"/>
              </a:ext>
            </a:extLst>
          </p:cNvPr>
          <p:cNvSpPr txBox="1">
            <a:spLocks/>
          </p:cNvSpPr>
          <p:nvPr/>
        </p:nvSpPr>
        <p:spPr>
          <a:xfrm>
            <a:off x="1524000" y="2052536"/>
            <a:ext cx="9144000" cy="583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Model View Controller Example</a:t>
            </a:r>
          </a:p>
        </p:txBody>
      </p:sp>
      <p:sp>
        <p:nvSpPr>
          <p:cNvPr id="6" name="Subtitle 5">
            <a:extLst>
              <a:ext uri="{FF2B5EF4-FFF2-40B4-BE49-F238E27FC236}">
                <a16:creationId xmlns:a16="http://schemas.microsoft.com/office/drawing/2014/main" id="{08656D5E-1293-4EAB-9E0E-D2CA4B0F16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2103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75E0-1D00-4221-8A08-ABEC5C880DE6}"/>
              </a:ext>
            </a:extLst>
          </p:cNvPr>
          <p:cNvSpPr>
            <a:spLocks noGrp="1"/>
          </p:cNvSpPr>
          <p:nvPr>
            <p:ph type="title"/>
          </p:nvPr>
        </p:nvSpPr>
        <p:spPr>
          <a:xfrm>
            <a:off x="838200" y="365126"/>
            <a:ext cx="10515600" cy="704918"/>
          </a:xfrm>
        </p:spPr>
        <p:txBody>
          <a:bodyPr/>
          <a:lstStyle/>
          <a:p>
            <a:r>
              <a:rPr lang="en-US" dirty="0"/>
              <a:t>Features: Subject Listing</a:t>
            </a:r>
          </a:p>
        </p:txBody>
      </p:sp>
      <p:sp>
        <p:nvSpPr>
          <p:cNvPr id="3" name="Content Placeholder 2">
            <a:extLst>
              <a:ext uri="{FF2B5EF4-FFF2-40B4-BE49-F238E27FC236}">
                <a16:creationId xmlns:a16="http://schemas.microsoft.com/office/drawing/2014/main" id="{88383B9F-BBAF-43BF-BB65-14524B27933C}"/>
              </a:ext>
            </a:extLst>
          </p:cNvPr>
          <p:cNvSpPr>
            <a:spLocks noGrp="1"/>
          </p:cNvSpPr>
          <p:nvPr>
            <p:ph idx="1"/>
          </p:nvPr>
        </p:nvSpPr>
        <p:spPr>
          <a:xfrm>
            <a:off x="838200" y="1245140"/>
            <a:ext cx="10515600" cy="4931823"/>
          </a:xfrm>
        </p:spPr>
        <p:txBody>
          <a:bodyPr/>
          <a:lstStyle/>
          <a:p>
            <a:pPr marL="282575" indent="-282575">
              <a:buFont typeface="+mj-lt"/>
              <a:buAutoNum type="romanUcPeriod"/>
            </a:pPr>
            <a:r>
              <a:rPr lang="en-US" dirty="0"/>
              <a:t>Create Model: </a:t>
            </a:r>
          </a:p>
          <a:p>
            <a:pPr lvl="1">
              <a:buFont typeface="Wingdings" panose="05000000000000000000" pitchFamily="2" charset="2"/>
              <a:buChar char="§"/>
            </a:pPr>
            <a:r>
              <a:rPr lang="en-US" dirty="0"/>
              <a:t>Subject</a:t>
            </a:r>
          </a:p>
          <a:p>
            <a:pPr lvl="1">
              <a:buFont typeface="Wingdings" panose="05000000000000000000" pitchFamily="2" charset="2"/>
              <a:buChar char="§"/>
            </a:pPr>
            <a:r>
              <a:rPr lang="en-US" dirty="0" err="1"/>
              <a:t>SubjectRepository</a:t>
            </a:r>
            <a:endParaRPr lang="en-US" dirty="0"/>
          </a:p>
          <a:p>
            <a:pPr>
              <a:buFont typeface="Wingdings" panose="05000000000000000000" pitchFamily="2" charset="2"/>
              <a:buChar char="§"/>
            </a:pPr>
            <a:r>
              <a:rPr lang="en-US" dirty="0"/>
              <a:t>Create Servlet (Controller)</a:t>
            </a:r>
          </a:p>
          <a:p>
            <a:pPr lvl="1">
              <a:buFont typeface="Wingdings" panose="05000000000000000000" pitchFamily="2" charset="2"/>
              <a:buChar char="§"/>
            </a:pPr>
            <a:r>
              <a:rPr lang="en-US" dirty="0"/>
              <a:t>Create collection of subject when servlet instantiate</a:t>
            </a:r>
          </a:p>
          <a:p>
            <a:pPr lvl="1">
              <a:buFont typeface="Wingdings" panose="05000000000000000000" pitchFamily="2" charset="2"/>
              <a:buChar char="§"/>
            </a:pPr>
            <a:r>
              <a:rPr lang="en-US" dirty="0"/>
              <a:t>Forward collection to JSP for each HTTP Request.</a:t>
            </a:r>
          </a:p>
          <a:p>
            <a:pPr>
              <a:buFont typeface="Wingdings" panose="05000000000000000000" pitchFamily="2" charset="2"/>
              <a:buChar char="§"/>
            </a:pPr>
            <a:r>
              <a:rPr lang="en-US" dirty="0"/>
              <a:t>Create JSP (View)</a:t>
            </a:r>
          </a:p>
          <a:p>
            <a:pPr lvl="1">
              <a:buFont typeface="Wingdings" panose="05000000000000000000" pitchFamily="2" charset="2"/>
              <a:buChar char="§"/>
            </a:pPr>
            <a:r>
              <a:rPr lang="en-US" dirty="0"/>
              <a:t>Generate HTTP Response and send back to each client.</a:t>
            </a:r>
          </a:p>
        </p:txBody>
      </p:sp>
    </p:spTree>
    <p:extLst>
      <p:ext uri="{BB962C8B-B14F-4D97-AF65-F5344CB8AC3E}">
        <p14:creationId xmlns:p14="http://schemas.microsoft.com/office/powerpoint/2010/main" val="645707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DACB-BE05-4330-A288-BFC89BA6769B}"/>
              </a:ext>
            </a:extLst>
          </p:cNvPr>
          <p:cNvSpPr>
            <a:spLocks noGrp="1"/>
          </p:cNvSpPr>
          <p:nvPr>
            <p:ph type="title"/>
          </p:nvPr>
        </p:nvSpPr>
        <p:spPr>
          <a:xfrm>
            <a:off x="838200" y="365125"/>
            <a:ext cx="10515600" cy="831377"/>
          </a:xfrm>
        </p:spPr>
        <p:txBody>
          <a:bodyPr/>
          <a:lstStyle/>
          <a:p>
            <a:r>
              <a:rPr lang="en-US" dirty="0"/>
              <a:t>Subject class</a:t>
            </a:r>
          </a:p>
        </p:txBody>
      </p:sp>
      <p:sp>
        <p:nvSpPr>
          <p:cNvPr id="4" name="Rectangle 1">
            <a:extLst>
              <a:ext uri="{FF2B5EF4-FFF2-40B4-BE49-F238E27FC236}">
                <a16:creationId xmlns:a16="http://schemas.microsoft.com/office/drawing/2014/main" id="{6A35E2D8-3778-4ED4-8BD1-37331790CB4E}"/>
              </a:ext>
            </a:extLst>
          </p:cNvPr>
          <p:cNvSpPr>
            <a:spLocks noGrp="1" noChangeArrowheads="1"/>
          </p:cNvSpPr>
          <p:nvPr>
            <p:ph idx="1"/>
          </p:nvPr>
        </p:nvSpPr>
        <p:spPr bwMode="auto">
          <a:xfrm>
            <a:off x="1023025" y="1175093"/>
            <a:ext cx="7906966" cy="4893647"/>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fr-FR" altLang="en-US" sz="2400" dirty="0">
                <a:solidFill>
                  <a:srgbClr val="0033B3"/>
                </a:solidFill>
                <a:latin typeface="Courier New" panose="02070309020205020404" pitchFamily="49" charset="0"/>
                <a:cs typeface="Courier New" panose="02070309020205020404" pitchFamily="49" charset="0"/>
              </a:rPr>
              <a:t>package sit.int202.simple</a:t>
            </a:r>
            <a:r>
              <a:rPr lang="fr-FR" altLang="en-US" sz="2400" b="1" dirty="0">
                <a:solidFill>
                  <a:srgbClr val="0033B3"/>
                </a:solidFill>
                <a:latin typeface="Courier New" panose="02070309020205020404" pitchFamily="49" charset="0"/>
                <a:cs typeface="Courier New" panose="02070309020205020404" pitchFamily="49" charset="0"/>
              </a:rPr>
              <a:t>.entities</a:t>
            </a:r>
            <a:r>
              <a:rPr lang="fr-FR" altLang="en-US" sz="2400" dirty="0">
                <a:solidFill>
                  <a:srgbClr val="0033B3"/>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lombok</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@Getter</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@Setter</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9E880D"/>
                </a:solidFill>
                <a:effectLst/>
                <a:latin typeface="Courier New" panose="02070309020205020404" pitchFamily="49" charset="0"/>
                <a:cs typeface="Courier New" panose="02070309020205020404" pitchFamily="49" charset="0"/>
              </a:rPr>
              <a:t>AllArgsConstructor</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9E880D"/>
                </a:solidFill>
                <a:effectLst/>
                <a:latin typeface="Courier New" panose="02070309020205020404" pitchFamily="49" charset="0"/>
                <a:cs typeface="Courier New" panose="02070309020205020404" pitchFamily="49" charset="0"/>
              </a:rPr>
              <a:t>NoArgsConstructor</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9E880D"/>
                </a:solidFill>
                <a:effectLst/>
                <a:latin typeface="Courier New" panose="02070309020205020404" pitchFamily="49" charset="0"/>
                <a:cs typeface="Courier New" panose="02070309020205020404" pitchFamily="49" charset="0"/>
              </a:rPr>
              <a:t>EqualsAndHashCode</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Subject </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24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id</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24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title</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double </a:t>
            </a:r>
            <a:r>
              <a:rPr kumimoji="0" lang="en-US" altLang="en-US" sz="24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credit</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8663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4F59-13DD-4489-AA49-1E93613989B4}"/>
              </a:ext>
            </a:extLst>
          </p:cNvPr>
          <p:cNvSpPr>
            <a:spLocks noGrp="1"/>
          </p:cNvSpPr>
          <p:nvPr>
            <p:ph type="title"/>
          </p:nvPr>
        </p:nvSpPr>
        <p:spPr>
          <a:xfrm>
            <a:off x="838200" y="365126"/>
            <a:ext cx="10515600" cy="306084"/>
          </a:xfrm>
        </p:spPr>
        <p:txBody>
          <a:bodyPr>
            <a:noAutofit/>
          </a:bodyPr>
          <a:lstStyle/>
          <a:p>
            <a:r>
              <a:rPr lang="en-US" sz="3600" dirty="0" err="1"/>
              <a:t>SubjectRepository</a:t>
            </a:r>
            <a:endParaRPr lang="en-US" sz="3600" dirty="0"/>
          </a:p>
        </p:txBody>
      </p:sp>
      <p:sp>
        <p:nvSpPr>
          <p:cNvPr id="4" name="Rectangle 1">
            <a:extLst>
              <a:ext uri="{FF2B5EF4-FFF2-40B4-BE49-F238E27FC236}">
                <a16:creationId xmlns:a16="http://schemas.microsoft.com/office/drawing/2014/main" id="{2982FB19-120C-4B52-BFA2-EFDAE583C5C1}"/>
              </a:ext>
            </a:extLst>
          </p:cNvPr>
          <p:cNvSpPr>
            <a:spLocks noGrp="1" noChangeArrowheads="1"/>
          </p:cNvSpPr>
          <p:nvPr>
            <p:ph idx="1"/>
          </p:nvPr>
        </p:nvSpPr>
        <p:spPr bwMode="auto">
          <a:xfrm>
            <a:off x="964659" y="1044052"/>
            <a:ext cx="5562100" cy="5509200"/>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Fira Code Medium"/>
              </a:rPr>
              <a:t>package </a:t>
            </a:r>
            <a:r>
              <a:rPr kumimoji="0" lang="en-US" altLang="en-US" sz="1600" b="0" i="0" u="none" strike="noStrike" cap="none" normalizeH="0" baseline="0" dirty="0">
                <a:ln>
                  <a:noFill/>
                </a:ln>
                <a:solidFill>
                  <a:srgbClr val="000000"/>
                </a:solidFill>
                <a:effectLst/>
                <a:latin typeface="Fira Code Medium"/>
              </a:rPr>
              <a:t>sit.int202.simple.repositories</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033B3"/>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033B3"/>
                </a:solidFill>
                <a:effectLst/>
                <a:latin typeface="Fira Code Medium"/>
              </a:rPr>
              <a:t>public class </a:t>
            </a:r>
            <a:r>
              <a:rPr kumimoji="0" lang="en-US" altLang="en-US" sz="1600" b="0" i="0" u="none" strike="noStrike" cap="none" normalizeH="0" baseline="0" dirty="0" err="1">
                <a:ln>
                  <a:noFill/>
                </a:ln>
                <a:solidFill>
                  <a:srgbClr val="000000"/>
                </a:solidFill>
                <a:effectLst/>
                <a:latin typeface="Fira Code Medium"/>
              </a:rPr>
              <a:t>SubjectRepository</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private static </a:t>
            </a:r>
            <a:r>
              <a:rPr kumimoji="0" lang="en-US" altLang="en-US" sz="1600" b="0" i="0" u="none" strike="noStrike" cap="none" normalizeH="0" baseline="0" dirty="0">
                <a:ln>
                  <a:noFill/>
                </a:ln>
                <a:solidFill>
                  <a:srgbClr val="000000"/>
                </a:solidFill>
                <a:effectLst/>
                <a:latin typeface="Fira Code Medium"/>
              </a:rPr>
              <a:t>List</a:t>
            </a: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0000"/>
                </a:solidFill>
                <a:effectLst/>
                <a:latin typeface="Fira Code Medium"/>
              </a:rPr>
              <a:t>Subject</a:t>
            </a:r>
            <a:r>
              <a:rPr kumimoji="0" lang="en-US" altLang="en-US" sz="1600" b="0" i="0" u="none" strike="noStrike" cap="none" normalizeH="0" baseline="0" dirty="0">
                <a:ln>
                  <a:noFill/>
                </a:ln>
                <a:solidFill>
                  <a:srgbClr val="080808"/>
                </a:solidFill>
                <a:effectLst/>
                <a:latin typeface="Fira Code Medium"/>
              </a:rPr>
              <a:t>&gt; </a:t>
            </a:r>
            <a:r>
              <a:rPr kumimoji="0" lang="en-US" altLang="en-US" sz="1600" b="0" i="1" u="none" strike="noStrike" cap="none" normalizeH="0" baseline="0" dirty="0">
                <a:ln>
                  <a:noFill/>
                </a:ln>
                <a:solidFill>
                  <a:srgbClr val="871094"/>
                </a:solidFill>
                <a:effectLst/>
                <a:latin typeface="Fira Code Medium"/>
              </a:rPr>
              <a:t>subjects</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public </a:t>
            </a:r>
            <a:r>
              <a:rPr kumimoji="0" lang="en-US" altLang="en-US" sz="1600" b="0" i="0" u="none" strike="noStrike" cap="none" normalizeH="0" baseline="0" dirty="0">
                <a:ln>
                  <a:noFill/>
                </a:ln>
                <a:solidFill>
                  <a:srgbClr val="000000"/>
                </a:solidFill>
                <a:effectLst/>
                <a:latin typeface="Fira Code Medium"/>
              </a:rPr>
              <a:t>List</a:t>
            </a: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0000"/>
                </a:solidFill>
                <a:effectLst/>
                <a:latin typeface="Fira Code Medium"/>
              </a:rPr>
              <a:t>Subject</a:t>
            </a:r>
            <a:r>
              <a:rPr kumimoji="0" lang="en-US" altLang="en-US" sz="1600" b="0" i="0" u="none" strike="noStrike" cap="none" normalizeH="0" baseline="0" dirty="0">
                <a:ln>
                  <a:noFill/>
                </a:ln>
                <a:solidFill>
                  <a:srgbClr val="080808"/>
                </a:solidFill>
                <a:effectLst/>
                <a:latin typeface="Fira Code Medium"/>
              </a:rPr>
              <a:t>&gt; </a:t>
            </a:r>
            <a:r>
              <a:rPr kumimoji="0" lang="en-US" altLang="en-US" sz="1600" b="0" i="0" u="none" strike="noStrike" cap="none" normalizeH="0" baseline="0" dirty="0" err="1">
                <a:ln>
                  <a:noFill/>
                </a:ln>
                <a:solidFill>
                  <a:srgbClr val="00627A"/>
                </a:solidFill>
                <a:effectLst/>
                <a:latin typeface="Fira Code Medium"/>
              </a:rPr>
              <a:t>findAll</a:t>
            </a: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return </a:t>
            </a:r>
            <a:r>
              <a:rPr kumimoji="0" lang="en-US" altLang="en-US" sz="1600" b="0" i="1" u="none" strike="noStrike" cap="none" normalizeH="0" baseline="0" dirty="0">
                <a:ln>
                  <a:noFill/>
                </a:ln>
                <a:solidFill>
                  <a:srgbClr val="871094"/>
                </a:solidFill>
                <a:effectLst/>
                <a:latin typeface="Fira Code Medium"/>
              </a:rPr>
              <a:t>subjects</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public </a:t>
            </a:r>
            <a:r>
              <a:rPr kumimoji="0" lang="en-US" altLang="en-US" sz="1600" b="0" i="0" u="none" strike="noStrike" cap="none" normalizeH="0" baseline="0" dirty="0" err="1">
                <a:ln>
                  <a:noFill/>
                </a:ln>
                <a:solidFill>
                  <a:srgbClr val="00627A"/>
                </a:solidFill>
                <a:effectLst/>
                <a:latin typeface="Fira Code Medium"/>
              </a:rPr>
              <a:t>SubjectRepository</a:t>
            </a: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initialize();</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private void </a:t>
            </a:r>
            <a:r>
              <a:rPr kumimoji="0" lang="en-US" altLang="en-US" sz="1600" b="0" i="0" u="none" strike="noStrike" cap="none" normalizeH="0" baseline="0" dirty="0">
                <a:ln>
                  <a:noFill/>
                </a:ln>
                <a:solidFill>
                  <a:srgbClr val="00627A"/>
                </a:solidFill>
                <a:effectLst/>
                <a:latin typeface="Fira Code Medium"/>
              </a:rPr>
              <a:t>initialize</a:t>
            </a: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1" u="none" strike="noStrike" cap="none" normalizeH="0" baseline="0" dirty="0">
                <a:ln>
                  <a:noFill/>
                </a:ln>
                <a:solidFill>
                  <a:srgbClr val="871094"/>
                </a:solidFill>
                <a:effectLst/>
                <a:latin typeface="Fira Code Medium"/>
              </a:rPr>
              <a:t>subjects </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new </a:t>
            </a:r>
            <a:r>
              <a:rPr kumimoji="0" lang="en-US" altLang="en-US" sz="1600" b="0" i="0" u="none" strike="noStrike" cap="none" normalizeH="0" baseline="0" dirty="0" err="1">
                <a:ln>
                  <a:noFill/>
                </a:ln>
                <a:solidFill>
                  <a:srgbClr val="080808"/>
                </a:solidFill>
                <a:effectLst/>
                <a:latin typeface="Fira Code Medium"/>
              </a:rPr>
              <a:t>ArrayList</a:t>
            </a:r>
            <a:r>
              <a:rPr kumimoji="0" lang="en-US" altLang="en-US" sz="1600" b="0" i="0" u="none" strike="noStrike" cap="none" normalizeH="0" baseline="0" dirty="0">
                <a:ln>
                  <a:noFill/>
                </a:ln>
                <a:solidFill>
                  <a:srgbClr val="080808"/>
                </a:solidFill>
                <a:effectLst/>
                <a:latin typeface="Fira Code Medium"/>
              </a:rPr>
              <a:t>&lt;&gt;(</a:t>
            </a:r>
            <a:r>
              <a:rPr kumimoji="0" lang="en-US" altLang="en-US" sz="1600" b="0" i="0" u="none" strike="noStrike" cap="none" normalizeH="0" baseline="0" dirty="0">
                <a:ln>
                  <a:noFill/>
                </a:ln>
                <a:solidFill>
                  <a:srgbClr val="1750EB"/>
                </a:solidFill>
                <a:effectLst/>
                <a:latin typeface="Fira Code Medium"/>
              </a:rPr>
              <a:t>20</a:t>
            </a:r>
            <a:r>
              <a:rPr kumimoji="0" lang="en-US" altLang="en-US" sz="1600" b="0" i="0" u="none" strike="noStrike" cap="none" normalizeH="0" baseline="0" dirty="0">
                <a:ln>
                  <a:noFill/>
                </a:ln>
                <a:solidFill>
                  <a:srgbClr val="080808"/>
                </a:solidFill>
                <a:effectLst/>
                <a:latin typeface="Fira Code Medium"/>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80808"/>
                </a:solidFill>
                <a:latin typeface="Fira Code Mediu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808"/>
                </a:solidFill>
                <a:effectLst/>
                <a:latin typeface="Fira Code Medium"/>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80808"/>
                </a:solidFill>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1" u="none" strike="noStrike" cap="none" normalizeH="0" baseline="0" dirty="0" err="1">
                <a:ln>
                  <a:noFill/>
                </a:ln>
                <a:solidFill>
                  <a:srgbClr val="871094"/>
                </a:solidFill>
                <a:effectLst/>
                <a:latin typeface="Fira Code Medium"/>
              </a:rPr>
              <a:t>subjects</a:t>
            </a:r>
            <a:r>
              <a:rPr kumimoji="0" lang="en-US" altLang="en-US" sz="1600" b="0" i="0" u="none" strike="noStrike" cap="none" normalizeH="0" baseline="0" dirty="0" err="1">
                <a:ln>
                  <a:noFill/>
                </a:ln>
                <a:solidFill>
                  <a:srgbClr val="080808"/>
                </a:solidFill>
                <a:effectLst/>
                <a:latin typeface="Fira Code Medium"/>
              </a:rPr>
              <a:t>.add</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033B3"/>
                </a:solidFill>
                <a:effectLst/>
                <a:latin typeface="Fira Code Medium"/>
              </a:rPr>
              <a:t>new </a:t>
            </a:r>
            <a:r>
              <a:rPr kumimoji="0" lang="en-US" altLang="en-US" sz="1600" b="0" i="0" u="none" strike="noStrike" cap="none" normalizeH="0" baseline="0" dirty="0">
                <a:ln>
                  <a:noFill/>
                </a:ln>
                <a:solidFill>
                  <a:srgbClr val="080808"/>
                </a:solidFill>
                <a:effectLst/>
                <a:latin typeface="Fira Code Medium"/>
              </a:rPr>
              <a:t>Subject(</a:t>
            </a:r>
            <a:r>
              <a:rPr kumimoji="0" lang="en-US" altLang="en-US" sz="1600" b="0" i="0" u="none" strike="noStrike" cap="none" normalizeH="0" baseline="0" dirty="0">
                <a:ln>
                  <a:noFill/>
                </a:ln>
                <a:solidFill>
                  <a:srgbClr val="067D17"/>
                </a:solidFill>
                <a:effectLst/>
                <a:latin typeface="Fira Code Medium"/>
              </a:rPr>
              <a:t>"INT 100"</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67D17"/>
                </a:solidFill>
                <a:effectLst/>
                <a:latin typeface="Fira Code Medium"/>
              </a:rPr>
              <a:t>"IT Fundamentals"</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1750EB"/>
                </a:solidFill>
                <a:effectLst/>
                <a:latin typeface="Fira Code Medium"/>
              </a:rPr>
              <a:t>3</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1" u="none" strike="noStrike" cap="none" normalizeH="0" baseline="0" dirty="0" err="1">
                <a:ln>
                  <a:noFill/>
                </a:ln>
                <a:solidFill>
                  <a:srgbClr val="871094"/>
                </a:solidFill>
                <a:effectLst/>
                <a:latin typeface="Fira Code Medium"/>
              </a:rPr>
              <a:t>subjects</a:t>
            </a:r>
            <a:r>
              <a:rPr kumimoji="0" lang="en-US" altLang="en-US" sz="1600" b="0" i="0" u="none" strike="noStrike" cap="none" normalizeH="0" baseline="0" dirty="0" err="1">
                <a:ln>
                  <a:noFill/>
                </a:ln>
                <a:solidFill>
                  <a:srgbClr val="080808"/>
                </a:solidFill>
                <a:effectLst/>
                <a:latin typeface="Fira Code Medium"/>
              </a:rPr>
              <a:t>.add</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033B3"/>
                </a:solidFill>
                <a:effectLst/>
                <a:latin typeface="Fira Code Medium"/>
              </a:rPr>
              <a:t>new </a:t>
            </a:r>
            <a:r>
              <a:rPr kumimoji="0" lang="en-US" altLang="en-US" sz="1600" b="0" i="0" u="none" strike="noStrike" cap="none" normalizeH="0" baseline="0" dirty="0">
                <a:ln>
                  <a:noFill/>
                </a:ln>
                <a:solidFill>
                  <a:srgbClr val="080808"/>
                </a:solidFill>
                <a:effectLst/>
                <a:latin typeface="Fira Code Medium"/>
              </a:rPr>
              <a:t>Subject(</a:t>
            </a:r>
            <a:r>
              <a:rPr kumimoji="0" lang="en-US" altLang="en-US" sz="1600" b="0" i="0" u="none" strike="noStrike" cap="none" normalizeH="0" baseline="0" dirty="0">
                <a:ln>
                  <a:noFill/>
                </a:ln>
                <a:solidFill>
                  <a:srgbClr val="067D17"/>
                </a:solidFill>
                <a:effectLst/>
                <a:latin typeface="Fira Code Medium"/>
              </a:rPr>
              <a:t>"INT 207"</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67D17"/>
                </a:solidFill>
                <a:effectLst/>
                <a:latin typeface="Fira Code Medium"/>
              </a:rPr>
              <a:t>"Network I"</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1750EB"/>
                </a:solidFill>
                <a:effectLst/>
                <a:latin typeface="Fira Code Medium"/>
              </a:rPr>
              <a:t>3</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3631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808B-E58B-48C1-8898-56AC37716DB6}"/>
              </a:ext>
            </a:extLst>
          </p:cNvPr>
          <p:cNvSpPr>
            <a:spLocks noGrp="1"/>
          </p:cNvSpPr>
          <p:nvPr>
            <p:ph type="title"/>
          </p:nvPr>
        </p:nvSpPr>
        <p:spPr/>
        <p:txBody>
          <a:bodyPr/>
          <a:lstStyle/>
          <a:p>
            <a:r>
              <a:rPr lang="en-US" dirty="0"/>
              <a:t>MVC Web Application Architectures (modern/spa)</a:t>
            </a:r>
          </a:p>
        </p:txBody>
      </p:sp>
      <p:sp>
        <p:nvSpPr>
          <p:cNvPr id="4" name="Rectangle: Rounded Corners 3">
            <a:extLst>
              <a:ext uri="{FF2B5EF4-FFF2-40B4-BE49-F238E27FC236}">
                <a16:creationId xmlns:a16="http://schemas.microsoft.com/office/drawing/2014/main" id="{B2C00B2A-1418-47DD-8C48-DA36AA2C0FF3}"/>
              </a:ext>
            </a:extLst>
          </p:cNvPr>
          <p:cNvSpPr/>
          <p:nvPr/>
        </p:nvSpPr>
        <p:spPr>
          <a:xfrm>
            <a:off x="6155786" y="1878313"/>
            <a:ext cx="3528614" cy="3691309"/>
          </a:xfrm>
          <a:prstGeom prst="roundRect">
            <a:avLst/>
          </a:prstGeom>
          <a:solidFill>
            <a:schemeClr val="accent3">
              <a:lumMod val="20000"/>
              <a:lumOff val="80000"/>
            </a:schemeClr>
          </a:solidFill>
          <a:ln w="222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50000"/>
                  </a:schemeClr>
                </a:solidFill>
              </a:rPr>
              <a:t>Application Server</a:t>
            </a:r>
          </a:p>
        </p:txBody>
      </p:sp>
      <p:sp>
        <p:nvSpPr>
          <p:cNvPr id="5" name="Flowchart: Magnetic Disk 4">
            <a:extLst>
              <a:ext uri="{FF2B5EF4-FFF2-40B4-BE49-F238E27FC236}">
                <a16:creationId xmlns:a16="http://schemas.microsoft.com/office/drawing/2014/main" id="{A0038F37-A34F-44B6-BA76-B24209775E2C}"/>
              </a:ext>
            </a:extLst>
          </p:cNvPr>
          <p:cNvSpPr/>
          <p:nvPr/>
        </p:nvSpPr>
        <p:spPr>
          <a:xfrm>
            <a:off x="9981514" y="2950622"/>
            <a:ext cx="1284052" cy="766847"/>
          </a:xfrm>
          <a:prstGeom prst="flowChartMagneticDisk">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Database</a:t>
            </a:r>
          </a:p>
        </p:txBody>
      </p:sp>
      <p:sp>
        <p:nvSpPr>
          <p:cNvPr id="8" name="Rectangle 7">
            <a:extLst>
              <a:ext uri="{FF2B5EF4-FFF2-40B4-BE49-F238E27FC236}">
                <a16:creationId xmlns:a16="http://schemas.microsoft.com/office/drawing/2014/main" id="{A8FA9486-E60E-4D1F-976B-5EE933F8EFFF}"/>
              </a:ext>
            </a:extLst>
          </p:cNvPr>
          <p:cNvSpPr/>
          <p:nvPr/>
        </p:nvSpPr>
        <p:spPr>
          <a:xfrm>
            <a:off x="8300405" y="2863070"/>
            <a:ext cx="1089498"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Data Access Engine</a:t>
            </a:r>
          </a:p>
        </p:txBody>
      </p:sp>
      <p:sp>
        <p:nvSpPr>
          <p:cNvPr id="10" name="Rectangle 9">
            <a:extLst>
              <a:ext uri="{FF2B5EF4-FFF2-40B4-BE49-F238E27FC236}">
                <a16:creationId xmlns:a16="http://schemas.microsoft.com/office/drawing/2014/main" id="{5BC6B776-EFB3-450C-B417-E33D6AEDD7B7}"/>
              </a:ext>
            </a:extLst>
          </p:cNvPr>
          <p:cNvSpPr/>
          <p:nvPr/>
        </p:nvSpPr>
        <p:spPr>
          <a:xfrm>
            <a:off x="6405838" y="2906913"/>
            <a:ext cx="1468878" cy="76039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accent2"/>
                </a:solidFill>
              </a:rPr>
              <a:t>url</a:t>
            </a:r>
            <a:r>
              <a:rPr lang="en-US" dirty="0">
                <a:solidFill>
                  <a:schemeClr val="accent2"/>
                </a:solidFill>
              </a:rPr>
              <a:t> mapping /</a:t>
            </a:r>
          </a:p>
          <a:p>
            <a:pPr algn="ctr"/>
            <a:r>
              <a:rPr lang="en-US" dirty="0">
                <a:solidFill>
                  <a:schemeClr val="accent2"/>
                </a:solidFill>
              </a:rPr>
              <a:t>Router</a:t>
            </a:r>
          </a:p>
        </p:txBody>
      </p:sp>
      <p:sp>
        <p:nvSpPr>
          <p:cNvPr id="11" name="Rectangle 10">
            <a:extLst>
              <a:ext uri="{FF2B5EF4-FFF2-40B4-BE49-F238E27FC236}">
                <a16:creationId xmlns:a16="http://schemas.microsoft.com/office/drawing/2014/main" id="{875AFD75-952A-4EDC-B3A3-140071DED3D1}"/>
              </a:ext>
            </a:extLst>
          </p:cNvPr>
          <p:cNvSpPr/>
          <p:nvPr/>
        </p:nvSpPr>
        <p:spPr>
          <a:xfrm>
            <a:off x="8300405" y="4516779"/>
            <a:ext cx="943582" cy="60311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Model</a:t>
            </a:r>
          </a:p>
        </p:txBody>
      </p:sp>
      <p:sp>
        <p:nvSpPr>
          <p:cNvPr id="15" name="Rectangle 14">
            <a:extLst>
              <a:ext uri="{FF2B5EF4-FFF2-40B4-BE49-F238E27FC236}">
                <a16:creationId xmlns:a16="http://schemas.microsoft.com/office/drawing/2014/main" id="{55293124-9C2E-4F44-8339-D993043E84DD}"/>
              </a:ext>
            </a:extLst>
          </p:cNvPr>
          <p:cNvSpPr/>
          <p:nvPr/>
        </p:nvSpPr>
        <p:spPr>
          <a:xfrm>
            <a:off x="6549910" y="4134094"/>
            <a:ext cx="1138138" cy="6810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2"/>
                </a:solidFill>
              </a:rPr>
              <a:t>Controller</a:t>
            </a:r>
          </a:p>
        </p:txBody>
      </p:sp>
      <p:sp>
        <p:nvSpPr>
          <p:cNvPr id="16" name="Rectangle: Rounded Corners 15">
            <a:extLst>
              <a:ext uri="{FF2B5EF4-FFF2-40B4-BE49-F238E27FC236}">
                <a16:creationId xmlns:a16="http://schemas.microsoft.com/office/drawing/2014/main" id="{6D77A937-2292-4CB2-A886-BC3CF1386D4F}"/>
              </a:ext>
            </a:extLst>
          </p:cNvPr>
          <p:cNvSpPr/>
          <p:nvPr/>
        </p:nvSpPr>
        <p:spPr>
          <a:xfrm>
            <a:off x="4636625" y="1871814"/>
            <a:ext cx="1011695" cy="3691309"/>
          </a:xfrm>
          <a:prstGeom prst="roundRect">
            <a:avLst/>
          </a:prstGeom>
          <a:solidFill>
            <a:schemeClr val="accent5">
              <a:lumMod val="20000"/>
              <a:lumOff val="80000"/>
            </a:schemeClr>
          </a:solidFill>
          <a:ln w="2222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accent5">
                    <a:lumMod val="50000"/>
                  </a:schemeClr>
                </a:solidFill>
              </a:rPr>
              <a:t>Web/Http</a:t>
            </a:r>
          </a:p>
          <a:p>
            <a:pPr algn="ctr"/>
            <a:r>
              <a:rPr lang="en-US" sz="2000" b="1" dirty="0">
                <a:solidFill>
                  <a:schemeClr val="accent5">
                    <a:lumMod val="50000"/>
                  </a:schemeClr>
                </a:solidFill>
              </a:rPr>
              <a:t>Server</a:t>
            </a:r>
          </a:p>
        </p:txBody>
      </p:sp>
      <p:cxnSp>
        <p:nvCxnSpPr>
          <p:cNvPr id="27" name="Straight Arrow Connector 26">
            <a:extLst>
              <a:ext uri="{FF2B5EF4-FFF2-40B4-BE49-F238E27FC236}">
                <a16:creationId xmlns:a16="http://schemas.microsoft.com/office/drawing/2014/main" id="{73228A68-2178-4B12-9FE6-51CC3A87DA8C}"/>
              </a:ext>
            </a:extLst>
          </p:cNvPr>
          <p:cNvCxnSpPr>
            <a:cxnSpLocks/>
            <a:stCxn id="15" idx="3"/>
            <a:endCxn id="8" idx="1"/>
          </p:cNvCxnSpPr>
          <p:nvPr/>
        </p:nvCxnSpPr>
        <p:spPr>
          <a:xfrm flipV="1">
            <a:off x="7688048" y="3349453"/>
            <a:ext cx="612357" cy="112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ACE5FC2-9019-4DF4-9CA5-7904712177BC}"/>
              </a:ext>
            </a:extLst>
          </p:cNvPr>
          <p:cNvCxnSpPr>
            <a:stCxn id="8" idx="3"/>
            <a:endCxn id="5" idx="2"/>
          </p:cNvCxnSpPr>
          <p:nvPr/>
        </p:nvCxnSpPr>
        <p:spPr>
          <a:xfrm flipV="1">
            <a:off x="9389903" y="3334046"/>
            <a:ext cx="591611" cy="154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Arrow: Left-Right 33">
            <a:extLst>
              <a:ext uri="{FF2B5EF4-FFF2-40B4-BE49-F238E27FC236}">
                <a16:creationId xmlns:a16="http://schemas.microsoft.com/office/drawing/2014/main" id="{5D865FFF-9877-4405-8A81-9D0B4CE77AAC}"/>
              </a:ext>
            </a:extLst>
          </p:cNvPr>
          <p:cNvSpPr/>
          <p:nvPr/>
        </p:nvSpPr>
        <p:spPr>
          <a:xfrm rot="5400000">
            <a:off x="8546837" y="4052448"/>
            <a:ext cx="596632" cy="247719"/>
          </a:xfrm>
          <a:prstGeom prst="lef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F5EBC706-F446-40F6-9490-283BB6B3FAD3}"/>
              </a:ext>
            </a:extLst>
          </p:cNvPr>
          <p:cNvSpPr/>
          <p:nvPr/>
        </p:nvSpPr>
        <p:spPr>
          <a:xfrm>
            <a:off x="5641034" y="3111457"/>
            <a:ext cx="514751" cy="26966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0EF1CD9C-4472-4DAA-8D06-55C62B19C431}"/>
              </a:ext>
            </a:extLst>
          </p:cNvPr>
          <p:cNvSpPr/>
          <p:nvPr/>
        </p:nvSpPr>
        <p:spPr>
          <a:xfrm>
            <a:off x="5666609" y="4194181"/>
            <a:ext cx="806040" cy="2696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 descr="Web browser icon, internet browser for commercial, print media, web or any  type of design projects Stock Vector Image &amp; Art - Alamy">
            <a:extLst>
              <a:ext uri="{FF2B5EF4-FFF2-40B4-BE49-F238E27FC236}">
                <a16:creationId xmlns:a16="http://schemas.microsoft.com/office/drawing/2014/main" id="{0F3BD37F-E6FD-4BA9-9DEB-C0C10CFBCB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7884"/>
          <a:stretch/>
        </p:blipFill>
        <p:spPr bwMode="auto">
          <a:xfrm>
            <a:off x="432407" y="3054062"/>
            <a:ext cx="1977430" cy="1517938"/>
          </a:xfrm>
          <a:prstGeom prst="rect">
            <a:avLst/>
          </a:prstGeom>
          <a:noFill/>
          <a:extLst>
            <a:ext uri="{909E8E84-426E-40DD-AFC4-6F175D3DCCD1}">
              <a14:hiddenFill xmlns:a14="http://schemas.microsoft.com/office/drawing/2010/main">
                <a:solidFill>
                  <a:srgbClr val="FFFFFF"/>
                </a:solidFill>
              </a14:hiddenFill>
            </a:ext>
          </a:extLst>
        </p:spPr>
      </p:pic>
      <p:sp>
        <p:nvSpPr>
          <p:cNvPr id="43" name="Arrow: Right 42">
            <a:extLst>
              <a:ext uri="{FF2B5EF4-FFF2-40B4-BE49-F238E27FC236}">
                <a16:creationId xmlns:a16="http://schemas.microsoft.com/office/drawing/2014/main" id="{3E1427DD-BFCB-4133-A893-0FEB3267BA68}"/>
              </a:ext>
            </a:extLst>
          </p:cNvPr>
          <p:cNvSpPr/>
          <p:nvPr/>
        </p:nvSpPr>
        <p:spPr>
          <a:xfrm>
            <a:off x="3745561" y="3164121"/>
            <a:ext cx="573992" cy="27500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Left 43">
            <a:extLst>
              <a:ext uri="{FF2B5EF4-FFF2-40B4-BE49-F238E27FC236}">
                <a16:creationId xmlns:a16="http://schemas.microsoft.com/office/drawing/2014/main" id="{31467D8D-07F9-4851-A9A9-F236BE7C0128}"/>
              </a:ext>
            </a:extLst>
          </p:cNvPr>
          <p:cNvSpPr/>
          <p:nvPr/>
        </p:nvSpPr>
        <p:spPr>
          <a:xfrm>
            <a:off x="3722219" y="4070965"/>
            <a:ext cx="690674" cy="2750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E6F4E4E-C786-4AB1-8BFE-8FC0BDC60617}"/>
              </a:ext>
            </a:extLst>
          </p:cNvPr>
          <p:cNvSpPr/>
          <p:nvPr/>
        </p:nvSpPr>
        <p:spPr>
          <a:xfrm>
            <a:off x="1947911" y="2740574"/>
            <a:ext cx="1577557" cy="1966784"/>
          </a:xfrm>
          <a:prstGeom prst="roundRect">
            <a:avLst/>
          </a:prstGeom>
          <a:solidFill>
            <a:schemeClr val="accent3">
              <a:lumMod val="20000"/>
              <a:lumOff val="80000"/>
            </a:schemeClr>
          </a:solidFill>
          <a:ln w="222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50000"/>
                  </a:schemeClr>
                </a:solidFill>
              </a:rPr>
              <a:t>Front-End</a:t>
            </a:r>
          </a:p>
        </p:txBody>
      </p:sp>
      <p:sp>
        <p:nvSpPr>
          <p:cNvPr id="31" name="Arrow: Down 30">
            <a:extLst>
              <a:ext uri="{FF2B5EF4-FFF2-40B4-BE49-F238E27FC236}">
                <a16:creationId xmlns:a16="http://schemas.microsoft.com/office/drawing/2014/main" id="{27C3773B-FDD3-43D7-ABB0-E489180E6536}"/>
              </a:ext>
            </a:extLst>
          </p:cNvPr>
          <p:cNvSpPr/>
          <p:nvPr/>
        </p:nvSpPr>
        <p:spPr>
          <a:xfrm>
            <a:off x="6972661" y="3717468"/>
            <a:ext cx="255434" cy="35349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D5E4A10-6BC1-4B8B-BAB8-6A775D0DE030}"/>
              </a:ext>
            </a:extLst>
          </p:cNvPr>
          <p:cNvSpPr/>
          <p:nvPr/>
        </p:nvSpPr>
        <p:spPr>
          <a:xfrm>
            <a:off x="2134031" y="3265452"/>
            <a:ext cx="1252537"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2"/>
                </a:solidFill>
              </a:rPr>
              <a:t>HTML/CSS </a:t>
            </a:r>
            <a:r>
              <a:rPr lang="en-US" dirty="0">
                <a:solidFill>
                  <a:schemeClr val="accent2"/>
                </a:solidFill>
              </a:rPr>
              <a:t>/JavaScript Framework</a:t>
            </a:r>
          </a:p>
        </p:txBody>
      </p:sp>
      <p:sp>
        <p:nvSpPr>
          <p:cNvPr id="13" name="AutoShape 4" descr="http request PNG icons">
            <a:extLst>
              <a:ext uri="{FF2B5EF4-FFF2-40B4-BE49-F238E27FC236}">
                <a16:creationId xmlns:a16="http://schemas.microsoft.com/office/drawing/2014/main" id="{7040D2F7-51F0-4F5C-BD4D-07CD271AD0C8}"/>
              </a:ext>
            </a:extLst>
          </p:cNvPr>
          <p:cNvSpPr>
            <a:spLocks noChangeAspect="1" noChangeArrowheads="1"/>
          </p:cNvSpPr>
          <p:nvPr/>
        </p:nvSpPr>
        <p:spPr bwMode="auto">
          <a:xfrm>
            <a:off x="5661488"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json-logo - Saixiii">
            <a:extLst>
              <a:ext uri="{FF2B5EF4-FFF2-40B4-BE49-F238E27FC236}">
                <a16:creationId xmlns:a16="http://schemas.microsoft.com/office/drawing/2014/main" id="{2FD1B386-8928-4CCB-91C1-825B4E32F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103" y="4444933"/>
            <a:ext cx="933756" cy="37022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2" descr="json-logo - Saixiii">
            <a:extLst>
              <a:ext uri="{FF2B5EF4-FFF2-40B4-BE49-F238E27FC236}">
                <a16:creationId xmlns:a16="http://schemas.microsoft.com/office/drawing/2014/main" id="{BCA2FE0C-F210-4369-ADF1-11653CF47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034" y="4583145"/>
            <a:ext cx="933756" cy="37022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D05B3AD4-52BB-4154-9BDC-BBDFF7C68568}"/>
              </a:ext>
            </a:extLst>
          </p:cNvPr>
          <p:cNvSpPr/>
          <p:nvPr/>
        </p:nvSpPr>
        <p:spPr>
          <a:xfrm>
            <a:off x="2779043" y="2217657"/>
            <a:ext cx="1941557" cy="369332"/>
          </a:xfrm>
          <a:prstGeom prst="rect">
            <a:avLst/>
          </a:prstGeom>
        </p:spPr>
        <p:txBody>
          <a:bodyPr wrap="none">
            <a:spAutoFit/>
          </a:bodyPr>
          <a:lstStyle/>
          <a:p>
            <a:r>
              <a:rPr lang="en-US" dirty="0" err="1">
                <a:solidFill>
                  <a:srgbClr val="0645AD"/>
                </a:solidFill>
                <a:latin typeface="Arial" panose="020B0604020202020204" pitchFamily="34" charset="0"/>
                <a:hlinkClick r:id="rId4" tooltip="XMLHttpRequest"/>
              </a:rPr>
              <a:t>XMLHttpRequest</a:t>
            </a:r>
            <a:endParaRPr lang="en-US" dirty="0"/>
          </a:p>
        </p:txBody>
      </p:sp>
      <p:sp>
        <p:nvSpPr>
          <p:cNvPr id="25" name="Rectangle 24">
            <a:extLst>
              <a:ext uri="{FF2B5EF4-FFF2-40B4-BE49-F238E27FC236}">
                <a16:creationId xmlns:a16="http://schemas.microsoft.com/office/drawing/2014/main" id="{BD32E07F-BACE-4492-9A13-9831B55B088B}"/>
              </a:ext>
            </a:extLst>
          </p:cNvPr>
          <p:cNvSpPr/>
          <p:nvPr/>
        </p:nvSpPr>
        <p:spPr>
          <a:xfrm>
            <a:off x="10060609" y="2121993"/>
            <a:ext cx="1077987" cy="646331"/>
          </a:xfrm>
          <a:prstGeom prst="rect">
            <a:avLst/>
          </a:prstGeom>
        </p:spPr>
        <p:txBody>
          <a:bodyPr wrap="none">
            <a:spAutoFit/>
          </a:bodyPr>
          <a:lstStyle/>
          <a:p>
            <a:pPr algn="ctr"/>
            <a:r>
              <a:rPr lang="en-US" b="1" dirty="0">
                <a:solidFill>
                  <a:schemeClr val="accent5">
                    <a:lumMod val="50000"/>
                  </a:schemeClr>
                </a:solidFill>
              </a:rPr>
              <a:t>Database</a:t>
            </a:r>
          </a:p>
          <a:p>
            <a:pPr algn="ctr"/>
            <a:r>
              <a:rPr lang="en-US" b="1" dirty="0">
                <a:solidFill>
                  <a:schemeClr val="accent5">
                    <a:lumMod val="50000"/>
                  </a:schemeClr>
                </a:solidFill>
              </a:rPr>
              <a:t>Server</a:t>
            </a:r>
          </a:p>
        </p:txBody>
      </p:sp>
      <p:sp>
        <p:nvSpPr>
          <p:cNvPr id="26" name="Rectangle: Rounded Corners 25">
            <a:extLst>
              <a:ext uri="{FF2B5EF4-FFF2-40B4-BE49-F238E27FC236}">
                <a16:creationId xmlns:a16="http://schemas.microsoft.com/office/drawing/2014/main" id="{B9E5EC66-CF05-4ED6-BC26-687373D68350}"/>
              </a:ext>
            </a:extLst>
          </p:cNvPr>
          <p:cNvSpPr/>
          <p:nvPr/>
        </p:nvSpPr>
        <p:spPr>
          <a:xfrm>
            <a:off x="9877717" y="1878312"/>
            <a:ext cx="1448900" cy="36913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137BC91-8E9C-4919-BCB0-B96B136A4E86}"/>
              </a:ext>
            </a:extLst>
          </p:cNvPr>
          <p:cNvSpPr/>
          <p:nvPr/>
        </p:nvSpPr>
        <p:spPr>
          <a:xfrm>
            <a:off x="554084" y="2143035"/>
            <a:ext cx="1618181" cy="369332"/>
          </a:xfrm>
          <a:prstGeom prst="rect">
            <a:avLst/>
          </a:prstGeom>
          <a:solidFill>
            <a:schemeClr val="accent4">
              <a:lumMod val="20000"/>
              <a:lumOff val="80000"/>
            </a:schemeClr>
          </a:solidFill>
          <a:ln>
            <a:solidFill>
              <a:schemeClr val="accent1">
                <a:lumMod val="75000"/>
              </a:schemeClr>
            </a:solidFill>
          </a:ln>
        </p:spPr>
        <p:txBody>
          <a:bodyPr wrap="square">
            <a:spAutoFit/>
          </a:bodyPr>
          <a:lstStyle/>
          <a:p>
            <a:pPr algn="ctr"/>
            <a:r>
              <a:rPr lang="en-US" b="1" dirty="0">
                <a:solidFill>
                  <a:schemeClr val="accent5">
                    <a:lumMod val="50000"/>
                  </a:schemeClr>
                </a:solidFill>
              </a:rPr>
              <a:t>Client</a:t>
            </a:r>
          </a:p>
        </p:txBody>
      </p:sp>
      <p:sp>
        <p:nvSpPr>
          <p:cNvPr id="29" name="Rectangle 28">
            <a:extLst>
              <a:ext uri="{FF2B5EF4-FFF2-40B4-BE49-F238E27FC236}">
                <a16:creationId xmlns:a16="http://schemas.microsoft.com/office/drawing/2014/main" id="{2990CBFB-8DED-4D5C-949C-E5872A0FC5DC}"/>
              </a:ext>
            </a:extLst>
          </p:cNvPr>
          <p:cNvSpPr/>
          <p:nvPr/>
        </p:nvSpPr>
        <p:spPr>
          <a:xfrm>
            <a:off x="2779042" y="4911493"/>
            <a:ext cx="1646605" cy="369332"/>
          </a:xfrm>
          <a:prstGeom prst="rect">
            <a:avLst/>
          </a:prstGeom>
        </p:spPr>
        <p:txBody>
          <a:bodyPr wrap="none">
            <a:spAutoFit/>
          </a:bodyPr>
          <a:lstStyle/>
          <a:p>
            <a:r>
              <a:rPr lang="en-US" dirty="0" err="1">
                <a:solidFill>
                  <a:srgbClr val="0645AD"/>
                </a:solidFill>
                <a:latin typeface="Arial" panose="020B0604020202020204" pitchFamily="34" charset="0"/>
                <a:hlinkClick r:id="rId4" tooltip="XMLHttpRequest"/>
              </a:rPr>
              <a:t>HttpRe</a:t>
            </a:r>
            <a:r>
              <a:rPr lang="en-US" dirty="0" err="1">
                <a:solidFill>
                  <a:srgbClr val="0645AD"/>
                </a:solidFill>
                <a:latin typeface="Arial" panose="020B0604020202020204" pitchFamily="34" charset="0"/>
              </a:rPr>
              <a:t>sponse</a:t>
            </a:r>
            <a:endParaRPr lang="en-US" dirty="0"/>
          </a:p>
        </p:txBody>
      </p:sp>
    </p:spTree>
    <p:extLst>
      <p:ext uri="{BB962C8B-B14F-4D97-AF65-F5344CB8AC3E}">
        <p14:creationId xmlns:p14="http://schemas.microsoft.com/office/powerpoint/2010/main" val="20398890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4F59-13DD-4489-AA49-1E93613989B4}"/>
              </a:ext>
            </a:extLst>
          </p:cNvPr>
          <p:cNvSpPr>
            <a:spLocks noGrp="1"/>
          </p:cNvSpPr>
          <p:nvPr>
            <p:ph type="title"/>
          </p:nvPr>
        </p:nvSpPr>
        <p:spPr/>
        <p:txBody>
          <a:bodyPr/>
          <a:lstStyle/>
          <a:p>
            <a:r>
              <a:rPr lang="en-US" dirty="0" err="1"/>
              <a:t>SubjectListServlet</a:t>
            </a:r>
            <a:endParaRPr lang="en-US" dirty="0"/>
          </a:p>
        </p:txBody>
      </p:sp>
      <p:sp>
        <p:nvSpPr>
          <p:cNvPr id="4" name="Rectangle 1">
            <a:extLst>
              <a:ext uri="{FF2B5EF4-FFF2-40B4-BE49-F238E27FC236}">
                <a16:creationId xmlns:a16="http://schemas.microsoft.com/office/drawing/2014/main" id="{4469C951-24E8-4194-85FA-63C2F4D4103E}"/>
              </a:ext>
            </a:extLst>
          </p:cNvPr>
          <p:cNvSpPr>
            <a:spLocks noGrp="1" noChangeArrowheads="1"/>
          </p:cNvSpPr>
          <p:nvPr>
            <p:ph idx="1"/>
          </p:nvPr>
        </p:nvSpPr>
        <p:spPr bwMode="auto">
          <a:xfrm>
            <a:off x="935477" y="1533795"/>
            <a:ext cx="10650166" cy="4351338"/>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Fira Code Medium"/>
              </a:rPr>
              <a:t>package </a:t>
            </a:r>
            <a:r>
              <a:rPr kumimoji="0" lang="en-US" altLang="en-US" sz="1600" b="0" i="0" u="none" strike="noStrike" cap="none" normalizeH="0" baseline="0" dirty="0">
                <a:ln>
                  <a:noFill/>
                </a:ln>
                <a:solidFill>
                  <a:srgbClr val="000000"/>
                </a:solidFill>
                <a:effectLst/>
                <a:latin typeface="Fira Code Medium"/>
              </a:rPr>
              <a:t>sit.int202.simple.servlet</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9E880D"/>
                </a:solidFill>
                <a:effectLst/>
                <a:latin typeface="Fira Code Medium"/>
              </a:rPr>
              <a:t>@</a:t>
            </a:r>
            <a:r>
              <a:rPr kumimoji="0" lang="en-US" altLang="en-US" sz="1600" b="0" i="0" u="none" strike="noStrike" cap="none" normalizeH="0" baseline="0" dirty="0" err="1">
                <a:ln>
                  <a:noFill/>
                </a:ln>
                <a:solidFill>
                  <a:srgbClr val="9E880D"/>
                </a:solidFill>
                <a:effectLst/>
                <a:latin typeface="Fira Code Medium"/>
              </a:rPr>
              <a:t>WebServlet</a:t>
            </a:r>
            <a:r>
              <a:rPr kumimoji="0" lang="en-US" altLang="en-US" sz="1600" b="0" i="0" u="none" strike="noStrike" cap="none" normalizeH="0" baseline="0" dirty="0">
                <a:ln>
                  <a:noFill/>
                </a:ln>
                <a:solidFill>
                  <a:srgbClr val="080808"/>
                </a:solidFill>
                <a:effectLst/>
                <a:latin typeface="Fira Code Medium"/>
              </a:rPr>
              <a:t>(name = </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SubjectListServlet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 value = </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SubjectList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033B3"/>
                </a:solidFill>
                <a:effectLst/>
                <a:latin typeface="Fira Code Medium"/>
              </a:rPr>
              <a:t>public class </a:t>
            </a:r>
            <a:r>
              <a:rPr kumimoji="0" lang="en-US" altLang="en-US" sz="1600" b="0" i="0" u="none" strike="noStrike" cap="none" normalizeH="0" baseline="0" dirty="0" err="1">
                <a:ln>
                  <a:noFill/>
                </a:ln>
                <a:solidFill>
                  <a:srgbClr val="000000"/>
                </a:solidFill>
                <a:effectLst/>
                <a:latin typeface="Fira Code Medium"/>
              </a:rPr>
              <a:t>SubjectListServlet</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extends </a:t>
            </a:r>
            <a:r>
              <a:rPr kumimoji="0" lang="en-US" altLang="en-US" sz="1600" b="0" i="0" u="none" strike="noStrike" cap="none" normalizeH="0" baseline="0" dirty="0" err="1">
                <a:ln>
                  <a:noFill/>
                </a:ln>
                <a:solidFill>
                  <a:srgbClr val="000000"/>
                </a:solidFill>
                <a:effectLst/>
                <a:latin typeface="Fira Code Medium"/>
              </a:rPr>
              <a:t>HttpServlet</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9E880D"/>
                </a:solidFill>
                <a:effectLst/>
                <a:latin typeface="Fira Code Medium"/>
              </a:rPr>
              <a:t>@Override</a:t>
            </a:r>
            <a:br>
              <a:rPr kumimoji="0" lang="en-US" altLang="en-US" sz="1600" b="0" i="0" u="none" strike="noStrike" cap="none" normalizeH="0" baseline="0" dirty="0">
                <a:ln>
                  <a:noFill/>
                </a:ln>
                <a:solidFill>
                  <a:srgbClr val="9E880D"/>
                </a:solidFill>
                <a:effectLst/>
                <a:latin typeface="Fira Code Medium"/>
              </a:rPr>
            </a:br>
            <a:r>
              <a:rPr kumimoji="0" lang="en-US" altLang="en-US" sz="1600" b="0" i="0" u="none" strike="noStrike" cap="none" normalizeH="0" baseline="0" dirty="0">
                <a:ln>
                  <a:noFill/>
                </a:ln>
                <a:solidFill>
                  <a:srgbClr val="9E880D"/>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protected void </a:t>
            </a:r>
            <a:r>
              <a:rPr kumimoji="0" lang="en-US" altLang="en-US" sz="1600" b="0" i="0" u="none" strike="noStrike" cap="none" normalizeH="0" baseline="0" dirty="0" err="1">
                <a:ln>
                  <a:noFill/>
                </a:ln>
                <a:solidFill>
                  <a:srgbClr val="00627A"/>
                </a:solidFill>
                <a:effectLst/>
                <a:latin typeface="Fira Code Medium"/>
              </a:rPr>
              <a:t>doGet</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err="1">
                <a:ln>
                  <a:noFill/>
                </a:ln>
                <a:solidFill>
                  <a:srgbClr val="000000"/>
                </a:solidFill>
                <a:effectLst/>
                <a:latin typeface="Fira Code Medium"/>
              </a:rPr>
              <a:t>HttpServletRequest</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request, </a:t>
            </a:r>
            <a:r>
              <a:rPr kumimoji="0" lang="en-US" altLang="en-US" sz="1600" b="0" i="0" u="none" strike="noStrike" cap="none" normalizeH="0" baseline="0" dirty="0" err="1">
                <a:ln>
                  <a:noFill/>
                </a:ln>
                <a:solidFill>
                  <a:srgbClr val="000000"/>
                </a:solidFill>
                <a:effectLst/>
                <a:latin typeface="Fira Code Medium"/>
              </a:rPr>
              <a:t>HttpServletResponse</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response) </a:t>
            </a:r>
            <a:r>
              <a:rPr kumimoji="0" lang="en-US" altLang="en-US" sz="1600" b="0" i="0" u="none" strike="noStrike" cap="none" normalizeH="0" baseline="0" dirty="0">
                <a:ln>
                  <a:noFill/>
                </a:ln>
                <a:solidFill>
                  <a:srgbClr val="0033B3"/>
                </a:solidFill>
                <a:effectLst/>
                <a:latin typeface="Fira Code Medium"/>
              </a:rPr>
              <a:t>throws </a:t>
            </a:r>
            <a:r>
              <a:rPr kumimoji="0" lang="en-US" altLang="en-US" sz="1600" b="0" i="0" u="none" strike="noStrike" cap="none" normalizeH="0" baseline="0" dirty="0" err="1">
                <a:ln>
                  <a:noFill/>
                </a:ln>
                <a:solidFill>
                  <a:srgbClr val="000000"/>
                </a:solidFill>
                <a:effectLst/>
                <a:latin typeface="Fira Code Medium"/>
              </a:rPr>
              <a:t>ServletException</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00000"/>
                </a:solidFill>
                <a:effectLst/>
                <a:latin typeface="Fira Code Medium"/>
              </a:rPr>
              <a:t>IOException</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0000"/>
                </a:solidFill>
                <a:effectLst/>
                <a:latin typeface="Fira Code Medium"/>
              </a:rPr>
              <a:t>List</a:t>
            </a: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0000"/>
                </a:solidFill>
                <a:effectLst/>
                <a:latin typeface="Fira Code Medium"/>
              </a:rPr>
              <a:t>Subject</a:t>
            </a:r>
            <a:r>
              <a:rPr kumimoji="0" lang="en-US" altLang="en-US" sz="1600" b="0" i="0" u="none" strike="noStrike" cap="none" normalizeH="0" baseline="0" dirty="0">
                <a:ln>
                  <a:noFill/>
                </a:ln>
                <a:solidFill>
                  <a:srgbClr val="080808"/>
                </a:solidFill>
                <a:effectLst/>
                <a:latin typeface="Fira Code Medium"/>
              </a:rPr>
              <a:t>&gt; </a:t>
            </a:r>
            <a:r>
              <a:rPr kumimoji="0" lang="en-US" altLang="en-US" sz="1600" b="0" i="0" u="none" strike="noStrike" cap="none" normalizeH="0" baseline="0" dirty="0">
                <a:ln>
                  <a:noFill/>
                </a:ln>
                <a:solidFill>
                  <a:srgbClr val="000000"/>
                </a:solidFill>
                <a:effectLst/>
                <a:latin typeface="Fira Code Medium"/>
              </a:rPr>
              <a:t>subjects </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0000"/>
                </a:solidFill>
                <a:effectLst/>
                <a:latin typeface="Fira Code Medium"/>
              </a:rPr>
              <a:t>List</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new </a:t>
            </a:r>
            <a:r>
              <a:rPr kumimoji="0" lang="en-US" altLang="en-US" sz="1600" b="0" i="0" u="none" strike="noStrike" cap="none" normalizeH="0" baseline="0" dirty="0" err="1">
                <a:ln>
                  <a:noFill/>
                </a:ln>
                <a:solidFill>
                  <a:srgbClr val="080808"/>
                </a:solidFill>
                <a:effectLst/>
                <a:latin typeface="Fira Code Medium"/>
              </a:rPr>
              <a:t>SubjectRepository</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err="1">
                <a:ln>
                  <a:noFill/>
                </a:ln>
                <a:solidFill>
                  <a:srgbClr val="080808"/>
                </a:solidFill>
                <a:effectLst/>
                <a:latin typeface="Fira Code Medium"/>
              </a:rPr>
              <a:t>findAll</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80808"/>
                </a:solidFill>
                <a:effectLst/>
                <a:latin typeface="Fira Code Medium"/>
              </a:rPr>
              <a:t>request.setAttribute</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subjects"</a:t>
            </a:r>
            <a:r>
              <a:rPr kumimoji="0" lang="en-US" altLang="en-US" sz="1600" b="0" i="0" u="none" strike="noStrike" cap="none" normalizeH="0" baseline="0" dirty="0" err="1">
                <a:ln>
                  <a:noFill/>
                </a:ln>
                <a:solidFill>
                  <a:srgbClr val="080808"/>
                </a:solidFill>
                <a:effectLst/>
                <a:latin typeface="Fira Code Medium"/>
              </a:rPr>
              <a:t>,</a:t>
            </a:r>
            <a:r>
              <a:rPr kumimoji="0" lang="en-US" altLang="en-US" sz="1600" b="0" i="0" u="none" strike="noStrike" cap="none" normalizeH="0" baseline="0" dirty="0" err="1">
                <a:ln>
                  <a:noFill/>
                </a:ln>
                <a:solidFill>
                  <a:srgbClr val="000000"/>
                </a:solidFill>
                <a:effectLst/>
                <a:latin typeface="Fira Code Medium"/>
              </a:rPr>
              <a:t>subjects</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80808"/>
                </a:solidFill>
                <a:effectLst/>
                <a:latin typeface="Fira Code Medium"/>
              </a:rPr>
              <a:t>request.getRequestDispatcher</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subject_listing.jsp</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).forward(</a:t>
            </a:r>
            <a:r>
              <a:rPr kumimoji="0" lang="en-US" altLang="en-US" sz="1600" b="0" i="0" u="none" strike="noStrike" cap="none" normalizeH="0" baseline="0" dirty="0" err="1">
                <a:ln>
                  <a:noFill/>
                </a:ln>
                <a:solidFill>
                  <a:srgbClr val="080808"/>
                </a:solidFill>
                <a:effectLst/>
                <a:latin typeface="Fira Code Medium"/>
              </a:rPr>
              <a:t>request,response</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9E880D"/>
                </a:solidFill>
                <a:effectLst/>
                <a:latin typeface="Fira Code Medium"/>
              </a:rPr>
              <a:t>@Override</a:t>
            </a:r>
            <a:br>
              <a:rPr kumimoji="0" lang="en-US" altLang="en-US" sz="1600" b="0" i="0" u="none" strike="noStrike" cap="none" normalizeH="0" baseline="0" dirty="0">
                <a:ln>
                  <a:noFill/>
                </a:ln>
                <a:solidFill>
                  <a:srgbClr val="9E880D"/>
                </a:solidFill>
                <a:effectLst/>
                <a:latin typeface="Fira Code Medium"/>
              </a:rPr>
            </a:br>
            <a:r>
              <a:rPr kumimoji="0" lang="en-US" altLang="en-US" sz="1600" b="0" i="0" u="none" strike="noStrike" cap="none" normalizeH="0" baseline="0" dirty="0">
                <a:ln>
                  <a:noFill/>
                </a:ln>
                <a:solidFill>
                  <a:srgbClr val="9E880D"/>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protected void </a:t>
            </a:r>
            <a:r>
              <a:rPr kumimoji="0" lang="en-US" altLang="en-US" sz="1600" b="0" i="0" u="none" strike="noStrike" cap="none" normalizeH="0" baseline="0" dirty="0" err="1">
                <a:ln>
                  <a:noFill/>
                </a:ln>
                <a:solidFill>
                  <a:srgbClr val="00627A"/>
                </a:solidFill>
                <a:effectLst/>
                <a:latin typeface="Fira Code Medium"/>
              </a:rPr>
              <a:t>doPost</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err="1">
                <a:ln>
                  <a:noFill/>
                </a:ln>
                <a:solidFill>
                  <a:srgbClr val="000000"/>
                </a:solidFill>
                <a:effectLst/>
                <a:latin typeface="Fira Code Medium"/>
              </a:rPr>
              <a:t>HttpServletRequest</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request, </a:t>
            </a:r>
            <a:r>
              <a:rPr kumimoji="0" lang="en-US" altLang="en-US" sz="1600" b="0" i="0" u="none" strike="noStrike" cap="none" normalizeH="0" baseline="0" dirty="0" err="1">
                <a:ln>
                  <a:noFill/>
                </a:ln>
                <a:solidFill>
                  <a:srgbClr val="000000"/>
                </a:solidFill>
                <a:effectLst/>
                <a:latin typeface="Fira Code Medium"/>
              </a:rPr>
              <a:t>HttpServletResponse</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response) </a:t>
            </a:r>
            <a:r>
              <a:rPr kumimoji="0" lang="en-US" altLang="en-US" sz="1600" b="0" i="0" u="none" strike="noStrike" cap="none" normalizeH="0" baseline="0" dirty="0">
                <a:ln>
                  <a:noFill/>
                </a:ln>
                <a:solidFill>
                  <a:srgbClr val="0033B3"/>
                </a:solidFill>
                <a:effectLst/>
                <a:latin typeface="Fira Code Medium"/>
              </a:rPr>
              <a:t>throws </a:t>
            </a:r>
            <a:r>
              <a:rPr kumimoji="0" lang="en-US" altLang="en-US" sz="1600" b="0" i="0" u="none" strike="noStrike" cap="none" normalizeH="0" baseline="0" dirty="0" err="1">
                <a:ln>
                  <a:noFill/>
                </a:ln>
                <a:solidFill>
                  <a:srgbClr val="000000"/>
                </a:solidFill>
                <a:effectLst/>
                <a:latin typeface="Fira Code Medium"/>
              </a:rPr>
              <a:t>ServletException</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00000"/>
                </a:solidFill>
                <a:effectLst/>
                <a:latin typeface="Fira Code Medium"/>
              </a:rPr>
              <a:t>IOException</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5242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AC65-A83C-4D29-8401-7DDD3D5B269B}"/>
              </a:ext>
            </a:extLst>
          </p:cNvPr>
          <p:cNvSpPr>
            <a:spLocks noGrp="1"/>
          </p:cNvSpPr>
          <p:nvPr>
            <p:ph type="title"/>
          </p:nvPr>
        </p:nvSpPr>
        <p:spPr>
          <a:xfrm>
            <a:off x="838200" y="365126"/>
            <a:ext cx="10515600" cy="753556"/>
          </a:xfrm>
        </p:spPr>
        <p:txBody>
          <a:bodyPr/>
          <a:lstStyle/>
          <a:p>
            <a:r>
              <a:rPr lang="en-US" dirty="0"/>
              <a:t>View: </a:t>
            </a:r>
            <a:r>
              <a:rPr lang="en-US" dirty="0" err="1"/>
              <a:t>subject_listing.jsp</a:t>
            </a:r>
            <a:r>
              <a:rPr lang="en-US" dirty="0"/>
              <a:t> (1)</a:t>
            </a:r>
          </a:p>
        </p:txBody>
      </p:sp>
      <p:sp>
        <p:nvSpPr>
          <p:cNvPr id="4" name="Rectangle 1">
            <a:extLst>
              <a:ext uri="{FF2B5EF4-FFF2-40B4-BE49-F238E27FC236}">
                <a16:creationId xmlns:a16="http://schemas.microsoft.com/office/drawing/2014/main" id="{D871F16E-E6A5-4E7E-A2C2-DDF570A35641}"/>
              </a:ext>
            </a:extLst>
          </p:cNvPr>
          <p:cNvSpPr>
            <a:spLocks noGrp="1" noChangeArrowheads="1"/>
          </p:cNvSpPr>
          <p:nvPr>
            <p:ph idx="1"/>
          </p:nvPr>
        </p:nvSpPr>
        <p:spPr bwMode="auto">
          <a:xfrm>
            <a:off x="992220" y="1348453"/>
            <a:ext cx="8850303" cy="5016758"/>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808"/>
                </a:solidFill>
                <a:effectLst/>
                <a:latin typeface="Fira Code Medium"/>
              </a:rPr>
              <a:t>&lt;%@ </a:t>
            </a:r>
            <a:r>
              <a:rPr kumimoji="0" lang="en-US" altLang="en-US" sz="1600" b="0" i="0" u="none" strike="noStrike" cap="none" normalizeH="0" baseline="0" dirty="0">
                <a:ln>
                  <a:noFill/>
                </a:ln>
                <a:solidFill>
                  <a:srgbClr val="0033B3"/>
                </a:solidFill>
                <a:effectLst/>
                <a:latin typeface="Fira Code Medium"/>
              </a:rPr>
              <a:t>page </a:t>
            </a:r>
            <a:r>
              <a:rPr kumimoji="0" lang="en-US" altLang="en-US" sz="1600" b="0" i="0" u="none" strike="noStrike" cap="none" normalizeH="0" baseline="0" dirty="0" err="1">
                <a:ln>
                  <a:noFill/>
                </a:ln>
                <a:solidFill>
                  <a:srgbClr val="174AD4"/>
                </a:solidFill>
                <a:effectLst/>
                <a:latin typeface="Fira Code Medium"/>
              </a:rPr>
              <a:t>contentType</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text/</a:t>
            </a:r>
            <a:r>
              <a:rPr kumimoji="0" lang="en-US" altLang="en-US" sz="1600" b="0" i="0" u="none" strike="noStrike" cap="none" normalizeH="0" baseline="0" dirty="0" err="1">
                <a:ln>
                  <a:noFill/>
                </a:ln>
                <a:solidFill>
                  <a:srgbClr val="067D17"/>
                </a:solidFill>
                <a:effectLst/>
                <a:latin typeface="Fira Code Medium"/>
              </a:rPr>
              <a:t>html;charset</a:t>
            </a:r>
            <a:r>
              <a:rPr kumimoji="0" lang="en-US" altLang="en-US" sz="1600" b="0" i="0" u="none" strike="noStrike" cap="none" normalizeH="0" baseline="0" dirty="0">
                <a:ln>
                  <a:noFill/>
                </a:ln>
                <a:solidFill>
                  <a:srgbClr val="067D17"/>
                </a:solidFill>
                <a:effectLst/>
                <a:latin typeface="Fira Code Medium"/>
              </a:rPr>
              <a:t>=UTF-8</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174AD4"/>
                </a:solidFill>
                <a:effectLst/>
                <a:latin typeface="Fira Code Medium"/>
              </a:rPr>
              <a:t>language</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java</a:t>
            </a:r>
            <a:r>
              <a:rPr kumimoji="0" lang="en-US" altLang="en-US" sz="1600" b="0" i="0" u="none" strike="noStrike" cap="none" normalizeH="0" baseline="0" dirty="0">
                <a:ln>
                  <a:noFill/>
                </a:ln>
                <a:solidFill>
                  <a:srgbClr val="080808"/>
                </a:solidFill>
                <a:effectLst/>
                <a:latin typeface="Fira Code Medium"/>
              </a:rPr>
              <a:t>" %&gt;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err="1">
                <a:ln>
                  <a:noFill/>
                </a:ln>
                <a:solidFill>
                  <a:srgbClr val="0033B3"/>
                </a:solidFill>
                <a:effectLst/>
                <a:latin typeface="Fira Code Medium"/>
              </a:rPr>
              <a:t>taglib</a:t>
            </a:r>
            <a:r>
              <a:rPr kumimoji="0" lang="en-US" altLang="en-US" sz="1600" b="0" i="0" u="none" strike="noStrike" cap="none" normalizeH="0" baseline="0" dirty="0">
                <a:ln>
                  <a:noFill/>
                </a:ln>
                <a:solidFill>
                  <a:srgbClr val="0033B3"/>
                </a:solidFill>
                <a:effectLst/>
                <a:latin typeface="Fira Code Medium"/>
              </a:rPr>
              <a:t> </a:t>
            </a:r>
            <a:r>
              <a:rPr kumimoji="0" lang="en-US" altLang="en-US" sz="1600" b="0" i="0" u="none" strike="noStrike" cap="none" normalizeH="0" baseline="0" dirty="0">
                <a:ln>
                  <a:noFill/>
                </a:ln>
                <a:solidFill>
                  <a:srgbClr val="174AD4"/>
                </a:solidFill>
                <a:effectLst/>
                <a:latin typeface="Fira Code Medium"/>
              </a:rPr>
              <a:t>prefix</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c</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174AD4"/>
                </a:solidFill>
                <a:effectLst/>
                <a:latin typeface="Fira Code Medium"/>
              </a:rPr>
              <a:t>uri</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http://java.sun.com/</a:t>
            </a:r>
            <a:r>
              <a:rPr kumimoji="0" lang="en-US" altLang="en-US" sz="1600" b="0" i="0" u="none" strike="noStrike" cap="none" normalizeH="0" baseline="0" dirty="0" err="1">
                <a:ln>
                  <a:noFill/>
                </a:ln>
                <a:solidFill>
                  <a:srgbClr val="067D17"/>
                </a:solidFill>
                <a:effectLst/>
                <a:latin typeface="Fira Code Medium"/>
              </a:rPr>
              <a:t>jsp</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jstl</a:t>
            </a:r>
            <a:r>
              <a:rPr kumimoji="0" lang="en-US" altLang="en-US" sz="1600" b="0" i="0" u="none" strike="noStrike" cap="none" normalizeH="0" baseline="0" dirty="0">
                <a:ln>
                  <a:noFill/>
                </a:ln>
                <a:solidFill>
                  <a:srgbClr val="067D17"/>
                </a:solidFill>
                <a:effectLst/>
                <a:latin typeface="Fira Code Medium"/>
              </a:rPr>
              <a:t>/core</a:t>
            </a:r>
            <a:r>
              <a:rPr kumimoji="0" lang="en-US" altLang="en-US" sz="1600" b="0" i="0" u="none" strike="noStrike" cap="none" normalizeH="0" baseline="0" dirty="0">
                <a:ln>
                  <a:noFill/>
                </a:ln>
                <a:solidFill>
                  <a:srgbClr val="080808"/>
                </a:solidFill>
                <a:effectLst/>
                <a:latin typeface="Fira Code Medium"/>
              </a:rPr>
              <a:t>" %&gt;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html</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head</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title</a:t>
            </a:r>
            <a:r>
              <a:rPr kumimoji="0" lang="en-US" altLang="en-US" sz="1600" b="0" i="0" u="none" strike="noStrike" cap="none" normalizeH="0" baseline="0" dirty="0">
                <a:ln>
                  <a:noFill/>
                </a:ln>
                <a:solidFill>
                  <a:srgbClr val="080808"/>
                </a:solidFill>
                <a:effectLst/>
                <a:latin typeface="Fira Code Medium"/>
              </a:rPr>
              <a:t>&gt;Subject Listing&lt;/</a:t>
            </a:r>
            <a:r>
              <a:rPr kumimoji="0" lang="en-US" altLang="en-US" sz="1600" b="0" i="0" u="none" strike="noStrike" cap="none" normalizeH="0" baseline="0" dirty="0">
                <a:ln>
                  <a:noFill/>
                </a:ln>
                <a:solidFill>
                  <a:srgbClr val="0033B3"/>
                </a:solidFill>
                <a:effectLst/>
                <a:latin typeface="Fira Code Medium"/>
              </a:rPr>
              <a:t>title</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link </a:t>
            </a:r>
            <a:r>
              <a:rPr kumimoji="0" lang="en-US" altLang="en-US" sz="1600" b="0" i="0" u="none" strike="noStrike" cap="none" normalizeH="0" baseline="0" dirty="0" err="1">
                <a:ln>
                  <a:noFill/>
                </a:ln>
                <a:solidFill>
                  <a:srgbClr val="174AD4"/>
                </a:solidFill>
                <a:effectLst/>
                <a:latin typeface="Fira Code Medium"/>
              </a:rPr>
              <a:t>href</a:t>
            </a:r>
            <a:r>
              <a:rPr kumimoji="0" lang="en-US" altLang="en-US" sz="1600" b="0" i="0" u="none" strike="noStrike" cap="none" normalizeH="0" baseline="0" dirty="0">
                <a:ln>
                  <a:noFill/>
                </a:ln>
                <a:solidFill>
                  <a:srgbClr val="067D17"/>
                </a:solidFill>
                <a:effectLst/>
                <a:latin typeface="Fira Code Medium"/>
              </a:rPr>
              <a:t>="https://cdn.jsdelivr.net/</a:t>
            </a:r>
            <a:r>
              <a:rPr kumimoji="0" lang="en-US" altLang="en-US" sz="1600" b="0" i="0" u="none" strike="noStrike" cap="none" normalizeH="0" baseline="0" dirty="0" err="1">
                <a:ln>
                  <a:noFill/>
                </a:ln>
                <a:solidFill>
                  <a:srgbClr val="067D17"/>
                </a:solidFill>
                <a:effectLst/>
                <a:latin typeface="Fira Code Medium"/>
              </a:rPr>
              <a:t>npm</a:t>
            </a:r>
            <a:r>
              <a:rPr kumimoji="0" lang="en-US" altLang="en-US" sz="1600" b="0" i="0" u="none" strike="noStrike" cap="none" normalizeH="0" baseline="0" dirty="0">
                <a:ln>
                  <a:noFill/>
                </a:ln>
                <a:solidFill>
                  <a:srgbClr val="067D17"/>
                </a:solidFill>
                <a:effectLst/>
                <a:latin typeface="Fira Code Medium"/>
              </a:rPr>
              <a:t>/bootstrap@5.1.1/</a:t>
            </a:r>
            <a:r>
              <a:rPr kumimoji="0" lang="en-US" altLang="en-US" sz="1600" b="0" i="0" u="none" strike="noStrike" cap="none" normalizeH="0" baseline="0" dirty="0" err="1">
                <a:ln>
                  <a:noFill/>
                </a:ln>
                <a:solidFill>
                  <a:srgbClr val="067D17"/>
                </a:solidFill>
                <a:effectLst/>
                <a:latin typeface="Fira Code Medium"/>
              </a:rPr>
              <a:t>dist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css</a:t>
            </a:r>
            <a:r>
              <a:rPr kumimoji="0" lang="en-US" altLang="en-US" sz="1600" b="0" i="0" u="none" strike="noStrike" cap="none" normalizeH="0" baseline="0" dirty="0">
                <a:ln>
                  <a:noFill/>
                </a:ln>
                <a:solidFill>
                  <a:srgbClr val="067D17"/>
                </a:solidFill>
                <a:effectLst/>
                <a:latin typeface="Fira Code Medium"/>
              </a:rPr>
              <a:t>/bootstrap.min.css" </a:t>
            </a:r>
            <a:r>
              <a:rPr kumimoji="0" lang="en-US" altLang="en-US" sz="1600" b="0" i="0" u="none" strike="noStrike" cap="none" normalizeH="0" baseline="0" dirty="0" err="1">
                <a:ln>
                  <a:noFill/>
                </a:ln>
                <a:solidFill>
                  <a:srgbClr val="174AD4"/>
                </a:solidFill>
                <a:effectLst/>
                <a:latin typeface="Fira Code Medium"/>
              </a:rPr>
              <a:t>rel</a:t>
            </a:r>
            <a:r>
              <a:rPr kumimoji="0" lang="en-US" altLang="en-US" sz="1600" b="0" i="0" u="none" strike="noStrike" cap="none" normalizeH="0" baseline="0" dirty="0">
                <a:ln>
                  <a:noFill/>
                </a:ln>
                <a:solidFill>
                  <a:srgbClr val="067D17"/>
                </a:solidFill>
                <a:effectLst/>
                <a:latin typeface="Fira Code Medium"/>
              </a:rPr>
              <a:t>="stylesheet"</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script </a:t>
            </a:r>
            <a:r>
              <a:rPr kumimoji="0" lang="en-US" altLang="en-US" sz="1600" b="0" i="0" u="none" strike="noStrike" cap="none" normalizeH="0" baseline="0" dirty="0" err="1">
                <a:ln>
                  <a:noFill/>
                </a:ln>
                <a:solidFill>
                  <a:srgbClr val="174AD4"/>
                </a:solidFill>
                <a:effectLst/>
                <a:latin typeface="Fira Code Medium"/>
              </a:rPr>
              <a:t>src</a:t>
            </a:r>
            <a:r>
              <a:rPr kumimoji="0" lang="en-US" altLang="en-US" sz="1600" b="0" i="0" u="none" strike="noStrike" cap="none" normalizeH="0" baseline="0" dirty="0">
                <a:ln>
                  <a:noFill/>
                </a:ln>
                <a:solidFill>
                  <a:srgbClr val="067D17"/>
                </a:solidFill>
                <a:effectLst/>
                <a:latin typeface="Fira Code Medium"/>
              </a:rPr>
              <a:t>="https://cdn.jsdelivr.net/</a:t>
            </a:r>
            <a:r>
              <a:rPr kumimoji="0" lang="en-US" altLang="en-US" sz="1600" b="0" i="0" u="none" strike="noStrike" cap="none" normalizeH="0" baseline="0" dirty="0" err="1">
                <a:ln>
                  <a:noFill/>
                </a:ln>
                <a:solidFill>
                  <a:srgbClr val="067D17"/>
                </a:solidFill>
                <a:effectLst/>
                <a:latin typeface="Fira Code Medium"/>
              </a:rPr>
              <a:t>npm</a:t>
            </a:r>
            <a:r>
              <a:rPr kumimoji="0" lang="en-US" altLang="en-US" sz="1600" b="0" i="0" u="none" strike="noStrike" cap="none" normalizeH="0" baseline="0" dirty="0">
                <a:ln>
                  <a:noFill/>
                </a:ln>
                <a:solidFill>
                  <a:srgbClr val="067D17"/>
                </a:solidFill>
                <a:effectLst/>
                <a:latin typeface="Fira Code Medium"/>
              </a:rPr>
              <a:t>/bootstrap@5.1.1/</a:t>
            </a:r>
            <a:r>
              <a:rPr kumimoji="0" lang="en-US" altLang="en-US" sz="1600" b="0" i="0" u="none" strike="noStrike" cap="none" normalizeH="0" baseline="0" dirty="0" err="1">
                <a:ln>
                  <a:noFill/>
                </a:ln>
                <a:solidFill>
                  <a:srgbClr val="067D17"/>
                </a:solidFill>
                <a:effectLst/>
                <a:latin typeface="Fira Code Medium"/>
              </a:rPr>
              <a:t>dist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js</a:t>
            </a:r>
            <a:r>
              <a:rPr kumimoji="0" lang="en-US" altLang="en-US" sz="1600" b="0" i="0" u="none" strike="noStrike" cap="none" normalizeH="0" baseline="0" dirty="0">
                <a:ln>
                  <a:noFill/>
                </a:ln>
                <a:solidFill>
                  <a:srgbClr val="067D17"/>
                </a:solidFill>
                <a:effectLst/>
                <a:latin typeface="Fira Code Medium"/>
              </a:rPr>
              <a:t>/bootstrap.bundle.min.js"</a:t>
            </a:r>
            <a:r>
              <a:rPr kumimoji="0" lang="en-US" altLang="en-US" sz="1600" b="0" i="0" u="none" strike="noStrike" cap="none" normalizeH="0" baseline="0" dirty="0">
                <a:ln>
                  <a:noFill/>
                </a:ln>
                <a:solidFill>
                  <a:srgbClr val="080808"/>
                </a:solidFill>
                <a:effectLst/>
                <a:latin typeface="Fira Code Medium"/>
              </a:rPr>
              <a:t>&gt;&lt;/</a:t>
            </a:r>
            <a:r>
              <a:rPr kumimoji="0" lang="en-US" altLang="en-US" sz="1600" b="0" i="0" u="none" strike="noStrike" cap="none" normalizeH="0" baseline="0" dirty="0">
                <a:ln>
                  <a:noFill/>
                </a:ln>
                <a:solidFill>
                  <a:srgbClr val="0033B3"/>
                </a:solidFill>
                <a:effectLst/>
                <a:latin typeface="Fira Code Medium"/>
              </a:rPr>
              <a:t>script</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head</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head</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body </a:t>
            </a:r>
            <a:r>
              <a:rPr kumimoji="0" lang="en-US" altLang="en-US" sz="1600" b="0" i="0" u="none" strike="noStrike" cap="none" normalizeH="0" baseline="0" dirty="0">
                <a:ln>
                  <a:noFill/>
                </a:ln>
                <a:solidFill>
                  <a:srgbClr val="174AD4"/>
                </a:solidFill>
                <a:effectLst/>
                <a:latin typeface="Fira Code Medium"/>
              </a:rPr>
              <a:t>style</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174AD4"/>
                </a:solidFill>
                <a:effectLst/>
                <a:latin typeface="Fira Code Medium"/>
              </a:rPr>
              <a:t>margin-left</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1750EB"/>
                </a:solidFill>
                <a:effectLst/>
                <a:latin typeface="Fira Code Medium"/>
              </a:rPr>
              <a:t>20</a:t>
            </a:r>
            <a:r>
              <a:rPr kumimoji="0" lang="en-US" altLang="en-US" sz="1600" b="0" i="0" u="none" strike="noStrike" cap="none" normalizeH="0" baseline="0" dirty="0">
                <a:ln>
                  <a:noFill/>
                </a:ln>
                <a:solidFill>
                  <a:srgbClr val="067D17"/>
                </a:solidFill>
                <a:effectLst/>
                <a:latin typeface="Fira Code Medium"/>
              </a:rPr>
              <a:t>px"</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="container-</a:t>
            </a:r>
            <a:r>
              <a:rPr kumimoji="0" lang="en-US" altLang="en-US" sz="1600" b="0" i="0" u="none" strike="noStrike" cap="none" normalizeH="0" baseline="0" dirty="0" err="1">
                <a:ln>
                  <a:noFill/>
                </a:ln>
                <a:solidFill>
                  <a:srgbClr val="067D17"/>
                </a:solidFill>
                <a:effectLst/>
                <a:latin typeface="Fira Code Medium"/>
              </a:rPr>
              <a:t>fluit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h3</a:t>
            </a:r>
            <a:r>
              <a:rPr kumimoji="0" lang="en-US" altLang="en-US" sz="1600" b="0" i="0" u="none" strike="noStrike" cap="none" normalizeH="0" baseline="0" dirty="0">
                <a:ln>
                  <a:noFill/>
                </a:ln>
                <a:solidFill>
                  <a:srgbClr val="080808"/>
                </a:solidFill>
                <a:effectLst/>
                <a:latin typeface="Fira Code Medium"/>
              </a:rPr>
              <a:t>&gt;Subject Listing:&lt;/</a:t>
            </a:r>
            <a:r>
              <a:rPr kumimoji="0" lang="en-US" altLang="en-US" sz="1600" b="0" i="0" u="none" strike="noStrike" cap="none" normalizeH="0" baseline="0" dirty="0">
                <a:ln>
                  <a:noFill/>
                </a:ln>
                <a:solidFill>
                  <a:srgbClr val="0033B3"/>
                </a:solidFill>
                <a:effectLst/>
                <a:latin typeface="Fira Code Medium"/>
              </a:rPr>
              <a:t>h3</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="row </a:t>
            </a:r>
            <a:r>
              <a:rPr kumimoji="0" lang="en-US" altLang="en-US" sz="1600" b="0" i="0" u="none" strike="noStrike" cap="none" normalizeH="0" baseline="0" dirty="0" err="1">
                <a:ln>
                  <a:noFill/>
                </a:ln>
                <a:solidFill>
                  <a:srgbClr val="067D17"/>
                </a:solidFill>
                <a:effectLst/>
                <a:latin typeface="Fira Code Medium"/>
              </a:rPr>
              <a:t>bg</a:t>
            </a:r>
            <a:r>
              <a:rPr kumimoji="0" lang="en-US" altLang="en-US" sz="1600" b="0" i="0" u="none" strike="noStrike" cap="none" normalizeH="0" baseline="0" dirty="0">
                <a:ln>
                  <a:noFill/>
                </a:ln>
                <a:solidFill>
                  <a:srgbClr val="067D17"/>
                </a:solidFill>
                <a:effectLst/>
                <a:latin typeface="Fira Code Medium"/>
              </a:rPr>
              <a:t>-light"</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="col-1"</a:t>
            </a:r>
            <a:r>
              <a:rPr kumimoji="0" lang="en-US" altLang="en-US" sz="1600" b="0" i="0" u="none" strike="noStrike" cap="none" normalizeH="0" baseline="0" dirty="0">
                <a:ln>
                  <a:noFill/>
                </a:ln>
                <a:solidFill>
                  <a:srgbClr val="080808"/>
                </a:solidFill>
                <a:effectLst/>
                <a:latin typeface="Fira Code Medium"/>
              </a:rPr>
              <a:t>&gt;No.&lt;/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="col-1"</a:t>
            </a:r>
            <a:r>
              <a:rPr kumimoji="0" lang="en-US" altLang="en-US" sz="1600" b="0" i="0" u="none" strike="noStrike" cap="none" normalizeH="0" baseline="0" dirty="0">
                <a:ln>
                  <a:noFill/>
                </a:ln>
                <a:solidFill>
                  <a:srgbClr val="080808"/>
                </a:solidFill>
                <a:effectLst/>
                <a:latin typeface="Fira Code Medium"/>
              </a:rPr>
              <a:t>&gt;Subject Id&lt;/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="col-3"</a:t>
            </a:r>
            <a:r>
              <a:rPr kumimoji="0" lang="en-US" altLang="en-US" sz="1600" b="0" i="0" u="none" strike="noStrike" cap="none" normalizeH="0" baseline="0" dirty="0">
                <a:ln>
                  <a:noFill/>
                </a:ln>
                <a:solidFill>
                  <a:srgbClr val="080808"/>
                </a:solidFill>
                <a:effectLst/>
                <a:latin typeface="Fira Code Medium"/>
              </a:rPr>
              <a:t>&gt;Subject Title&lt;/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="col-1"</a:t>
            </a:r>
            <a:r>
              <a:rPr kumimoji="0" lang="en-US" altLang="en-US" sz="1600" b="0" i="0" u="none" strike="noStrike" cap="none" normalizeH="0" baseline="0" dirty="0">
                <a:ln>
                  <a:noFill/>
                </a:ln>
                <a:solidFill>
                  <a:srgbClr val="080808"/>
                </a:solidFill>
                <a:effectLst/>
                <a:latin typeface="Fira Code Medium"/>
              </a:rPr>
              <a:t>&gt;Credit&lt;/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="col-6"</a:t>
            </a:r>
            <a:r>
              <a:rPr kumimoji="0" lang="en-US" altLang="en-US" sz="1600" b="0" i="0" u="none" strike="noStrike" cap="none" normalizeH="0" baseline="0" dirty="0">
                <a:ln>
                  <a:noFill/>
                </a:ln>
                <a:solidFill>
                  <a:srgbClr val="080808"/>
                </a:solidFill>
                <a:effectLst/>
                <a:latin typeface="Fira Code Medium"/>
              </a:rPr>
              <a:t>&gt;Note&lt;/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8723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AC65-A83C-4D29-8401-7DDD3D5B269B}"/>
              </a:ext>
            </a:extLst>
          </p:cNvPr>
          <p:cNvSpPr>
            <a:spLocks noGrp="1"/>
          </p:cNvSpPr>
          <p:nvPr>
            <p:ph type="title"/>
          </p:nvPr>
        </p:nvSpPr>
        <p:spPr>
          <a:xfrm>
            <a:off x="838200" y="365126"/>
            <a:ext cx="10515600" cy="753556"/>
          </a:xfrm>
        </p:spPr>
        <p:txBody>
          <a:bodyPr/>
          <a:lstStyle/>
          <a:p>
            <a:r>
              <a:rPr lang="en-US" dirty="0"/>
              <a:t>View: </a:t>
            </a:r>
            <a:r>
              <a:rPr lang="en-US" dirty="0" err="1"/>
              <a:t>subject_listing.jsp</a:t>
            </a:r>
            <a:r>
              <a:rPr lang="en-US" dirty="0"/>
              <a:t> (2)</a:t>
            </a:r>
          </a:p>
        </p:txBody>
      </p:sp>
      <p:sp>
        <p:nvSpPr>
          <p:cNvPr id="5" name="Rectangle 2">
            <a:extLst>
              <a:ext uri="{FF2B5EF4-FFF2-40B4-BE49-F238E27FC236}">
                <a16:creationId xmlns:a16="http://schemas.microsoft.com/office/drawing/2014/main" id="{DE82028C-21E1-4BDC-8170-36AC8421036F}"/>
              </a:ext>
            </a:extLst>
          </p:cNvPr>
          <p:cNvSpPr>
            <a:spLocks noGrp="1" noChangeArrowheads="1"/>
          </p:cNvSpPr>
          <p:nvPr>
            <p:ph idx="1"/>
          </p:nvPr>
        </p:nvSpPr>
        <p:spPr bwMode="auto">
          <a:xfrm>
            <a:off x="1040826" y="1284825"/>
            <a:ext cx="8502008" cy="4093428"/>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80808"/>
              </a:solidFill>
              <a:effectLst/>
              <a:latin typeface="Fira Code Mediu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err="1">
                <a:ln>
                  <a:noFill/>
                </a:ln>
                <a:solidFill>
                  <a:srgbClr val="871094"/>
                </a:solidFill>
                <a:effectLst/>
                <a:latin typeface="Fira Code Medium"/>
              </a:rPr>
              <a:t>c</a:t>
            </a:r>
            <a:r>
              <a:rPr kumimoji="0" lang="en-US" altLang="en-US" sz="2000" b="0" i="0" u="none" strike="noStrike" cap="none" normalizeH="0" baseline="0" dirty="0" err="1">
                <a:ln>
                  <a:noFill/>
                </a:ln>
                <a:solidFill>
                  <a:srgbClr val="0033B3"/>
                </a:solidFill>
                <a:effectLst/>
                <a:latin typeface="Fira Code Medium"/>
              </a:rPr>
              <a:t>:forEach</a:t>
            </a:r>
            <a:r>
              <a:rPr kumimoji="0" lang="en-US" altLang="en-US" sz="2000" b="0" i="0" u="none" strike="noStrike" cap="none" normalizeH="0" baseline="0" dirty="0">
                <a:ln>
                  <a:noFill/>
                </a:ln>
                <a:solidFill>
                  <a:srgbClr val="0033B3"/>
                </a:solidFill>
                <a:effectLst/>
                <a:latin typeface="Fira Code Medium"/>
              </a:rPr>
              <a:t> </a:t>
            </a:r>
            <a:r>
              <a:rPr kumimoji="0" lang="en-US" altLang="en-US" sz="2000" b="0" i="0" u="none" strike="noStrike" cap="none" normalizeH="0" baseline="0" dirty="0">
                <a:ln>
                  <a:noFill/>
                </a:ln>
                <a:solidFill>
                  <a:srgbClr val="174AD4"/>
                </a:solidFill>
                <a:effectLst/>
                <a:latin typeface="Fira Code Medium"/>
              </a:rPr>
              <a:t>items</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subjects</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 </a:t>
            </a:r>
            <a:r>
              <a:rPr kumimoji="0" lang="en-US" altLang="en-US" sz="2000" b="0" i="0" u="none" strike="noStrike" cap="none" normalizeH="0" baseline="0" dirty="0">
                <a:ln>
                  <a:noFill/>
                </a:ln>
                <a:solidFill>
                  <a:srgbClr val="174AD4"/>
                </a:solidFill>
                <a:effectLst/>
                <a:latin typeface="Fira Code Medium"/>
              </a:rPr>
              <a:t>var</a:t>
            </a:r>
            <a:r>
              <a:rPr kumimoji="0" lang="en-US" altLang="en-US" sz="2000" b="0" i="0" u="none" strike="noStrike" cap="none" normalizeH="0" baseline="0" dirty="0">
                <a:ln>
                  <a:noFill/>
                </a:ln>
                <a:solidFill>
                  <a:srgbClr val="067D17"/>
                </a:solidFill>
                <a:effectLst/>
                <a:latin typeface="Fira Code Medium"/>
              </a:rPr>
              <a:t>="subject" </a:t>
            </a:r>
            <a:r>
              <a:rPr kumimoji="0" lang="en-US" altLang="en-US" sz="2000" b="0" i="0" u="none" strike="noStrike" cap="none" normalizeH="0" baseline="0" dirty="0" err="1">
                <a:ln>
                  <a:noFill/>
                </a:ln>
                <a:solidFill>
                  <a:srgbClr val="174AD4"/>
                </a:solidFill>
                <a:effectLst/>
                <a:latin typeface="Fira Code Medium"/>
              </a:rPr>
              <a:t>varStatus</a:t>
            </a:r>
            <a:r>
              <a:rPr kumimoji="0" lang="en-US" altLang="en-US" sz="2000" b="0" i="0" u="none" strike="noStrike" cap="none" normalizeH="0" baseline="0" dirty="0">
                <a:ln>
                  <a:noFill/>
                </a:ln>
                <a:solidFill>
                  <a:srgbClr val="067D17"/>
                </a:solidFill>
                <a:effectLst/>
                <a:latin typeface="Fira Code Medium"/>
              </a:rPr>
              <a:t>="vs"</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a:ln>
                  <a:noFill/>
                </a:ln>
                <a:solidFill>
                  <a:srgbClr val="0033B3"/>
                </a:solidFill>
                <a:effectLst/>
                <a:latin typeface="Fira Code Medium"/>
              </a:rPr>
              <a:t>div </a:t>
            </a:r>
            <a:r>
              <a:rPr kumimoji="0" lang="en-US" altLang="en-US" sz="2000" b="0" i="0" u="none" strike="noStrike" cap="none" normalizeH="0" baseline="0" dirty="0">
                <a:ln>
                  <a:noFill/>
                </a:ln>
                <a:solidFill>
                  <a:srgbClr val="174AD4"/>
                </a:solidFill>
                <a:effectLst/>
                <a:latin typeface="Fira Code Medium"/>
              </a:rPr>
              <a:t>class</a:t>
            </a:r>
            <a:r>
              <a:rPr kumimoji="0" lang="en-US" altLang="en-US" sz="2000" b="0" i="0" u="none" strike="noStrike" cap="none" normalizeH="0" baseline="0" dirty="0">
                <a:ln>
                  <a:noFill/>
                </a:ln>
                <a:solidFill>
                  <a:srgbClr val="067D17"/>
                </a:solidFill>
                <a:effectLst/>
                <a:latin typeface="Fira Code Medium"/>
              </a:rPr>
              <a:t>="row"</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a:ln>
                  <a:noFill/>
                </a:ln>
                <a:solidFill>
                  <a:srgbClr val="0033B3"/>
                </a:solidFill>
                <a:effectLst/>
                <a:latin typeface="Fira Code Medium"/>
              </a:rPr>
              <a:t>div </a:t>
            </a:r>
            <a:r>
              <a:rPr kumimoji="0" lang="en-US" altLang="en-US" sz="2000" b="0" i="0" u="none" strike="noStrike" cap="none" normalizeH="0" baseline="0" dirty="0">
                <a:ln>
                  <a:noFill/>
                </a:ln>
                <a:solidFill>
                  <a:srgbClr val="174AD4"/>
                </a:solidFill>
                <a:effectLst/>
                <a:latin typeface="Fira Code Medium"/>
              </a:rPr>
              <a:t>class</a:t>
            </a:r>
            <a:r>
              <a:rPr kumimoji="0" lang="en-US" altLang="en-US" sz="2000" b="0" i="0" u="none" strike="noStrike" cap="none" normalizeH="0" baseline="0" dirty="0">
                <a:ln>
                  <a:noFill/>
                </a:ln>
                <a:solidFill>
                  <a:srgbClr val="067D17"/>
                </a:solidFill>
                <a:effectLst/>
                <a:latin typeface="Fira Code Medium"/>
              </a:rPr>
              <a:t>="col-1"</a:t>
            </a:r>
            <a:r>
              <a:rPr kumimoji="0" lang="en-US" altLang="en-US" sz="2000" b="0" i="0" u="none" strike="noStrike" cap="none" normalizeH="0" baseline="0" dirty="0">
                <a:ln>
                  <a:noFill/>
                </a:ln>
                <a:solidFill>
                  <a:srgbClr val="080808"/>
                </a:solidFill>
                <a:effectLst/>
                <a:latin typeface="Fira Code Medium"/>
              </a:rPr>
              <a:t>&gt;</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vs</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count</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div</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a:ln>
                  <a:noFill/>
                </a:ln>
                <a:solidFill>
                  <a:srgbClr val="0033B3"/>
                </a:solidFill>
                <a:effectLst/>
                <a:latin typeface="Fira Code Medium"/>
              </a:rPr>
              <a:t>div </a:t>
            </a:r>
            <a:r>
              <a:rPr kumimoji="0" lang="en-US" altLang="en-US" sz="2000" b="0" i="0" u="none" strike="noStrike" cap="none" normalizeH="0" baseline="0" dirty="0">
                <a:ln>
                  <a:noFill/>
                </a:ln>
                <a:solidFill>
                  <a:srgbClr val="174AD4"/>
                </a:solidFill>
                <a:effectLst/>
                <a:latin typeface="Fira Code Medium"/>
              </a:rPr>
              <a:t>class</a:t>
            </a:r>
            <a:r>
              <a:rPr kumimoji="0" lang="en-US" altLang="en-US" sz="2000" b="0" i="0" u="none" strike="noStrike" cap="none" normalizeH="0" baseline="0" dirty="0">
                <a:ln>
                  <a:noFill/>
                </a:ln>
                <a:solidFill>
                  <a:srgbClr val="067D17"/>
                </a:solidFill>
                <a:effectLst/>
                <a:latin typeface="Fira Code Medium"/>
              </a:rPr>
              <a:t>="col-1"</a:t>
            </a:r>
            <a:r>
              <a:rPr kumimoji="0" lang="en-US" altLang="en-US" sz="2000" b="0" i="0" u="none" strike="noStrike" cap="none" normalizeH="0" baseline="0" dirty="0">
                <a:ln>
                  <a:noFill/>
                </a:ln>
                <a:solidFill>
                  <a:srgbClr val="080808"/>
                </a:solidFill>
                <a:effectLst/>
                <a:latin typeface="Fira Code Medium"/>
              </a:rPr>
              <a:t>&gt;</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subject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id</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div</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a:ln>
                  <a:noFill/>
                </a:ln>
                <a:solidFill>
                  <a:srgbClr val="0033B3"/>
                </a:solidFill>
                <a:effectLst/>
                <a:latin typeface="Fira Code Medium"/>
              </a:rPr>
              <a:t>div </a:t>
            </a:r>
            <a:r>
              <a:rPr kumimoji="0" lang="en-US" altLang="en-US" sz="2000" b="0" i="0" u="none" strike="noStrike" cap="none" normalizeH="0" baseline="0" dirty="0">
                <a:ln>
                  <a:noFill/>
                </a:ln>
                <a:solidFill>
                  <a:srgbClr val="174AD4"/>
                </a:solidFill>
                <a:effectLst/>
                <a:latin typeface="Fira Code Medium"/>
              </a:rPr>
              <a:t>class</a:t>
            </a:r>
            <a:r>
              <a:rPr kumimoji="0" lang="en-US" altLang="en-US" sz="2000" b="0" i="0" u="none" strike="noStrike" cap="none" normalizeH="0" baseline="0" dirty="0">
                <a:ln>
                  <a:noFill/>
                </a:ln>
                <a:solidFill>
                  <a:srgbClr val="067D17"/>
                </a:solidFill>
                <a:effectLst/>
                <a:latin typeface="Fira Code Medium"/>
              </a:rPr>
              <a:t>="col-3"</a:t>
            </a:r>
            <a:r>
              <a:rPr kumimoji="0" lang="en-US" altLang="en-US" sz="2000" b="0" i="0" u="none" strike="noStrike" cap="none" normalizeH="0" baseline="0" dirty="0">
                <a:ln>
                  <a:noFill/>
                </a:ln>
                <a:solidFill>
                  <a:srgbClr val="080808"/>
                </a:solidFill>
                <a:effectLst/>
                <a:latin typeface="Fira Code Medium"/>
              </a:rPr>
              <a:t>&gt;</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subject</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title</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div</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a:ln>
                  <a:noFill/>
                </a:ln>
                <a:solidFill>
                  <a:srgbClr val="0033B3"/>
                </a:solidFill>
                <a:effectLst/>
                <a:latin typeface="Fira Code Medium"/>
              </a:rPr>
              <a:t>div </a:t>
            </a:r>
            <a:r>
              <a:rPr kumimoji="0" lang="en-US" altLang="en-US" sz="2000" b="0" i="0" u="none" strike="noStrike" cap="none" normalizeH="0" baseline="0" dirty="0">
                <a:ln>
                  <a:noFill/>
                </a:ln>
                <a:solidFill>
                  <a:srgbClr val="174AD4"/>
                </a:solidFill>
                <a:effectLst/>
                <a:latin typeface="Fira Code Medium"/>
              </a:rPr>
              <a:t>class</a:t>
            </a:r>
            <a:r>
              <a:rPr kumimoji="0" lang="en-US" altLang="en-US" sz="2000" b="0" i="0" u="none" strike="noStrike" cap="none" normalizeH="0" baseline="0" dirty="0">
                <a:ln>
                  <a:noFill/>
                </a:ln>
                <a:solidFill>
                  <a:srgbClr val="067D17"/>
                </a:solidFill>
                <a:effectLst/>
                <a:latin typeface="Fira Code Medium"/>
              </a:rPr>
              <a:t>="col-1"</a:t>
            </a:r>
            <a:r>
              <a:rPr kumimoji="0" lang="en-US" altLang="en-US" sz="2000" b="0" i="0" u="none" strike="noStrike" cap="none" normalizeH="0" baseline="0" dirty="0">
                <a:ln>
                  <a:noFill/>
                </a:ln>
                <a:solidFill>
                  <a:srgbClr val="080808"/>
                </a:solidFill>
                <a:effectLst/>
                <a:latin typeface="Fira Code Medium"/>
              </a:rPr>
              <a:t>&gt;</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subject</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credit</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div</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a:ln>
                  <a:noFill/>
                </a:ln>
                <a:solidFill>
                  <a:srgbClr val="0033B3"/>
                </a:solidFill>
                <a:effectLst/>
                <a:latin typeface="Fira Code Medium"/>
              </a:rPr>
              <a:t>div </a:t>
            </a:r>
            <a:r>
              <a:rPr kumimoji="0" lang="en-US" altLang="en-US" sz="2000" b="0" i="0" u="none" strike="noStrike" cap="none" normalizeH="0" baseline="0" dirty="0">
                <a:ln>
                  <a:noFill/>
                </a:ln>
                <a:solidFill>
                  <a:srgbClr val="174AD4"/>
                </a:solidFill>
                <a:effectLst/>
                <a:latin typeface="Fira Code Medium"/>
              </a:rPr>
              <a:t>class</a:t>
            </a:r>
            <a:r>
              <a:rPr kumimoji="0" lang="en-US" altLang="en-US" sz="2000" b="0" i="0" u="none" strike="noStrike" cap="none" normalizeH="0" baseline="0" dirty="0">
                <a:ln>
                  <a:noFill/>
                </a:ln>
                <a:solidFill>
                  <a:srgbClr val="067D17"/>
                </a:solidFill>
                <a:effectLst/>
                <a:latin typeface="Fira Code Medium"/>
              </a:rPr>
              <a:t>="col-6"</a:t>
            </a:r>
            <a:r>
              <a:rPr kumimoji="0" lang="en-US" altLang="en-US" sz="2000" b="0" i="0" u="none" strike="noStrike" cap="none" normalizeH="0" baseline="0" dirty="0">
                <a:ln>
                  <a:noFill/>
                </a:ln>
                <a:solidFill>
                  <a:srgbClr val="080808"/>
                </a:solidFill>
                <a:effectLst/>
                <a:latin typeface="Fira Code Medium"/>
              </a:rPr>
              <a:t>&gt;&lt;/</a:t>
            </a:r>
            <a:r>
              <a:rPr kumimoji="0" lang="en-US" altLang="en-US" sz="2000" b="0" i="0" u="none" strike="noStrike" cap="none" normalizeH="0" baseline="0" dirty="0">
                <a:ln>
                  <a:noFill/>
                </a:ln>
                <a:solidFill>
                  <a:srgbClr val="0033B3"/>
                </a:solidFill>
                <a:effectLst/>
                <a:latin typeface="Fira Code Medium"/>
              </a:rPr>
              <a:t>div</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a:ln>
                  <a:noFill/>
                </a:ln>
                <a:solidFill>
                  <a:srgbClr val="0033B3"/>
                </a:solidFill>
                <a:effectLst/>
                <a:latin typeface="Fira Code Medium"/>
              </a:rPr>
              <a:t>div</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err="1">
                <a:ln>
                  <a:noFill/>
                </a:ln>
                <a:solidFill>
                  <a:srgbClr val="871094"/>
                </a:solidFill>
                <a:effectLst/>
                <a:latin typeface="Fira Code Medium"/>
              </a:rPr>
              <a:t>c</a:t>
            </a:r>
            <a:r>
              <a:rPr kumimoji="0" lang="en-US" altLang="en-US" sz="2000" b="0" i="0" u="none" strike="noStrike" cap="none" normalizeH="0" baseline="0" dirty="0" err="1">
                <a:ln>
                  <a:noFill/>
                </a:ln>
                <a:solidFill>
                  <a:srgbClr val="0033B3"/>
                </a:solidFill>
                <a:effectLst/>
                <a:latin typeface="Fira Code Medium"/>
              </a:rPr>
              <a:t>:forEach</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div</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body</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html</a:t>
            </a:r>
            <a:r>
              <a:rPr kumimoji="0" lang="en-US" altLang="en-US" sz="2000" b="0" i="0" u="none" strike="noStrike" cap="none" normalizeH="0" baseline="0" dirty="0">
                <a:ln>
                  <a:noFill/>
                </a:ln>
                <a:solidFill>
                  <a:srgbClr val="080808"/>
                </a:solidFill>
                <a:effectLst/>
                <a:latin typeface="Fira Code Medium"/>
              </a:rPr>
              <a:t>&gt;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2551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6DD3-6BC7-4E52-87E9-DF37AF06073F}"/>
              </a:ext>
            </a:extLst>
          </p:cNvPr>
          <p:cNvSpPr>
            <a:spLocks noGrp="1"/>
          </p:cNvSpPr>
          <p:nvPr>
            <p:ph type="title"/>
          </p:nvPr>
        </p:nvSpPr>
        <p:spPr>
          <a:xfrm>
            <a:off x="838200" y="365126"/>
            <a:ext cx="10515600" cy="578458"/>
          </a:xfrm>
        </p:spPr>
        <p:txBody>
          <a:bodyPr>
            <a:normAutofit fontScale="90000"/>
          </a:bodyPr>
          <a:lstStyle/>
          <a:p>
            <a:r>
              <a:rPr lang="en-US" dirty="0"/>
              <a:t>Output</a:t>
            </a:r>
          </a:p>
        </p:txBody>
      </p:sp>
      <p:pic>
        <p:nvPicPr>
          <p:cNvPr id="4" name="Content Placeholder 3">
            <a:extLst>
              <a:ext uri="{FF2B5EF4-FFF2-40B4-BE49-F238E27FC236}">
                <a16:creationId xmlns:a16="http://schemas.microsoft.com/office/drawing/2014/main" id="{1BA8807C-ED1A-4C1F-B73B-D2D863BDC4AE}"/>
              </a:ext>
            </a:extLst>
          </p:cNvPr>
          <p:cNvPicPr>
            <a:picLocks noGrp="1" noChangeAspect="1"/>
          </p:cNvPicPr>
          <p:nvPr>
            <p:ph idx="1"/>
          </p:nvPr>
        </p:nvPicPr>
        <p:blipFill>
          <a:blip r:embed="rId2"/>
          <a:stretch>
            <a:fillRect/>
          </a:stretch>
        </p:blipFill>
        <p:spPr>
          <a:xfrm>
            <a:off x="838200" y="1001712"/>
            <a:ext cx="7414139" cy="4854575"/>
          </a:xfrm>
          <a:prstGeom prst="rect">
            <a:avLst/>
          </a:prstGeom>
        </p:spPr>
      </p:pic>
    </p:spTree>
    <p:extLst>
      <p:ext uri="{BB962C8B-B14F-4D97-AF65-F5344CB8AC3E}">
        <p14:creationId xmlns:p14="http://schemas.microsoft.com/office/powerpoint/2010/main" val="3914809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67E21EEA-0AB5-4BA1-B8D9-CFB872A7D993}"/>
              </a:ext>
            </a:extLst>
          </p:cNvPr>
          <p:cNvSpPr/>
          <p:nvPr/>
        </p:nvSpPr>
        <p:spPr>
          <a:xfrm>
            <a:off x="8024900" y="3098418"/>
            <a:ext cx="1444924" cy="633707"/>
          </a:xfrm>
          <a:prstGeom prst="roundRect">
            <a:avLst/>
          </a:prstGeom>
          <a:no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A7976B7D-21D3-4B12-9695-C11E74E32D13}"/>
              </a:ext>
            </a:extLst>
          </p:cNvPr>
          <p:cNvSpPr/>
          <p:nvPr/>
        </p:nvSpPr>
        <p:spPr>
          <a:xfrm>
            <a:off x="7856484" y="2900044"/>
            <a:ext cx="1482486" cy="730620"/>
          </a:xfrm>
          <a:prstGeom prst="roundRect">
            <a:avLst/>
          </a:prstGeom>
          <a:solidFill>
            <a:schemeClr val="bg1"/>
          </a:solid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661B339-5237-43CD-9597-9F151F36445F}"/>
              </a:ext>
            </a:extLst>
          </p:cNvPr>
          <p:cNvSpPr>
            <a:spLocks noGrp="1"/>
          </p:cNvSpPr>
          <p:nvPr>
            <p:ph type="title"/>
          </p:nvPr>
        </p:nvSpPr>
        <p:spPr>
          <a:xfrm>
            <a:off x="1027386" y="365126"/>
            <a:ext cx="7570339" cy="529288"/>
          </a:xfrm>
        </p:spPr>
        <p:txBody>
          <a:bodyPr>
            <a:noAutofit/>
          </a:bodyPr>
          <a:lstStyle/>
          <a:p>
            <a:r>
              <a:rPr lang="en-US" sz="3200" b="1" dirty="0"/>
              <a:t>Full Stack Developer</a:t>
            </a:r>
          </a:p>
        </p:txBody>
      </p:sp>
      <p:pic>
        <p:nvPicPr>
          <p:cNvPr id="5" name="Graphic 4" descr="Smart Phone">
            <a:extLst>
              <a:ext uri="{FF2B5EF4-FFF2-40B4-BE49-F238E27FC236}">
                <a16:creationId xmlns:a16="http://schemas.microsoft.com/office/drawing/2014/main" id="{BD32031E-7FB8-47B5-9F2A-F69064C5E4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55075" y="1690688"/>
            <a:ext cx="654269" cy="654269"/>
          </a:xfrm>
          <a:prstGeom prst="rect">
            <a:avLst/>
          </a:prstGeom>
        </p:spPr>
      </p:pic>
      <p:pic>
        <p:nvPicPr>
          <p:cNvPr id="7" name="Graphic 6" descr="Laptop">
            <a:extLst>
              <a:ext uri="{FF2B5EF4-FFF2-40B4-BE49-F238E27FC236}">
                <a16:creationId xmlns:a16="http://schemas.microsoft.com/office/drawing/2014/main" id="{BBEBB657-BFEA-48BD-9A00-44C5566F36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90041" y="2912436"/>
            <a:ext cx="784335" cy="784335"/>
          </a:xfrm>
          <a:prstGeom prst="rect">
            <a:avLst/>
          </a:prstGeom>
        </p:spPr>
      </p:pic>
      <p:pic>
        <p:nvPicPr>
          <p:cNvPr id="8" name="Graphic 7" descr="Laptop">
            <a:extLst>
              <a:ext uri="{FF2B5EF4-FFF2-40B4-BE49-F238E27FC236}">
                <a16:creationId xmlns:a16="http://schemas.microsoft.com/office/drawing/2014/main" id="{A5B23AE1-A55E-4A72-A762-7D3E0900F7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25010" y="4212408"/>
            <a:ext cx="914400" cy="914400"/>
          </a:xfrm>
          <a:prstGeom prst="rect">
            <a:avLst/>
          </a:prstGeom>
        </p:spPr>
      </p:pic>
      <p:sp>
        <p:nvSpPr>
          <p:cNvPr id="9" name="TextBox 8">
            <a:extLst>
              <a:ext uri="{FF2B5EF4-FFF2-40B4-BE49-F238E27FC236}">
                <a16:creationId xmlns:a16="http://schemas.microsoft.com/office/drawing/2014/main" id="{EB30C792-EDBE-4DE2-B64F-04C8A385D98A}"/>
              </a:ext>
            </a:extLst>
          </p:cNvPr>
          <p:cNvSpPr txBox="1"/>
          <p:nvPr/>
        </p:nvSpPr>
        <p:spPr>
          <a:xfrm>
            <a:off x="1679027" y="2288670"/>
            <a:ext cx="1492469" cy="646331"/>
          </a:xfrm>
          <a:prstGeom prst="rect">
            <a:avLst/>
          </a:prstGeom>
          <a:noFill/>
        </p:spPr>
        <p:txBody>
          <a:bodyPr wrap="square" rtlCol="0">
            <a:spAutoFit/>
          </a:bodyPr>
          <a:lstStyle/>
          <a:p>
            <a:r>
              <a:rPr lang="en-US" dirty="0" err="1"/>
              <a:t>xPlatform</a:t>
            </a:r>
            <a:r>
              <a:rPr lang="en-US" dirty="0"/>
              <a:t> Mobile App.</a:t>
            </a:r>
          </a:p>
        </p:txBody>
      </p:sp>
      <p:sp>
        <p:nvSpPr>
          <p:cNvPr id="10" name="TextBox 9">
            <a:extLst>
              <a:ext uri="{FF2B5EF4-FFF2-40B4-BE49-F238E27FC236}">
                <a16:creationId xmlns:a16="http://schemas.microsoft.com/office/drawing/2014/main" id="{CF8CEBE9-8ABF-4FEA-BAE4-5EAC900B5465}"/>
              </a:ext>
            </a:extLst>
          </p:cNvPr>
          <p:cNvSpPr txBox="1"/>
          <p:nvPr/>
        </p:nvSpPr>
        <p:spPr>
          <a:xfrm>
            <a:off x="2364740" y="3567979"/>
            <a:ext cx="1156225" cy="369332"/>
          </a:xfrm>
          <a:prstGeom prst="rect">
            <a:avLst/>
          </a:prstGeom>
          <a:noFill/>
        </p:spPr>
        <p:txBody>
          <a:bodyPr wrap="square" rtlCol="0">
            <a:spAutoFit/>
          </a:bodyPr>
          <a:lstStyle/>
          <a:p>
            <a:r>
              <a:rPr lang="en-US" dirty="0"/>
              <a:t>Classic</a:t>
            </a:r>
          </a:p>
        </p:txBody>
      </p:sp>
      <p:sp>
        <p:nvSpPr>
          <p:cNvPr id="11" name="TextBox 10">
            <a:extLst>
              <a:ext uri="{FF2B5EF4-FFF2-40B4-BE49-F238E27FC236}">
                <a16:creationId xmlns:a16="http://schemas.microsoft.com/office/drawing/2014/main" id="{63306E0B-E1EA-4E64-A094-5E4B4606B786}"/>
              </a:ext>
            </a:extLst>
          </p:cNvPr>
          <p:cNvSpPr txBox="1"/>
          <p:nvPr/>
        </p:nvSpPr>
        <p:spPr>
          <a:xfrm>
            <a:off x="1551588" y="4953515"/>
            <a:ext cx="1747346" cy="646331"/>
          </a:xfrm>
          <a:prstGeom prst="rect">
            <a:avLst/>
          </a:prstGeom>
          <a:noFill/>
        </p:spPr>
        <p:txBody>
          <a:bodyPr wrap="square" rtlCol="0">
            <a:spAutoFit/>
          </a:bodyPr>
          <a:lstStyle/>
          <a:p>
            <a:r>
              <a:rPr lang="en-US" dirty="0"/>
              <a:t>SPA WebApp. </a:t>
            </a:r>
            <a:br>
              <a:rPr lang="en-US" dirty="0"/>
            </a:br>
            <a:r>
              <a:rPr lang="en-US" dirty="0"/>
              <a:t>(JS Framework)</a:t>
            </a:r>
          </a:p>
        </p:txBody>
      </p:sp>
      <p:pic>
        <p:nvPicPr>
          <p:cNvPr id="2050" name="Picture 2" descr="Image result for flutter logo">
            <a:extLst>
              <a:ext uri="{FF2B5EF4-FFF2-40B4-BE49-F238E27FC236}">
                <a16:creationId xmlns:a16="http://schemas.microsoft.com/office/drawing/2014/main" id="{8864C22B-B903-4ABF-9E5A-9599F6F224B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178" t="21312" r="21962" b="23069"/>
          <a:stretch/>
        </p:blipFill>
        <p:spPr bwMode="auto">
          <a:xfrm>
            <a:off x="838200" y="1503716"/>
            <a:ext cx="1135590" cy="5023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react native logo">
            <a:extLst>
              <a:ext uri="{FF2B5EF4-FFF2-40B4-BE49-F238E27FC236}">
                <a16:creationId xmlns:a16="http://schemas.microsoft.com/office/drawing/2014/main" id="{0744D5B9-CA8F-4E96-9D52-84F16CA5D5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8852" y="2076574"/>
            <a:ext cx="662151" cy="7090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act Js Logo Png Transparent, Png Download - vhv">
            <a:extLst>
              <a:ext uri="{FF2B5EF4-FFF2-40B4-BE49-F238E27FC236}">
                <a16:creationId xmlns:a16="http://schemas.microsoft.com/office/drawing/2014/main" id="{47AA0632-FC46-4607-B8B3-EF8465804E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0347" y="4428640"/>
            <a:ext cx="513709" cy="50239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Vue.js is the pragmatic choice for much of UI development | by ...">
            <a:extLst>
              <a:ext uri="{FF2B5EF4-FFF2-40B4-BE49-F238E27FC236}">
                <a16:creationId xmlns:a16="http://schemas.microsoft.com/office/drawing/2014/main" id="{70F6ABD3-09B4-49EC-8127-C5F4E31EF9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2554" y="4428640"/>
            <a:ext cx="488066" cy="60162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Javascript Logo png download - 1200*648 - Free Transparent ...">
            <a:extLst>
              <a:ext uri="{FF2B5EF4-FFF2-40B4-BE49-F238E27FC236}">
                <a16:creationId xmlns:a16="http://schemas.microsoft.com/office/drawing/2014/main" id="{7AAD4FE7-A717-400D-913D-D1944B743C1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2506" r="25438"/>
          <a:stretch/>
        </p:blipFill>
        <p:spPr bwMode="auto">
          <a:xfrm>
            <a:off x="1027386" y="5090801"/>
            <a:ext cx="382420" cy="40758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ML5 CSS3 JS Icon Set. Web Development Logo Icon Set Of Html, Css ...">
            <a:extLst>
              <a:ext uri="{FF2B5EF4-FFF2-40B4-BE49-F238E27FC236}">
                <a16:creationId xmlns:a16="http://schemas.microsoft.com/office/drawing/2014/main" id="{B2AEAC31-39F1-4F00-8B8E-9C2E1BE29F6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9997" t="21568" r="6118" b="21717"/>
          <a:stretch/>
        </p:blipFill>
        <p:spPr bwMode="auto">
          <a:xfrm>
            <a:off x="1229816" y="5737065"/>
            <a:ext cx="2210688" cy="83699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E458C473-A1D4-4746-BCD0-5FA2DCC2A21A}"/>
              </a:ext>
            </a:extLst>
          </p:cNvPr>
          <p:cNvCxnSpPr/>
          <p:nvPr/>
        </p:nvCxnSpPr>
        <p:spPr>
          <a:xfrm>
            <a:off x="367862" y="5664834"/>
            <a:ext cx="1107790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84069A2-4500-4921-960E-81F7C1FE6522}"/>
              </a:ext>
            </a:extLst>
          </p:cNvPr>
          <p:cNvSpPr txBox="1"/>
          <p:nvPr/>
        </p:nvSpPr>
        <p:spPr>
          <a:xfrm>
            <a:off x="928852" y="969256"/>
            <a:ext cx="1849820" cy="523220"/>
          </a:xfrm>
          <a:prstGeom prst="rect">
            <a:avLst/>
          </a:prstGeom>
          <a:noFill/>
        </p:spPr>
        <p:txBody>
          <a:bodyPr wrap="square" rtlCol="0">
            <a:spAutoFit/>
          </a:bodyPr>
          <a:lstStyle/>
          <a:p>
            <a:r>
              <a:rPr lang="en-US" sz="2800" b="1" dirty="0">
                <a:solidFill>
                  <a:srgbClr val="FF0000"/>
                </a:solidFill>
              </a:rPr>
              <a:t>Client Side</a:t>
            </a:r>
          </a:p>
        </p:txBody>
      </p:sp>
      <p:sp>
        <p:nvSpPr>
          <p:cNvPr id="22" name="TextBox 21">
            <a:extLst>
              <a:ext uri="{FF2B5EF4-FFF2-40B4-BE49-F238E27FC236}">
                <a16:creationId xmlns:a16="http://schemas.microsoft.com/office/drawing/2014/main" id="{3834426B-9465-4F23-B63C-3AD8EE4845B4}"/>
              </a:ext>
            </a:extLst>
          </p:cNvPr>
          <p:cNvSpPr txBox="1"/>
          <p:nvPr/>
        </p:nvSpPr>
        <p:spPr>
          <a:xfrm>
            <a:off x="4230745" y="1013492"/>
            <a:ext cx="1849820" cy="523220"/>
          </a:xfrm>
          <a:prstGeom prst="rect">
            <a:avLst/>
          </a:prstGeom>
          <a:noFill/>
        </p:spPr>
        <p:txBody>
          <a:bodyPr wrap="square" rtlCol="0">
            <a:spAutoFit/>
          </a:bodyPr>
          <a:lstStyle/>
          <a:p>
            <a:r>
              <a:rPr lang="en-US" sz="2800" b="1" dirty="0">
                <a:solidFill>
                  <a:srgbClr val="FF0000"/>
                </a:solidFill>
              </a:rPr>
              <a:t>Server Side</a:t>
            </a:r>
          </a:p>
        </p:txBody>
      </p:sp>
      <p:grpSp>
        <p:nvGrpSpPr>
          <p:cNvPr id="63" name="Group 62">
            <a:extLst>
              <a:ext uri="{FF2B5EF4-FFF2-40B4-BE49-F238E27FC236}">
                <a16:creationId xmlns:a16="http://schemas.microsoft.com/office/drawing/2014/main" id="{6BF959CD-24A7-4960-8F93-2A6C50D0CAD0}"/>
              </a:ext>
            </a:extLst>
          </p:cNvPr>
          <p:cNvGrpSpPr/>
          <p:nvPr/>
        </p:nvGrpSpPr>
        <p:grpSpPr>
          <a:xfrm>
            <a:off x="4141079" y="2856393"/>
            <a:ext cx="2165132" cy="914400"/>
            <a:chOff x="4403836" y="2856393"/>
            <a:chExt cx="2165132" cy="914400"/>
          </a:xfrm>
        </p:grpSpPr>
        <p:sp>
          <p:nvSpPr>
            <p:cNvPr id="26" name="TextBox 25">
              <a:extLst>
                <a:ext uri="{FF2B5EF4-FFF2-40B4-BE49-F238E27FC236}">
                  <a16:creationId xmlns:a16="http://schemas.microsoft.com/office/drawing/2014/main" id="{4CB7B019-D011-425F-B4BE-ADB5CDD74D02}"/>
                </a:ext>
              </a:extLst>
            </p:cNvPr>
            <p:cNvSpPr txBox="1"/>
            <p:nvPr/>
          </p:nvSpPr>
          <p:spPr>
            <a:xfrm>
              <a:off x="4598935" y="3034957"/>
              <a:ext cx="1113440" cy="646331"/>
            </a:xfrm>
            <a:prstGeom prst="rect">
              <a:avLst/>
            </a:prstGeom>
            <a:noFill/>
          </p:spPr>
          <p:txBody>
            <a:bodyPr wrap="square" rtlCol="0">
              <a:spAutoFit/>
            </a:bodyPr>
            <a:lstStyle/>
            <a:p>
              <a:r>
                <a:rPr lang="en-US" dirty="0"/>
                <a:t>WebApp </a:t>
              </a:r>
            </a:p>
            <a:p>
              <a:r>
                <a:rPr lang="en-US" dirty="0"/>
                <a:t>(Classic)</a:t>
              </a:r>
            </a:p>
          </p:txBody>
        </p:sp>
        <p:grpSp>
          <p:nvGrpSpPr>
            <p:cNvPr id="60" name="Group 59">
              <a:extLst>
                <a:ext uri="{FF2B5EF4-FFF2-40B4-BE49-F238E27FC236}">
                  <a16:creationId xmlns:a16="http://schemas.microsoft.com/office/drawing/2014/main" id="{476B27FE-59D1-4A91-9977-8CA6695A6CA7}"/>
                </a:ext>
              </a:extLst>
            </p:cNvPr>
            <p:cNvGrpSpPr/>
            <p:nvPr/>
          </p:nvGrpSpPr>
          <p:grpSpPr>
            <a:xfrm>
              <a:off x="4403836" y="2856393"/>
              <a:ext cx="2165132" cy="914400"/>
              <a:chOff x="4403836" y="2856393"/>
              <a:chExt cx="2165132" cy="914400"/>
            </a:xfrm>
          </p:grpSpPr>
          <p:pic>
            <p:nvPicPr>
              <p:cNvPr id="18" name="Graphic 17" descr="Circles with arrows">
                <a:extLst>
                  <a:ext uri="{FF2B5EF4-FFF2-40B4-BE49-F238E27FC236}">
                    <a16:creationId xmlns:a16="http://schemas.microsoft.com/office/drawing/2014/main" id="{848F9A70-BDE9-4AE4-88FD-8259B17584E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86402" y="2856393"/>
                <a:ext cx="914400" cy="914400"/>
              </a:xfrm>
              <a:prstGeom prst="rect">
                <a:avLst/>
              </a:prstGeom>
            </p:spPr>
          </p:pic>
          <p:sp>
            <p:nvSpPr>
              <p:cNvPr id="19" name="Rectangle: Rounded Corners 18">
                <a:extLst>
                  <a:ext uri="{FF2B5EF4-FFF2-40B4-BE49-F238E27FC236}">
                    <a16:creationId xmlns:a16="http://schemas.microsoft.com/office/drawing/2014/main" id="{D0A78397-11A8-4BA0-AFBD-844C961844F3}"/>
                  </a:ext>
                </a:extLst>
              </p:cNvPr>
              <p:cNvSpPr/>
              <p:nvPr/>
            </p:nvSpPr>
            <p:spPr>
              <a:xfrm>
                <a:off x="4403836" y="2901925"/>
                <a:ext cx="2165132" cy="823337"/>
              </a:xfrm>
              <a:prstGeom prst="roundRect">
                <a:avLst/>
              </a:prstGeom>
              <a:no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cxnSp>
        <p:nvCxnSpPr>
          <p:cNvPr id="23" name="Straight Connector 22">
            <a:extLst>
              <a:ext uri="{FF2B5EF4-FFF2-40B4-BE49-F238E27FC236}">
                <a16:creationId xmlns:a16="http://schemas.microsoft.com/office/drawing/2014/main" id="{0D4570A6-60D3-43C1-B4FD-E64AD38D31B1}"/>
              </a:ext>
            </a:extLst>
          </p:cNvPr>
          <p:cNvCxnSpPr>
            <a:cxnSpLocks/>
          </p:cNvCxnSpPr>
          <p:nvPr/>
        </p:nvCxnSpPr>
        <p:spPr>
          <a:xfrm>
            <a:off x="6957848" y="1492476"/>
            <a:ext cx="0" cy="387831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3BF196E-060B-4902-B123-D31D18A135F2}"/>
              </a:ext>
            </a:extLst>
          </p:cNvPr>
          <p:cNvCxnSpPr>
            <a:cxnSpLocks/>
            <a:stCxn id="7" idx="3"/>
            <a:endCxn id="19" idx="1"/>
          </p:cNvCxnSpPr>
          <p:nvPr/>
        </p:nvCxnSpPr>
        <p:spPr>
          <a:xfrm>
            <a:off x="2574376" y="3304604"/>
            <a:ext cx="1566703" cy="8990"/>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9CCAFE-7F1A-4009-9917-1BA6E8780FCE}"/>
              </a:ext>
            </a:extLst>
          </p:cNvPr>
          <p:cNvCxnSpPr>
            <a:cxnSpLocks/>
            <a:stCxn id="19" idx="3"/>
          </p:cNvCxnSpPr>
          <p:nvPr/>
        </p:nvCxnSpPr>
        <p:spPr>
          <a:xfrm>
            <a:off x="6306211" y="3313594"/>
            <a:ext cx="620106" cy="0"/>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B59301-FDE3-4F2D-8C07-DFF918A130B6}"/>
              </a:ext>
            </a:extLst>
          </p:cNvPr>
          <p:cNvCxnSpPr>
            <a:cxnSpLocks/>
          </p:cNvCxnSpPr>
          <p:nvPr/>
        </p:nvCxnSpPr>
        <p:spPr>
          <a:xfrm>
            <a:off x="3794234" y="1188462"/>
            <a:ext cx="0" cy="4476372"/>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57F9530-5D40-4957-8029-9B81369F22F6}"/>
              </a:ext>
            </a:extLst>
          </p:cNvPr>
          <p:cNvCxnSpPr>
            <a:cxnSpLocks/>
            <a:stCxn id="5" idx="3"/>
          </p:cNvCxnSpPr>
          <p:nvPr/>
        </p:nvCxnSpPr>
        <p:spPr>
          <a:xfrm>
            <a:off x="2509344" y="2017823"/>
            <a:ext cx="4416973" cy="1582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368AE71-A1B1-4750-A140-C2F043269EBE}"/>
              </a:ext>
            </a:extLst>
          </p:cNvPr>
          <p:cNvCxnSpPr>
            <a:cxnSpLocks/>
            <a:stCxn id="8" idx="3"/>
          </p:cNvCxnSpPr>
          <p:nvPr/>
        </p:nvCxnSpPr>
        <p:spPr>
          <a:xfrm>
            <a:off x="2639410" y="4669608"/>
            <a:ext cx="4286907" cy="12183"/>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5B8E4A9-AB80-49F4-9FD9-84965F7595DC}"/>
              </a:ext>
            </a:extLst>
          </p:cNvPr>
          <p:cNvSpPr/>
          <p:nvPr/>
        </p:nvSpPr>
        <p:spPr>
          <a:xfrm>
            <a:off x="7688069" y="2372013"/>
            <a:ext cx="1408591" cy="369332"/>
          </a:xfrm>
          <a:prstGeom prst="rect">
            <a:avLst/>
          </a:prstGeom>
        </p:spPr>
        <p:txBody>
          <a:bodyPr wrap="none">
            <a:spAutoFit/>
          </a:bodyPr>
          <a:lstStyle/>
          <a:p>
            <a:r>
              <a:rPr lang="en-US" b="1" dirty="0">
                <a:solidFill>
                  <a:schemeClr val="accent1"/>
                </a:solidFill>
              </a:rPr>
              <a:t>Microservice</a:t>
            </a:r>
          </a:p>
        </p:txBody>
      </p:sp>
      <p:grpSp>
        <p:nvGrpSpPr>
          <p:cNvPr id="47" name="Group 46">
            <a:extLst>
              <a:ext uri="{FF2B5EF4-FFF2-40B4-BE49-F238E27FC236}">
                <a16:creationId xmlns:a16="http://schemas.microsoft.com/office/drawing/2014/main" id="{97EC8B99-499D-4952-BA51-2FBA5A2844E9}"/>
              </a:ext>
            </a:extLst>
          </p:cNvPr>
          <p:cNvGrpSpPr/>
          <p:nvPr/>
        </p:nvGrpSpPr>
        <p:grpSpPr>
          <a:xfrm>
            <a:off x="7688070" y="2651275"/>
            <a:ext cx="1561365" cy="914400"/>
            <a:chOff x="8165961" y="1831469"/>
            <a:chExt cx="1561365" cy="914400"/>
          </a:xfrm>
        </p:grpSpPr>
        <p:sp>
          <p:nvSpPr>
            <p:cNvPr id="51" name="Rectangle: Rounded Corners 50">
              <a:extLst>
                <a:ext uri="{FF2B5EF4-FFF2-40B4-BE49-F238E27FC236}">
                  <a16:creationId xmlns:a16="http://schemas.microsoft.com/office/drawing/2014/main" id="{ADA4CF7A-3A1F-42CB-80FD-575D8DEFFC63}"/>
                </a:ext>
              </a:extLst>
            </p:cNvPr>
            <p:cNvSpPr/>
            <p:nvPr/>
          </p:nvSpPr>
          <p:spPr>
            <a:xfrm>
              <a:off x="8165961" y="1899893"/>
              <a:ext cx="1513362" cy="823337"/>
            </a:xfrm>
            <a:prstGeom prst="roundRect">
              <a:avLst/>
            </a:prstGeom>
            <a:solidFill>
              <a:schemeClr val="bg1"/>
            </a:solid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TextBox 48">
              <a:extLst>
                <a:ext uri="{FF2B5EF4-FFF2-40B4-BE49-F238E27FC236}">
                  <a16:creationId xmlns:a16="http://schemas.microsoft.com/office/drawing/2014/main" id="{68326892-C403-42C3-B1A7-F0B49C18C7B3}"/>
                </a:ext>
              </a:extLst>
            </p:cNvPr>
            <p:cNvSpPr txBox="1"/>
            <p:nvPr/>
          </p:nvSpPr>
          <p:spPr>
            <a:xfrm>
              <a:off x="8303501" y="1978336"/>
              <a:ext cx="950858" cy="646331"/>
            </a:xfrm>
            <a:prstGeom prst="rect">
              <a:avLst/>
            </a:prstGeom>
            <a:noFill/>
          </p:spPr>
          <p:txBody>
            <a:bodyPr wrap="square" rtlCol="0">
              <a:spAutoFit/>
            </a:bodyPr>
            <a:lstStyle/>
            <a:p>
              <a:r>
                <a:rPr lang="en-US" dirty="0"/>
                <a:t>Web API </a:t>
              </a:r>
            </a:p>
          </p:txBody>
        </p:sp>
        <p:pic>
          <p:nvPicPr>
            <p:cNvPr id="50" name="Graphic 49" descr="Circles with arrows">
              <a:extLst>
                <a:ext uri="{FF2B5EF4-FFF2-40B4-BE49-F238E27FC236}">
                  <a16:creationId xmlns:a16="http://schemas.microsoft.com/office/drawing/2014/main" id="{84198D50-73C2-4E13-8EE2-22B05A48AB1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812926" y="1831469"/>
              <a:ext cx="914400" cy="914400"/>
            </a:xfrm>
            <a:prstGeom prst="rect">
              <a:avLst/>
            </a:prstGeom>
          </p:spPr>
        </p:pic>
      </p:grpSp>
      <p:cxnSp>
        <p:nvCxnSpPr>
          <p:cNvPr id="62" name="Straight Connector 61">
            <a:extLst>
              <a:ext uri="{FF2B5EF4-FFF2-40B4-BE49-F238E27FC236}">
                <a16:creationId xmlns:a16="http://schemas.microsoft.com/office/drawing/2014/main" id="{F09C11B4-2FB4-4DE7-AAD0-4E4699AFBAFA}"/>
              </a:ext>
            </a:extLst>
          </p:cNvPr>
          <p:cNvCxnSpPr>
            <a:cxnSpLocks/>
          </p:cNvCxnSpPr>
          <p:nvPr/>
        </p:nvCxnSpPr>
        <p:spPr>
          <a:xfrm>
            <a:off x="6957848" y="3065775"/>
            <a:ext cx="667157" cy="0"/>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pic>
        <p:nvPicPr>
          <p:cNvPr id="58" name="Graphic 57" descr="Database">
            <a:extLst>
              <a:ext uri="{FF2B5EF4-FFF2-40B4-BE49-F238E27FC236}">
                <a16:creationId xmlns:a16="http://schemas.microsoft.com/office/drawing/2014/main" id="{7C9C36FA-65C9-49A4-B417-347422FCD9A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153601" y="2272920"/>
            <a:ext cx="1040579" cy="730620"/>
          </a:xfrm>
          <a:prstGeom prst="rect">
            <a:avLst/>
          </a:prstGeom>
        </p:spPr>
      </p:pic>
      <p:sp>
        <p:nvSpPr>
          <p:cNvPr id="80" name="Rectangle 79">
            <a:extLst>
              <a:ext uri="{FF2B5EF4-FFF2-40B4-BE49-F238E27FC236}">
                <a16:creationId xmlns:a16="http://schemas.microsoft.com/office/drawing/2014/main" id="{1178F58E-B747-4EC5-8E10-13D3A26E2F35}"/>
              </a:ext>
            </a:extLst>
          </p:cNvPr>
          <p:cNvSpPr/>
          <p:nvPr/>
        </p:nvSpPr>
        <p:spPr>
          <a:xfrm>
            <a:off x="10085919" y="2916021"/>
            <a:ext cx="1077987" cy="369332"/>
          </a:xfrm>
          <a:prstGeom prst="rect">
            <a:avLst/>
          </a:prstGeom>
        </p:spPr>
        <p:txBody>
          <a:bodyPr wrap="none">
            <a:spAutoFit/>
          </a:bodyPr>
          <a:lstStyle/>
          <a:p>
            <a:r>
              <a:rPr lang="en-US" b="1" dirty="0">
                <a:solidFill>
                  <a:schemeClr val="accent1"/>
                </a:solidFill>
              </a:rPr>
              <a:t>Database</a:t>
            </a:r>
          </a:p>
        </p:txBody>
      </p:sp>
      <p:pic>
        <p:nvPicPr>
          <p:cNvPr id="73" name="Graphic 72" descr="Credit card">
            <a:extLst>
              <a:ext uri="{FF2B5EF4-FFF2-40B4-BE49-F238E27FC236}">
                <a16:creationId xmlns:a16="http://schemas.microsoft.com/office/drawing/2014/main" id="{575F8426-D9F4-4273-92AF-E0DC6B5C3CB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167712" y="3833687"/>
            <a:ext cx="914400" cy="914400"/>
          </a:xfrm>
          <a:prstGeom prst="rect">
            <a:avLst/>
          </a:prstGeom>
        </p:spPr>
      </p:pic>
      <p:cxnSp>
        <p:nvCxnSpPr>
          <p:cNvPr id="75" name="Connector: Elbow 74">
            <a:extLst>
              <a:ext uri="{FF2B5EF4-FFF2-40B4-BE49-F238E27FC236}">
                <a16:creationId xmlns:a16="http://schemas.microsoft.com/office/drawing/2014/main" id="{43249036-80FF-4E7B-AC6E-05E2D6853D41}"/>
              </a:ext>
            </a:extLst>
          </p:cNvPr>
          <p:cNvCxnSpPr>
            <a:cxnSpLocks/>
            <a:stCxn id="59" idx="2"/>
            <a:endCxn id="73" idx="1"/>
          </p:cNvCxnSpPr>
          <p:nvPr/>
        </p:nvCxnSpPr>
        <p:spPr>
          <a:xfrm rot="16200000" flipH="1">
            <a:off x="9052608" y="3175782"/>
            <a:ext cx="660223" cy="1569985"/>
          </a:xfrm>
          <a:prstGeom prst="bentConnector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A7714B61-3E6B-42AA-A5B9-622FCCB4DBA3}"/>
              </a:ext>
            </a:extLst>
          </p:cNvPr>
          <p:cNvSpPr/>
          <p:nvPr/>
        </p:nvSpPr>
        <p:spPr>
          <a:xfrm>
            <a:off x="10167712" y="4570456"/>
            <a:ext cx="1559914" cy="646331"/>
          </a:xfrm>
          <a:prstGeom prst="rect">
            <a:avLst/>
          </a:prstGeom>
        </p:spPr>
        <p:txBody>
          <a:bodyPr wrap="none">
            <a:spAutoFit/>
          </a:bodyPr>
          <a:lstStyle/>
          <a:p>
            <a:r>
              <a:rPr lang="en-US" b="1" dirty="0">
                <a:solidFill>
                  <a:schemeClr val="accent1"/>
                </a:solidFill>
              </a:rPr>
              <a:t>EIS: Enterprise</a:t>
            </a:r>
          </a:p>
          <a:p>
            <a:r>
              <a:rPr lang="en-US" b="1" dirty="0">
                <a:solidFill>
                  <a:schemeClr val="accent1"/>
                </a:solidFill>
              </a:rPr>
              <a:t>Info. System</a:t>
            </a:r>
          </a:p>
        </p:txBody>
      </p:sp>
      <p:cxnSp>
        <p:nvCxnSpPr>
          <p:cNvPr id="88" name="Connector: Elbow 87">
            <a:extLst>
              <a:ext uri="{FF2B5EF4-FFF2-40B4-BE49-F238E27FC236}">
                <a16:creationId xmlns:a16="http://schemas.microsoft.com/office/drawing/2014/main" id="{9E71220F-785E-4AF6-A8A4-B0A41F0C86EA}"/>
              </a:ext>
            </a:extLst>
          </p:cNvPr>
          <p:cNvCxnSpPr>
            <a:cxnSpLocks/>
            <a:stCxn id="50" idx="3"/>
            <a:endCxn id="58" idx="1"/>
          </p:cNvCxnSpPr>
          <p:nvPr/>
        </p:nvCxnSpPr>
        <p:spPr>
          <a:xfrm flipV="1">
            <a:off x="9249435" y="2638230"/>
            <a:ext cx="904166" cy="470245"/>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93" name="Graphic 92" descr="Database">
            <a:extLst>
              <a:ext uri="{FF2B5EF4-FFF2-40B4-BE49-F238E27FC236}">
                <a16:creationId xmlns:a16="http://schemas.microsoft.com/office/drawing/2014/main" id="{BC874BD2-7C51-47FB-A426-CC42D677A2E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94090" y="4475841"/>
            <a:ext cx="1040579" cy="730620"/>
          </a:xfrm>
          <a:prstGeom prst="rect">
            <a:avLst/>
          </a:prstGeom>
        </p:spPr>
      </p:pic>
      <p:sp>
        <p:nvSpPr>
          <p:cNvPr id="94" name="Rectangle 93">
            <a:extLst>
              <a:ext uri="{FF2B5EF4-FFF2-40B4-BE49-F238E27FC236}">
                <a16:creationId xmlns:a16="http://schemas.microsoft.com/office/drawing/2014/main" id="{06B470CD-A2A9-491E-BF26-F6942CCE1B78}"/>
              </a:ext>
            </a:extLst>
          </p:cNvPr>
          <p:cNvSpPr/>
          <p:nvPr/>
        </p:nvSpPr>
        <p:spPr>
          <a:xfrm>
            <a:off x="7481373" y="5119125"/>
            <a:ext cx="1077987" cy="369332"/>
          </a:xfrm>
          <a:prstGeom prst="rect">
            <a:avLst/>
          </a:prstGeom>
        </p:spPr>
        <p:txBody>
          <a:bodyPr wrap="none">
            <a:spAutoFit/>
          </a:bodyPr>
          <a:lstStyle/>
          <a:p>
            <a:r>
              <a:rPr lang="en-US" b="1" dirty="0">
                <a:solidFill>
                  <a:schemeClr val="accent1"/>
                </a:solidFill>
              </a:rPr>
              <a:t>Database</a:t>
            </a:r>
          </a:p>
        </p:txBody>
      </p:sp>
      <p:cxnSp>
        <p:nvCxnSpPr>
          <p:cNvPr id="95" name="Connector: Elbow 94">
            <a:extLst>
              <a:ext uri="{FF2B5EF4-FFF2-40B4-BE49-F238E27FC236}">
                <a16:creationId xmlns:a16="http://schemas.microsoft.com/office/drawing/2014/main" id="{A920B695-029F-469E-B370-25C91A22BA81}"/>
              </a:ext>
            </a:extLst>
          </p:cNvPr>
          <p:cNvCxnSpPr>
            <a:cxnSpLocks/>
            <a:stCxn id="19" idx="2"/>
            <a:endCxn id="93" idx="0"/>
          </p:cNvCxnSpPr>
          <p:nvPr/>
        </p:nvCxnSpPr>
        <p:spPr>
          <a:xfrm rot="16200000" flipH="1">
            <a:off x="6243723" y="2705183"/>
            <a:ext cx="750579" cy="2790735"/>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2064" name="Picture 16" descr="What is DevOps?. DevOps คืออะไร ทำไมต้อง DevOps? | by apiwat ...">
            <a:extLst>
              <a:ext uri="{FF2B5EF4-FFF2-40B4-BE49-F238E27FC236}">
                <a16:creationId xmlns:a16="http://schemas.microsoft.com/office/drawing/2014/main" id="{A980BEB5-28DB-4205-A96C-C14B95A176F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38045" y="408265"/>
            <a:ext cx="1476165" cy="75961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Java Logo transparent PNG - StickPNG">
            <a:extLst>
              <a:ext uri="{FF2B5EF4-FFF2-40B4-BE49-F238E27FC236}">
                <a16:creationId xmlns:a16="http://schemas.microsoft.com/office/drawing/2014/main" id="{3D59EE9B-C2FD-4518-A7C6-F23CF5AB772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39649" y="5697473"/>
            <a:ext cx="614360" cy="830818"/>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laravel-logo - Envision Software and Solutions Pvt Ltd">
            <a:extLst>
              <a:ext uri="{FF2B5EF4-FFF2-40B4-BE49-F238E27FC236}">
                <a16:creationId xmlns:a16="http://schemas.microsoft.com/office/drawing/2014/main" id="{9B81EABB-624F-4802-8600-ABCB2D60B264}"/>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22990" r="17666"/>
          <a:stretch/>
        </p:blipFill>
        <p:spPr bwMode="auto">
          <a:xfrm>
            <a:off x="6370070" y="6002262"/>
            <a:ext cx="1008739" cy="761122"/>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PHP: Download Logos">
            <a:extLst>
              <a:ext uri="{FF2B5EF4-FFF2-40B4-BE49-F238E27FC236}">
                <a16:creationId xmlns:a16="http://schemas.microsoft.com/office/drawing/2014/main" id="{B4ACDBB8-BBC6-490D-AA02-5DB901DB70C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17967" y="5777625"/>
            <a:ext cx="897619" cy="484010"/>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File:Node.js logo.svg - Wikimedia Commons">
            <a:extLst>
              <a:ext uri="{FF2B5EF4-FFF2-40B4-BE49-F238E27FC236}">
                <a16:creationId xmlns:a16="http://schemas.microsoft.com/office/drawing/2014/main" id="{2B870D67-1B2D-48AB-85E8-84D0FECEF81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43942" y="5777625"/>
            <a:ext cx="976500" cy="595427"/>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Adonis 4 Tutorial - Learn Adonis 4 in this Crash Course">
            <a:extLst>
              <a:ext uri="{FF2B5EF4-FFF2-40B4-BE49-F238E27FC236}">
                <a16:creationId xmlns:a16="http://schemas.microsoft.com/office/drawing/2014/main" id="{DB4B5B24-4095-41E4-B562-2807F6B512E8}"/>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74964" t="-130252" r="108502" b="186212"/>
          <a:stretch/>
        </p:blipFill>
        <p:spPr bwMode="auto">
          <a:xfrm>
            <a:off x="5154009" y="3093784"/>
            <a:ext cx="1899152" cy="704708"/>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Adonis 4 Tutorial - Learn Adonis 4 in this Crash Course">
            <a:extLst>
              <a:ext uri="{FF2B5EF4-FFF2-40B4-BE49-F238E27FC236}">
                <a16:creationId xmlns:a16="http://schemas.microsoft.com/office/drawing/2014/main" id="{9948D05F-059D-415C-B79F-FD151A96FD45}"/>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17034" t="32690" r="17980" b="29084"/>
          <a:stretch/>
        </p:blipFill>
        <p:spPr bwMode="auto">
          <a:xfrm>
            <a:off x="8214791" y="6220898"/>
            <a:ext cx="1119023" cy="368612"/>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descr="The Python Logo | Python Software Foundation">
            <a:extLst>
              <a:ext uri="{FF2B5EF4-FFF2-40B4-BE49-F238E27FC236}">
                <a16:creationId xmlns:a16="http://schemas.microsoft.com/office/drawing/2014/main" id="{33322E38-1E56-4EDB-A157-A7432CACC107}"/>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l="12669" t="15246" r="5559" b="23521"/>
          <a:stretch/>
        </p:blipFill>
        <p:spPr bwMode="auto">
          <a:xfrm>
            <a:off x="9770572" y="5802264"/>
            <a:ext cx="1311540" cy="329914"/>
          </a:xfrm>
          <a:prstGeom prst="rect">
            <a:avLst/>
          </a:prstGeom>
          <a:noFill/>
          <a:extLst>
            <a:ext uri="{909E8E84-426E-40DD-AFC4-6F175D3DCCD1}">
              <a14:hiddenFill xmlns:a14="http://schemas.microsoft.com/office/drawing/2010/main">
                <a:solidFill>
                  <a:srgbClr val="FFFFFF"/>
                </a:solidFill>
              </a14:hiddenFill>
            </a:ext>
          </a:extLst>
        </p:spPr>
      </p:pic>
      <p:pic>
        <p:nvPicPr>
          <p:cNvPr id="2090" name="Picture 42" descr="Django Development - Png Transparent Django Logo, Png Download - vhv">
            <a:extLst>
              <a:ext uri="{FF2B5EF4-FFF2-40B4-BE49-F238E27FC236}">
                <a16:creationId xmlns:a16="http://schemas.microsoft.com/office/drawing/2014/main" id="{46126C5A-4F97-40F9-B262-B8EA5D18AA1F}"/>
              </a:ext>
            </a:extLst>
          </p:cNvPr>
          <p:cNvPicPr>
            <a:picLocks noChangeAspect="1" noChangeArrowheads="1"/>
          </p:cNvPicPr>
          <p:nvPr/>
        </p:nvPicPr>
        <p:blipFill rotWithShape="1">
          <a:blip r:embed="rId25">
            <a:extLst>
              <a:ext uri="{28A0092B-C50C-407E-A947-70E740481C1C}">
                <a14:useLocalDpi xmlns:a14="http://schemas.microsoft.com/office/drawing/2010/main" val="0"/>
              </a:ext>
            </a:extLst>
          </a:blip>
          <a:srcRect l="18246" r="17452"/>
          <a:stretch/>
        </p:blipFill>
        <p:spPr bwMode="auto">
          <a:xfrm>
            <a:off x="10741840" y="6006045"/>
            <a:ext cx="606972" cy="614583"/>
          </a:xfrm>
          <a:prstGeom prst="rect">
            <a:avLst/>
          </a:prstGeom>
          <a:noFill/>
          <a:extLst>
            <a:ext uri="{909E8E84-426E-40DD-AFC4-6F175D3DCCD1}">
              <a14:hiddenFill xmlns:a14="http://schemas.microsoft.com/office/drawing/2010/main">
                <a:solidFill>
                  <a:srgbClr val="FFFFFF"/>
                </a:solidFill>
              </a14:hiddenFill>
            </a:ext>
          </a:extLst>
        </p:spPr>
      </p:pic>
      <p:pic>
        <p:nvPicPr>
          <p:cNvPr id="2092" name="Picture 44" descr="Pin on SQL">
            <a:extLst>
              <a:ext uri="{FF2B5EF4-FFF2-40B4-BE49-F238E27FC236}">
                <a16:creationId xmlns:a16="http://schemas.microsoft.com/office/drawing/2014/main" id="{86E23D95-FA54-4D6E-AF13-025BE2141BFA}"/>
              </a:ext>
            </a:extLst>
          </p:cNvPr>
          <p:cNvPicPr>
            <a:picLocks noChangeAspect="1" noChangeArrowheads="1"/>
          </p:cNvPicPr>
          <p:nvPr/>
        </p:nvPicPr>
        <p:blipFill rotWithShape="1">
          <a:blip r:embed="rId26">
            <a:extLst>
              <a:ext uri="{28A0092B-C50C-407E-A947-70E740481C1C}">
                <a14:useLocalDpi xmlns:a14="http://schemas.microsoft.com/office/drawing/2010/main" val="0"/>
              </a:ext>
            </a:extLst>
          </a:blip>
          <a:srcRect l="5850" t="19457" r="7115" b="25274"/>
          <a:stretch/>
        </p:blipFill>
        <p:spPr bwMode="auto">
          <a:xfrm>
            <a:off x="9747117" y="1331792"/>
            <a:ext cx="1040576" cy="663736"/>
          </a:xfrm>
          <a:prstGeom prst="rect">
            <a:avLst/>
          </a:prstGeom>
          <a:noFill/>
          <a:extLst>
            <a:ext uri="{909E8E84-426E-40DD-AFC4-6F175D3DCCD1}">
              <a14:hiddenFill xmlns:a14="http://schemas.microsoft.com/office/drawing/2010/main">
                <a:solidFill>
                  <a:srgbClr val="FFFFFF"/>
                </a:solidFill>
              </a14:hiddenFill>
            </a:ext>
          </a:extLst>
        </p:spPr>
      </p:pic>
      <p:pic>
        <p:nvPicPr>
          <p:cNvPr id="2094" name="Picture 46" descr="Using the NoSQL Database Example | Our Code World">
            <a:extLst>
              <a:ext uri="{FF2B5EF4-FFF2-40B4-BE49-F238E27FC236}">
                <a16:creationId xmlns:a16="http://schemas.microsoft.com/office/drawing/2014/main" id="{7C90F683-B4D6-453F-899C-F745B7EC11DE}"/>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l="11354" t="19202" r="12218" b="26147"/>
          <a:stretch/>
        </p:blipFill>
        <p:spPr bwMode="auto">
          <a:xfrm>
            <a:off x="7944863" y="1425692"/>
            <a:ext cx="1604998" cy="573831"/>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Straight Connector 89">
            <a:extLst>
              <a:ext uri="{FF2B5EF4-FFF2-40B4-BE49-F238E27FC236}">
                <a16:creationId xmlns:a16="http://schemas.microsoft.com/office/drawing/2014/main" id="{C6E85DC7-D0A6-434C-A7C8-73F59B68B3AF}"/>
              </a:ext>
            </a:extLst>
          </p:cNvPr>
          <p:cNvCxnSpPr/>
          <p:nvPr/>
        </p:nvCxnSpPr>
        <p:spPr>
          <a:xfrm flipV="1">
            <a:off x="7777652" y="2113439"/>
            <a:ext cx="3267674" cy="10268"/>
          </a:xfrm>
          <a:prstGeom prst="line">
            <a:avLst/>
          </a:prstGeom>
        </p:spPr>
        <p:style>
          <a:lnRef idx="1">
            <a:schemeClr val="accent1"/>
          </a:lnRef>
          <a:fillRef idx="0">
            <a:schemeClr val="accent1"/>
          </a:fillRef>
          <a:effectRef idx="0">
            <a:schemeClr val="accent1"/>
          </a:effectRef>
          <a:fontRef idx="minor">
            <a:schemeClr val="tx1"/>
          </a:fontRef>
        </p:style>
      </p:cxnSp>
      <p:pic>
        <p:nvPicPr>
          <p:cNvPr id="2096" name="Picture 48" descr="REST API — Back to Basics. When it comes to designing the REST ...">
            <a:extLst>
              <a:ext uri="{FF2B5EF4-FFF2-40B4-BE49-F238E27FC236}">
                <a16:creationId xmlns:a16="http://schemas.microsoft.com/office/drawing/2014/main" id="{E8E29E98-D6AA-4C11-A7A2-0CBEC29EF180}"/>
              </a:ext>
            </a:extLst>
          </p:cNvPr>
          <p:cNvPicPr>
            <a:picLocks noChangeAspect="1" noChangeArrowheads="1"/>
          </p:cNvPicPr>
          <p:nvPr/>
        </p:nvPicPr>
        <p:blipFill rotWithShape="1">
          <a:blip r:embed="rId28">
            <a:extLst>
              <a:ext uri="{28A0092B-C50C-407E-A947-70E740481C1C}">
                <a14:useLocalDpi xmlns:a14="http://schemas.microsoft.com/office/drawing/2010/main" val="0"/>
              </a:ext>
            </a:extLst>
          </a:blip>
          <a:srcRect t="28940" b="20109"/>
          <a:stretch/>
        </p:blipFill>
        <p:spPr bwMode="auto">
          <a:xfrm>
            <a:off x="7897907" y="872443"/>
            <a:ext cx="1435907" cy="444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1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B682-70AA-4C4D-B3A0-A2FF1BA6F6A4}"/>
              </a:ext>
            </a:extLst>
          </p:cNvPr>
          <p:cNvSpPr>
            <a:spLocks noGrp="1"/>
          </p:cNvSpPr>
          <p:nvPr>
            <p:ph type="title"/>
          </p:nvPr>
        </p:nvSpPr>
        <p:spPr/>
        <p:txBody>
          <a:bodyPr/>
          <a:lstStyle/>
          <a:p>
            <a:r>
              <a:rPr lang="en-US" dirty="0"/>
              <a:t>Full Stack Web Developer</a:t>
            </a:r>
          </a:p>
        </p:txBody>
      </p:sp>
      <p:sp>
        <p:nvSpPr>
          <p:cNvPr id="3" name="Content Placeholder 2">
            <a:extLst>
              <a:ext uri="{FF2B5EF4-FFF2-40B4-BE49-F238E27FC236}">
                <a16:creationId xmlns:a16="http://schemas.microsoft.com/office/drawing/2014/main" id="{BD126900-2A9A-4734-B1C8-792ED107FCB7}"/>
              </a:ext>
            </a:extLst>
          </p:cNvPr>
          <p:cNvSpPr>
            <a:spLocks noGrp="1"/>
          </p:cNvSpPr>
          <p:nvPr>
            <p:ph idx="1"/>
          </p:nvPr>
        </p:nvSpPr>
        <p:spPr>
          <a:xfrm>
            <a:off x="838200" y="1825625"/>
            <a:ext cx="6771290" cy="3647635"/>
          </a:xfrm>
        </p:spPr>
        <p:txBody>
          <a:bodyPr>
            <a:normAutofit/>
          </a:bodyPr>
          <a:lstStyle/>
          <a:p>
            <a:r>
              <a:rPr lang="en-US" dirty="0"/>
              <a:t>A full stack web developer is a person who can develop both client and server software.</a:t>
            </a:r>
          </a:p>
          <a:p>
            <a:pPr lvl="1"/>
            <a:r>
              <a:rPr lang="en-US" dirty="0"/>
              <a:t>Program a browser (like using JavaScript, jQuery, Angular, or Vue)</a:t>
            </a:r>
          </a:p>
          <a:p>
            <a:pPr lvl="1"/>
            <a:r>
              <a:rPr lang="en-US" dirty="0"/>
              <a:t>Program a server (like using </a:t>
            </a:r>
            <a:r>
              <a:rPr lang="en-US" dirty="0" err="1"/>
              <a:t>JavaEE</a:t>
            </a:r>
            <a:r>
              <a:rPr lang="en-US" dirty="0"/>
              <a:t>, PHP, ASP, Python, or NodeJS)</a:t>
            </a:r>
          </a:p>
          <a:p>
            <a:pPr lvl="1"/>
            <a:r>
              <a:rPr lang="en-US" dirty="0"/>
              <a:t>Program a database (like using SQL, SQLite, or MongoDB)</a:t>
            </a:r>
          </a:p>
        </p:txBody>
      </p:sp>
      <p:pic>
        <p:nvPicPr>
          <p:cNvPr id="3076" name="Picture 4" descr="Gear tech improvement logo icon in line outline Vector Image">
            <a:hlinkClick r:id="rId2"/>
            <a:extLst>
              <a:ext uri="{FF2B5EF4-FFF2-40B4-BE49-F238E27FC236}">
                <a16:creationId xmlns:a16="http://schemas.microsoft.com/office/drawing/2014/main" id="{5965C451-6246-467C-8C97-4CBB176912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90" t="24308" r="19349" b="28807"/>
          <a:stretch/>
        </p:blipFill>
        <p:spPr bwMode="auto">
          <a:xfrm>
            <a:off x="1303283" y="5633545"/>
            <a:ext cx="788276" cy="7293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4E7B07B-64CD-4232-98BA-D2264C610D91}"/>
              </a:ext>
            </a:extLst>
          </p:cNvPr>
          <p:cNvSpPr/>
          <p:nvPr/>
        </p:nvSpPr>
        <p:spPr>
          <a:xfrm>
            <a:off x="2091559" y="5892940"/>
            <a:ext cx="6159250" cy="400110"/>
          </a:xfrm>
          <a:prstGeom prst="rect">
            <a:avLst/>
          </a:prstGeom>
        </p:spPr>
        <p:txBody>
          <a:bodyPr wrap="none">
            <a:spAutoFit/>
          </a:bodyPr>
          <a:lstStyle/>
          <a:p>
            <a:r>
              <a:rPr lang="en-US" sz="2000" dirty="0">
                <a:hlinkClick r:id="rId2"/>
              </a:rPr>
              <a:t>https://www.w3schools.com/whatis/whatis_fullstack.asp</a:t>
            </a:r>
            <a:endParaRPr lang="en-US" sz="2000" dirty="0"/>
          </a:p>
        </p:txBody>
      </p:sp>
    </p:spTree>
    <p:extLst>
      <p:ext uri="{BB962C8B-B14F-4D97-AF65-F5344CB8AC3E}">
        <p14:creationId xmlns:p14="http://schemas.microsoft.com/office/powerpoint/2010/main" val="415437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0929-6BBC-4BFB-9F8E-171F8BD98E62}"/>
              </a:ext>
            </a:extLst>
          </p:cNvPr>
          <p:cNvSpPr>
            <a:spLocks noGrp="1"/>
          </p:cNvSpPr>
          <p:nvPr>
            <p:ph type="title"/>
          </p:nvPr>
        </p:nvSpPr>
        <p:spPr/>
        <p:txBody>
          <a:bodyPr/>
          <a:lstStyle/>
          <a:p>
            <a:r>
              <a:rPr lang="en-US" dirty="0"/>
              <a:t>Web Development Roadmaps (1)</a:t>
            </a:r>
          </a:p>
        </p:txBody>
      </p:sp>
      <p:sp>
        <p:nvSpPr>
          <p:cNvPr id="3" name="Content Placeholder 2">
            <a:extLst>
              <a:ext uri="{FF2B5EF4-FFF2-40B4-BE49-F238E27FC236}">
                <a16:creationId xmlns:a16="http://schemas.microsoft.com/office/drawing/2014/main" id="{DE52FDE2-BE3F-490E-8FFF-FAABBE98D263}"/>
              </a:ext>
            </a:extLst>
          </p:cNvPr>
          <p:cNvSpPr>
            <a:spLocks noGrp="1"/>
          </p:cNvSpPr>
          <p:nvPr>
            <p:ph idx="1"/>
          </p:nvPr>
        </p:nvSpPr>
        <p:spPr/>
        <p:txBody>
          <a:bodyPr/>
          <a:lstStyle/>
          <a:p>
            <a:r>
              <a:rPr lang="en-US" dirty="0"/>
              <a:t>Front-End Roadmap</a:t>
            </a:r>
          </a:p>
          <a:p>
            <a:pPr lvl="1"/>
            <a:r>
              <a:rPr lang="en-US" dirty="0"/>
              <a:t>Every Web Developer must have a basic understanding of HTML, CSS, and JavaScript.</a:t>
            </a:r>
          </a:p>
          <a:p>
            <a:pPr lvl="1"/>
            <a:r>
              <a:rPr lang="en-US" dirty="0"/>
              <a:t>Responsive Web Design is used in all types of modern web development.</a:t>
            </a:r>
          </a:p>
          <a:p>
            <a:pPr lvl="1"/>
            <a:r>
              <a:rPr lang="en-US" dirty="0"/>
              <a:t>ECMAScript 5 (JavaScript 5) is supported in all modern browsers. </a:t>
            </a:r>
          </a:p>
          <a:p>
            <a:pPr lvl="1"/>
            <a:r>
              <a:rPr lang="en-US" dirty="0"/>
              <a:t>On the CSS side you should choose a framework for responsive web design:</a:t>
            </a:r>
          </a:p>
          <a:p>
            <a:pPr lvl="2"/>
            <a:r>
              <a:rPr lang="en-US" dirty="0"/>
              <a:t>Bootstrap  /  Material Design  /  W3.CSS / Tailwind</a:t>
            </a:r>
          </a:p>
          <a:p>
            <a:pPr lvl="1"/>
            <a:r>
              <a:rPr lang="en-US" dirty="0"/>
              <a:t>On the JavaScript side you should learn at least one modern framework:</a:t>
            </a:r>
          </a:p>
          <a:p>
            <a:pPr lvl="2"/>
            <a:r>
              <a:rPr lang="en-US" dirty="0"/>
              <a:t>React.js  /  Angular.js  /  </a:t>
            </a:r>
            <a:r>
              <a:rPr lang="en-US" b="1" dirty="0"/>
              <a:t>Vue.js</a:t>
            </a:r>
            <a:r>
              <a:rPr lang="en-US" dirty="0"/>
              <a:t>   /  W3.JS</a:t>
            </a:r>
          </a:p>
        </p:txBody>
      </p:sp>
      <p:sp>
        <p:nvSpPr>
          <p:cNvPr id="4" name="Rectangle 3">
            <a:extLst>
              <a:ext uri="{FF2B5EF4-FFF2-40B4-BE49-F238E27FC236}">
                <a16:creationId xmlns:a16="http://schemas.microsoft.com/office/drawing/2014/main" id="{B237F78D-A72D-4AC0-9267-4E9A0BFCA0BD}"/>
              </a:ext>
            </a:extLst>
          </p:cNvPr>
          <p:cNvSpPr/>
          <p:nvPr/>
        </p:nvSpPr>
        <p:spPr>
          <a:xfrm>
            <a:off x="2091559" y="5858488"/>
            <a:ext cx="6212919" cy="461665"/>
          </a:xfrm>
          <a:prstGeom prst="rect">
            <a:avLst/>
          </a:prstGeom>
        </p:spPr>
        <p:txBody>
          <a:bodyPr wrap="none">
            <a:spAutoFit/>
          </a:bodyPr>
          <a:lstStyle/>
          <a:p>
            <a:r>
              <a:rPr lang="en-US" sz="2400" dirty="0">
                <a:hlinkClick r:id="rId2"/>
              </a:rPr>
              <a:t>https://www.w3schools.com/whatis/default.asp</a:t>
            </a:r>
            <a:endParaRPr lang="en-US" sz="2400" dirty="0"/>
          </a:p>
        </p:txBody>
      </p:sp>
      <p:pic>
        <p:nvPicPr>
          <p:cNvPr id="5" name="Picture 4" descr="Gear tech improvement logo icon in line outline Vector Image">
            <a:hlinkClick r:id="rId2"/>
            <a:extLst>
              <a:ext uri="{FF2B5EF4-FFF2-40B4-BE49-F238E27FC236}">
                <a16:creationId xmlns:a16="http://schemas.microsoft.com/office/drawing/2014/main" id="{C0EA89E0-52AB-4039-BE9F-4C9310F19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90" t="24308" r="19349" b="28807"/>
          <a:stretch/>
        </p:blipFill>
        <p:spPr bwMode="auto">
          <a:xfrm>
            <a:off x="1303283" y="5633545"/>
            <a:ext cx="788276" cy="72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53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0929-6BBC-4BFB-9F8E-171F8BD98E62}"/>
              </a:ext>
            </a:extLst>
          </p:cNvPr>
          <p:cNvSpPr>
            <a:spLocks noGrp="1"/>
          </p:cNvSpPr>
          <p:nvPr>
            <p:ph type="title"/>
          </p:nvPr>
        </p:nvSpPr>
        <p:spPr/>
        <p:txBody>
          <a:bodyPr/>
          <a:lstStyle/>
          <a:p>
            <a:r>
              <a:rPr lang="en-US" dirty="0"/>
              <a:t>Web Development Roadmaps (2)</a:t>
            </a:r>
          </a:p>
        </p:txBody>
      </p:sp>
      <p:sp>
        <p:nvSpPr>
          <p:cNvPr id="3" name="Content Placeholder 2">
            <a:extLst>
              <a:ext uri="{FF2B5EF4-FFF2-40B4-BE49-F238E27FC236}">
                <a16:creationId xmlns:a16="http://schemas.microsoft.com/office/drawing/2014/main" id="{DE52FDE2-BE3F-490E-8FFF-FAABBE98D263}"/>
              </a:ext>
            </a:extLst>
          </p:cNvPr>
          <p:cNvSpPr>
            <a:spLocks noGrp="1"/>
          </p:cNvSpPr>
          <p:nvPr>
            <p:ph idx="1"/>
          </p:nvPr>
        </p:nvSpPr>
        <p:spPr/>
        <p:txBody>
          <a:bodyPr/>
          <a:lstStyle/>
          <a:p>
            <a:r>
              <a:rPr lang="en-US" dirty="0"/>
              <a:t>Back-End Roadmaps</a:t>
            </a:r>
          </a:p>
          <a:p>
            <a:pPr lvl="1"/>
            <a:r>
              <a:rPr lang="en-US" dirty="0"/>
              <a:t>SQL / NoSQL</a:t>
            </a:r>
          </a:p>
          <a:p>
            <a:pPr lvl="1"/>
            <a:r>
              <a:rPr lang="en-US" dirty="0"/>
              <a:t>Language: Java / PHP / ASP, C# / Python / Node.js</a:t>
            </a:r>
          </a:p>
          <a:p>
            <a:pPr lvl="1"/>
            <a:r>
              <a:rPr lang="en-US" dirty="0"/>
              <a:t>Frame work: Spring Boot / Laravel / .NET / Django / Adonis, Express</a:t>
            </a:r>
          </a:p>
          <a:p>
            <a:pPr lvl="1"/>
            <a:r>
              <a:rPr lang="en-US" dirty="0"/>
              <a:t>Web Service</a:t>
            </a:r>
          </a:p>
          <a:p>
            <a:pPr lvl="1"/>
            <a:r>
              <a:rPr lang="en-US" dirty="0"/>
              <a:t>Microservice</a:t>
            </a:r>
          </a:p>
        </p:txBody>
      </p:sp>
      <p:sp>
        <p:nvSpPr>
          <p:cNvPr id="4" name="Rectangle 3">
            <a:extLst>
              <a:ext uri="{FF2B5EF4-FFF2-40B4-BE49-F238E27FC236}">
                <a16:creationId xmlns:a16="http://schemas.microsoft.com/office/drawing/2014/main" id="{B237F78D-A72D-4AC0-9267-4E9A0BFCA0BD}"/>
              </a:ext>
            </a:extLst>
          </p:cNvPr>
          <p:cNvSpPr/>
          <p:nvPr/>
        </p:nvSpPr>
        <p:spPr>
          <a:xfrm>
            <a:off x="2091559" y="5858488"/>
            <a:ext cx="7332007" cy="461665"/>
          </a:xfrm>
          <a:prstGeom prst="rect">
            <a:avLst/>
          </a:prstGeom>
        </p:spPr>
        <p:txBody>
          <a:bodyPr wrap="none">
            <a:spAutoFit/>
          </a:bodyPr>
          <a:lstStyle/>
          <a:p>
            <a:r>
              <a:rPr lang="en-US" sz="2400" dirty="0"/>
              <a:t>https://www.w3schools.com/whatis/whatis_fullstack.asp</a:t>
            </a:r>
          </a:p>
        </p:txBody>
      </p:sp>
      <p:pic>
        <p:nvPicPr>
          <p:cNvPr id="5" name="Picture 4" descr="Gear tech improvement logo icon in line outline Vector Image">
            <a:hlinkClick r:id="rId2"/>
            <a:extLst>
              <a:ext uri="{FF2B5EF4-FFF2-40B4-BE49-F238E27FC236}">
                <a16:creationId xmlns:a16="http://schemas.microsoft.com/office/drawing/2014/main" id="{C0EA89E0-52AB-4039-BE9F-4C9310F19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90" t="24308" r="19349" b="28807"/>
          <a:stretch/>
        </p:blipFill>
        <p:spPr bwMode="auto">
          <a:xfrm>
            <a:off x="1303283" y="5633545"/>
            <a:ext cx="788276" cy="72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01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CF490FD8C58D41B48D15F1515CD768" ma:contentTypeVersion="2" ma:contentTypeDescription="Create a new document." ma:contentTypeScope="" ma:versionID="c0f80887fd14198eaf427f5867e3f37b">
  <xsd:schema xmlns:xsd="http://www.w3.org/2001/XMLSchema" xmlns:xs="http://www.w3.org/2001/XMLSchema" xmlns:p="http://schemas.microsoft.com/office/2006/metadata/properties" xmlns:ns2="c4d2ef07-a18f-4461-960d-d3c7135069ff" targetNamespace="http://schemas.microsoft.com/office/2006/metadata/properties" ma:root="true" ma:fieldsID="c27f4c0b857396c985c26fc316bc5a0b" ns2:_="">
    <xsd:import namespace="c4d2ef07-a18f-4461-960d-d3c7135069f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2ef07-a18f-4461-960d-d3c7135069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EA81FC-B543-4DB6-A6EE-1416D791C6B0}"/>
</file>

<file path=customXml/itemProps2.xml><?xml version="1.0" encoding="utf-8"?>
<ds:datastoreItem xmlns:ds="http://schemas.openxmlformats.org/officeDocument/2006/customXml" ds:itemID="{5CD3EECD-1C1A-4905-A048-A99B0B712752}"/>
</file>

<file path=customXml/itemProps3.xml><?xml version="1.0" encoding="utf-8"?>
<ds:datastoreItem xmlns:ds="http://schemas.openxmlformats.org/officeDocument/2006/customXml" ds:itemID="{7CD8B3E7-152F-487C-8C7F-20B4B805C451}"/>
</file>

<file path=docProps/app.xml><?xml version="1.0" encoding="utf-8"?>
<Properties xmlns="http://schemas.openxmlformats.org/officeDocument/2006/extended-properties" xmlns:vt="http://schemas.openxmlformats.org/officeDocument/2006/docPropsVTypes">
  <TotalTime>1922</TotalTime>
  <Words>5922</Words>
  <Application>Microsoft Office PowerPoint</Application>
  <PresentationFormat>Widescreen</PresentationFormat>
  <Paragraphs>660</Paragraphs>
  <Slides>53</Slides>
  <Notes>28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6" baseType="lpstr">
      <vt:lpstr>Angsana New</vt:lpstr>
      <vt:lpstr>Arial</vt:lpstr>
      <vt:lpstr>Arial MT</vt:lpstr>
      <vt:lpstr>Arial Unicode MS</vt:lpstr>
      <vt:lpstr>Calibri</vt:lpstr>
      <vt:lpstr>Calibri Light</vt:lpstr>
      <vt:lpstr>Cordia New</vt:lpstr>
      <vt:lpstr>Courier New</vt:lpstr>
      <vt:lpstr>Fira Code Medium</vt:lpstr>
      <vt:lpstr>Verdana</vt:lpstr>
      <vt:lpstr>Wingdings</vt:lpstr>
      <vt:lpstr>Office Theme</vt:lpstr>
      <vt:lpstr>Slide</vt:lpstr>
      <vt:lpstr>INT202 Server-Side Web Programming I (1-2-4)</vt:lpstr>
      <vt:lpstr>Resources</vt:lpstr>
      <vt:lpstr>Course Descriptions</vt:lpstr>
      <vt:lpstr>Multiple Pages (Classic) Web Application</vt:lpstr>
      <vt:lpstr>MVC Web Application Architectures (modern/spa)</vt:lpstr>
      <vt:lpstr>Full Stack Developer</vt:lpstr>
      <vt:lpstr>Full Stack Web Developer</vt:lpstr>
      <vt:lpstr>Web Development Roadmaps (1)</vt:lpstr>
      <vt:lpstr>Web Development Roadmaps (2)</vt:lpstr>
      <vt:lpstr>Java Build Tools</vt:lpstr>
      <vt:lpstr>C:\Users\Khaitong Lim\.m2\</vt:lpstr>
      <vt:lpstr>PowerPoint Presentation</vt:lpstr>
      <vt:lpstr>World Wide Web Communication</vt:lpstr>
      <vt:lpstr>HTTP Protocol</vt:lpstr>
      <vt:lpstr>Web Application</vt:lpstr>
      <vt:lpstr>JavaEE Platform API</vt:lpstr>
      <vt:lpstr>Servlet Example</vt:lpstr>
      <vt:lpstr>MVC: application to Java EE</vt:lpstr>
      <vt:lpstr>MVC: benefits</vt:lpstr>
      <vt:lpstr>Java Web Application Development (MVC)</vt:lpstr>
      <vt:lpstr>What is a servlet?</vt:lpstr>
      <vt:lpstr>Servlet process flow</vt:lpstr>
      <vt:lpstr>Request protocol</vt:lpstr>
      <vt:lpstr>Processing input data example</vt:lpstr>
      <vt:lpstr>Building a simple Java servlet</vt:lpstr>
      <vt:lpstr>Java servlet lifecycle</vt:lpstr>
      <vt:lpstr>Request dispatcher</vt:lpstr>
      <vt:lpstr>Request dispatcher flow</vt:lpstr>
      <vt:lpstr>Sharing objects example </vt:lpstr>
      <vt:lpstr>JSP :  JavaServer Pages JakartaServer Pages</vt:lpstr>
      <vt:lpstr>What is JakartaServer Pages technology?</vt:lpstr>
      <vt:lpstr>JSP execution model</vt:lpstr>
      <vt:lpstr>Scope attributes</vt:lpstr>
      <vt:lpstr>JSP syntax elements</vt:lpstr>
      <vt:lpstr>JSP directives</vt:lpstr>
      <vt:lpstr>JSP EL JSP Expression Language</vt:lpstr>
      <vt:lpstr>What is JSP EL?</vt:lpstr>
      <vt:lpstr>EL Examples</vt:lpstr>
      <vt:lpstr>Implicit Objects</vt:lpstr>
      <vt:lpstr>Syntax Overview</vt:lpstr>
      <vt:lpstr>Basic Syntax Elements</vt:lpstr>
      <vt:lpstr>Named Variables</vt:lpstr>
      <vt:lpstr>INT202: Mini Lab</vt:lpstr>
      <vt:lpstr>Create Maven Project with IntelliJ Idea</vt:lpstr>
      <vt:lpstr>PowerPoint Presentation</vt:lpstr>
      <vt:lpstr>INT202: Simply MVC Lab</vt:lpstr>
      <vt:lpstr>Features: Subject Listing</vt:lpstr>
      <vt:lpstr>Subject class</vt:lpstr>
      <vt:lpstr>SubjectRepository</vt:lpstr>
      <vt:lpstr>SubjectListServlet</vt:lpstr>
      <vt:lpstr>View: subject_listing.jsp (1)</vt:lpstr>
      <vt:lpstr>View: subject_listing.jsp (2)</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INT202 Server-Side Programming</dc:title>
  <dc:creator>pichet limvajiranan</dc:creator>
  <cp:lastModifiedBy>Pichet Limvajiranan</cp:lastModifiedBy>
  <cp:revision>109</cp:revision>
  <dcterms:created xsi:type="dcterms:W3CDTF">2020-08-13T07:03:53Z</dcterms:created>
  <dcterms:modified xsi:type="dcterms:W3CDTF">2022-08-14T17:12:06Z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0x0101004DCF490FD8C58D41B48D15F1515CD768</vt:lpwstr>
  </property>
</Properties>
</file>