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549" r:id="rId3"/>
    <p:sldId id="559" r:id="rId4"/>
    <p:sldId id="560" r:id="rId5"/>
    <p:sldId id="563" r:id="rId6"/>
    <p:sldId id="564" r:id="rId7"/>
    <p:sldId id="565" r:id="rId8"/>
    <p:sldId id="566" r:id="rId9"/>
    <p:sldId id="579" r:id="rId10"/>
    <p:sldId id="598" r:id="rId11"/>
    <p:sldId id="599" r:id="rId12"/>
    <p:sldId id="593" r:id="rId13"/>
    <p:sldId id="567" r:id="rId14"/>
    <p:sldId id="580" r:id="rId15"/>
    <p:sldId id="596" r:id="rId16"/>
    <p:sldId id="581" r:id="rId17"/>
    <p:sldId id="569" r:id="rId18"/>
    <p:sldId id="570" r:id="rId19"/>
    <p:sldId id="575" r:id="rId20"/>
    <p:sldId id="586" r:id="rId21"/>
    <p:sldId id="5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170499@gmail.com"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theme" Target="theme/theme1.xml" /><Relationship Id="rId3" Type="http://schemas.openxmlformats.org/officeDocument/2006/relationships/slide" Target="slides/slide1.xml" /><Relationship Id="rId21" Type="http://schemas.openxmlformats.org/officeDocument/2006/relationships/slide" Target="slides/slide19.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viewProps" Target="viewProp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presProps" Target="presProp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commentAuthors" Target="commentAuthors.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3E0EBBA-3C4B-4AEA-81E1-9A9FACF6910A}" type="datetimeFigureOut">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D3361-DD54-4DBF-B28C-170D7B3F307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3E0EBBA-3C4B-4AEA-81E1-9A9FACF6910A}" type="datetimeFigureOut">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D3361-DD54-4DBF-B28C-170D7B3F307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3E0EBBA-3C4B-4AEA-81E1-9A9FACF6910A}" type="datetimeFigureOut">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D3361-DD54-4DBF-B28C-170D7B3F307E}"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cxnSp>
        <p:nvCxnSpPr>
          <p:cNvPr id="7" name="Straight Connector 6"/>
          <p:cNvCxnSpPr/>
          <p:nvPr/>
        </p:nvCxnSpPr>
        <p:spPr>
          <a:xfrm flipH="1">
            <a:off x="2057400" y="6492875"/>
            <a:ext cx="953928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0" y="0"/>
            <a:ext cx="12192000"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052" name="Freeform 6"/>
          <p:cNvSpPr>
            <a:spLocks noChangeAspect="1"/>
          </p:cNvSpPr>
          <p:nvPr userDrawn="1"/>
        </p:nvSpPr>
        <p:spPr>
          <a:xfrm>
            <a:off x="0" y="190500"/>
            <a:ext cx="779463" cy="476250"/>
          </a:xfrm>
          <a:custGeom>
            <a:avLst/>
            <a:gdLst/>
            <a:ahLst/>
            <a:cxnLst>
              <a:cxn ang="0">
                <a:pos x="2147483646" y="0"/>
              </a:cxn>
              <a:cxn ang="0">
                <a:pos x="0" y="0"/>
              </a:cxn>
              <a:cxn ang="0">
                <a:pos x="0" y="2147483646"/>
              </a:cxn>
              <a:cxn ang="0">
                <a:pos x="0" y="2147483646"/>
              </a:cxn>
              <a:cxn ang="0">
                <a:pos x="2147483646" y="2147483646"/>
              </a:cxn>
              <a:cxn ang="0">
                <a:pos x="2147483646" y="0"/>
              </a:cxn>
            </a:cxnLst>
            <a:rect l="0" t="0" r="0" b="0"/>
            <a:pathLst>
              <a:path w="708" h="432">
                <a:moveTo>
                  <a:pt x="381" y="0"/>
                </a:moveTo>
                <a:lnTo>
                  <a:pt x="0" y="0"/>
                </a:lnTo>
                <a:lnTo>
                  <a:pt x="0" y="379"/>
                </a:lnTo>
                <a:lnTo>
                  <a:pt x="0" y="432"/>
                </a:lnTo>
                <a:lnTo>
                  <a:pt x="708" y="432"/>
                </a:lnTo>
                <a:lnTo>
                  <a:pt x="381" y="0"/>
                </a:lnTo>
                <a:close/>
              </a:path>
            </a:pathLst>
          </a:custGeom>
          <a:solidFill>
            <a:srgbClr val="F18B17">
              <a:alpha val="100000"/>
            </a:srgbClr>
          </a:solidFill>
          <a:ln w="9525">
            <a:noFill/>
          </a:ln>
        </p:spPr>
        <p:txBody>
          <a:bodyPr/>
          <a:lstStyle/>
          <a:p>
            <a:endParaRPr lang="en-US"/>
          </a:p>
        </p:txBody>
      </p:sp>
      <p:sp>
        <p:nvSpPr>
          <p:cNvPr id="10" name="Freeform 14"/>
          <p:cNvSpPr/>
          <p:nvPr/>
        </p:nvSpPr>
        <p:spPr bwMode="auto">
          <a:xfrm>
            <a:off x="574675" y="190500"/>
            <a:ext cx="679450" cy="609600"/>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054" name="Freeform 6"/>
          <p:cNvSpPr>
            <a:spLocks noChangeAspect="1"/>
          </p:cNvSpPr>
          <p:nvPr userDrawn="1"/>
        </p:nvSpPr>
        <p:spPr>
          <a:xfrm>
            <a:off x="11596688" y="6483350"/>
            <a:ext cx="615950" cy="374650"/>
          </a:xfrm>
          <a:custGeom>
            <a:avLst/>
            <a:gdLst/>
            <a:ahLst/>
            <a:cxnLst>
              <a:cxn ang="0">
                <a:pos x="2147483646" y="0"/>
              </a:cxn>
              <a:cxn ang="0">
                <a:pos x="0" y="0"/>
              </a:cxn>
              <a:cxn ang="0">
                <a:pos x="0" y="2147483646"/>
              </a:cxn>
              <a:cxn ang="0">
                <a:pos x="0" y="2147483646"/>
              </a:cxn>
              <a:cxn ang="0">
                <a:pos x="2147483646" y="2147483646"/>
              </a:cxn>
              <a:cxn ang="0">
                <a:pos x="2147483646" y="0"/>
              </a:cxn>
            </a:cxnLst>
            <a:rect l="0" t="0" r="0" b="0"/>
            <a:pathLst>
              <a:path w="708" h="432">
                <a:moveTo>
                  <a:pt x="381" y="0"/>
                </a:moveTo>
                <a:lnTo>
                  <a:pt x="0" y="0"/>
                </a:lnTo>
                <a:lnTo>
                  <a:pt x="0" y="379"/>
                </a:lnTo>
                <a:lnTo>
                  <a:pt x="0" y="432"/>
                </a:lnTo>
                <a:lnTo>
                  <a:pt x="708" y="432"/>
                </a:lnTo>
                <a:lnTo>
                  <a:pt x="381" y="0"/>
                </a:lnTo>
                <a:close/>
              </a:path>
            </a:pathLst>
          </a:custGeom>
          <a:solidFill>
            <a:srgbClr val="F18B17">
              <a:alpha val="100000"/>
            </a:srgbClr>
          </a:solidFill>
          <a:ln w="9525">
            <a:noFill/>
          </a:ln>
        </p:spPr>
        <p:txBody>
          <a:bodyPr/>
          <a:lstStyle/>
          <a:p>
            <a:endParaRPr lang="en-US"/>
          </a:p>
        </p:txBody>
      </p:sp>
      <p:sp>
        <p:nvSpPr>
          <p:cNvPr id="12" name="Slide Number Placeholder 5"/>
          <p:cNvSpPr txBox="1"/>
          <p:nvPr/>
        </p:nvSpPr>
        <p:spPr>
          <a:xfrm>
            <a:off x="11622088" y="6530975"/>
            <a:ext cx="406400" cy="365125"/>
          </a:xfrm>
          <a:prstGeom prst="rect">
            <a:avLst/>
          </a:prstGeom>
        </p:spPr>
        <p:txBody>
          <a:bodyPr/>
          <a:lstStyle/>
          <a:p>
            <a:pPr lvl="0" algn="ctr" defTabSz="913130" eaLnBrk="1" hangingPunct="1">
              <a:buNone/>
            </a:pPr>
            <a:fld id="{9A0DB2DC-4C9A-4742-B13C-FB6460FD3503}" type="slidenum">
              <a:rPr lang="en-US" altLang="en-US" sz="1300" dirty="0">
                <a:solidFill>
                  <a:schemeClr val="bg1"/>
                </a:solidFill>
                <a:latin typeface="Calibri" panose="020F0502020204030204" pitchFamily="34" charset="0"/>
                <a:cs typeface="Arial" panose="020B0604020202020204" pitchFamily="34" charset="0"/>
              </a:rPr>
              <a:t>‹#›</a:t>
            </a:fld>
            <a:endParaRPr lang="en-US" altLang="en-US" sz="1300" dirty="0">
              <a:solidFill>
                <a:schemeClr val="bg1"/>
              </a:solidFill>
              <a:latin typeface="Calibri" panose="020F0502020204030204" pitchFamily="34" charset="0"/>
              <a:ea typeface="Arial" panose="020B0604020202020204" pitchFamily="34" charset="0"/>
              <a:cs typeface="Arial" panose="020B0604020202020204" pitchFamily="34" charset="0"/>
            </a:endParaRPr>
          </a:p>
        </p:txBody>
      </p:sp>
      <p:pic>
        <p:nvPicPr>
          <p:cNvPr id="2056" name="Picture 12"/>
          <p:cNvPicPr>
            <a:picLocks noChangeAspect="1"/>
          </p:cNvPicPr>
          <p:nvPr userDrawn="1"/>
        </p:nvPicPr>
        <p:blipFill>
          <a:blip r:embed="rId2"/>
          <a:stretch>
            <a:fillRect/>
          </a:stretch>
        </p:blipFill>
        <p:spPr>
          <a:xfrm>
            <a:off x="185738" y="6096000"/>
            <a:ext cx="1803400" cy="588963"/>
          </a:xfrm>
          <a:prstGeom prst="rect">
            <a:avLst/>
          </a:prstGeom>
          <a:noFill/>
          <a:ln w="9525">
            <a:noFill/>
          </a:ln>
        </p:spPr>
      </p:pic>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altLang="en-US" dirty="0">
                <a:latin typeface="Calibri" panose="020F0502020204030204" pitchFamily="34" charset="0"/>
              </a:rPr>
              <a:t>‹#›</a:t>
            </a:fld>
            <a:endParaRPr lang="en-US" altLang="en-US" dirty="0">
              <a:latin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3E0EBBA-3C4B-4AEA-81E1-9A9FACF6910A}" type="datetimeFigureOut">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D3361-DD54-4DBF-B28C-170D7B3F307E}"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3E0EBBA-3C4B-4AEA-81E1-9A9FACF6910A}" type="datetimeFigureOut">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D3361-DD54-4DBF-B28C-170D7B3F307E}"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0EBBA-3C4B-4AEA-81E1-9A9FACF6910A}" type="datetimeFigureOut">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D3361-DD54-4DBF-B28C-170D7B3F307E}"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3E0EBBA-3C4B-4AEA-81E1-9A9FACF6910A}" type="datetimeFigureOut">
              <a:rPr lang="en-IN" smtClean="0"/>
              <a:t>18-06-2022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CD3361-DD54-4DBF-B28C-170D7B3F307E}"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3E0EBBA-3C4B-4AEA-81E1-9A9FACF6910A}" type="datetimeFigureOut">
              <a:rPr lang="en-IN" smtClean="0"/>
              <a:t>18-06-2022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CD3361-DD54-4DBF-B28C-170D7B3F307E}"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3E0EBBA-3C4B-4AEA-81E1-9A9FACF6910A}" type="datetimeFigureOut">
              <a:rPr lang="en-IN" smtClean="0"/>
              <a:t>18-06-2022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CD3361-DD54-4DBF-B28C-170D7B3F307E}"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E0EBBA-3C4B-4AEA-81E1-9A9FACF6910A}" type="datetimeFigureOut">
              <a:rPr lang="en-IN" smtClean="0"/>
              <a:t>18-06-2022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CD3361-DD54-4DBF-B28C-170D7B3F307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3E0EBBA-3C4B-4AEA-81E1-9A9FACF6910A}" type="datetimeFigureOut">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D3361-DD54-4DBF-B28C-170D7B3F307E}"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E0EBBA-3C4B-4AEA-81E1-9A9FACF6910A}" type="datetimeFigureOut">
              <a:rPr lang="en-IN" smtClean="0"/>
              <a:t>18-06-2022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CD3361-DD54-4DBF-B28C-170D7B3F307E}"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E0EBBA-3C4B-4AEA-81E1-9A9FACF6910A}" type="datetimeFigureOut">
              <a:rPr lang="en-IN" smtClean="0"/>
              <a:t>18-06-2022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CD3361-DD54-4DBF-B28C-170D7B3F307E}"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3E0EBBA-3C4B-4AEA-81E1-9A9FACF6910A}" type="datetimeFigureOut">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D3361-DD54-4DBF-B28C-170D7B3F307E}" type="slidenum">
              <a:rPr lang="en-IN" smtClean="0"/>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3E0EBBA-3C4B-4AEA-81E1-9A9FACF6910A}" type="datetimeFigureOut">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D3361-DD54-4DBF-B28C-170D7B3F307E}" type="slidenum">
              <a:rPr lang="en-IN" smtClean="0"/>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cxnSp>
        <p:nvCxnSpPr>
          <p:cNvPr id="7" name="Straight Connector 6"/>
          <p:cNvCxnSpPr/>
          <p:nvPr/>
        </p:nvCxnSpPr>
        <p:spPr>
          <a:xfrm flipH="1">
            <a:off x="2057400" y="6492875"/>
            <a:ext cx="953928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0" y="0"/>
            <a:ext cx="12192000"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052" name="Freeform 6"/>
          <p:cNvSpPr>
            <a:spLocks noChangeAspect="1"/>
          </p:cNvSpPr>
          <p:nvPr userDrawn="1"/>
        </p:nvSpPr>
        <p:spPr>
          <a:xfrm>
            <a:off x="0" y="190500"/>
            <a:ext cx="779463" cy="476250"/>
          </a:xfrm>
          <a:custGeom>
            <a:avLst/>
            <a:gdLst/>
            <a:ahLst/>
            <a:cxnLst>
              <a:cxn ang="0">
                <a:pos x="2147483646" y="0"/>
              </a:cxn>
              <a:cxn ang="0">
                <a:pos x="0" y="0"/>
              </a:cxn>
              <a:cxn ang="0">
                <a:pos x="0" y="2147483646"/>
              </a:cxn>
              <a:cxn ang="0">
                <a:pos x="0" y="2147483646"/>
              </a:cxn>
              <a:cxn ang="0">
                <a:pos x="2147483646" y="2147483646"/>
              </a:cxn>
              <a:cxn ang="0">
                <a:pos x="2147483646" y="0"/>
              </a:cxn>
            </a:cxnLst>
            <a:rect l="0" t="0" r="0" b="0"/>
            <a:pathLst>
              <a:path w="708" h="432">
                <a:moveTo>
                  <a:pt x="381" y="0"/>
                </a:moveTo>
                <a:lnTo>
                  <a:pt x="0" y="0"/>
                </a:lnTo>
                <a:lnTo>
                  <a:pt x="0" y="379"/>
                </a:lnTo>
                <a:lnTo>
                  <a:pt x="0" y="432"/>
                </a:lnTo>
                <a:lnTo>
                  <a:pt x="708" y="432"/>
                </a:lnTo>
                <a:lnTo>
                  <a:pt x="381" y="0"/>
                </a:lnTo>
                <a:close/>
              </a:path>
            </a:pathLst>
          </a:custGeom>
          <a:solidFill>
            <a:srgbClr val="F18B17">
              <a:alpha val="100000"/>
            </a:srgbClr>
          </a:solidFill>
          <a:ln w="9525">
            <a:noFill/>
          </a:ln>
        </p:spPr>
        <p:txBody>
          <a:bodyPr/>
          <a:lstStyle/>
          <a:p>
            <a:endParaRPr lang="en-US"/>
          </a:p>
        </p:txBody>
      </p:sp>
      <p:sp>
        <p:nvSpPr>
          <p:cNvPr id="10" name="Freeform 14"/>
          <p:cNvSpPr/>
          <p:nvPr/>
        </p:nvSpPr>
        <p:spPr bwMode="auto">
          <a:xfrm>
            <a:off x="574675" y="190500"/>
            <a:ext cx="679450" cy="609600"/>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054" name="Freeform 6"/>
          <p:cNvSpPr>
            <a:spLocks noChangeAspect="1"/>
          </p:cNvSpPr>
          <p:nvPr userDrawn="1"/>
        </p:nvSpPr>
        <p:spPr>
          <a:xfrm>
            <a:off x="11596688" y="6483350"/>
            <a:ext cx="615950" cy="374650"/>
          </a:xfrm>
          <a:custGeom>
            <a:avLst/>
            <a:gdLst/>
            <a:ahLst/>
            <a:cxnLst>
              <a:cxn ang="0">
                <a:pos x="2147483646" y="0"/>
              </a:cxn>
              <a:cxn ang="0">
                <a:pos x="0" y="0"/>
              </a:cxn>
              <a:cxn ang="0">
                <a:pos x="0" y="2147483646"/>
              </a:cxn>
              <a:cxn ang="0">
                <a:pos x="0" y="2147483646"/>
              </a:cxn>
              <a:cxn ang="0">
                <a:pos x="2147483646" y="2147483646"/>
              </a:cxn>
              <a:cxn ang="0">
                <a:pos x="2147483646" y="0"/>
              </a:cxn>
            </a:cxnLst>
            <a:rect l="0" t="0" r="0" b="0"/>
            <a:pathLst>
              <a:path w="708" h="432">
                <a:moveTo>
                  <a:pt x="381" y="0"/>
                </a:moveTo>
                <a:lnTo>
                  <a:pt x="0" y="0"/>
                </a:lnTo>
                <a:lnTo>
                  <a:pt x="0" y="379"/>
                </a:lnTo>
                <a:lnTo>
                  <a:pt x="0" y="432"/>
                </a:lnTo>
                <a:lnTo>
                  <a:pt x="708" y="432"/>
                </a:lnTo>
                <a:lnTo>
                  <a:pt x="381" y="0"/>
                </a:lnTo>
                <a:close/>
              </a:path>
            </a:pathLst>
          </a:custGeom>
          <a:solidFill>
            <a:srgbClr val="F18B17">
              <a:alpha val="100000"/>
            </a:srgbClr>
          </a:solidFill>
          <a:ln w="9525">
            <a:noFill/>
          </a:ln>
        </p:spPr>
        <p:txBody>
          <a:bodyPr/>
          <a:lstStyle/>
          <a:p>
            <a:endParaRPr lang="en-US"/>
          </a:p>
        </p:txBody>
      </p:sp>
      <p:sp>
        <p:nvSpPr>
          <p:cNvPr id="12" name="Slide Number Placeholder 5"/>
          <p:cNvSpPr txBox="1"/>
          <p:nvPr/>
        </p:nvSpPr>
        <p:spPr>
          <a:xfrm>
            <a:off x="11622088" y="6530975"/>
            <a:ext cx="406400" cy="365125"/>
          </a:xfrm>
          <a:prstGeom prst="rect">
            <a:avLst/>
          </a:prstGeom>
        </p:spPr>
        <p:txBody>
          <a:bodyPr/>
          <a:lstStyle/>
          <a:p>
            <a:pPr lvl="0" algn="ctr" defTabSz="913130" eaLnBrk="1" hangingPunct="1">
              <a:buNone/>
            </a:pPr>
            <a:fld id="{9A0DB2DC-4C9A-4742-B13C-FB6460FD3503}" type="slidenum">
              <a:rPr lang="en-US" altLang="en-US" sz="1300" dirty="0">
                <a:solidFill>
                  <a:schemeClr val="bg1"/>
                </a:solidFill>
                <a:latin typeface="Calibri" panose="020F0502020204030204" pitchFamily="34" charset="0"/>
                <a:cs typeface="Arial" panose="020B0604020202020204" pitchFamily="34" charset="0"/>
              </a:rPr>
              <a:t>‹#›</a:t>
            </a:fld>
            <a:endParaRPr lang="en-US" altLang="en-US" sz="1300" dirty="0">
              <a:solidFill>
                <a:schemeClr val="bg1"/>
              </a:solidFill>
              <a:latin typeface="Calibri" panose="020F0502020204030204" pitchFamily="34" charset="0"/>
              <a:ea typeface="Arial" panose="020B0604020202020204" pitchFamily="34" charset="0"/>
              <a:cs typeface="Arial" panose="020B0604020202020204" pitchFamily="34" charset="0"/>
            </a:endParaRPr>
          </a:p>
        </p:txBody>
      </p:sp>
      <p:pic>
        <p:nvPicPr>
          <p:cNvPr id="2056" name="Picture 12"/>
          <p:cNvPicPr>
            <a:picLocks noChangeAspect="1"/>
          </p:cNvPicPr>
          <p:nvPr userDrawn="1"/>
        </p:nvPicPr>
        <p:blipFill>
          <a:blip r:embed="rId2"/>
          <a:stretch>
            <a:fillRect/>
          </a:stretch>
        </p:blipFill>
        <p:spPr>
          <a:xfrm>
            <a:off x="185738" y="6096000"/>
            <a:ext cx="1803400" cy="588963"/>
          </a:xfrm>
          <a:prstGeom prst="rect">
            <a:avLst/>
          </a:prstGeom>
          <a:noFill/>
          <a:ln w="9525">
            <a:noFill/>
          </a:ln>
        </p:spPr>
      </p:pic>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altLang="en-US" dirty="0">
                <a:latin typeface="Calibri" panose="020F0502020204030204" pitchFamily="34" charset="0"/>
              </a:rPr>
              <a:t>‹#›</a:t>
            </a:fld>
            <a:endParaRPr lang="en-US" alt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0EBBA-3C4B-4AEA-81E1-9A9FACF6910A}" type="datetimeFigureOut">
              <a:rPr lang="en-IN" smtClean="0"/>
              <a:t>18-06-2022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D3361-DD54-4DBF-B28C-170D7B3F307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3E0EBBA-3C4B-4AEA-81E1-9A9FACF6910A}" type="datetimeFigureOut">
              <a:rPr lang="en-IN" smtClean="0"/>
              <a:t>18-06-2022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CD3361-DD54-4DBF-B28C-170D7B3F307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3E0EBBA-3C4B-4AEA-81E1-9A9FACF6910A}" type="datetimeFigureOut">
              <a:rPr lang="en-IN" smtClean="0"/>
              <a:t>18-06-2022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CD3361-DD54-4DBF-B28C-170D7B3F307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3E0EBBA-3C4B-4AEA-81E1-9A9FACF6910A}" type="datetimeFigureOut">
              <a:rPr lang="en-IN" smtClean="0"/>
              <a:t>18-06-2022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CD3361-DD54-4DBF-B28C-170D7B3F307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E0EBBA-3C4B-4AEA-81E1-9A9FACF6910A}" type="datetimeFigureOut">
              <a:rPr lang="en-IN" smtClean="0"/>
              <a:t>18-06-2022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CD3361-DD54-4DBF-B28C-170D7B3F307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E0EBBA-3C4B-4AEA-81E1-9A9FACF6910A}" type="datetimeFigureOut">
              <a:rPr lang="en-IN" smtClean="0"/>
              <a:t>18-06-2022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CD3361-DD54-4DBF-B28C-170D7B3F307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E0EBBA-3C4B-4AEA-81E1-9A9FACF6910A}" type="datetimeFigureOut">
              <a:rPr lang="en-IN" smtClean="0"/>
              <a:t>18-06-2022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CD3361-DD54-4DBF-B28C-170D7B3F307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E0EBBA-3C4B-4AEA-81E1-9A9FACF6910A}" type="datetimeFigureOut">
              <a:rPr lang="en-IN" smtClean="0"/>
              <a:t>18-06-2022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D3361-DD54-4DBF-B28C-170D7B3F307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E0EBBA-3C4B-4AEA-81E1-9A9FACF6910A}" type="datetimeFigureOut">
              <a:rPr lang="en-IN" smtClean="0"/>
              <a:t>18-06-2022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D3361-DD54-4DBF-B28C-170D7B3F307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4.xml" /></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 /><Relationship Id="rId1" Type="http://schemas.openxmlformats.org/officeDocument/2006/relationships/themeOverride" Target="../theme/themeOverride1.xml" /></Relationships>
</file>

<file path=ppt/slides/_rels/slide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2.png" /><Relationship Id="rId1" Type="http://schemas.openxmlformats.org/officeDocument/2006/relationships/slideLayout" Target="../slideLayouts/slideLayout12.xml" /><Relationship Id="rId4" Type="http://schemas.openxmlformats.org/officeDocument/2006/relationships/image" Target="../media/image6.png" /></Relationships>
</file>

<file path=ppt/slides/_rels/slide1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Layout" Target="../slideLayouts/slideLayout24.xml" /><Relationship Id="rId4" Type="http://schemas.openxmlformats.org/officeDocument/2006/relationships/image" Target="../media/image8.jpeg" /></Relationships>
</file>

<file path=ppt/slides/_rels/slide15.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2.png" /><Relationship Id="rId1" Type="http://schemas.openxmlformats.org/officeDocument/2006/relationships/slideLayout" Target="../slideLayouts/slideLayout12.xml" /></Relationships>
</file>

<file path=ppt/slides/_rels/slide16.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2.png" /><Relationship Id="rId1" Type="http://schemas.openxmlformats.org/officeDocument/2006/relationships/slideLayout" Target="../slideLayouts/slideLayout12.xml" /></Relationships>
</file>

<file path=ppt/slides/_rels/slide17.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2.png" /><Relationship Id="rId1" Type="http://schemas.openxmlformats.org/officeDocument/2006/relationships/slideLayout" Target="../slideLayouts/slideLayout12.xml" /><Relationship Id="rId4" Type="http://schemas.openxmlformats.org/officeDocument/2006/relationships/image" Target="../media/image12.png" /></Relationships>
</file>

<file path=ppt/slides/_rels/slide1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2.xml" /></Relationships>
</file>

<file path=ppt/slides/_rels/slide1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2.xml" /></Relationships>
</file>

<file path=ppt/slides/_rels/slide20.xml.rels><?xml version="1.0" encoding="UTF-8" standalone="yes"?>
<Relationships xmlns="http://schemas.openxmlformats.org/package/2006/relationships"><Relationship Id="rId3" Type="http://schemas.openxmlformats.org/officeDocument/2006/relationships/hyperlink" Target="https://www.djangoproject.com/" TargetMode="External" /><Relationship Id="rId2" Type="http://schemas.openxmlformats.org/officeDocument/2006/relationships/image" Target="../media/image2.png" /><Relationship Id="rId1" Type="http://schemas.openxmlformats.org/officeDocument/2006/relationships/slideLayout" Target="../slideLayouts/slideLayout12.xml" /><Relationship Id="rId6" Type="http://schemas.openxmlformats.org/officeDocument/2006/relationships/hyperlink" Target="https://ieeexplore.ieee.org/document/8096326" TargetMode="External" /><Relationship Id="rId5" Type="http://schemas.openxmlformats.org/officeDocument/2006/relationships/hyperlink" Target="https://stackoverflow.blog/2020/03/02/best-practices-for-rest-api-design/" TargetMode="External" /><Relationship Id="rId4" Type="http://schemas.openxmlformats.org/officeDocument/2006/relationships/hyperlink" Target="https://www.django-rest-framework.org/" TargetMode="Externa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p:nvPr/>
        </p:nvSpPr>
        <p:spPr>
          <a:xfrm>
            <a:off x="2484438" y="6581775"/>
            <a:ext cx="8932862" cy="276225"/>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0"/>
              </a:spcBef>
              <a:buFontTx/>
              <a:buNone/>
            </a:pPr>
            <a:r>
              <a:rPr lang="en-US" altLang="en-US" sz="1200" b="1" dirty="0">
                <a:solidFill>
                  <a:srgbClr val="C00000"/>
                </a:solidFill>
                <a:latin typeface="Sitka Text" panose="02000505000000020004" pitchFamily="2" charset="0"/>
                <a:cs typeface="Times New Roman" panose="02020603050405020304" pitchFamily="18" charset="0"/>
              </a:rPr>
              <a:t>Approved by AICTE |Affiliated to VTU | Recognized by UGC with 2(f) &amp; 12(B) status |Accredited by NBA and NAAC</a:t>
            </a:r>
            <a:endParaRPr lang="en-US" altLang="en-US" sz="3600" dirty="0">
              <a:solidFill>
                <a:srgbClr val="C00000"/>
              </a:solidFill>
              <a:latin typeface="Arial" panose="020B0604020202020204" pitchFamily="34" charset="0"/>
              <a:ea typeface="Times New Roman" panose="02020603050405020304" pitchFamily="18" charset="0"/>
            </a:endParaRPr>
          </a:p>
        </p:txBody>
      </p:sp>
      <p:pic>
        <p:nvPicPr>
          <p:cNvPr id="5123" name="Picture 1"/>
          <p:cNvPicPr>
            <a:picLocks noChangeAspect="1"/>
          </p:cNvPicPr>
          <p:nvPr/>
        </p:nvPicPr>
        <p:blipFill>
          <a:blip r:embed="rId2"/>
          <a:stretch>
            <a:fillRect/>
          </a:stretch>
        </p:blipFill>
        <p:spPr>
          <a:xfrm>
            <a:off x="0" y="5715000"/>
            <a:ext cx="1981200" cy="1143000"/>
          </a:xfrm>
          <a:prstGeom prst="rect">
            <a:avLst/>
          </a:prstGeom>
          <a:noFill/>
          <a:ln w="9525">
            <a:noFill/>
          </a:ln>
        </p:spPr>
      </p:pic>
      <p:sp>
        <p:nvSpPr>
          <p:cNvPr id="2" name="Title 1"/>
          <p:cNvSpPr>
            <a:spLocks noGrp="1"/>
          </p:cNvSpPr>
          <p:nvPr>
            <p:ph type="ctrTitle"/>
          </p:nvPr>
        </p:nvSpPr>
        <p:spPr>
          <a:xfrm>
            <a:off x="1524000" y="1453083"/>
            <a:ext cx="9144000" cy="983579"/>
          </a:xfrm>
        </p:spPr>
        <p:txBody>
          <a:bodyPr>
            <a:normAutofit/>
          </a:bodyPr>
          <a:lstStyle/>
          <a:p>
            <a:r>
              <a:rPr lang="en-IN" sz="3600" dirty="0">
                <a:latin typeface="Times New Roman" panose="02020603050405020304" pitchFamily="18" charset="0"/>
                <a:cs typeface="Times New Roman" panose="02020603050405020304" pitchFamily="18" charset="0"/>
              </a:rPr>
              <a:t>IOT and Embedded Systems</a:t>
            </a:r>
          </a:p>
        </p:txBody>
      </p:sp>
      <p:sp>
        <p:nvSpPr>
          <p:cNvPr id="3" name="Subtitle 2"/>
          <p:cNvSpPr>
            <a:spLocks noGrp="1"/>
          </p:cNvSpPr>
          <p:nvPr>
            <p:ph type="subTitle" idx="1"/>
          </p:nvPr>
        </p:nvSpPr>
        <p:spPr>
          <a:xfrm>
            <a:off x="6950869" y="3429000"/>
            <a:ext cx="4964611" cy="2656002"/>
          </a:xfrm>
        </p:spPr>
        <p:txBody>
          <a:bodyPr>
            <a:normAutofit/>
          </a:bodyPr>
          <a:lstStyle/>
          <a:p>
            <a:r>
              <a:rPr lang="en-US" sz="2000" dirty="0">
                <a:latin typeface="Times New Roman" panose="02020603050405020304" pitchFamily="18" charset="0"/>
                <a:cs typeface="Times New Roman" panose="02020603050405020304" pitchFamily="18" charset="0"/>
              </a:rPr>
              <a:t>BY- </a:t>
            </a:r>
            <a:r>
              <a:rPr lang="en-IN" altLang="en-US" sz="2000" dirty="0">
                <a:latin typeface="Times New Roman" panose="02020603050405020304" pitchFamily="18" charset="0"/>
                <a:cs typeface="Times New Roman" panose="02020603050405020304" pitchFamily="18" charset="0"/>
              </a:rPr>
              <a:t>VEERAL PARMAR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1MJ17CS</a:t>
            </a:r>
            <a:r>
              <a:rPr lang="en-IN" altLang="en-US" sz="2000" dirty="0">
                <a:latin typeface="Times New Roman" panose="02020603050405020304" pitchFamily="18" charset="0"/>
                <a:cs typeface="Times New Roman" panose="02020603050405020304" pitchFamily="18" charset="0"/>
              </a:rPr>
              <a:t>174</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8-</a:t>
            </a:r>
            <a:r>
              <a:rPr lang="en-IN" altLang="en-US" sz="2000" dirty="0">
                <a:latin typeface="Times New Roman" panose="02020603050405020304" pitchFamily="18" charset="0"/>
                <a:cs typeface="Times New Roman" panose="02020603050405020304" pitchFamily="18" charset="0"/>
              </a:rPr>
              <a:t>C</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UNDER GUIDANCE OF:-</a:t>
            </a:r>
          </a:p>
          <a:p>
            <a:r>
              <a:rPr lang="en-IN" altLang="en-US" sz="2000" cap="all" dirty="0">
                <a:latin typeface="Times New Roman" panose="02020603050405020304" pitchFamily="18" charset="0"/>
                <a:cs typeface="Times New Roman" panose="02020603050405020304" pitchFamily="18" charset="0"/>
              </a:rPr>
              <a:t>dR. K. S. </a:t>
            </a:r>
            <a:r>
              <a:rPr lang="en-IN" altLang="en-US" sz="2000" cap="all" dirty="0" err="1">
                <a:latin typeface="Times New Roman" panose="02020603050405020304" pitchFamily="18" charset="0"/>
                <a:cs typeface="Times New Roman" panose="02020603050405020304" pitchFamily="18" charset="0"/>
              </a:rPr>
              <a:t>aRVIND</a:t>
            </a:r>
            <a:endParaRPr lang="en-IN" altLang="en-US" sz="2000" cap="all"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ASS</a:t>
            </a:r>
            <a:r>
              <a:rPr lang="en-IN" altLang="en-US" sz="2000" dirty="0">
                <a:latin typeface="Times New Roman" panose="02020603050405020304" pitchFamily="18" charset="0"/>
                <a:cs typeface="Times New Roman" panose="02020603050405020304" pitchFamily="18" charset="0"/>
              </a:rPr>
              <a:t>OCIATE</a:t>
            </a:r>
            <a:r>
              <a:rPr lang="en-US" sz="2000" dirty="0">
                <a:latin typeface="Times New Roman" panose="02020603050405020304" pitchFamily="18" charset="0"/>
                <a:cs typeface="Times New Roman" panose="02020603050405020304" pitchFamily="18" charset="0"/>
              </a:rPr>
              <a:t> PROFESSOR(MVJCE)</a:t>
            </a:r>
          </a:p>
          <a:p>
            <a:endParaRPr lang="en-US" sz="2000" dirty="0">
              <a:latin typeface="Times New Roman" panose="02020603050405020304" pitchFamily="18" charset="0"/>
              <a:cs typeface="Times New Roman" panose="02020603050405020304" pitchFamily="18" charset="0"/>
            </a:endParaRPr>
          </a:p>
          <a:p>
            <a:endParaRPr lang="en-US" dirty="0"/>
          </a:p>
          <a:p>
            <a:endParaRPr lang="en-IN" dirty="0"/>
          </a:p>
          <a:p>
            <a:endParaRPr lang="en-US" dirty="0"/>
          </a:p>
        </p:txBody>
      </p:sp>
    </p:spTree>
  </p:cSld>
  <p:clrMapOvr>
    <a:masterClrMapping/>
  </p:clrMapOvr>
  <p:transition spd="slow">
    <p:check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p:nvPr/>
        </p:nvSpPr>
        <p:spPr>
          <a:xfrm>
            <a:off x="2484438" y="6581775"/>
            <a:ext cx="8932862" cy="276225"/>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0"/>
              </a:spcBef>
              <a:buFontTx/>
              <a:buNone/>
            </a:pPr>
            <a:r>
              <a:rPr lang="en-US" altLang="en-US" sz="1200" b="1" dirty="0">
                <a:solidFill>
                  <a:srgbClr val="C00000"/>
                </a:solidFill>
                <a:latin typeface="Sitka Text" panose="02000505000000020004" pitchFamily="2" charset="0"/>
                <a:cs typeface="Times New Roman" panose="02020603050405020304" pitchFamily="18" charset="0"/>
              </a:rPr>
              <a:t>Approved by AICTE |Affiliated to VTU | Recognized by UGC with 2(f) &amp; 12(B) status |Accredited by NBA and NAAC</a:t>
            </a:r>
            <a:endParaRPr lang="en-US" altLang="en-US" sz="3600" dirty="0">
              <a:solidFill>
                <a:srgbClr val="C00000"/>
              </a:solidFill>
              <a:latin typeface="Arial" panose="020B0604020202020204" pitchFamily="34" charset="0"/>
              <a:ea typeface="Times New Roman" panose="02020603050405020304" pitchFamily="18" charset="0"/>
            </a:endParaRPr>
          </a:p>
        </p:txBody>
      </p:sp>
      <p:pic>
        <p:nvPicPr>
          <p:cNvPr id="5123" name="Picture 1"/>
          <p:cNvPicPr>
            <a:picLocks noChangeAspect="1"/>
          </p:cNvPicPr>
          <p:nvPr/>
        </p:nvPicPr>
        <p:blipFill>
          <a:blip r:embed="rId2"/>
          <a:stretch>
            <a:fillRect/>
          </a:stretch>
        </p:blipFill>
        <p:spPr>
          <a:xfrm>
            <a:off x="0" y="5715000"/>
            <a:ext cx="1981200" cy="1143000"/>
          </a:xfrm>
          <a:prstGeom prst="rect">
            <a:avLst/>
          </a:prstGeom>
          <a:noFill/>
          <a:ln w="9525">
            <a:noFill/>
          </a:ln>
        </p:spPr>
      </p:pic>
      <p:sp>
        <p:nvSpPr>
          <p:cNvPr id="3" name="Text Box 2"/>
          <p:cNvSpPr txBox="1"/>
          <p:nvPr/>
        </p:nvSpPr>
        <p:spPr>
          <a:xfrm>
            <a:off x="2564130" y="474980"/>
            <a:ext cx="7063740" cy="534035"/>
          </a:xfrm>
          <a:prstGeom prst="rect">
            <a:avLst/>
          </a:prstGeom>
          <a:noFill/>
        </p:spPr>
        <p:txBody>
          <a:bodyPr wrap="square" rtlCol="0">
            <a:spAutoFit/>
          </a:bodyPr>
          <a:lstStyle/>
          <a:p>
            <a:pPr algn="ctr">
              <a:lnSpc>
                <a:spcPct val="90000"/>
              </a:lnSpc>
              <a:buClrTx/>
              <a:buSzTx/>
              <a:buFontTx/>
            </a:pPr>
            <a:r>
              <a:rPr lang="en-IN" altLang="en-US" sz="3200" b="1" u="sng" dirty="0">
                <a:latin typeface="Times New Roman" panose="02020603050405020304" pitchFamily="18" charset="0"/>
                <a:ea typeface="+mj-ea"/>
                <a:cs typeface="Times New Roman" panose="02020603050405020304" pitchFamily="18" charset="0"/>
              </a:rPr>
              <a:t>Basic Microcontroller Components</a:t>
            </a:r>
          </a:p>
        </p:txBody>
      </p:sp>
      <p:sp>
        <p:nvSpPr>
          <p:cNvPr id="5" name="Text Box 4"/>
          <p:cNvSpPr txBox="1"/>
          <p:nvPr/>
        </p:nvSpPr>
        <p:spPr>
          <a:xfrm>
            <a:off x="1040130" y="1315085"/>
            <a:ext cx="10264775" cy="4399915"/>
          </a:xfrm>
          <a:prstGeom prst="rect">
            <a:avLst/>
          </a:prstGeom>
          <a:noFill/>
        </p:spPr>
        <p:txBody>
          <a:bodyPr wrap="square" rtlCol="0">
            <a:spAutoFit/>
          </a:bodyPr>
          <a:lstStyle/>
          <a:p>
            <a:pPr marL="285750" indent="-285750">
              <a:buFont typeface="Arial" panose="020B0604020202020204" pitchFamily="34" charset="0"/>
              <a:buChar char="•"/>
            </a:pPr>
            <a:r>
              <a:rPr lang="en-IN" altLang="en-US" sz="2000">
                <a:sym typeface="+mn-ea"/>
              </a:rPr>
              <a:t>I/O Ports: Connects the CPU to a peripheral device via a hardware interface or to the network 	via a network interface</a:t>
            </a:r>
          </a:p>
          <a:p>
            <a:pPr indent="0">
              <a:buFont typeface="Arial" panose="020B0604020202020204" pitchFamily="34" charset="0"/>
              <a:buNone/>
            </a:pPr>
            <a:r>
              <a:rPr lang="en-IN" altLang="en-US" sz="2000"/>
              <a:t>	</a:t>
            </a:r>
          </a:p>
          <a:p>
            <a:pPr marL="285750" indent="-285750">
              <a:buFont typeface="Arial" panose="020B0604020202020204" pitchFamily="34" charset="0"/>
              <a:buChar char="•"/>
            </a:pPr>
            <a:r>
              <a:rPr lang="en-IN" altLang="en-US" sz="2000">
                <a:sym typeface="+mn-ea"/>
              </a:rPr>
              <a:t>Interrupt Controller: An interrupt controller provides a programmable governing policy.</a:t>
            </a:r>
          </a:p>
          <a:p>
            <a:pPr indent="0">
              <a:buFont typeface="Arial" panose="020B0604020202020204" pitchFamily="34" charset="0"/>
              <a:buNone/>
            </a:pPr>
            <a:r>
              <a:rPr lang="en-IN" altLang="en-US" sz="2000">
                <a:sym typeface="+mn-ea"/>
              </a:rPr>
              <a:t>	 </a:t>
            </a:r>
            <a:endParaRPr lang="en-IN" altLang="en-US" sz="2000"/>
          </a:p>
          <a:p>
            <a:pPr marL="285750" indent="-285750">
              <a:buFont typeface="Arial" panose="020B0604020202020204" pitchFamily="34" charset="0"/>
              <a:buChar char="•"/>
            </a:pPr>
            <a:r>
              <a:rPr lang="en-IN" altLang="en-US" sz="2000">
                <a:sym typeface="+mn-ea"/>
              </a:rPr>
              <a:t>Timers and Counters: A timer is a specialized type of clock which is used to measure time 	intervals. A counter stores the number of times a particular event or process occurred, 	with respect to a clock signal.</a:t>
            </a:r>
          </a:p>
          <a:p>
            <a:pPr indent="0">
              <a:buFont typeface="Arial" panose="020B0604020202020204" pitchFamily="34" charset="0"/>
              <a:buNone/>
            </a:pPr>
            <a:r>
              <a:rPr lang="en-IN" altLang="en-US" sz="2000"/>
              <a:t>	</a:t>
            </a:r>
          </a:p>
          <a:p>
            <a:pPr marL="285750" indent="-285750">
              <a:buFont typeface="Arial" panose="020B0604020202020204" pitchFamily="34" charset="0"/>
              <a:buChar char="•"/>
            </a:pPr>
            <a:r>
              <a:rPr lang="en-IN" altLang="en-US" sz="2000">
                <a:sym typeface="+mn-ea"/>
              </a:rPr>
              <a:t>Data Bus and Address Bus: The address bus allows the CPU to send the address to RAM, and 	the data bus allows the actual data transfer to the CPU.</a:t>
            </a:r>
          </a:p>
          <a:p>
            <a:pPr indent="0">
              <a:buFont typeface="Arial" panose="020B0604020202020204" pitchFamily="34" charset="0"/>
              <a:buNone/>
            </a:pPr>
            <a:r>
              <a:rPr lang="en-IN" altLang="en-US" sz="2000"/>
              <a:t>	</a:t>
            </a:r>
          </a:p>
          <a:p>
            <a:pPr marL="285750" indent="-285750">
              <a:buFont typeface="Arial" panose="020B0604020202020204" pitchFamily="34" charset="0"/>
              <a:buChar char="•"/>
            </a:pPr>
            <a:r>
              <a:rPr lang="en-IN" altLang="en-US" sz="2000">
                <a:sym typeface="+mn-ea"/>
              </a:rPr>
              <a:t>Serial Ports for Communication: A socket that connects to a serial interface. </a:t>
            </a:r>
            <a:endParaRPr lang="en-IN" altLang="en-US" sz="2000"/>
          </a:p>
          <a:p>
            <a:pPr indent="0">
              <a:buFont typeface="Arial" panose="020B0604020202020204" pitchFamily="34" charset="0"/>
              <a:buNone/>
            </a:pPr>
            <a:endParaRPr lang="en-IN" altLang="en-US" sz="2000"/>
          </a:p>
        </p:txBody>
      </p:sp>
    </p:spTree>
  </p:cSld>
  <p:clrMapOvr>
    <a:masterClrMapping/>
  </p:clrMapOvr>
  <p:transition spd="slow">
    <p:check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Box 1"/>
          <p:cNvSpPr txBox="1"/>
          <p:nvPr/>
        </p:nvSpPr>
        <p:spPr>
          <a:xfrm>
            <a:off x="2004060" y="360680"/>
            <a:ext cx="8183880" cy="977265"/>
          </a:xfrm>
          <a:prstGeom prst="rect">
            <a:avLst/>
          </a:prstGeom>
          <a:noFill/>
        </p:spPr>
        <p:txBody>
          <a:bodyPr wrap="square" rtlCol="0">
            <a:spAutoFit/>
          </a:bodyPr>
          <a:lstStyle/>
          <a:p>
            <a:pPr algn="ctr">
              <a:lnSpc>
                <a:spcPct val="90000"/>
              </a:lnSpc>
              <a:buClrTx/>
              <a:buSzTx/>
              <a:buFontTx/>
            </a:pPr>
            <a:r>
              <a:rPr lang="en-IN" altLang="en-US" sz="3200" b="1" u="sng" dirty="0">
                <a:latin typeface="Times New Roman" panose="02020603050405020304" pitchFamily="18" charset="0"/>
                <a:ea typeface="+mj-ea"/>
                <a:cs typeface="Times New Roman" panose="02020603050405020304" pitchFamily="18" charset="0"/>
              </a:rPr>
              <a:t>Choosing Microcontroller for an Embedded Application</a:t>
            </a:r>
          </a:p>
        </p:txBody>
      </p:sp>
      <p:sp>
        <p:nvSpPr>
          <p:cNvPr id="3" name="Text Box 2"/>
          <p:cNvSpPr txBox="1"/>
          <p:nvPr/>
        </p:nvSpPr>
        <p:spPr>
          <a:xfrm>
            <a:off x="1644015" y="1864995"/>
            <a:ext cx="8903970" cy="3291840"/>
          </a:xfrm>
          <a:prstGeom prst="rect">
            <a:avLst/>
          </a:prstGeom>
          <a:noFill/>
        </p:spPr>
        <p:txBody>
          <a:bodyPr wrap="square" rtlCol="0">
            <a:spAutoFit/>
          </a:bodyPr>
          <a:lstStyle/>
          <a:p>
            <a:pPr marL="285750" indent="-285750">
              <a:buFont typeface="Arial" panose="020B0604020202020204" pitchFamily="34" charset="0"/>
              <a:buChar char="•"/>
            </a:pPr>
            <a:r>
              <a:rPr lang="en-IN" altLang="en-US" sz="2600"/>
              <a:t>Microcontroller word length</a:t>
            </a:r>
          </a:p>
          <a:p>
            <a:pPr marL="285750" indent="-285750">
              <a:buFont typeface="Arial" panose="020B0604020202020204" pitchFamily="34" charset="0"/>
              <a:buChar char="•"/>
            </a:pPr>
            <a:r>
              <a:rPr lang="en-IN" altLang="en-US" sz="2600"/>
              <a:t>Speed</a:t>
            </a:r>
          </a:p>
          <a:p>
            <a:pPr marL="285750" indent="-285750">
              <a:buFont typeface="Arial" panose="020B0604020202020204" pitchFamily="34" charset="0"/>
              <a:buChar char="•"/>
            </a:pPr>
            <a:r>
              <a:rPr lang="en-IN" altLang="en-US" sz="2600"/>
              <a:t>Packaging</a:t>
            </a:r>
          </a:p>
          <a:p>
            <a:pPr marL="285750" indent="-285750">
              <a:buFont typeface="Arial" panose="020B0604020202020204" pitchFamily="34" charset="0"/>
              <a:buChar char="•"/>
            </a:pPr>
            <a:r>
              <a:rPr lang="en-IN" altLang="en-US" sz="2600"/>
              <a:t>Power consumption</a:t>
            </a:r>
          </a:p>
          <a:p>
            <a:pPr marL="285750" indent="-285750">
              <a:buFont typeface="Arial" panose="020B0604020202020204" pitchFamily="34" charset="0"/>
              <a:buChar char="•"/>
            </a:pPr>
            <a:r>
              <a:rPr lang="en-IN" altLang="en-US" sz="2600"/>
              <a:t>Amount of on chip RAM and ROM</a:t>
            </a:r>
          </a:p>
          <a:p>
            <a:pPr marL="285750" indent="-285750">
              <a:buFont typeface="Arial" panose="020B0604020202020204" pitchFamily="34" charset="0"/>
              <a:buChar char="•"/>
            </a:pPr>
            <a:r>
              <a:rPr lang="en-IN" altLang="en-US" sz="2600"/>
              <a:t>On chip peripherals requirements</a:t>
            </a:r>
          </a:p>
          <a:p>
            <a:pPr marL="285750" indent="-285750">
              <a:buFont typeface="Arial" panose="020B0604020202020204" pitchFamily="34" charset="0"/>
              <a:buChar char="•"/>
            </a:pPr>
            <a:r>
              <a:rPr lang="en-IN" altLang="en-US" sz="2600"/>
              <a:t>Availability of Development tools (Assembler, C Compiler, IDE etc.)</a:t>
            </a:r>
            <a:r>
              <a:rPr lang="en-IN" altLang="en-US"/>
              <a:t> </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p:nvPr/>
        </p:nvSpPr>
        <p:spPr>
          <a:xfrm>
            <a:off x="2484438" y="6581775"/>
            <a:ext cx="8932862" cy="276225"/>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0"/>
              </a:spcBef>
              <a:buFontTx/>
              <a:buNone/>
            </a:pPr>
            <a:r>
              <a:rPr lang="en-US" altLang="en-US" sz="1200" b="1" dirty="0">
                <a:solidFill>
                  <a:srgbClr val="C00000"/>
                </a:solidFill>
                <a:latin typeface="Sitka Text" panose="02000505000000020004" pitchFamily="2" charset="0"/>
                <a:cs typeface="Times New Roman" panose="02020603050405020304" pitchFamily="18" charset="0"/>
              </a:rPr>
              <a:t>Approved by AICTE |Affiliated to VTU | Recognized by UGC with 2(f) &amp; 12(B) status |Accredited by NBA and NAAC</a:t>
            </a:r>
            <a:endParaRPr lang="en-US" altLang="en-US" sz="3600" dirty="0">
              <a:solidFill>
                <a:srgbClr val="C00000"/>
              </a:solidFill>
              <a:latin typeface="Arial" panose="020B0604020202020204" pitchFamily="34" charset="0"/>
              <a:ea typeface="Times New Roman" panose="02020603050405020304" pitchFamily="18" charset="0"/>
            </a:endParaRPr>
          </a:p>
        </p:txBody>
      </p:sp>
      <p:pic>
        <p:nvPicPr>
          <p:cNvPr id="5123" name="Picture 1"/>
          <p:cNvPicPr>
            <a:picLocks noChangeAspect="1"/>
          </p:cNvPicPr>
          <p:nvPr/>
        </p:nvPicPr>
        <p:blipFill>
          <a:blip r:embed="rId2"/>
          <a:stretch>
            <a:fillRect/>
          </a:stretch>
        </p:blipFill>
        <p:spPr>
          <a:xfrm>
            <a:off x="0" y="5715000"/>
            <a:ext cx="1981200" cy="1143000"/>
          </a:xfrm>
          <a:prstGeom prst="rect">
            <a:avLst/>
          </a:prstGeom>
          <a:noFill/>
          <a:ln w="9525">
            <a:noFill/>
          </a:ln>
        </p:spPr>
      </p:pic>
      <p:sp>
        <p:nvSpPr>
          <p:cNvPr id="4" name="Rectangle 2"/>
          <p:cNvSpPr txBox="1">
            <a:spLocks noChangeArrowheads="1"/>
          </p:cNvSpPr>
          <p:nvPr/>
        </p:nvSpPr>
        <p:spPr>
          <a:xfrm>
            <a:off x="2095500" y="605589"/>
            <a:ext cx="8001000" cy="838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3200" b="1" u="sng" dirty="0">
                <a:latin typeface="Times New Roman" panose="02020603050405020304" pitchFamily="18" charset="0"/>
                <a:cs typeface="Times New Roman" panose="02020603050405020304" pitchFamily="18" charset="0"/>
              </a:rPr>
              <a:t>Internet of Things </a:t>
            </a:r>
          </a:p>
        </p:txBody>
      </p:sp>
      <p:sp>
        <p:nvSpPr>
          <p:cNvPr id="2" name="Text Box 1"/>
          <p:cNvSpPr txBox="1"/>
          <p:nvPr/>
        </p:nvSpPr>
        <p:spPr>
          <a:xfrm>
            <a:off x="2095500" y="1510665"/>
            <a:ext cx="8000365" cy="3815080"/>
          </a:xfrm>
          <a:prstGeom prst="rect">
            <a:avLst/>
          </a:prstGeom>
          <a:noFill/>
        </p:spPr>
        <p:txBody>
          <a:bodyPr wrap="square" rtlCol="0">
            <a:spAutoFit/>
          </a:bodyPr>
          <a:lstStyle/>
          <a:p>
            <a:pPr marL="285750" indent="-285750">
              <a:buFont typeface="Arial" panose="020B0604020202020204" pitchFamily="34" charset="0"/>
              <a:buChar char="•"/>
            </a:pPr>
            <a:r>
              <a:rPr lang="en-IN" altLang="en-US" sz="2200"/>
              <a:t>The ‘thing’ in IOT can be any device with any kind of built in sensors with the ability to connect and transfer data over a network without manual intervention.</a:t>
            </a:r>
          </a:p>
          <a:p>
            <a:pPr marL="285750" indent="-285750">
              <a:buFont typeface="Arial" panose="020B0604020202020204" pitchFamily="34" charset="0"/>
              <a:buChar char="•"/>
            </a:pPr>
            <a:r>
              <a:rPr lang="en-IN" altLang="en-US" sz="2200"/>
              <a:t>IOT is a concept that connects all devices to the internet and let them communicate with each other over the internet. It is a giant network of connected devices.</a:t>
            </a:r>
          </a:p>
          <a:p>
            <a:pPr marL="285750" indent="-285750">
              <a:buFont typeface="Arial" panose="020B0604020202020204" pitchFamily="34" charset="0"/>
              <a:buChar char="•"/>
            </a:pPr>
            <a:r>
              <a:rPr lang="en-IN" altLang="en-US" sz="2200"/>
              <a:t>All devices can gather and share data about how they are used and the environments in which they  are operated.</a:t>
            </a:r>
          </a:p>
          <a:p>
            <a:pPr marL="285750" indent="-285750">
              <a:buFont typeface="Arial" panose="020B0604020202020204" pitchFamily="34" charset="0"/>
              <a:buChar char="•"/>
            </a:pPr>
            <a:r>
              <a:rPr lang="en-IN" altLang="en-US" sz="2200"/>
              <a:t>The embedded technology in the objects helps them interact with internal states and external environments, which in turn helps in decision making process.</a:t>
            </a:r>
          </a:p>
        </p:txBody>
      </p:sp>
    </p:spTree>
  </p:cSld>
  <p:clrMapOvr>
    <a:masterClrMapping/>
  </p:clrMapOvr>
  <p:transition spd="slow">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p:nvPr/>
        </p:nvSpPr>
        <p:spPr>
          <a:xfrm>
            <a:off x="2484438" y="6581775"/>
            <a:ext cx="8932862" cy="276225"/>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0"/>
              </a:spcBef>
              <a:buFontTx/>
              <a:buNone/>
            </a:pPr>
            <a:r>
              <a:rPr lang="en-US" altLang="en-US" sz="1200" b="1" dirty="0">
                <a:solidFill>
                  <a:srgbClr val="C00000"/>
                </a:solidFill>
                <a:latin typeface="Sitka Text" panose="02000505000000020004" pitchFamily="2" charset="0"/>
                <a:cs typeface="Times New Roman" panose="02020603050405020304" pitchFamily="18" charset="0"/>
              </a:rPr>
              <a:t>Approved by AICTE |Affiliated to VTU | Recognized by UGC with 2(f) &amp; 12(B) status |Accredited by NBA and NAAC</a:t>
            </a:r>
            <a:endParaRPr lang="en-US" altLang="en-US" sz="3600" dirty="0">
              <a:solidFill>
                <a:srgbClr val="C00000"/>
              </a:solidFill>
              <a:latin typeface="Arial" panose="020B0604020202020204" pitchFamily="34" charset="0"/>
              <a:ea typeface="Times New Roman" panose="02020603050405020304" pitchFamily="18" charset="0"/>
            </a:endParaRPr>
          </a:p>
        </p:txBody>
      </p:sp>
      <p:pic>
        <p:nvPicPr>
          <p:cNvPr id="5123" name="Picture 1"/>
          <p:cNvPicPr>
            <a:picLocks noChangeAspect="1"/>
          </p:cNvPicPr>
          <p:nvPr/>
        </p:nvPicPr>
        <p:blipFill>
          <a:blip r:embed="rId2"/>
          <a:stretch>
            <a:fillRect/>
          </a:stretch>
        </p:blipFill>
        <p:spPr>
          <a:xfrm>
            <a:off x="0" y="5715000"/>
            <a:ext cx="1981200" cy="1143000"/>
          </a:xfrm>
          <a:prstGeom prst="rect">
            <a:avLst/>
          </a:prstGeom>
          <a:noFill/>
          <a:ln w="9525">
            <a:noFill/>
          </a:ln>
        </p:spPr>
      </p:pic>
      <p:sp>
        <p:nvSpPr>
          <p:cNvPr id="2" name="TextBox 1"/>
          <p:cNvSpPr txBox="1"/>
          <p:nvPr/>
        </p:nvSpPr>
        <p:spPr>
          <a:xfrm>
            <a:off x="1981200" y="788035"/>
            <a:ext cx="9436100" cy="1938020"/>
          </a:xfrm>
          <a:prstGeom prst="rect">
            <a:avLst/>
          </a:prstGeom>
          <a:noFill/>
        </p:spPr>
        <p:txBody>
          <a:bodyPr wrap="square" rtlCol="0">
            <a:spAutoFit/>
          </a:bodyPr>
          <a:lstStyle/>
          <a:p>
            <a:pPr marL="285750" indent="-285750">
              <a:buFont typeface="Arial" panose="020B0604020202020204" pitchFamily="34" charset="0"/>
              <a:buChar char="•"/>
            </a:pPr>
            <a:r>
              <a:rPr lang="en-IN" sz="2000" dirty="0"/>
              <a:t>For example, a room temperature sensor gathers  the data and sends it across the network, which is then used by multiple device sensors to adjust their temperature accordingly.</a:t>
            </a:r>
          </a:p>
          <a:p>
            <a:pPr marL="285750" indent="-285750">
              <a:buFont typeface="Arial" panose="020B0604020202020204" pitchFamily="34" charset="0"/>
              <a:buChar char="•"/>
            </a:pPr>
            <a:r>
              <a:rPr lang="en-IN" sz="2000" dirty="0"/>
              <a:t>A refrigerator’s sensor can gather data regarding the outside temperature and accordingly adjust the refrigerator’s temperature.</a:t>
            </a:r>
          </a:p>
          <a:p>
            <a:pPr marL="285750" indent="-285750">
              <a:buFont typeface="Arial" panose="020B0604020202020204" pitchFamily="34" charset="0"/>
              <a:buChar char="•"/>
            </a:pPr>
            <a:r>
              <a:rPr lang="en-IN" sz="2000" dirty="0"/>
              <a:t>Similarly, Air Conditioners can also adjust the temperature accordingly.</a:t>
            </a:r>
          </a:p>
        </p:txBody>
      </p:sp>
      <p:pic>
        <p:nvPicPr>
          <p:cNvPr id="3" name="Picture 2" descr="DIY-Smart-Fridge"/>
          <p:cNvPicPr>
            <a:picLocks noChangeAspect="1"/>
          </p:cNvPicPr>
          <p:nvPr/>
        </p:nvPicPr>
        <p:blipFill>
          <a:blip r:embed="rId3"/>
          <a:stretch>
            <a:fillRect/>
          </a:stretch>
        </p:blipFill>
        <p:spPr>
          <a:xfrm>
            <a:off x="1981200" y="2969895"/>
            <a:ext cx="3514090" cy="2500630"/>
          </a:xfrm>
          <a:prstGeom prst="rect">
            <a:avLst/>
          </a:prstGeom>
        </p:spPr>
      </p:pic>
      <p:pic>
        <p:nvPicPr>
          <p:cNvPr id="4" name="Picture 3" descr="7375867"/>
          <p:cNvPicPr>
            <a:picLocks noChangeAspect="1"/>
          </p:cNvPicPr>
          <p:nvPr/>
        </p:nvPicPr>
        <p:blipFill>
          <a:blip r:embed="rId4"/>
          <a:stretch>
            <a:fillRect/>
          </a:stretch>
        </p:blipFill>
        <p:spPr>
          <a:xfrm>
            <a:off x="6777355" y="2969895"/>
            <a:ext cx="3506470" cy="2584450"/>
          </a:xfrm>
          <a:prstGeom prst="rect">
            <a:avLst/>
          </a:prstGeom>
        </p:spPr>
      </p:pic>
    </p:spTree>
  </p:cSld>
  <p:clrMapOvr>
    <a:masterClrMapping/>
  </p:clrMapOvr>
  <p:transition spd="slow">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p:nvPr/>
        </p:nvSpPr>
        <p:spPr>
          <a:xfrm>
            <a:off x="2484438" y="6581775"/>
            <a:ext cx="8932862" cy="276225"/>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0"/>
              </a:spcBef>
              <a:buFontTx/>
              <a:buNone/>
            </a:pPr>
            <a:r>
              <a:rPr lang="en-US" altLang="en-US" sz="1200" b="1" dirty="0">
                <a:solidFill>
                  <a:srgbClr val="C00000"/>
                </a:solidFill>
                <a:latin typeface="Sitka Text" panose="02000505000000020004" pitchFamily="2" charset="0"/>
                <a:cs typeface="Times New Roman" panose="02020603050405020304" pitchFamily="18" charset="0"/>
              </a:rPr>
              <a:t>Approved by AICTE |Affiliated to VTU | Recognized by UGC with 2(f) &amp; 12(B) status |Accredited by NBA and NAAC</a:t>
            </a:r>
            <a:endParaRPr lang="en-US" altLang="en-US" sz="3600" dirty="0">
              <a:solidFill>
                <a:srgbClr val="C00000"/>
              </a:solidFill>
              <a:latin typeface="Arial" panose="020B0604020202020204" pitchFamily="34" charset="0"/>
              <a:ea typeface="Times New Roman" panose="02020603050405020304" pitchFamily="18" charset="0"/>
            </a:endParaRPr>
          </a:p>
        </p:txBody>
      </p:sp>
      <p:pic>
        <p:nvPicPr>
          <p:cNvPr id="5123" name="Picture 1"/>
          <p:cNvPicPr>
            <a:picLocks noChangeAspect="1"/>
          </p:cNvPicPr>
          <p:nvPr/>
        </p:nvPicPr>
        <p:blipFill>
          <a:blip r:embed="rId2"/>
          <a:stretch>
            <a:fillRect/>
          </a:stretch>
        </p:blipFill>
        <p:spPr>
          <a:xfrm>
            <a:off x="0" y="5715000"/>
            <a:ext cx="1981200" cy="1143000"/>
          </a:xfrm>
          <a:prstGeom prst="rect">
            <a:avLst/>
          </a:prstGeom>
          <a:noFill/>
          <a:ln w="9525">
            <a:noFill/>
          </a:ln>
        </p:spPr>
      </p:pic>
      <p:sp>
        <p:nvSpPr>
          <p:cNvPr id="4" name="Rectangle 2"/>
          <p:cNvSpPr txBox="1">
            <a:spLocks noChangeArrowheads="1"/>
          </p:cNvSpPr>
          <p:nvPr/>
        </p:nvSpPr>
        <p:spPr>
          <a:xfrm>
            <a:off x="2007235" y="431466"/>
            <a:ext cx="8001000" cy="838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3200" b="1" u="sng" dirty="0">
                <a:latin typeface="Times New Roman" panose="02020603050405020304" pitchFamily="18" charset="0"/>
                <a:cs typeface="Times New Roman" panose="02020603050405020304" pitchFamily="18" charset="0"/>
              </a:rPr>
              <a:t>Applications</a:t>
            </a:r>
          </a:p>
        </p:txBody>
      </p:sp>
      <p:sp>
        <p:nvSpPr>
          <p:cNvPr id="2" name="Text Box 1"/>
          <p:cNvSpPr txBox="1"/>
          <p:nvPr/>
        </p:nvSpPr>
        <p:spPr>
          <a:xfrm>
            <a:off x="1918335" y="1413510"/>
            <a:ext cx="8178165" cy="2030095"/>
          </a:xfrm>
          <a:prstGeom prst="rect">
            <a:avLst/>
          </a:prstGeom>
          <a:noFill/>
        </p:spPr>
        <p:txBody>
          <a:bodyPr wrap="square" rtlCol="0">
            <a:spAutoFit/>
          </a:bodyPr>
          <a:lstStyle/>
          <a:p>
            <a:pPr marL="285750" indent="-285750">
              <a:buFont typeface="Arial" panose="020B0604020202020204" pitchFamily="34" charset="0"/>
              <a:buChar char="•"/>
            </a:pPr>
            <a:r>
              <a:rPr lang="en-IN" altLang="en-US"/>
              <a:t>When thinking about smart homes and home automation, most people mention applications in areas such as security systems, connected entertainment systems, light control, room control and energy management to name a few.</a:t>
            </a:r>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r>
              <a:rPr lang="en-IN" altLang="en-US"/>
              <a:t>Smartwatches can be used to track health and update data to the cloud.</a:t>
            </a:r>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r>
              <a:rPr lang="en-IN" altLang="en-US"/>
              <a:t>Smart City plans have been started by different countries all over the globe.</a:t>
            </a:r>
          </a:p>
        </p:txBody>
      </p:sp>
      <p:pic>
        <p:nvPicPr>
          <p:cNvPr id="5" name="Picture 4" descr="iot-for-smart-city-merged"/>
          <p:cNvPicPr>
            <a:picLocks noChangeAspect="1"/>
          </p:cNvPicPr>
          <p:nvPr/>
        </p:nvPicPr>
        <p:blipFill>
          <a:blip r:embed="rId3"/>
          <a:stretch>
            <a:fillRect/>
          </a:stretch>
        </p:blipFill>
        <p:spPr>
          <a:xfrm>
            <a:off x="2006600" y="3606165"/>
            <a:ext cx="3970655" cy="2271395"/>
          </a:xfrm>
          <a:prstGeom prst="rect">
            <a:avLst/>
          </a:prstGeom>
        </p:spPr>
      </p:pic>
      <p:pic>
        <p:nvPicPr>
          <p:cNvPr id="6" name="Picture 5" descr="watch-2_1579326526235"/>
          <p:cNvPicPr>
            <a:picLocks noChangeAspect="1"/>
          </p:cNvPicPr>
          <p:nvPr/>
        </p:nvPicPr>
        <p:blipFill>
          <a:blip r:embed="rId4"/>
          <a:stretch>
            <a:fillRect/>
          </a:stretch>
        </p:blipFill>
        <p:spPr>
          <a:xfrm>
            <a:off x="6747510" y="3680460"/>
            <a:ext cx="4010660" cy="2197100"/>
          </a:xfrm>
          <a:prstGeom prst="rect">
            <a:avLst/>
          </a:prstGeom>
        </p:spPr>
      </p:pic>
    </p:spTree>
  </p:cSld>
  <p:clrMapOvr>
    <a:masterClrMapping/>
  </p:clrMapOvr>
  <p:transition spd="slow">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p:nvPr/>
        </p:nvSpPr>
        <p:spPr>
          <a:xfrm>
            <a:off x="2484438" y="6581775"/>
            <a:ext cx="8932862" cy="276225"/>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0"/>
              </a:spcBef>
              <a:buFontTx/>
              <a:buNone/>
            </a:pPr>
            <a:r>
              <a:rPr lang="en-US" altLang="en-US" sz="1200" b="1" dirty="0">
                <a:solidFill>
                  <a:srgbClr val="C00000"/>
                </a:solidFill>
                <a:latin typeface="Sitka Text" panose="02000505000000020004" pitchFamily="2" charset="0"/>
                <a:cs typeface="Times New Roman" panose="02020603050405020304" pitchFamily="18" charset="0"/>
              </a:rPr>
              <a:t>Approved by AICTE |Affiliated to VTU | Recognized by UGC with 2(f) &amp; 12(B) status |Accredited by NBA and NAAC</a:t>
            </a:r>
            <a:endParaRPr lang="en-US" altLang="en-US" sz="3600" dirty="0">
              <a:solidFill>
                <a:srgbClr val="C00000"/>
              </a:solidFill>
              <a:latin typeface="Arial" panose="020B0604020202020204" pitchFamily="34" charset="0"/>
              <a:ea typeface="Times New Roman" panose="02020603050405020304" pitchFamily="18" charset="0"/>
            </a:endParaRPr>
          </a:p>
        </p:txBody>
      </p:sp>
      <p:pic>
        <p:nvPicPr>
          <p:cNvPr id="5123" name="Picture 1"/>
          <p:cNvPicPr>
            <a:picLocks noChangeAspect="1"/>
          </p:cNvPicPr>
          <p:nvPr/>
        </p:nvPicPr>
        <p:blipFill>
          <a:blip r:embed="rId2"/>
          <a:stretch>
            <a:fillRect/>
          </a:stretch>
        </p:blipFill>
        <p:spPr>
          <a:xfrm>
            <a:off x="0" y="5715000"/>
            <a:ext cx="1981200" cy="1143000"/>
          </a:xfrm>
          <a:prstGeom prst="rect">
            <a:avLst/>
          </a:prstGeom>
          <a:noFill/>
          <a:ln w="9525">
            <a:noFill/>
          </a:ln>
        </p:spPr>
      </p:pic>
      <p:sp>
        <p:nvSpPr>
          <p:cNvPr id="2" name="TextBox 1"/>
          <p:cNvSpPr txBox="1"/>
          <p:nvPr/>
        </p:nvSpPr>
        <p:spPr>
          <a:xfrm>
            <a:off x="3728085" y="418465"/>
            <a:ext cx="4735830" cy="534035"/>
          </a:xfrm>
          <a:prstGeom prst="rect">
            <a:avLst/>
          </a:prstGeom>
          <a:noFill/>
        </p:spPr>
        <p:txBody>
          <a:bodyPr wrap="square" rtlCol="0">
            <a:spAutoFit/>
          </a:bodyPr>
          <a:lstStyle/>
          <a:p>
            <a:pPr marL="0" lvl="1" algn="ctr">
              <a:lnSpc>
                <a:spcPct val="90000"/>
              </a:lnSpc>
              <a:buClrTx/>
              <a:buSzTx/>
              <a:buFontTx/>
              <a:buNone/>
            </a:pPr>
            <a:r>
              <a:rPr lang="en-IN" altLang="en-US" sz="3200" b="1" u="sng" dirty="0">
                <a:latin typeface="Times New Roman" panose="02020603050405020304" pitchFamily="18" charset="0"/>
                <a:ea typeface="+mj-ea"/>
                <a:cs typeface="Times New Roman" panose="02020603050405020304" pitchFamily="18" charset="0"/>
              </a:rPr>
              <a:t>Industrial Revolution</a:t>
            </a:r>
          </a:p>
        </p:txBody>
      </p:sp>
      <p:pic>
        <p:nvPicPr>
          <p:cNvPr id="3" name="Picture 2" descr="Industry4point0"/>
          <p:cNvPicPr>
            <a:picLocks noChangeAspect="1"/>
          </p:cNvPicPr>
          <p:nvPr/>
        </p:nvPicPr>
        <p:blipFill>
          <a:blip r:embed="rId3"/>
          <a:stretch>
            <a:fillRect/>
          </a:stretch>
        </p:blipFill>
        <p:spPr>
          <a:xfrm>
            <a:off x="5200650" y="1407795"/>
            <a:ext cx="6216650" cy="4233545"/>
          </a:xfrm>
          <a:prstGeom prst="rect">
            <a:avLst/>
          </a:prstGeom>
        </p:spPr>
      </p:pic>
      <p:sp>
        <p:nvSpPr>
          <p:cNvPr id="4" name="Text Box 3"/>
          <p:cNvSpPr txBox="1"/>
          <p:nvPr/>
        </p:nvSpPr>
        <p:spPr>
          <a:xfrm>
            <a:off x="986790" y="2319020"/>
            <a:ext cx="3507740" cy="2030095"/>
          </a:xfrm>
          <a:prstGeom prst="rect">
            <a:avLst/>
          </a:prstGeom>
          <a:noFill/>
        </p:spPr>
        <p:txBody>
          <a:bodyPr wrap="square" rtlCol="0">
            <a:spAutoFit/>
          </a:bodyPr>
          <a:lstStyle/>
          <a:p>
            <a:pPr marL="285750" indent="-285750">
              <a:buFont typeface="Arial" panose="020B0604020202020204" pitchFamily="34" charset="0"/>
              <a:buChar char="•"/>
            </a:pPr>
            <a:r>
              <a:rPr lang="en-IN" altLang="en-US"/>
              <a:t>Industry 1.0 : Mechanization, 	Steam Engines.</a:t>
            </a:r>
          </a:p>
          <a:p>
            <a:pPr marL="285750" indent="-285750">
              <a:buFont typeface="Arial" panose="020B0604020202020204" pitchFamily="34" charset="0"/>
              <a:buChar char="•"/>
            </a:pPr>
            <a:r>
              <a:rPr lang="en-IN" altLang="en-US"/>
              <a:t>Industry 2.0 : Electricity, Gas , 	Combustion Engines.</a:t>
            </a:r>
          </a:p>
          <a:p>
            <a:pPr marL="285750" indent="-285750">
              <a:buFont typeface="Arial" panose="020B0604020202020204" pitchFamily="34" charset="0"/>
              <a:buChar char="•"/>
            </a:pPr>
            <a:r>
              <a:rPr lang="en-IN" altLang="en-US"/>
              <a:t>Industry 3.0 : Electronics, 	Telecommunications.</a:t>
            </a:r>
          </a:p>
          <a:p>
            <a:pPr marL="285750" indent="-285750">
              <a:buFont typeface="Arial" panose="020B0604020202020204" pitchFamily="34" charset="0"/>
              <a:buChar char="•"/>
            </a:pPr>
            <a:r>
              <a:rPr lang="en-IN" altLang="en-US"/>
              <a:t>Industry 4.0 : Internet, Robots.</a:t>
            </a:r>
          </a:p>
        </p:txBody>
      </p:sp>
    </p:spTree>
  </p:cSld>
  <p:clrMapOvr>
    <a:masterClrMapping/>
  </p:clrMapOvr>
  <p:transition spd="slow">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p:nvPr/>
        </p:nvSpPr>
        <p:spPr>
          <a:xfrm>
            <a:off x="2484438" y="6581775"/>
            <a:ext cx="8932862" cy="276225"/>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0"/>
              </a:spcBef>
              <a:buFontTx/>
              <a:buNone/>
            </a:pPr>
            <a:r>
              <a:rPr lang="en-US" altLang="en-US" sz="1200" b="1" dirty="0">
                <a:solidFill>
                  <a:srgbClr val="C00000"/>
                </a:solidFill>
                <a:latin typeface="Sitka Text" panose="02000505000000020004" pitchFamily="2" charset="0"/>
                <a:cs typeface="Times New Roman" panose="02020603050405020304" pitchFamily="18" charset="0"/>
              </a:rPr>
              <a:t>Approved by AICTE |Affiliated to VTU | Recognized by UGC with 2(f) &amp; 12(B) status |Accredited by NBA and NAAC</a:t>
            </a:r>
            <a:endParaRPr lang="en-US" altLang="en-US" sz="3600" dirty="0">
              <a:solidFill>
                <a:srgbClr val="C00000"/>
              </a:solidFill>
              <a:latin typeface="Arial" panose="020B0604020202020204" pitchFamily="34" charset="0"/>
              <a:ea typeface="Times New Roman" panose="02020603050405020304" pitchFamily="18" charset="0"/>
            </a:endParaRPr>
          </a:p>
        </p:txBody>
      </p:sp>
      <p:pic>
        <p:nvPicPr>
          <p:cNvPr id="5123" name="Picture 1"/>
          <p:cNvPicPr>
            <a:picLocks noChangeAspect="1"/>
          </p:cNvPicPr>
          <p:nvPr/>
        </p:nvPicPr>
        <p:blipFill>
          <a:blip r:embed="rId2"/>
          <a:stretch>
            <a:fillRect/>
          </a:stretch>
        </p:blipFill>
        <p:spPr>
          <a:xfrm>
            <a:off x="0" y="5715000"/>
            <a:ext cx="1981200" cy="1143000"/>
          </a:xfrm>
          <a:prstGeom prst="rect">
            <a:avLst/>
          </a:prstGeom>
          <a:noFill/>
          <a:ln w="9525">
            <a:noFill/>
          </a:ln>
        </p:spPr>
      </p:pic>
      <p:sp>
        <p:nvSpPr>
          <p:cNvPr id="5" name="Rectangle 2"/>
          <p:cNvSpPr txBox="1">
            <a:spLocks noChangeArrowheads="1"/>
          </p:cNvSpPr>
          <p:nvPr/>
        </p:nvSpPr>
        <p:spPr>
          <a:xfrm>
            <a:off x="2820670" y="323850"/>
            <a:ext cx="6550660" cy="838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3200" b="1" u="sng" dirty="0">
                <a:latin typeface="Times New Roman" panose="02020603050405020304" pitchFamily="18" charset="0"/>
                <a:cs typeface="Times New Roman" panose="02020603050405020304" pitchFamily="18" charset="0"/>
              </a:rPr>
              <a:t>Industry 4.0 Revolution</a:t>
            </a:r>
          </a:p>
        </p:txBody>
      </p:sp>
      <p:sp>
        <p:nvSpPr>
          <p:cNvPr id="6" name="Rectangle 5"/>
          <p:cNvSpPr txBox="1">
            <a:spLocks noChangeArrowheads="1"/>
          </p:cNvSpPr>
          <p:nvPr/>
        </p:nvSpPr>
        <p:spPr>
          <a:xfrm>
            <a:off x="1095570" y="1219200"/>
            <a:ext cx="10230729" cy="4419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sz="2000"/>
              <a:t>The Industry 4.0 has the ambition to revolutionize industry management and business processes, enhancing the productivity of manufacturing technologies through field data collection and analysis, thus creating real-time digital twins of industrial scenarios. Moreover, it is vital for companies to be as “smart” as possible and to adapt to the varying nature of the digital supply chains. This is possible by leveraging IoT in Industry 4.0 scenarios.</a:t>
            </a:r>
            <a:r>
              <a:rPr lang="en-US" sz="2000" dirty="0">
                <a:latin typeface="Times New Roman" panose="02020603050405020304" pitchFamily="18" charset="0"/>
              </a:rPr>
              <a:t> </a:t>
            </a:r>
            <a:endParaRPr lang="en-US" sz="2000" dirty="0"/>
          </a:p>
        </p:txBody>
      </p:sp>
      <p:pic>
        <p:nvPicPr>
          <p:cNvPr id="2" name="Picture 1" descr="image4-1-1024x576"/>
          <p:cNvPicPr>
            <a:picLocks noChangeAspect="1"/>
          </p:cNvPicPr>
          <p:nvPr/>
        </p:nvPicPr>
        <p:blipFill>
          <a:blip r:embed="rId3"/>
          <a:stretch>
            <a:fillRect/>
          </a:stretch>
        </p:blipFill>
        <p:spPr>
          <a:xfrm>
            <a:off x="3207385" y="2797175"/>
            <a:ext cx="6007100" cy="3396615"/>
          </a:xfrm>
          <a:prstGeom prst="rect">
            <a:avLst/>
          </a:prstGeom>
        </p:spPr>
      </p:pic>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p:nvPr/>
        </p:nvSpPr>
        <p:spPr>
          <a:xfrm>
            <a:off x="2484438" y="6581775"/>
            <a:ext cx="8932862" cy="276225"/>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0"/>
              </a:spcBef>
              <a:buFontTx/>
              <a:buNone/>
            </a:pPr>
            <a:r>
              <a:rPr lang="en-US" altLang="en-US" sz="1200" b="1" dirty="0">
                <a:solidFill>
                  <a:srgbClr val="C00000"/>
                </a:solidFill>
                <a:latin typeface="Sitka Text" panose="02000505000000020004" pitchFamily="2" charset="0"/>
                <a:cs typeface="Times New Roman" panose="02020603050405020304" pitchFamily="18" charset="0"/>
              </a:rPr>
              <a:t>Approved by AICTE |Affiliated to VTU | Recognized by UGC with 2(f) &amp; 12(B) status |Accredited by NBA and NAAC</a:t>
            </a:r>
            <a:endParaRPr lang="en-US" altLang="en-US" sz="3600" dirty="0">
              <a:solidFill>
                <a:srgbClr val="C00000"/>
              </a:solidFill>
              <a:latin typeface="Arial" panose="020B0604020202020204" pitchFamily="34" charset="0"/>
              <a:ea typeface="Times New Roman" panose="02020603050405020304" pitchFamily="18" charset="0"/>
            </a:endParaRPr>
          </a:p>
        </p:txBody>
      </p:sp>
      <p:pic>
        <p:nvPicPr>
          <p:cNvPr id="5123" name="Picture 1"/>
          <p:cNvPicPr>
            <a:picLocks noChangeAspect="1"/>
          </p:cNvPicPr>
          <p:nvPr/>
        </p:nvPicPr>
        <p:blipFill>
          <a:blip r:embed="rId2"/>
          <a:stretch>
            <a:fillRect/>
          </a:stretch>
        </p:blipFill>
        <p:spPr>
          <a:xfrm>
            <a:off x="0" y="5715000"/>
            <a:ext cx="1981200" cy="1143000"/>
          </a:xfrm>
          <a:prstGeom prst="rect">
            <a:avLst/>
          </a:prstGeom>
          <a:noFill/>
          <a:ln w="9525">
            <a:noFill/>
          </a:ln>
        </p:spPr>
      </p:pic>
      <p:sp>
        <p:nvSpPr>
          <p:cNvPr id="4" name="Rectangle 2"/>
          <p:cNvSpPr txBox="1">
            <a:spLocks noChangeArrowheads="1"/>
          </p:cNvSpPr>
          <p:nvPr/>
        </p:nvSpPr>
        <p:spPr>
          <a:xfrm>
            <a:off x="2354179" y="445169"/>
            <a:ext cx="8001000" cy="838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3200" b="1" u="sng" dirty="0">
                <a:latin typeface="Times New Roman" panose="02020603050405020304" pitchFamily="18" charset="0"/>
                <a:cs typeface="Times New Roman" panose="02020603050405020304" pitchFamily="18" charset="0"/>
              </a:rPr>
              <a:t>Industrial IOT </a:t>
            </a:r>
          </a:p>
        </p:txBody>
      </p:sp>
      <p:sp>
        <p:nvSpPr>
          <p:cNvPr id="5" name="Rectangle 3"/>
          <p:cNvSpPr txBox="1">
            <a:spLocks noChangeArrowheads="1"/>
          </p:cNvSpPr>
          <p:nvPr/>
        </p:nvSpPr>
        <p:spPr>
          <a:xfrm>
            <a:off x="1253490" y="1295400"/>
            <a:ext cx="10464800" cy="4419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sz="2000" dirty="0">
                <a:latin typeface="Times New Roman" panose="02020603050405020304" pitchFamily="18" charset="0"/>
              </a:rPr>
              <a:t>Industrial IOT, short for Industrial Internet Of Things, originally described the IOT as it is used across several industries, such as manufacturing industry 4.0, oil and gas, transportation, energy/utilities, mining and metals, and other industrial sectors and the use cases which are typical to three industries.</a:t>
            </a:r>
          </a:p>
        </p:txBody>
      </p:sp>
      <p:pic>
        <p:nvPicPr>
          <p:cNvPr id="2" name="Picture 1" descr="iotm2m_0004_01 (2)"/>
          <p:cNvPicPr>
            <a:picLocks noChangeAspect="1"/>
          </p:cNvPicPr>
          <p:nvPr/>
        </p:nvPicPr>
        <p:blipFill>
          <a:blip r:embed="rId3"/>
          <a:stretch>
            <a:fillRect/>
          </a:stretch>
        </p:blipFill>
        <p:spPr>
          <a:xfrm>
            <a:off x="1253490" y="2446655"/>
            <a:ext cx="5563235" cy="2971165"/>
          </a:xfrm>
          <a:prstGeom prst="rect">
            <a:avLst/>
          </a:prstGeom>
        </p:spPr>
      </p:pic>
      <p:pic>
        <p:nvPicPr>
          <p:cNvPr id="3" name="Picture 2" descr="616ffd4b-8a1b-4acb-b886-5d2e74c7ec0b"/>
          <p:cNvPicPr>
            <a:picLocks noChangeAspect="1"/>
          </p:cNvPicPr>
          <p:nvPr/>
        </p:nvPicPr>
        <p:blipFill>
          <a:blip r:embed="rId4"/>
          <a:stretch>
            <a:fillRect/>
          </a:stretch>
        </p:blipFill>
        <p:spPr>
          <a:xfrm>
            <a:off x="7083425" y="2553335"/>
            <a:ext cx="4333875" cy="2758440"/>
          </a:xfrm>
          <a:prstGeom prst="rect">
            <a:avLst/>
          </a:prstGeom>
        </p:spPr>
      </p:pic>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p:nvPr/>
        </p:nvSpPr>
        <p:spPr>
          <a:xfrm>
            <a:off x="2484438" y="6581775"/>
            <a:ext cx="8932862" cy="276225"/>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0"/>
              </a:spcBef>
              <a:buFontTx/>
              <a:buNone/>
            </a:pPr>
            <a:r>
              <a:rPr lang="en-US" altLang="en-US" sz="1200" b="1" dirty="0">
                <a:solidFill>
                  <a:srgbClr val="C00000"/>
                </a:solidFill>
                <a:latin typeface="Sitka Text" panose="02000505000000020004" pitchFamily="2" charset="0"/>
                <a:cs typeface="Times New Roman" panose="02020603050405020304" pitchFamily="18" charset="0"/>
              </a:rPr>
              <a:t>Approved by AICTE |Affiliated to VTU | Recognized by UGC with 2(f) &amp; 12(B) status |Accredited by NBA and NAAC</a:t>
            </a:r>
            <a:endParaRPr lang="en-US" altLang="en-US" sz="3600" dirty="0">
              <a:solidFill>
                <a:srgbClr val="C00000"/>
              </a:solidFill>
              <a:latin typeface="Arial" panose="020B0604020202020204" pitchFamily="34" charset="0"/>
              <a:ea typeface="Times New Roman" panose="02020603050405020304" pitchFamily="18" charset="0"/>
            </a:endParaRPr>
          </a:p>
        </p:txBody>
      </p:sp>
      <p:pic>
        <p:nvPicPr>
          <p:cNvPr id="5123" name="Picture 1"/>
          <p:cNvPicPr>
            <a:picLocks noChangeAspect="1"/>
          </p:cNvPicPr>
          <p:nvPr/>
        </p:nvPicPr>
        <p:blipFill>
          <a:blip r:embed="rId2"/>
          <a:stretch>
            <a:fillRect/>
          </a:stretch>
        </p:blipFill>
        <p:spPr>
          <a:xfrm>
            <a:off x="0" y="5715000"/>
            <a:ext cx="1981200" cy="1143000"/>
          </a:xfrm>
          <a:prstGeom prst="rect">
            <a:avLst/>
          </a:prstGeom>
          <a:noFill/>
          <a:ln w="9525">
            <a:noFill/>
          </a:ln>
        </p:spPr>
      </p:pic>
      <p:sp>
        <p:nvSpPr>
          <p:cNvPr id="4" name="Rectangle 2"/>
          <p:cNvSpPr txBox="1">
            <a:spLocks noChangeArrowheads="1"/>
          </p:cNvSpPr>
          <p:nvPr/>
        </p:nvSpPr>
        <p:spPr>
          <a:xfrm>
            <a:off x="2095473" y="537670"/>
            <a:ext cx="8001000" cy="838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a:latin typeface="Times New Roman" panose="02020603050405020304" pitchFamily="18" charset="0"/>
                <a:cs typeface="Times New Roman" panose="02020603050405020304" pitchFamily="18" charset="0"/>
              </a:rPr>
              <a:t>Advantages &amp; Disadvantages</a:t>
            </a:r>
            <a:br>
              <a:rPr lang="en-US" sz="5400" b="1" u="sng" dirty="0">
                <a:latin typeface="Monotype Corsiva" panose="03010101010201010101" pitchFamily="66" charset="0"/>
              </a:rPr>
            </a:br>
            <a:br>
              <a:rPr lang="en-US" sz="5400" b="1" u="sng" dirty="0">
                <a:latin typeface="Monotype Corsiva" panose="03010101010201010101" pitchFamily="66" charset="0"/>
              </a:rPr>
            </a:br>
            <a:br>
              <a:rPr lang="en-US" u="sng" dirty="0">
                <a:latin typeface="Monotype Corsiva" panose="03010101010201010101" pitchFamily="66" charset="0"/>
              </a:rPr>
            </a:br>
            <a:br>
              <a:rPr lang="en-US" sz="4800" b="1" u="sng" dirty="0">
                <a:latin typeface="Monotype Corsiva" panose="03010101010201010101" pitchFamily="66" charset="0"/>
              </a:rPr>
            </a:br>
            <a:endParaRPr lang="en-US" sz="4800" b="1" u="sng" dirty="0">
              <a:latin typeface="Monotype Corsiva" panose="03010101010201010101" pitchFamily="66" charset="0"/>
            </a:endParaRPr>
          </a:p>
        </p:txBody>
      </p:sp>
      <p:sp>
        <p:nvSpPr>
          <p:cNvPr id="3" name="TextBox 2"/>
          <p:cNvSpPr txBox="1"/>
          <p:nvPr/>
        </p:nvSpPr>
        <p:spPr>
          <a:xfrm>
            <a:off x="978486" y="1777190"/>
            <a:ext cx="10235614" cy="3784600"/>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Advantages-</a:t>
            </a:r>
          </a:p>
          <a:p>
            <a:pPr marL="800100" lvl="1"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Improved productivity of staff and reduced human labor</a:t>
            </a:r>
          </a:p>
          <a:p>
            <a:pPr marL="800100" lvl="1"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Efficient operation management</a:t>
            </a:r>
          </a:p>
          <a:p>
            <a:pPr marL="800100" lvl="1"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Better use of resources and assets</a:t>
            </a:r>
          </a:p>
          <a:p>
            <a:pPr marL="800100" lvl="1"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Improved work safety</a:t>
            </a:r>
          </a:p>
          <a:p>
            <a:pPr marL="800100" lvl="1"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Better business opportunities</a:t>
            </a:r>
          </a:p>
          <a:p>
            <a:pPr lvl="1" indent="0">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Disadvantages-</a:t>
            </a:r>
          </a:p>
          <a:p>
            <a:pPr marL="800100" lvl="1"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Security flaws</a:t>
            </a:r>
          </a:p>
          <a:p>
            <a:pPr marL="800100" lvl="1"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Associated costs</a:t>
            </a:r>
          </a:p>
          <a:p>
            <a:pPr marL="800100" lvl="1"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Network dependence</a:t>
            </a:r>
          </a:p>
          <a:p>
            <a:pPr marL="800100" lvl="1"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Power supply dependence</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grpId="1" nodeType="clickEffect">
                                  <p:stCondLst>
                                    <p:cond delay="0"/>
                                  </p:stCondLst>
                                  <p:childTnLst>
                                    <p:animEffect transition="out" filter="blinds(horizontal)">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p:nvPr/>
        </p:nvSpPr>
        <p:spPr>
          <a:xfrm>
            <a:off x="2484438" y="6581775"/>
            <a:ext cx="8932862" cy="276225"/>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0"/>
              </a:spcBef>
              <a:buFontTx/>
              <a:buNone/>
            </a:pPr>
            <a:r>
              <a:rPr lang="en-US" altLang="en-US" sz="1200" b="1" dirty="0">
                <a:solidFill>
                  <a:srgbClr val="C00000"/>
                </a:solidFill>
                <a:latin typeface="Sitka Text" panose="02000505000000020004" pitchFamily="2" charset="0"/>
                <a:cs typeface="Times New Roman" panose="02020603050405020304" pitchFamily="18" charset="0"/>
              </a:rPr>
              <a:t>Approved by AICTE |Affiliated to VTU | Recognized by UGC with 2(f) &amp; 12(B) status |Accredited by NBA and NAAC</a:t>
            </a:r>
            <a:endParaRPr lang="en-US" altLang="en-US" sz="3600" dirty="0">
              <a:solidFill>
                <a:srgbClr val="C00000"/>
              </a:solidFill>
              <a:latin typeface="Arial" panose="020B0604020202020204" pitchFamily="34" charset="0"/>
              <a:ea typeface="Times New Roman" panose="02020603050405020304" pitchFamily="18" charset="0"/>
            </a:endParaRPr>
          </a:p>
        </p:txBody>
      </p:sp>
      <p:pic>
        <p:nvPicPr>
          <p:cNvPr id="5123" name="Picture 1"/>
          <p:cNvPicPr>
            <a:picLocks noChangeAspect="1"/>
          </p:cNvPicPr>
          <p:nvPr/>
        </p:nvPicPr>
        <p:blipFill>
          <a:blip r:embed="rId2"/>
          <a:stretch>
            <a:fillRect/>
          </a:stretch>
        </p:blipFill>
        <p:spPr>
          <a:xfrm>
            <a:off x="0" y="5715000"/>
            <a:ext cx="1981200" cy="1143000"/>
          </a:xfrm>
          <a:prstGeom prst="rect">
            <a:avLst/>
          </a:prstGeom>
          <a:noFill/>
          <a:ln w="9525">
            <a:noFill/>
          </a:ln>
        </p:spPr>
      </p:pic>
      <p:sp>
        <p:nvSpPr>
          <p:cNvPr id="4" name="Rectangle 2"/>
          <p:cNvSpPr txBox="1">
            <a:spLocks noChangeArrowheads="1"/>
          </p:cNvSpPr>
          <p:nvPr/>
        </p:nvSpPr>
        <p:spPr>
          <a:xfrm>
            <a:off x="1879573" y="518620"/>
            <a:ext cx="8001000" cy="838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a:latin typeface="Times New Roman" panose="02020603050405020304" pitchFamily="18" charset="0"/>
                <a:cs typeface="Times New Roman" panose="02020603050405020304" pitchFamily="18" charset="0"/>
              </a:rPr>
              <a:t>Conclusion</a:t>
            </a:r>
            <a:br>
              <a:rPr lang="en-US" sz="5400" b="1" u="sng" dirty="0">
                <a:latin typeface="Monotype Corsiva" panose="03010101010201010101" pitchFamily="66" charset="0"/>
              </a:rPr>
            </a:br>
            <a:br>
              <a:rPr lang="en-US" sz="5400" b="1" u="sng" dirty="0">
                <a:latin typeface="Monotype Corsiva" panose="03010101010201010101" pitchFamily="66" charset="0"/>
              </a:rPr>
            </a:br>
            <a:br>
              <a:rPr lang="en-US" u="sng" dirty="0">
                <a:latin typeface="Monotype Corsiva" panose="03010101010201010101" pitchFamily="66" charset="0"/>
              </a:rPr>
            </a:br>
            <a:br>
              <a:rPr lang="en-US" sz="4800" b="1" u="sng" dirty="0">
                <a:latin typeface="Monotype Corsiva" panose="03010101010201010101" pitchFamily="66" charset="0"/>
              </a:rPr>
            </a:br>
            <a:endParaRPr lang="en-US" sz="4800" b="1" u="sng" dirty="0">
              <a:latin typeface="Monotype Corsiva" panose="03010101010201010101" pitchFamily="66" charset="0"/>
            </a:endParaRPr>
          </a:p>
        </p:txBody>
      </p:sp>
      <p:sp>
        <p:nvSpPr>
          <p:cNvPr id="6" name="TextBox 5"/>
          <p:cNvSpPr txBox="1"/>
          <p:nvPr/>
        </p:nvSpPr>
        <p:spPr>
          <a:xfrm>
            <a:off x="1630018" y="1524924"/>
            <a:ext cx="8932862" cy="2657475"/>
          </a:xfrm>
          <a:prstGeom prst="rect">
            <a:avLst/>
          </a:prstGeom>
          <a:noFill/>
        </p:spPr>
        <p:txBody>
          <a:bodyPr wrap="square">
            <a:spAutoFit/>
          </a:bodyPr>
          <a:lstStyle/>
          <a:p>
            <a:pPr marL="63500" marR="325755" indent="0" algn="just">
              <a:spcBef>
                <a:spcPts val="1605"/>
              </a:spcBef>
              <a:spcAft>
                <a:spcPts val="0"/>
              </a:spcAft>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IoT is rightfully regarded as one of the most promising digital technologies that will definitely become more widespread and useful in the nearest future. </a:t>
            </a:r>
          </a:p>
          <a:p>
            <a:pPr marL="63500" marR="325755" indent="0" algn="just">
              <a:spcBef>
                <a:spcPts val="1605"/>
              </a:spcBef>
              <a:spcAft>
                <a:spcPts val="0"/>
              </a:spcAft>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Even at the current state, the capabilities of IoT solutions are impressive, and their advantages are tempting. </a:t>
            </a:r>
          </a:p>
          <a:p>
            <a:pPr marL="63500" marR="325755" indent="0" algn="just">
              <a:spcBef>
                <a:spcPts val="1605"/>
              </a:spcBef>
              <a:spcAft>
                <a:spcPts val="0"/>
              </a:spcAft>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However, it is important to realize that the integration of IoT in an enterprise requires a lot of efforts and skills in order to achieve those benefits without suffering from its drawbacks.</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grpId="1" nodeType="clickEffect">
                                  <p:stCondLst>
                                    <p:cond delay="0"/>
                                  </p:stCondLst>
                                  <p:childTnLst>
                                    <p:animEffect transition="out" filter="blinds(horizontal)">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p:nvPr/>
        </p:nvSpPr>
        <p:spPr>
          <a:xfrm>
            <a:off x="2484438" y="6581775"/>
            <a:ext cx="8932862" cy="276225"/>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0"/>
              </a:spcBef>
              <a:buFontTx/>
              <a:buNone/>
            </a:pPr>
            <a:r>
              <a:rPr lang="en-US" altLang="en-US" sz="1200" b="1" dirty="0">
                <a:solidFill>
                  <a:srgbClr val="C00000"/>
                </a:solidFill>
                <a:latin typeface="Sitka Text" panose="02000505000000020004" pitchFamily="2" charset="0"/>
                <a:cs typeface="Times New Roman" panose="02020603050405020304" pitchFamily="18" charset="0"/>
              </a:rPr>
              <a:t>Approved by AICTE |Affiliated to VTU | Recognized by UGC with 2(f) &amp; 12(B) status |Accredited by NBA and NAAC</a:t>
            </a:r>
            <a:endParaRPr lang="en-US" altLang="en-US" sz="3600" dirty="0">
              <a:solidFill>
                <a:srgbClr val="C00000"/>
              </a:solidFill>
              <a:latin typeface="Arial" panose="020B0604020202020204" pitchFamily="34" charset="0"/>
              <a:ea typeface="Times New Roman" panose="02020603050405020304" pitchFamily="18" charset="0"/>
            </a:endParaRPr>
          </a:p>
        </p:txBody>
      </p:sp>
      <p:pic>
        <p:nvPicPr>
          <p:cNvPr id="5123" name="Picture 1"/>
          <p:cNvPicPr>
            <a:picLocks noChangeAspect="1"/>
          </p:cNvPicPr>
          <p:nvPr/>
        </p:nvPicPr>
        <p:blipFill>
          <a:blip r:embed="rId2"/>
          <a:stretch>
            <a:fillRect/>
          </a:stretch>
        </p:blipFill>
        <p:spPr>
          <a:xfrm>
            <a:off x="0" y="5715000"/>
            <a:ext cx="1981200" cy="1143000"/>
          </a:xfrm>
          <a:prstGeom prst="rect">
            <a:avLst/>
          </a:prstGeom>
          <a:noFill/>
          <a:ln w="9525">
            <a:noFill/>
          </a:ln>
        </p:spPr>
      </p:pic>
      <p:sp>
        <p:nvSpPr>
          <p:cNvPr id="6" name="Rectangle 2"/>
          <p:cNvSpPr txBox="1">
            <a:spLocks noChangeArrowheads="1"/>
          </p:cNvSpPr>
          <p:nvPr/>
        </p:nvSpPr>
        <p:spPr>
          <a:xfrm>
            <a:off x="2095448" y="494149"/>
            <a:ext cx="8001000" cy="838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a:latin typeface="Times New Roman" panose="02020603050405020304" pitchFamily="18" charset="0"/>
                <a:cs typeface="Times New Roman" panose="02020603050405020304" pitchFamily="18" charset="0"/>
              </a:rPr>
              <a:t>Content</a:t>
            </a:r>
          </a:p>
        </p:txBody>
      </p:sp>
      <p:sp>
        <p:nvSpPr>
          <p:cNvPr id="7" name="Rectangle 3"/>
          <p:cNvSpPr txBox="1">
            <a:spLocks noChangeArrowheads="1"/>
          </p:cNvSpPr>
          <p:nvPr/>
        </p:nvSpPr>
        <p:spPr>
          <a:xfrm>
            <a:off x="1139483" y="1600319"/>
            <a:ext cx="9232895" cy="41146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j-lt"/>
              <a:buAutoNum type="arabicPeriod"/>
            </a:pPr>
            <a:endParaRPr lang="en-US" sz="800" dirty="0"/>
          </a:p>
          <a:p>
            <a:pPr marL="342900" indent="-342900">
              <a:lnSpc>
                <a:spcPct val="80000"/>
              </a:lnSpc>
              <a:buClr>
                <a:schemeClr val="tx1"/>
              </a:buClr>
              <a:buFont typeface="+mj-lt"/>
              <a:buAutoNum type="arabicPeriod"/>
            </a:pPr>
            <a:r>
              <a:rPr lang="en-US" sz="2000" dirty="0">
                <a:latin typeface="Times New Roman" panose="02020603050405020304" pitchFamily="18" charset="0"/>
                <a:cs typeface="Times New Roman" panose="02020603050405020304" pitchFamily="18" charset="0"/>
              </a:rPr>
              <a:t>Introduction</a:t>
            </a:r>
          </a:p>
          <a:p>
            <a:pPr marL="342900" indent="-342900">
              <a:lnSpc>
                <a:spcPct val="80000"/>
              </a:lnSpc>
              <a:buClr>
                <a:schemeClr val="tx1"/>
              </a:buClr>
              <a:buFont typeface="+mj-lt"/>
              <a:buAutoNum type="arabicPeriod"/>
            </a:pPr>
            <a:r>
              <a:rPr lang="en-IN" altLang="en-US" sz="2000" dirty="0">
                <a:latin typeface="Times New Roman" panose="02020603050405020304" pitchFamily="18" charset="0"/>
                <a:cs typeface="Times New Roman" panose="02020603050405020304" pitchFamily="18" charset="0"/>
              </a:rPr>
              <a:t>Embedded Systems</a:t>
            </a:r>
          </a:p>
          <a:p>
            <a:pPr marL="342900" indent="-342900">
              <a:lnSpc>
                <a:spcPct val="80000"/>
              </a:lnSpc>
              <a:buClr>
                <a:schemeClr val="tx1"/>
              </a:buClr>
              <a:buFont typeface="+mj-lt"/>
              <a:buAutoNum type="arabicPeriod"/>
            </a:pPr>
            <a:r>
              <a:rPr lang="en-IN" altLang="en-US" sz="2000" dirty="0">
                <a:latin typeface="Times New Roman" panose="02020603050405020304" pitchFamily="18" charset="0"/>
                <a:cs typeface="Times New Roman" panose="02020603050405020304" pitchFamily="18" charset="0"/>
              </a:rPr>
              <a:t>Need of Embedded Systems</a:t>
            </a:r>
            <a:endParaRPr lang="en-US" sz="2000" dirty="0">
              <a:latin typeface="Times New Roman" panose="02020603050405020304" pitchFamily="18" charset="0"/>
              <a:cs typeface="Times New Roman" panose="02020603050405020304" pitchFamily="18" charset="0"/>
            </a:endParaRPr>
          </a:p>
          <a:p>
            <a:pPr marL="342900" indent="-342900">
              <a:lnSpc>
                <a:spcPct val="80000"/>
              </a:lnSpc>
              <a:buClr>
                <a:schemeClr val="tx1"/>
              </a:buClr>
              <a:buFont typeface="+mj-lt"/>
              <a:buAutoNum type="arabicPeriod"/>
            </a:pPr>
            <a:r>
              <a:rPr lang="en-IN" altLang="en-US" sz="2000" dirty="0">
                <a:latin typeface="Times New Roman" panose="02020603050405020304" pitchFamily="18" charset="0"/>
                <a:cs typeface="Times New Roman" panose="02020603050405020304" pitchFamily="18" charset="0"/>
              </a:rPr>
              <a:t>About Microcontrollers</a:t>
            </a:r>
          </a:p>
          <a:p>
            <a:pPr marL="342900" indent="-342900">
              <a:lnSpc>
                <a:spcPct val="80000"/>
              </a:lnSpc>
              <a:buClr>
                <a:schemeClr val="tx1"/>
              </a:buClr>
              <a:buFont typeface="+mj-lt"/>
              <a:buAutoNum type="arabicPeriod"/>
            </a:pPr>
            <a:r>
              <a:rPr lang="en-IN" altLang="en-US" sz="2000" dirty="0">
                <a:latin typeface="Times New Roman" panose="02020603050405020304" pitchFamily="18" charset="0"/>
                <a:cs typeface="Times New Roman" panose="02020603050405020304" pitchFamily="18" charset="0"/>
              </a:rPr>
              <a:t>Basic Microcontroller Components</a:t>
            </a:r>
          </a:p>
          <a:p>
            <a:pPr marL="342900" indent="-342900">
              <a:lnSpc>
                <a:spcPct val="80000"/>
              </a:lnSpc>
              <a:buClr>
                <a:schemeClr val="tx1"/>
              </a:buClr>
              <a:buFont typeface="+mj-lt"/>
              <a:buAutoNum type="arabicPeriod"/>
            </a:pPr>
            <a:r>
              <a:rPr lang="en-IN" altLang="en-US" sz="2000" dirty="0">
                <a:latin typeface="Times New Roman" panose="02020603050405020304" pitchFamily="18" charset="0"/>
                <a:cs typeface="Times New Roman" panose="02020603050405020304" pitchFamily="18" charset="0"/>
              </a:rPr>
              <a:t>Internet Of  Things</a:t>
            </a:r>
          </a:p>
          <a:p>
            <a:pPr marL="342900" indent="-342900">
              <a:lnSpc>
                <a:spcPct val="80000"/>
              </a:lnSpc>
              <a:buClr>
                <a:schemeClr val="tx1"/>
              </a:buClr>
              <a:buFont typeface="+mj-lt"/>
              <a:buAutoNum type="arabicPeriod"/>
            </a:pPr>
            <a:r>
              <a:rPr lang="en-IN" altLang="en-US" sz="2000" dirty="0">
                <a:latin typeface="Times New Roman" panose="02020603050405020304" pitchFamily="18" charset="0"/>
                <a:cs typeface="Times New Roman" panose="02020603050405020304" pitchFamily="18" charset="0"/>
              </a:rPr>
              <a:t>Industrial Revolution</a:t>
            </a:r>
          </a:p>
          <a:p>
            <a:pPr marL="342900" indent="-342900">
              <a:lnSpc>
                <a:spcPct val="80000"/>
              </a:lnSpc>
              <a:buClr>
                <a:schemeClr val="tx1"/>
              </a:buClr>
              <a:buFont typeface="+mj-lt"/>
              <a:buAutoNum type="arabicPeriod"/>
            </a:pPr>
            <a:r>
              <a:rPr lang="en-US" sz="2000" dirty="0">
                <a:latin typeface="Times New Roman" panose="02020603050405020304" pitchFamily="18" charset="0"/>
                <a:cs typeface="Times New Roman" panose="02020603050405020304" pitchFamily="18" charset="0"/>
              </a:rPr>
              <a:t>Advantages and Disadvantages</a:t>
            </a:r>
          </a:p>
          <a:p>
            <a:pPr marL="342900" indent="-342900">
              <a:lnSpc>
                <a:spcPct val="80000"/>
              </a:lnSpc>
              <a:buClr>
                <a:schemeClr val="tx1"/>
              </a:buClr>
              <a:buFont typeface="+mj-lt"/>
              <a:buAutoNum type="arabicPeriod"/>
            </a:pPr>
            <a:r>
              <a:rPr lang="en-US" sz="2000" dirty="0">
                <a:latin typeface="Times New Roman" panose="02020603050405020304" pitchFamily="18" charset="0"/>
                <a:cs typeface="Times New Roman" panose="02020603050405020304" pitchFamily="18" charset="0"/>
              </a:rPr>
              <a:t>Conclusion</a:t>
            </a:r>
          </a:p>
          <a:p>
            <a:pPr marL="342900" indent="-342900">
              <a:lnSpc>
                <a:spcPct val="80000"/>
              </a:lnSpc>
              <a:buClr>
                <a:schemeClr val="tx1"/>
              </a:buClr>
              <a:buFont typeface="+mj-lt"/>
              <a:buAutoNum type="arabicPeriod"/>
            </a:pPr>
            <a:r>
              <a:rPr lang="en-I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References </a:t>
            </a:r>
          </a:p>
          <a:p>
            <a:pPr>
              <a:lnSpc>
                <a:spcPct val="80000"/>
              </a:lnSpc>
            </a:pPr>
            <a:endParaRPr lang="en-US" sz="800" dirty="0"/>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p:cTn id="7"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p:cTn id="13"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p:cTn id="19"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p:cTn id="25"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7">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p:cTn id="31"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7">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p:cTn id="37" dur="500" fill="hold"/>
                                        <p:tgtEl>
                                          <p:spTgt spid="7">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7">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p:cTn id="43" dur="500" fill="hold"/>
                                        <p:tgtEl>
                                          <p:spTgt spid="7">
                                            <p:txEl>
                                              <p:pRg st="7" end="7"/>
                                            </p:txEl>
                                          </p:spTgt>
                                        </p:tgtEl>
                                        <p:attrNameLst>
                                          <p:attrName>ppt_w</p:attrName>
                                        </p:attrNameLst>
                                      </p:cBhvr>
                                      <p:tavLst>
                                        <p:tav tm="0">
                                          <p:val>
                                            <p:fltVal val="0"/>
                                          </p:val>
                                        </p:tav>
                                        <p:tav tm="100000">
                                          <p:val>
                                            <p:strVal val="#ppt_w"/>
                                          </p:val>
                                        </p:tav>
                                      </p:tavLst>
                                    </p:anim>
                                    <p:anim calcmode="lin" valueType="num">
                                      <p:cBhvr>
                                        <p:cTn id="44" dur="500" fill="hold"/>
                                        <p:tgtEl>
                                          <p:spTgt spid="7">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p:cTn id="49" dur="500" fill="hold"/>
                                        <p:tgtEl>
                                          <p:spTgt spid="7">
                                            <p:txEl>
                                              <p:pRg st="8" end="8"/>
                                            </p:txEl>
                                          </p:spTgt>
                                        </p:tgtEl>
                                        <p:attrNameLst>
                                          <p:attrName>ppt_w</p:attrName>
                                        </p:attrNameLst>
                                      </p:cBhvr>
                                      <p:tavLst>
                                        <p:tav tm="0">
                                          <p:val>
                                            <p:fltVal val="0"/>
                                          </p:val>
                                        </p:tav>
                                        <p:tav tm="100000">
                                          <p:val>
                                            <p:strVal val="#ppt_w"/>
                                          </p:val>
                                        </p:tav>
                                      </p:tavLst>
                                    </p:anim>
                                    <p:anim calcmode="lin" valueType="num">
                                      <p:cBhvr>
                                        <p:cTn id="50" dur="500" fill="hold"/>
                                        <p:tgtEl>
                                          <p:spTgt spid="7">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10" fill="hold" grpId="0" nodeType="clickEffect">
                                  <p:stCondLst>
                                    <p:cond delay="0"/>
                                  </p:stCondLst>
                                  <p:childTnLst>
                                    <p:set>
                                      <p:cBhvr>
                                        <p:cTn id="54" dur="1" fill="hold">
                                          <p:stCondLst>
                                            <p:cond delay="0"/>
                                          </p:stCondLst>
                                        </p:cTn>
                                        <p:tgtEl>
                                          <p:spTgt spid="7">
                                            <p:txEl>
                                              <p:pRg st="9" end="9"/>
                                            </p:txEl>
                                          </p:spTgt>
                                        </p:tgtEl>
                                        <p:attrNameLst>
                                          <p:attrName>style.visibility</p:attrName>
                                        </p:attrNameLst>
                                      </p:cBhvr>
                                      <p:to>
                                        <p:strVal val="visible"/>
                                      </p:to>
                                    </p:set>
                                    <p:anim calcmode="lin" valueType="num">
                                      <p:cBhvr>
                                        <p:cTn id="55" dur="500" fill="hold"/>
                                        <p:tgtEl>
                                          <p:spTgt spid="7">
                                            <p:txEl>
                                              <p:pRg st="9" end="9"/>
                                            </p:txEl>
                                          </p:spTgt>
                                        </p:tgtEl>
                                        <p:attrNameLst>
                                          <p:attrName>ppt_w</p:attrName>
                                        </p:attrNameLst>
                                      </p:cBhvr>
                                      <p:tavLst>
                                        <p:tav tm="0">
                                          <p:val>
                                            <p:fltVal val="0"/>
                                          </p:val>
                                        </p:tav>
                                        <p:tav tm="100000">
                                          <p:val>
                                            <p:strVal val="#ppt_w"/>
                                          </p:val>
                                        </p:tav>
                                      </p:tavLst>
                                    </p:anim>
                                    <p:anim calcmode="lin" valueType="num">
                                      <p:cBhvr>
                                        <p:cTn id="56" dur="500" fill="hold"/>
                                        <p:tgtEl>
                                          <p:spTgt spid="7">
                                            <p:txEl>
                                              <p:pRg st="9" end="9"/>
                                            </p:txEl>
                                          </p:spTgt>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7" presetClass="entr" presetSubtype="10" fill="hold" grpId="0" nodeType="clickEffect">
                                  <p:stCondLst>
                                    <p:cond delay="0"/>
                                  </p:stCondLst>
                                  <p:childTnLst>
                                    <p:set>
                                      <p:cBhvr>
                                        <p:cTn id="60" dur="1" fill="hold">
                                          <p:stCondLst>
                                            <p:cond delay="0"/>
                                          </p:stCondLst>
                                        </p:cTn>
                                        <p:tgtEl>
                                          <p:spTgt spid="7">
                                            <p:txEl>
                                              <p:pRg st="10" end="10"/>
                                            </p:txEl>
                                          </p:spTgt>
                                        </p:tgtEl>
                                        <p:attrNameLst>
                                          <p:attrName>style.visibility</p:attrName>
                                        </p:attrNameLst>
                                      </p:cBhvr>
                                      <p:to>
                                        <p:strVal val="visible"/>
                                      </p:to>
                                    </p:set>
                                    <p:anim calcmode="lin" valueType="num">
                                      <p:cBhvr>
                                        <p:cTn id="61" dur="500" fill="hold"/>
                                        <p:tgtEl>
                                          <p:spTgt spid="7">
                                            <p:txEl>
                                              <p:pRg st="10" end="10"/>
                                            </p:txEl>
                                          </p:spTgt>
                                        </p:tgtEl>
                                        <p:attrNameLst>
                                          <p:attrName>ppt_w</p:attrName>
                                        </p:attrNameLst>
                                      </p:cBhvr>
                                      <p:tavLst>
                                        <p:tav tm="0">
                                          <p:val>
                                            <p:fltVal val="0"/>
                                          </p:val>
                                        </p:tav>
                                        <p:tav tm="100000">
                                          <p:val>
                                            <p:strVal val="#ppt_w"/>
                                          </p:val>
                                        </p:tav>
                                      </p:tavLst>
                                    </p:anim>
                                    <p:anim calcmode="lin" valueType="num">
                                      <p:cBhvr>
                                        <p:cTn id="62" dur="500" fill="hold"/>
                                        <p:tgtEl>
                                          <p:spTgt spid="7">
                                            <p:txEl>
                                              <p:pRg st="10" end="1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p:nvPr/>
        </p:nvSpPr>
        <p:spPr>
          <a:xfrm>
            <a:off x="2484438" y="6581775"/>
            <a:ext cx="8932862" cy="276225"/>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0"/>
              </a:spcBef>
              <a:buFontTx/>
              <a:buNone/>
            </a:pPr>
            <a:r>
              <a:rPr lang="en-US" altLang="en-US" sz="1200" b="1" dirty="0">
                <a:solidFill>
                  <a:srgbClr val="C00000"/>
                </a:solidFill>
                <a:latin typeface="Sitka Text" panose="02000505000000020004" pitchFamily="2" charset="0"/>
                <a:cs typeface="Times New Roman" panose="02020603050405020304" pitchFamily="18" charset="0"/>
              </a:rPr>
              <a:t>Approved by AICTE |Affiliated to VTU | Recognized by UGC with 2(f) &amp; 12(B) status |Accredited by NBA and NAAC</a:t>
            </a:r>
            <a:endParaRPr lang="en-US" altLang="en-US" sz="3600" dirty="0">
              <a:solidFill>
                <a:srgbClr val="C00000"/>
              </a:solidFill>
              <a:latin typeface="Arial" panose="020B0604020202020204" pitchFamily="34" charset="0"/>
              <a:ea typeface="Times New Roman" panose="02020603050405020304" pitchFamily="18" charset="0"/>
            </a:endParaRPr>
          </a:p>
        </p:txBody>
      </p:sp>
      <p:pic>
        <p:nvPicPr>
          <p:cNvPr id="5123" name="Picture 1"/>
          <p:cNvPicPr>
            <a:picLocks noChangeAspect="1"/>
          </p:cNvPicPr>
          <p:nvPr/>
        </p:nvPicPr>
        <p:blipFill>
          <a:blip r:embed="rId2"/>
          <a:stretch>
            <a:fillRect/>
          </a:stretch>
        </p:blipFill>
        <p:spPr>
          <a:xfrm>
            <a:off x="0" y="5715000"/>
            <a:ext cx="1981200" cy="1143000"/>
          </a:xfrm>
          <a:prstGeom prst="rect">
            <a:avLst/>
          </a:prstGeom>
          <a:noFill/>
          <a:ln w="9525">
            <a:noFill/>
          </a:ln>
        </p:spPr>
      </p:pic>
      <p:sp>
        <p:nvSpPr>
          <p:cNvPr id="4" name="Rectangle 2"/>
          <p:cNvSpPr txBox="1">
            <a:spLocks noChangeArrowheads="1"/>
          </p:cNvSpPr>
          <p:nvPr/>
        </p:nvSpPr>
        <p:spPr>
          <a:xfrm>
            <a:off x="1391653" y="525379"/>
            <a:ext cx="8001000" cy="838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     </a:t>
            </a:r>
            <a:r>
              <a:rPr lang="en-US" sz="3200" b="1" u="sng" dirty="0">
                <a:latin typeface="Times New Roman" panose="02020603050405020304" pitchFamily="18" charset="0"/>
                <a:cs typeface="Times New Roman" panose="02020603050405020304" pitchFamily="18" charset="0"/>
              </a:rPr>
              <a:t>References</a:t>
            </a:r>
          </a:p>
        </p:txBody>
      </p:sp>
      <p:sp>
        <p:nvSpPr>
          <p:cNvPr id="5" name="Rectangle 3"/>
          <p:cNvSpPr txBox="1">
            <a:spLocks noChangeArrowheads="1"/>
          </p:cNvSpPr>
          <p:nvPr/>
        </p:nvSpPr>
        <p:spPr>
          <a:xfrm>
            <a:off x="1409700" y="1363345"/>
            <a:ext cx="10007600" cy="4648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endParaRPr lang="en-US" dirty="0"/>
          </a:p>
          <a:p>
            <a:pPr>
              <a:buFontTx/>
              <a:buNone/>
            </a:pPr>
            <a:r>
              <a:rPr lang="en-US" sz="2000" dirty="0">
                <a:latin typeface="Times New Roman" panose="02020603050405020304" pitchFamily="18" charset="0"/>
                <a:cs typeface="Times New Roman" panose="02020603050405020304" pitchFamily="18" charset="0"/>
                <a:hlinkClick r:id="rId3"/>
              </a:rPr>
              <a:t>https://www.frontiersin.org/articles/10.3389/fict.2019.00017/full</a:t>
            </a:r>
          </a:p>
          <a:p>
            <a:pPr>
              <a:buFontTx/>
              <a:buNone/>
            </a:pPr>
            <a:r>
              <a:rPr lang="en-US" sz="2000" dirty="0">
                <a:latin typeface="Times New Roman" panose="02020603050405020304" pitchFamily="18" charset="0"/>
                <a:cs typeface="Times New Roman" panose="02020603050405020304" pitchFamily="18" charset="0"/>
                <a:hlinkClick r:id="rId4"/>
              </a:rPr>
              <a:t>https://en.wikipedia.org/wiki/Internet_of_things</a:t>
            </a:r>
          </a:p>
          <a:p>
            <a:pPr>
              <a:buFontTx/>
              <a:buNone/>
            </a:pPr>
            <a:r>
              <a:rPr lang="en-US" sz="2000" dirty="0">
                <a:latin typeface="Times New Roman" panose="02020603050405020304" pitchFamily="18" charset="0"/>
                <a:cs typeface="Times New Roman" panose="02020603050405020304" pitchFamily="18" charset="0"/>
                <a:hlinkClick r:id="rId5"/>
              </a:rPr>
              <a:t>https://en.wikipedia.org/wiki/Embedded_system</a:t>
            </a:r>
          </a:p>
          <a:p>
            <a:pPr>
              <a:buFontTx/>
              <a:buNone/>
            </a:pPr>
            <a:r>
              <a:rPr lang="en-US" sz="2000" dirty="0">
                <a:latin typeface="Times New Roman" panose="02020603050405020304" pitchFamily="18" charset="0"/>
                <a:cs typeface="Times New Roman" panose="02020603050405020304" pitchFamily="18" charset="0"/>
                <a:hlinkClick r:id="rId5"/>
              </a:rPr>
              <a:t>https://en.wikipedia.org/wiki/Microcontroller</a:t>
            </a:r>
          </a:p>
          <a:p>
            <a:pPr>
              <a:buFontTx/>
              <a:buNone/>
            </a:pPr>
            <a:r>
              <a:rPr lang="en-IN" altLang="en-US" sz="2000" dirty="0">
                <a:latin typeface="Times New Roman" panose="02020603050405020304" pitchFamily="18" charset="0"/>
                <a:cs typeface="Times New Roman" panose="02020603050405020304" pitchFamily="18" charset="0"/>
                <a:hlinkClick r:id="rId6"/>
              </a:rPr>
              <a:t>https://ieeexplore.ieee.org/document/8587092</a:t>
            </a:r>
          </a:p>
          <a:p>
            <a:pPr>
              <a:buFontTx/>
              <a:buNone/>
            </a:pPr>
            <a:r>
              <a:rPr lang="en-IN" altLang="en-US" sz="2000" dirty="0">
                <a:latin typeface="Times New Roman" panose="02020603050405020304" pitchFamily="18" charset="0"/>
                <a:cs typeface="Times New Roman" panose="02020603050405020304" pitchFamily="18" charset="0"/>
                <a:hlinkClick r:id="rId6"/>
              </a:rPr>
              <a:t>https://light-it.net/blog/9-prominent-benefits-of-iot-for-business/</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p:nvPr/>
        </p:nvSpPr>
        <p:spPr>
          <a:xfrm>
            <a:off x="2484438" y="6581775"/>
            <a:ext cx="8932862" cy="276225"/>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0"/>
              </a:spcBef>
              <a:buFontTx/>
              <a:buNone/>
            </a:pPr>
            <a:r>
              <a:rPr lang="en-US" altLang="en-US" sz="1200" b="1" dirty="0">
                <a:solidFill>
                  <a:srgbClr val="C00000"/>
                </a:solidFill>
                <a:latin typeface="Sitka Text" panose="02000505000000020004" pitchFamily="2" charset="0"/>
                <a:cs typeface="Times New Roman" panose="02020603050405020304" pitchFamily="18" charset="0"/>
              </a:rPr>
              <a:t>Approved by AICTE |Affiliated to VTU | Recognized by UGC with 2(f) &amp; 12(B) status |Accredited by NBA and NAAC</a:t>
            </a:r>
            <a:endParaRPr lang="en-US" altLang="en-US" sz="3600" dirty="0">
              <a:solidFill>
                <a:srgbClr val="C00000"/>
              </a:solidFill>
              <a:latin typeface="Arial" panose="020B0604020202020204" pitchFamily="34" charset="0"/>
              <a:ea typeface="Times New Roman" panose="02020603050405020304" pitchFamily="18" charset="0"/>
            </a:endParaRPr>
          </a:p>
        </p:txBody>
      </p:sp>
      <p:pic>
        <p:nvPicPr>
          <p:cNvPr id="5123" name="Picture 1"/>
          <p:cNvPicPr>
            <a:picLocks noChangeAspect="1"/>
          </p:cNvPicPr>
          <p:nvPr/>
        </p:nvPicPr>
        <p:blipFill>
          <a:blip r:embed="rId2"/>
          <a:stretch>
            <a:fillRect/>
          </a:stretch>
        </p:blipFill>
        <p:spPr>
          <a:xfrm>
            <a:off x="0" y="5715000"/>
            <a:ext cx="1981200" cy="1143000"/>
          </a:xfrm>
          <a:prstGeom prst="rect">
            <a:avLst/>
          </a:prstGeom>
          <a:noFill/>
          <a:ln w="9525">
            <a:noFill/>
          </a:ln>
        </p:spPr>
      </p:pic>
      <p:sp>
        <p:nvSpPr>
          <p:cNvPr id="4" name="Rectangle 2"/>
          <p:cNvSpPr txBox="1">
            <a:spLocks noChangeArrowheads="1"/>
          </p:cNvSpPr>
          <p:nvPr/>
        </p:nvSpPr>
        <p:spPr>
          <a:xfrm>
            <a:off x="2095784" y="540286"/>
            <a:ext cx="8001000" cy="838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a:latin typeface="Times New Roman" panose="02020603050405020304" pitchFamily="18" charset="0"/>
                <a:cs typeface="Times New Roman" panose="02020603050405020304" pitchFamily="18" charset="0"/>
              </a:rPr>
              <a:t>Introduction</a:t>
            </a:r>
          </a:p>
        </p:txBody>
      </p:sp>
      <p:sp>
        <p:nvSpPr>
          <p:cNvPr id="5" name="Rectangle 3"/>
          <p:cNvSpPr txBox="1">
            <a:spLocks noChangeArrowheads="1"/>
          </p:cNvSpPr>
          <p:nvPr/>
        </p:nvSpPr>
        <p:spPr>
          <a:xfrm>
            <a:off x="1565910" y="1881505"/>
            <a:ext cx="9059545" cy="30956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en-IN" sz="2000" dirty="0">
                <a:latin typeface="Times New Roman" panose="02020603050405020304" pitchFamily="18" charset="0"/>
              </a:rPr>
              <a:t>The Internet of Things (IoT) is a system of interrelated computing devices, mechanical and digital machines, objects that are provided with unique identifiers and the ability to transfer data over a network without requiring human-to-human or human-to-computer interaction</a:t>
            </a:r>
          </a:p>
          <a:p>
            <a:pPr>
              <a:buClr>
                <a:schemeClr val="tx1"/>
              </a:buClr>
            </a:pPr>
            <a:r>
              <a:rPr lang="en-IN" sz="2000" dirty="0">
                <a:latin typeface="Times New Roman" panose="02020603050405020304" pitchFamily="18" charset="0"/>
              </a:rPr>
              <a:t>The function is to facilitate useful experiences as part of the device's interface, communication between the device and its end user, and communication between the sensor and the network.</a:t>
            </a:r>
          </a:p>
          <a:p>
            <a:pPr>
              <a:buClr>
                <a:schemeClr val="tx1"/>
              </a:buClr>
            </a:pPr>
            <a:r>
              <a:rPr lang="en-IN" sz="2000" dirty="0">
                <a:latin typeface="Times New Roman" panose="02020603050405020304" pitchFamily="18" charset="0"/>
              </a:rPr>
              <a:t>Embedded systems will also be at the cornerstone for the deployment of many Internet of Things (IoT) solutions, especially within certain industry verticals.</a:t>
            </a:r>
          </a:p>
          <a:p>
            <a:pPr>
              <a:buClr>
                <a:schemeClr val="tx1"/>
              </a:buClr>
              <a:buFont typeface="Wingdings" panose="05000000000000000000" pitchFamily="2" charset="2"/>
              <a:buChar char="Ä"/>
            </a:pPr>
            <a:endParaRPr lang="en-US" sz="2000" dirty="0">
              <a:latin typeface="Times New Roman" panose="02020603050405020304" pitchFamily="18" charset="0"/>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p:nvPr/>
        </p:nvSpPr>
        <p:spPr>
          <a:xfrm>
            <a:off x="2484438" y="6581775"/>
            <a:ext cx="8932862" cy="276225"/>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0"/>
              </a:spcBef>
              <a:buFontTx/>
              <a:buNone/>
            </a:pPr>
            <a:r>
              <a:rPr lang="en-US" altLang="en-US" sz="1200" b="1" dirty="0">
                <a:solidFill>
                  <a:srgbClr val="C00000"/>
                </a:solidFill>
                <a:latin typeface="Sitka Text" panose="02000505000000020004" pitchFamily="2" charset="0"/>
                <a:cs typeface="Times New Roman" panose="02020603050405020304" pitchFamily="18" charset="0"/>
              </a:rPr>
              <a:t>Approved by AICTE |Affiliated to VTU | Recognized by UGC with 2(f) &amp; 12(B) status |Accredited by NBA and NAAC</a:t>
            </a:r>
            <a:endParaRPr lang="en-US" altLang="en-US" sz="3600" dirty="0">
              <a:solidFill>
                <a:srgbClr val="C00000"/>
              </a:solidFill>
              <a:latin typeface="Arial" panose="020B0604020202020204" pitchFamily="34" charset="0"/>
              <a:ea typeface="Times New Roman" panose="02020603050405020304" pitchFamily="18" charset="0"/>
            </a:endParaRPr>
          </a:p>
        </p:txBody>
      </p:sp>
      <p:pic>
        <p:nvPicPr>
          <p:cNvPr id="5123" name="Picture 1"/>
          <p:cNvPicPr>
            <a:picLocks noChangeAspect="1"/>
          </p:cNvPicPr>
          <p:nvPr/>
        </p:nvPicPr>
        <p:blipFill>
          <a:blip r:embed="rId2"/>
          <a:stretch>
            <a:fillRect/>
          </a:stretch>
        </p:blipFill>
        <p:spPr>
          <a:xfrm>
            <a:off x="0" y="5715000"/>
            <a:ext cx="1981200" cy="1143000"/>
          </a:xfrm>
          <a:prstGeom prst="rect">
            <a:avLst/>
          </a:prstGeom>
          <a:noFill/>
          <a:ln w="9525">
            <a:noFill/>
          </a:ln>
        </p:spPr>
      </p:pic>
      <p:sp>
        <p:nvSpPr>
          <p:cNvPr id="4" name="Rectangle 2"/>
          <p:cNvSpPr txBox="1">
            <a:spLocks noChangeArrowheads="1"/>
          </p:cNvSpPr>
          <p:nvPr/>
        </p:nvSpPr>
        <p:spPr>
          <a:xfrm>
            <a:off x="2095801" y="383105"/>
            <a:ext cx="8001000" cy="838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3200" b="1" u="sng" dirty="0">
                <a:latin typeface="Times New Roman" panose="02020603050405020304" pitchFamily="18" charset="0"/>
                <a:cs typeface="Times New Roman" panose="02020603050405020304" pitchFamily="18" charset="0"/>
              </a:rPr>
              <a:t>Embedded Systems</a:t>
            </a:r>
          </a:p>
        </p:txBody>
      </p:sp>
      <p:sp>
        <p:nvSpPr>
          <p:cNvPr id="5" name="Rectangle 3"/>
          <p:cNvSpPr txBox="1">
            <a:spLocks noChangeArrowheads="1"/>
          </p:cNvSpPr>
          <p:nvPr/>
        </p:nvSpPr>
        <p:spPr>
          <a:xfrm>
            <a:off x="1373505" y="1125220"/>
            <a:ext cx="9435465" cy="1408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sz="1800" dirty="0"/>
              <a:t>An embedded system is a combination of computer hardware and software, designed for a specific function or functions with a larger system.</a:t>
            </a:r>
          </a:p>
          <a:p>
            <a:pPr marL="0" indent="0">
              <a:buNone/>
            </a:pPr>
            <a:r>
              <a:rPr lang="en-IN" altLang="en-US" sz="1800" dirty="0"/>
              <a:t>Industrial machines, agricultural and process industry devices, automobiles. medical equipment, cameras, household appliances, airplanes. vending machines, and even toys and mobile devices are possible locations for embedded systems.</a:t>
            </a:r>
          </a:p>
        </p:txBody>
      </p:sp>
      <p:pic>
        <p:nvPicPr>
          <p:cNvPr id="9" name="Content Placeholder 8" descr="Embedded systems"/>
          <p:cNvPicPr>
            <a:picLocks noGrp="1" noChangeAspect="1"/>
          </p:cNvPicPr>
          <p:nvPr>
            <p:ph idx="1"/>
          </p:nvPr>
        </p:nvPicPr>
        <p:blipFill>
          <a:blip r:embed="rId3"/>
          <a:stretch>
            <a:fillRect/>
          </a:stretch>
        </p:blipFill>
        <p:spPr>
          <a:xfrm>
            <a:off x="3558540" y="2711450"/>
            <a:ext cx="5074920" cy="3365500"/>
          </a:xfrm>
          <a:prstGeom prst="rect">
            <a:avLst/>
          </a:prstGeom>
        </p:spPr>
      </p:pic>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p:nvPr/>
        </p:nvSpPr>
        <p:spPr>
          <a:xfrm>
            <a:off x="2484438" y="6581775"/>
            <a:ext cx="8932862" cy="276225"/>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0"/>
              </a:spcBef>
              <a:buFontTx/>
              <a:buNone/>
            </a:pPr>
            <a:r>
              <a:rPr lang="en-US" altLang="en-US" sz="1200" b="1" dirty="0">
                <a:solidFill>
                  <a:srgbClr val="C00000"/>
                </a:solidFill>
                <a:latin typeface="Sitka Text" panose="02000505000000020004" pitchFamily="2" charset="0"/>
                <a:cs typeface="Times New Roman" panose="02020603050405020304" pitchFamily="18" charset="0"/>
              </a:rPr>
              <a:t>Approved by AICTE |Affiliated to VTU | Recognized by UGC with 2(f) &amp; 12(B) status |Accredited by NBA and NAAC</a:t>
            </a:r>
            <a:endParaRPr lang="en-US" altLang="en-US" sz="3600" dirty="0">
              <a:solidFill>
                <a:srgbClr val="C00000"/>
              </a:solidFill>
              <a:latin typeface="Arial" panose="020B0604020202020204" pitchFamily="34" charset="0"/>
              <a:ea typeface="Times New Roman" panose="02020603050405020304" pitchFamily="18" charset="0"/>
            </a:endParaRPr>
          </a:p>
        </p:txBody>
      </p:sp>
      <p:pic>
        <p:nvPicPr>
          <p:cNvPr id="5123" name="Picture 1"/>
          <p:cNvPicPr>
            <a:picLocks noChangeAspect="1"/>
          </p:cNvPicPr>
          <p:nvPr/>
        </p:nvPicPr>
        <p:blipFill>
          <a:blip r:embed="rId2"/>
          <a:stretch>
            <a:fillRect/>
          </a:stretch>
        </p:blipFill>
        <p:spPr>
          <a:xfrm>
            <a:off x="0" y="5715000"/>
            <a:ext cx="1981200" cy="1143000"/>
          </a:xfrm>
          <a:prstGeom prst="rect">
            <a:avLst/>
          </a:prstGeom>
          <a:noFill/>
          <a:ln w="9525">
            <a:noFill/>
          </a:ln>
        </p:spPr>
      </p:pic>
      <p:sp>
        <p:nvSpPr>
          <p:cNvPr id="4" name="Rectangle 2"/>
          <p:cNvSpPr txBox="1">
            <a:spLocks noChangeArrowheads="1"/>
          </p:cNvSpPr>
          <p:nvPr/>
        </p:nvSpPr>
        <p:spPr>
          <a:xfrm>
            <a:off x="2090738" y="387149"/>
            <a:ext cx="8010060" cy="838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3200" b="1" u="sng" dirty="0">
                <a:latin typeface="Times New Roman" panose="02020603050405020304" pitchFamily="18" charset="0"/>
                <a:cs typeface="Times New Roman" panose="02020603050405020304" pitchFamily="18" charset="0"/>
              </a:rPr>
              <a:t>The need of Embedded Systems</a:t>
            </a:r>
          </a:p>
        </p:txBody>
      </p:sp>
      <p:sp>
        <p:nvSpPr>
          <p:cNvPr id="5" name="Rectangle 3"/>
          <p:cNvSpPr txBox="1">
            <a:spLocks noChangeArrowheads="1"/>
          </p:cNvSpPr>
          <p:nvPr/>
        </p:nvSpPr>
        <p:spPr>
          <a:xfrm>
            <a:off x="1981200" y="1319530"/>
            <a:ext cx="9436100" cy="44627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General purpose computers like PC would be far too costly for the majority of products that incorporate some form of embedded system technology.</a:t>
            </a:r>
          </a:p>
          <a:p>
            <a:pPr>
              <a:buClr>
                <a:schemeClr val="tx1"/>
              </a:buClr>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General purpose solutions might also fail to meet a number of functional or performance requirements such as constraints in power consumption, size limitations, reliability and real-time performance.</a:t>
            </a:r>
          </a:p>
          <a:p>
            <a:pPr>
              <a:buClr>
                <a:schemeClr val="tx1"/>
              </a:buClr>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Shorter Development time required.</a:t>
            </a:r>
          </a:p>
          <a:p>
            <a:pPr>
              <a:buClr>
                <a:schemeClr val="tx1"/>
              </a:buClr>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Quality of the solution is much better.</a:t>
            </a:r>
          </a:p>
          <a:p>
            <a:pPr>
              <a:buClr>
                <a:schemeClr val="tx1"/>
              </a:buClr>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Minimal User Interface </a:t>
            </a:r>
          </a:p>
          <a:p>
            <a:pPr>
              <a:buClr>
                <a:schemeClr val="tx1"/>
              </a:buClr>
              <a:buFont typeface="Arial" panose="020B0604020202020204" pitchFamily="34" charset="0"/>
              <a:buNone/>
            </a:pP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box(in)">
                                      <p:cBhvr>
                                        <p:cTn id="13" dur="10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box(in)">
                                      <p:cBhvr>
                                        <p:cTn id="18" dur="1000"/>
                                        <p:tgtEl>
                                          <p:spTgt spid="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box(in)">
                                      <p:cBhvr>
                                        <p:cTn id="23" dur="10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box(in)">
                                      <p:cBhvr>
                                        <p:cTn id="28" dur="1000"/>
                                        <p:tgtEl>
                                          <p:spTgt spid="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box(in)">
                                      <p:cBhvr>
                                        <p:cTn id="33"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p:nvPr/>
        </p:nvSpPr>
        <p:spPr>
          <a:xfrm>
            <a:off x="2484438" y="6581775"/>
            <a:ext cx="8932862" cy="276225"/>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0"/>
              </a:spcBef>
              <a:buFontTx/>
              <a:buNone/>
            </a:pPr>
            <a:r>
              <a:rPr lang="en-US" altLang="en-US" sz="1200" b="1" dirty="0">
                <a:solidFill>
                  <a:srgbClr val="C00000"/>
                </a:solidFill>
                <a:latin typeface="Sitka Text" panose="02000505000000020004" pitchFamily="2" charset="0"/>
                <a:cs typeface="Times New Roman" panose="02020603050405020304" pitchFamily="18" charset="0"/>
              </a:rPr>
              <a:t>Approved by AICTE |Affiliated to VTU | Recognized by UGC with 2(f) &amp; 12(B) status |Accredited by NBA and NAAC</a:t>
            </a:r>
            <a:endParaRPr lang="en-US" altLang="en-US" sz="3600" dirty="0">
              <a:solidFill>
                <a:srgbClr val="C00000"/>
              </a:solidFill>
              <a:latin typeface="Arial" panose="020B0604020202020204" pitchFamily="34" charset="0"/>
              <a:ea typeface="Times New Roman" panose="02020603050405020304" pitchFamily="18" charset="0"/>
            </a:endParaRPr>
          </a:p>
        </p:txBody>
      </p:sp>
      <p:pic>
        <p:nvPicPr>
          <p:cNvPr id="5123" name="Picture 1"/>
          <p:cNvPicPr>
            <a:picLocks noChangeAspect="1"/>
          </p:cNvPicPr>
          <p:nvPr/>
        </p:nvPicPr>
        <p:blipFill>
          <a:blip r:embed="rId2"/>
          <a:stretch>
            <a:fillRect/>
          </a:stretch>
        </p:blipFill>
        <p:spPr>
          <a:xfrm>
            <a:off x="0" y="5715000"/>
            <a:ext cx="1981200" cy="1143000"/>
          </a:xfrm>
          <a:prstGeom prst="rect">
            <a:avLst/>
          </a:prstGeom>
          <a:noFill/>
          <a:ln w="9525">
            <a:noFill/>
          </a:ln>
        </p:spPr>
      </p:pic>
      <p:sp>
        <p:nvSpPr>
          <p:cNvPr id="4" name="Rectangle 2"/>
          <p:cNvSpPr txBox="1">
            <a:spLocks noChangeArrowheads="1"/>
          </p:cNvSpPr>
          <p:nvPr/>
        </p:nvSpPr>
        <p:spPr>
          <a:xfrm>
            <a:off x="2095696" y="412821"/>
            <a:ext cx="8001000" cy="7419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 </a:t>
            </a:r>
            <a:r>
              <a:rPr lang="en-IN" altLang="en-US" sz="3200" b="1" u="sng" dirty="0">
                <a:latin typeface="Times New Roman" panose="02020603050405020304" pitchFamily="18" charset="0"/>
                <a:cs typeface="Times New Roman" panose="02020603050405020304" pitchFamily="18" charset="0"/>
              </a:rPr>
              <a:t>Characteristics of Embedded Systems</a:t>
            </a:r>
          </a:p>
        </p:txBody>
      </p:sp>
      <p:sp>
        <p:nvSpPr>
          <p:cNvPr id="5" name="Rectangle 3"/>
          <p:cNvSpPr txBox="1">
            <a:spLocks noChangeArrowheads="1"/>
          </p:cNvSpPr>
          <p:nvPr/>
        </p:nvSpPr>
        <p:spPr>
          <a:xfrm>
            <a:off x="1981200" y="1333500"/>
            <a:ext cx="9435465" cy="464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IN" altLang="en-US" sz="2220" dirty="0">
                <a:latin typeface="Times New Roman" panose="02020603050405020304" pitchFamily="18" charset="0"/>
              </a:rPr>
              <a:t>All Embedded systems are task specific.</a:t>
            </a:r>
          </a:p>
          <a:p>
            <a:pPr>
              <a:buFont typeface="Arial" panose="020B0604020202020204" pitchFamily="34" charset="0"/>
              <a:buChar char="•"/>
            </a:pPr>
            <a:r>
              <a:rPr lang="en-IN" altLang="en-US" sz="2220" dirty="0">
                <a:latin typeface="Times New Roman" panose="02020603050405020304" pitchFamily="18" charset="0"/>
              </a:rPr>
              <a:t>They are created to perform a certain task in a specific time frame, and have minimal to no user interface.</a:t>
            </a:r>
          </a:p>
          <a:p>
            <a:pPr>
              <a:buFont typeface="Arial" panose="020B0604020202020204" pitchFamily="34" charset="0"/>
              <a:buChar char="•"/>
            </a:pPr>
            <a:r>
              <a:rPr lang="en-IN" altLang="en-US" sz="2220" dirty="0">
                <a:latin typeface="Times New Roman" panose="02020603050405020304" pitchFamily="18" charset="0"/>
              </a:rPr>
              <a:t>Some embedded systems are designed to react to external stimuli and react accordingly.</a:t>
            </a:r>
          </a:p>
          <a:p>
            <a:pPr>
              <a:buFont typeface="Arial" panose="020B0604020202020204" pitchFamily="34" charset="0"/>
              <a:buChar char="•"/>
            </a:pPr>
            <a:r>
              <a:rPr lang="en-IN" altLang="en-US" sz="2220" dirty="0">
                <a:latin typeface="Times New Roman" panose="02020603050405020304" pitchFamily="18" charset="0"/>
              </a:rPr>
              <a:t>Users cannot change or upgrade the embedded systems as they are high ranked in reliability and stability.</a:t>
            </a:r>
          </a:p>
          <a:p>
            <a:pPr>
              <a:buFont typeface="Arial" panose="020B0604020202020204" pitchFamily="34" charset="0"/>
              <a:buChar char="•"/>
            </a:pPr>
            <a:r>
              <a:rPr lang="en-IN" altLang="en-US" sz="2220" dirty="0">
                <a:latin typeface="Times New Roman" panose="02020603050405020304" pitchFamily="18" charset="0"/>
              </a:rPr>
              <a:t>They are expected to function for long periods without users facing any difficulties.</a:t>
            </a:r>
          </a:p>
          <a:p>
            <a:pPr>
              <a:buFont typeface="Arial" panose="020B0604020202020204" pitchFamily="34" charset="0"/>
              <a:buChar char="•"/>
            </a:pPr>
            <a:r>
              <a:rPr lang="en-IN" altLang="en-US" sz="2220" dirty="0">
                <a:latin typeface="Times New Roman" panose="02020603050405020304" pitchFamily="18" charset="0"/>
              </a:rPr>
              <a:t>Microcontrollers or microprocessors are used to design embedded systems.</a:t>
            </a:r>
          </a:p>
          <a:p>
            <a:pPr>
              <a:buFont typeface="Arial" panose="020B0604020202020204" pitchFamily="34" charset="0"/>
              <a:buChar char="•"/>
            </a:pPr>
            <a:r>
              <a:rPr lang="en-IN" altLang="en-US" sz="2220" dirty="0">
                <a:latin typeface="Times New Roman" panose="02020603050405020304" pitchFamily="18" charset="0"/>
              </a:rPr>
              <a:t>Embedded systems need connected peripherals to attach input and output devices.</a:t>
            </a:r>
            <a:endParaRPr lang="en-US" sz="2220" dirty="0">
              <a:latin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endParaRPr>
          </a:p>
          <a:p>
            <a:pPr>
              <a:buFontTx/>
              <a:buNone/>
            </a:pPr>
            <a:endParaRPr lang="en-US" dirty="0">
              <a:latin typeface="Times New Roman" panose="02020603050405020304" pitchFamily="18" charset="0"/>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p:nvPr/>
        </p:nvSpPr>
        <p:spPr>
          <a:xfrm>
            <a:off x="2484438" y="6581775"/>
            <a:ext cx="8932862" cy="276225"/>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0"/>
              </a:spcBef>
              <a:buFontTx/>
              <a:buNone/>
            </a:pPr>
            <a:r>
              <a:rPr lang="en-US" altLang="en-US" sz="1200" b="1" dirty="0">
                <a:solidFill>
                  <a:srgbClr val="C00000"/>
                </a:solidFill>
                <a:latin typeface="Sitka Text" panose="02000505000000020004" pitchFamily="2" charset="0"/>
                <a:cs typeface="Times New Roman" panose="02020603050405020304" pitchFamily="18" charset="0"/>
              </a:rPr>
              <a:t>Approved by AICTE |Affiliated to VTU | Recognized by UGC with 2(f) &amp; 12(B) status |Accredited by NBA and NAAC</a:t>
            </a:r>
            <a:endParaRPr lang="en-US" altLang="en-US" sz="3600" dirty="0">
              <a:solidFill>
                <a:srgbClr val="C00000"/>
              </a:solidFill>
              <a:latin typeface="Arial" panose="020B0604020202020204" pitchFamily="34" charset="0"/>
              <a:ea typeface="Times New Roman" panose="02020603050405020304" pitchFamily="18" charset="0"/>
            </a:endParaRPr>
          </a:p>
        </p:txBody>
      </p:sp>
      <p:pic>
        <p:nvPicPr>
          <p:cNvPr id="5123" name="Picture 1"/>
          <p:cNvPicPr>
            <a:picLocks noChangeAspect="1"/>
          </p:cNvPicPr>
          <p:nvPr/>
        </p:nvPicPr>
        <p:blipFill>
          <a:blip r:embed="rId2"/>
          <a:stretch>
            <a:fillRect/>
          </a:stretch>
        </p:blipFill>
        <p:spPr>
          <a:xfrm>
            <a:off x="0" y="5715000"/>
            <a:ext cx="1981200" cy="1143000"/>
          </a:xfrm>
          <a:prstGeom prst="rect">
            <a:avLst/>
          </a:prstGeom>
          <a:noFill/>
          <a:ln w="9525">
            <a:noFill/>
          </a:ln>
        </p:spPr>
      </p:pic>
      <p:sp>
        <p:nvSpPr>
          <p:cNvPr id="4" name="Rectangle 2"/>
          <p:cNvSpPr txBox="1">
            <a:spLocks noChangeArrowheads="1"/>
          </p:cNvSpPr>
          <p:nvPr/>
        </p:nvSpPr>
        <p:spPr>
          <a:xfrm>
            <a:off x="2880995" y="498475"/>
            <a:ext cx="6430010" cy="838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3200" b="1" u="sng" dirty="0">
                <a:latin typeface="Times New Roman" panose="02020603050405020304" pitchFamily="18" charset="0"/>
                <a:cs typeface="Times New Roman" panose="02020603050405020304" pitchFamily="18" charset="0"/>
              </a:rPr>
              <a:t>About Microcontrollers</a:t>
            </a:r>
          </a:p>
        </p:txBody>
      </p:sp>
      <p:sp>
        <p:nvSpPr>
          <p:cNvPr id="6" name="Text Box 5"/>
          <p:cNvSpPr txBox="1"/>
          <p:nvPr/>
        </p:nvSpPr>
        <p:spPr>
          <a:xfrm>
            <a:off x="1980565" y="1692275"/>
            <a:ext cx="8115935" cy="3415030"/>
          </a:xfrm>
          <a:prstGeom prst="rect">
            <a:avLst/>
          </a:prstGeom>
          <a:noFill/>
        </p:spPr>
        <p:txBody>
          <a:bodyPr wrap="square" rtlCol="0" anchor="t">
            <a:spAutoFit/>
          </a:bodyPr>
          <a:lstStyle/>
          <a:p>
            <a:pPr marL="285750" indent="-285750">
              <a:buFont typeface="Arial" panose="020B0604020202020204" pitchFamily="34" charset="0"/>
              <a:buChar char="•"/>
            </a:pPr>
            <a:r>
              <a:rPr lang="en-IN" altLang="en-US" sz="2400" dirty="0">
                <a:latin typeface="Times New Roman" panose="02020603050405020304" pitchFamily="18" charset="0"/>
              </a:rPr>
              <a:t>A microcontroller is a single chip microcomputer made through VLSI fabrication.</a:t>
            </a:r>
          </a:p>
          <a:p>
            <a:pPr marL="285750" indent="-285750">
              <a:buFont typeface="Arial" panose="020B0604020202020204" pitchFamily="34" charset="0"/>
              <a:buChar char="•"/>
            </a:pPr>
            <a:r>
              <a:rPr lang="en-IN" altLang="en-US" sz="2400" dirty="0">
                <a:latin typeface="Times New Roman" panose="02020603050405020304" pitchFamily="18" charset="0"/>
              </a:rPr>
              <a:t>It is also called an embedded controller because the microcontroller and its support circuits are often built into or embedded in the devices they control.</a:t>
            </a:r>
          </a:p>
          <a:p>
            <a:pPr marL="285750" indent="-285750">
              <a:buFont typeface="Arial" panose="020B0604020202020204" pitchFamily="34" charset="0"/>
              <a:buChar char="•"/>
            </a:pPr>
            <a:r>
              <a:rPr lang="en-IN" altLang="en-US" sz="2400" dirty="0">
                <a:latin typeface="Times New Roman" panose="02020603050405020304" pitchFamily="18" charset="0"/>
              </a:rPr>
              <a:t>A microcontroller is available in different word lengths like microprocessors such as 4bit, 8bit, 16bit, 32bit.</a:t>
            </a:r>
          </a:p>
          <a:p>
            <a:pPr marL="285750" indent="-285750">
              <a:buFont typeface="Arial" panose="020B0604020202020204" pitchFamily="34" charset="0"/>
              <a:buChar char="•"/>
            </a:pPr>
            <a:r>
              <a:rPr lang="en-IN" altLang="en-US" sz="2400" dirty="0">
                <a:latin typeface="Times New Roman" panose="02020603050405020304" pitchFamily="18" charset="0"/>
              </a:rPr>
              <a:t>Low Cost per unit.</a:t>
            </a:r>
            <a:endParaRPr lang="en-US" sz="2400" dirty="0">
              <a:latin typeface="Times New Roman" panose="02020603050405020304" pitchFamily="18" charset="0"/>
            </a:endParaRPr>
          </a:p>
          <a:p>
            <a:pPr>
              <a:buFontTx/>
              <a:buNone/>
            </a:pPr>
            <a:endParaRPr lang="en-US" sz="2400" dirty="0"/>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p:nvPr/>
        </p:nvSpPr>
        <p:spPr>
          <a:xfrm>
            <a:off x="2484438" y="6581775"/>
            <a:ext cx="8932862" cy="276225"/>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0"/>
              </a:spcBef>
              <a:buFontTx/>
              <a:buNone/>
            </a:pPr>
            <a:r>
              <a:rPr lang="en-US" altLang="en-US" sz="1200" b="1" dirty="0">
                <a:solidFill>
                  <a:srgbClr val="C00000"/>
                </a:solidFill>
                <a:latin typeface="Sitka Text" panose="02000505000000020004" pitchFamily="2" charset="0"/>
                <a:cs typeface="Times New Roman" panose="02020603050405020304" pitchFamily="18" charset="0"/>
              </a:rPr>
              <a:t>Approved by AICTE |Affiliated to VTU | Recognized by UGC with 2(f) &amp; 12(B) status |Accredited by NBA and NAAC</a:t>
            </a:r>
            <a:endParaRPr lang="en-US" altLang="en-US" sz="3600" dirty="0">
              <a:solidFill>
                <a:srgbClr val="C00000"/>
              </a:solidFill>
              <a:latin typeface="Arial" panose="020B0604020202020204" pitchFamily="34" charset="0"/>
              <a:ea typeface="Times New Roman" panose="02020603050405020304" pitchFamily="18" charset="0"/>
            </a:endParaRPr>
          </a:p>
        </p:txBody>
      </p:sp>
      <p:pic>
        <p:nvPicPr>
          <p:cNvPr id="5123" name="Picture 1"/>
          <p:cNvPicPr>
            <a:picLocks noChangeAspect="1"/>
          </p:cNvPicPr>
          <p:nvPr/>
        </p:nvPicPr>
        <p:blipFill>
          <a:blip r:embed="rId2"/>
          <a:stretch>
            <a:fillRect/>
          </a:stretch>
        </p:blipFill>
        <p:spPr>
          <a:xfrm>
            <a:off x="0" y="5715000"/>
            <a:ext cx="1981200" cy="1143000"/>
          </a:xfrm>
          <a:prstGeom prst="rect">
            <a:avLst/>
          </a:prstGeom>
          <a:noFill/>
          <a:ln w="9525">
            <a:noFill/>
          </a:ln>
        </p:spPr>
      </p:pic>
      <p:sp>
        <p:nvSpPr>
          <p:cNvPr id="3" name="Text Box 2"/>
          <p:cNvSpPr txBox="1"/>
          <p:nvPr/>
        </p:nvSpPr>
        <p:spPr>
          <a:xfrm>
            <a:off x="2564130" y="474980"/>
            <a:ext cx="7063740" cy="534035"/>
          </a:xfrm>
          <a:prstGeom prst="rect">
            <a:avLst/>
          </a:prstGeom>
          <a:noFill/>
        </p:spPr>
        <p:txBody>
          <a:bodyPr wrap="square" rtlCol="0">
            <a:spAutoFit/>
          </a:bodyPr>
          <a:lstStyle/>
          <a:p>
            <a:pPr algn="ctr">
              <a:lnSpc>
                <a:spcPct val="90000"/>
              </a:lnSpc>
              <a:buClrTx/>
              <a:buSzTx/>
              <a:buFontTx/>
            </a:pPr>
            <a:r>
              <a:rPr lang="en-IN" altLang="en-US" sz="3200" b="1" u="sng" dirty="0">
                <a:latin typeface="Times New Roman" panose="02020603050405020304" pitchFamily="18" charset="0"/>
                <a:ea typeface="+mj-ea"/>
                <a:cs typeface="Times New Roman" panose="02020603050405020304" pitchFamily="18" charset="0"/>
              </a:rPr>
              <a:t>Basic Microcontroller Components</a:t>
            </a:r>
          </a:p>
        </p:txBody>
      </p:sp>
      <p:sp>
        <p:nvSpPr>
          <p:cNvPr id="5" name="Text Box 4"/>
          <p:cNvSpPr txBox="1"/>
          <p:nvPr/>
        </p:nvSpPr>
        <p:spPr>
          <a:xfrm>
            <a:off x="948055" y="1998345"/>
            <a:ext cx="3737610" cy="2861310"/>
          </a:xfrm>
          <a:prstGeom prst="rect">
            <a:avLst/>
          </a:prstGeom>
          <a:noFill/>
        </p:spPr>
        <p:txBody>
          <a:bodyPr wrap="square" rtlCol="0">
            <a:spAutoFit/>
          </a:bodyPr>
          <a:lstStyle/>
          <a:p>
            <a:pPr marL="285750" indent="-285750">
              <a:buFont typeface="Arial" panose="020B0604020202020204" pitchFamily="34" charset="0"/>
              <a:buChar char="•"/>
            </a:pPr>
            <a:r>
              <a:rPr lang="en-IN" altLang="en-US" sz="2000"/>
              <a:t>Central Processing Unit</a:t>
            </a:r>
          </a:p>
          <a:p>
            <a:pPr marL="285750" indent="-285750">
              <a:buFont typeface="Arial" panose="020B0604020202020204" pitchFamily="34" charset="0"/>
              <a:buChar char="•"/>
            </a:pPr>
            <a:r>
              <a:rPr lang="en-IN" altLang="en-US" sz="2000"/>
              <a:t>External Oscillators</a:t>
            </a:r>
          </a:p>
          <a:p>
            <a:pPr marL="285750" indent="-285750">
              <a:buFont typeface="Arial" panose="020B0604020202020204" pitchFamily="34" charset="0"/>
              <a:buChar char="•"/>
            </a:pPr>
            <a:r>
              <a:rPr lang="en-IN" altLang="en-US" sz="2000"/>
              <a:t>On Chip ROM</a:t>
            </a:r>
          </a:p>
          <a:p>
            <a:pPr marL="285750" indent="-285750">
              <a:buFont typeface="Arial" panose="020B0604020202020204" pitchFamily="34" charset="0"/>
              <a:buChar char="•"/>
            </a:pPr>
            <a:r>
              <a:rPr lang="en-IN" altLang="en-US" sz="2000"/>
              <a:t>On Chip RAM</a:t>
            </a:r>
          </a:p>
          <a:p>
            <a:pPr marL="285750" indent="-285750">
              <a:buFont typeface="Arial" panose="020B0604020202020204" pitchFamily="34" charset="0"/>
              <a:buChar char="•"/>
            </a:pPr>
            <a:r>
              <a:rPr lang="en-IN" altLang="en-US" sz="2000"/>
              <a:t>I/O Ports</a:t>
            </a:r>
          </a:p>
          <a:p>
            <a:pPr marL="285750" indent="-285750">
              <a:buFont typeface="Arial" panose="020B0604020202020204" pitchFamily="34" charset="0"/>
              <a:buChar char="•"/>
            </a:pPr>
            <a:r>
              <a:rPr lang="en-IN" altLang="en-US" sz="2000"/>
              <a:t>Interrupt Controller </a:t>
            </a:r>
          </a:p>
          <a:p>
            <a:pPr marL="285750" indent="-285750">
              <a:buFont typeface="Arial" panose="020B0604020202020204" pitchFamily="34" charset="0"/>
              <a:buChar char="•"/>
            </a:pPr>
            <a:r>
              <a:rPr lang="en-IN" altLang="en-US" sz="2000"/>
              <a:t>Timers and Counters</a:t>
            </a:r>
          </a:p>
          <a:p>
            <a:pPr marL="285750" indent="-285750">
              <a:buFont typeface="Arial" panose="020B0604020202020204" pitchFamily="34" charset="0"/>
              <a:buChar char="•"/>
            </a:pPr>
            <a:r>
              <a:rPr lang="en-IN" altLang="en-US" sz="2000"/>
              <a:t>Data Bus and Address Bus </a:t>
            </a:r>
          </a:p>
          <a:p>
            <a:pPr marL="285750" indent="-285750">
              <a:buFont typeface="Arial" panose="020B0604020202020204" pitchFamily="34" charset="0"/>
              <a:buChar char="•"/>
            </a:pPr>
            <a:r>
              <a:rPr lang="en-IN" altLang="en-US" sz="2000"/>
              <a:t>Serial Ports for Communication </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3765" y="1253490"/>
            <a:ext cx="6693535" cy="4351655"/>
          </a:xfrm>
          <a:prstGeom prst="rect">
            <a:avLst/>
          </a:prstGeom>
        </p:spPr>
      </p:pic>
    </p:spTree>
  </p:cSld>
  <p:clrMapOvr>
    <a:masterClrMapping/>
  </p:clrMapOvr>
  <p:transition spd="slow">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p:nvPr/>
        </p:nvSpPr>
        <p:spPr>
          <a:xfrm>
            <a:off x="2484438" y="6581775"/>
            <a:ext cx="8932862" cy="276225"/>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0"/>
              </a:spcBef>
              <a:buFontTx/>
              <a:buNone/>
            </a:pPr>
            <a:r>
              <a:rPr lang="en-US" altLang="en-US" sz="1200" b="1" dirty="0">
                <a:solidFill>
                  <a:srgbClr val="C00000"/>
                </a:solidFill>
                <a:latin typeface="Sitka Text" panose="02000505000000020004" pitchFamily="2" charset="0"/>
                <a:cs typeface="Times New Roman" panose="02020603050405020304" pitchFamily="18" charset="0"/>
              </a:rPr>
              <a:t>Approved by AICTE |Affiliated to VTU | Recognized by UGC with 2(f) &amp; 12(B) status |Accredited by NBA and NAAC</a:t>
            </a:r>
            <a:endParaRPr lang="en-US" altLang="en-US" sz="3600" dirty="0">
              <a:solidFill>
                <a:srgbClr val="C00000"/>
              </a:solidFill>
              <a:latin typeface="Arial" panose="020B0604020202020204" pitchFamily="34" charset="0"/>
              <a:ea typeface="Times New Roman" panose="02020603050405020304" pitchFamily="18" charset="0"/>
            </a:endParaRPr>
          </a:p>
        </p:txBody>
      </p:sp>
      <p:pic>
        <p:nvPicPr>
          <p:cNvPr id="5123" name="Picture 1"/>
          <p:cNvPicPr>
            <a:picLocks noChangeAspect="1"/>
          </p:cNvPicPr>
          <p:nvPr/>
        </p:nvPicPr>
        <p:blipFill>
          <a:blip r:embed="rId2"/>
          <a:stretch>
            <a:fillRect/>
          </a:stretch>
        </p:blipFill>
        <p:spPr>
          <a:xfrm>
            <a:off x="0" y="5715000"/>
            <a:ext cx="1981200" cy="1143000"/>
          </a:xfrm>
          <a:prstGeom prst="rect">
            <a:avLst/>
          </a:prstGeom>
          <a:noFill/>
          <a:ln w="9525">
            <a:noFill/>
          </a:ln>
        </p:spPr>
      </p:pic>
      <p:sp>
        <p:nvSpPr>
          <p:cNvPr id="3" name="Text Box 2"/>
          <p:cNvSpPr txBox="1"/>
          <p:nvPr/>
        </p:nvSpPr>
        <p:spPr>
          <a:xfrm>
            <a:off x="2564130" y="474980"/>
            <a:ext cx="7063740" cy="534035"/>
          </a:xfrm>
          <a:prstGeom prst="rect">
            <a:avLst/>
          </a:prstGeom>
          <a:noFill/>
        </p:spPr>
        <p:txBody>
          <a:bodyPr wrap="square" rtlCol="0">
            <a:spAutoFit/>
          </a:bodyPr>
          <a:lstStyle/>
          <a:p>
            <a:pPr algn="ctr">
              <a:lnSpc>
                <a:spcPct val="90000"/>
              </a:lnSpc>
              <a:buClrTx/>
              <a:buSzTx/>
              <a:buFontTx/>
            </a:pPr>
            <a:r>
              <a:rPr lang="en-IN" altLang="en-US" sz="3200" b="1" u="sng" dirty="0">
                <a:latin typeface="Times New Roman" panose="02020603050405020304" pitchFamily="18" charset="0"/>
                <a:ea typeface="+mj-ea"/>
                <a:cs typeface="Times New Roman" panose="02020603050405020304" pitchFamily="18" charset="0"/>
              </a:rPr>
              <a:t>Basic Microcontroller Components</a:t>
            </a:r>
          </a:p>
        </p:txBody>
      </p:sp>
      <p:sp>
        <p:nvSpPr>
          <p:cNvPr id="5" name="Text Box 4"/>
          <p:cNvSpPr txBox="1"/>
          <p:nvPr/>
        </p:nvSpPr>
        <p:spPr>
          <a:xfrm>
            <a:off x="963930" y="1593850"/>
            <a:ext cx="10264775" cy="3784600"/>
          </a:xfrm>
          <a:prstGeom prst="rect">
            <a:avLst/>
          </a:prstGeom>
          <a:noFill/>
        </p:spPr>
        <p:txBody>
          <a:bodyPr wrap="square" rtlCol="0">
            <a:spAutoFit/>
          </a:bodyPr>
          <a:lstStyle/>
          <a:p>
            <a:pPr marL="285750" indent="-285750">
              <a:buFont typeface="Arial" panose="020B0604020202020204" pitchFamily="34" charset="0"/>
              <a:buChar char="•"/>
            </a:pPr>
            <a:r>
              <a:rPr lang="en-IN" altLang="en-US" sz="2000"/>
              <a:t>Central Processing Unit: Electronic circuitry that executes instructions comprising a computer 	program. </a:t>
            </a:r>
          </a:p>
          <a:p>
            <a:pPr indent="0">
              <a:buFont typeface="Arial" panose="020B0604020202020204" pitchFamily="34" charset="0"/>
              <a:buNone/>
            </a:pPr>
            <a:r>
              <a:rPr lang="en-IN" altLang="en-US" sz="2000"/>
              <a:t>	</a:t>
            </a:r>
          </a:p>
          <a:p>
            <a:pPr marL="285750" indent="-285750">
              <a:buFont typeface="Arial" panose="020B0604020202020204" pitchFamily="34" charset="0"/>
              <a:buChar char="•"/>
            </a:pPr>
            <a:r>
              <a:rPr lang="en-IN" altLang="en-US" sz="2000"/>
              <a:t>External Oscillators: Controls how quickly the processor runs.</a:t>
            </a:r>
          </a:p>
          <a:p>
            <a:pPr indent="0">
              <a:buFont typeface="Arial" panose="020B0604020202020204" pitchFamily="34" charset="0"/>
              <a:buNone/>
            </a:pPr>
            <a:r>
              <a:rPr lang="en-IN" altLang="en-US" sz="2000"/>
              <a:t>	</a:t>
            </a:r>
          </a:p>
          <a:p>
            <a:pPr marL="285750" indent="-285750">
              <a:buFont typeface="Arial" panose="020B0604020202020204" pitchFamily="34" charset="0"/>
              <a:buChar char="•"/>
            </a:pPr>
            <a:r>
              <a:rPr lang="en-IN" altLang="en-US" sz="2000"/>
              <a:t>On Chip ROM:The on-chip ROM memory (Read Only Memory) on a microcontroller is like a 	microcontroller's hard drive. </a:t>
            </a:r>
          </a:p>
          <a:p>
            <a:pPr indent="0">
              <a:buFont typeface="Arial" panose="020B0604020202020204" pitchFamily="34" charset="0"/>
              <a:buNone/>
            </a:pPr>
            <a:r>
              <a:rPr lang="en-IN" altLang="en-US" sz="2000"/>
              <a:t>	</a:t>
            </a:r>
          </a:p>
          <a:p>
            <a:pPr marL="285750" indent="-285750">
              <a:buFont typeface="Arial" panose="020B0604020202020204" pitchFamily="34" charset="0"/>
              <a:buChar char="•"/>
            </a:pPr>
            <a:r>
              <a:rPr lang="en-IN" altLang="en-US" sz="2000"/>
              <a:t>On Chip RAM:allows data items to be read or written in almost the same amount of time 	irrespective of the physical location of data inside the memory</a:t>
            </a:r>
          </a:p>
          <a:p>
            <a:pPr indent="0">
              <a:buFont typeface="Arial" panose="020B0604020202020204" pitchFamily="34" charset="0"/>
              <a:buNone/>
            </a:pPr>
            <a:r>
              <a:rPr lang="en-IN" altLang="en-US" sz="2000"/>
              <a:t>	</a:t>
            </a:r>
          </a:p>
          <a:p>
            <a:pPr indent="0">
              <a:buFont typeface="Arial" panose="020B0604020202020204" pitchFamily="34" charset="0"/>
              <a:buNone/>
            </a:pPr>
            <a:endParaRPr lang="en-IN" altLang="en-US" sz="2000"/>
          </a:p>
        </p:txBody>
      </p:sp>
    </p:spTree>
  </p:cSld>
  <p:clrMapOvr>
    <a:masterClrMapping/>
  </p:clrMapOvr>
  <p:transition spd="slow">
    <p:check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81</TotalTime>
  <Words>1897</Words>
  <Application>Microsoft Office PowerPoint</Application>
  <PresentationFormat>Widescreen</PresentationFormat>
  <Paragraphs>151</Paragraphs>
  <Slides>20</Slides>
  <Notes>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1_Office Theme</vt:lpstr>
      <vt:lpstr>IOT and Embedded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Choudhary</dc:creator>
  <cp:lastModifiedBy>RAJAT KUMAR</cp:lastModifiedBy>
  <cp:revision>72</cp:revision>
  <dcterms:created xsi:type="dcterms:W3CDTF">2021-06-28T08:28:00Z</dcterms:created>
  <dcterms:modified xsi:type="dcterms:W3CDTF">2022-06-18T03:10:37Z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1033-11.2.0.10094</vt:lpwstr>
  </property>
</Properties>
</file>