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10.wmf" ContentType="image/x-wmf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6.png" ContentType="image/png"/>
  <Override PartName="/ppt/media/image9.gif" ContentType="image/gif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4/30/18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FF763C-2FC4-49E8-A0B0-BCE49DD955D1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4/30/18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013A31-1A71-4BF4-AD90-D171F4E8F970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4/30/18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ACC08B-885D-4451-8221-A59563FA4AF8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gif"/><Relationship Id="rId4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Robot Kinematics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Mobile Robots Localization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Conceptually..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Mobile Robot Kinematics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 the dynamic model of how a mobile robot behaves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Kinematics is a description of mechanical behaviour of the robot for design and control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Mobile Robot Kinematics is used for: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Position estimation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Motion estimation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 theory..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77160" y="221436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Mobile robots move unbounded with respect to their environment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There is </a:t>
            </a:r>
            <a:r>
              <a:rPr b="0" lang="en-US" sz="2400" spc="-1" strike="noStrike">
                <a:solidFill>
                  <a:srgbClr val="73330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 direct way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measure robot position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Position must be integrated over time from velocity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integration leads to </a:t>
            </a:r>
            <a:r>
              <a:rPr b="0" lang="en-US" sz="2400" spc="-1" strike="noStrike">
                <a:solidFill>
                  <a:srgbClr val="73330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inaccuracies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in position and motion estimation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Each </a:t>
            </a:r>
            <a:r>
              <a:rPr b="0" lang="en-US" sz="2400" spc="-1" strike="noStrike">
                <a:solidFill>
                  <a:srgbClr val="73330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wheel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contributes to the robot’s motion and imposes constraints on the robot’s motion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of the constraints must be expressed with respect to the </a:t>
            </a:r>
            <a:r>
              <a:rPr b="0" lang="en-US" sz="2400" spc="-1" strike="noStrike">
                <a:solidFill>
                  <a:srgbClr val="73330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reference frame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(global inertial frame)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Turn angle/theta/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2"/>
          <a:stretch/>
        </p:blipFill>
        <p:spPr>
          <a:xfrm>
            <a:off x="707400" y="2653560"/>
            <a:ext cx="4123800" cy="2895120"/>
          </a:xfrm>
          <a:prstGeom prst="rect">
            <a:avLst/>
          </a:prstGeom>
          <a:ln>
            <a:noFill/>
          </a:ln>
        </p:spPr>
      </p:pic>
      <p:pic>
        <p:nvPicPr>
          <p:cNvPr id="167" name="Picture 4" descr=""/>
          <p:cNvPicPr/>
          <p:nvPr/>
        </p:nvPicPr>
        <p:blipFill>
          <a:blip r:embed="rId3"/>
          <a:stretch/>
        </p:blipFill>
        <p:spPr>
          <a:xfrm>
            <a:off x="5315040" y="2424960"/>
            <a:ext cx="3733560" cy="33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Forward and Inverse Kinematics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2400" spc="-1" strike="noStrike">
                <a:solidFill>
                  <a:srgbClr val="73330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Forward Kinematics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involves estimating a mobile robot’s motion and/or pose given the angular and linear velocity (find/estimate the coordinates when the variables turn angle and move distance are available)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2400" spc="-1" strike="noStrike">
                <a:solidFill>
                  <a:srgbClr val="73330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Inverse Kinematics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involves determining the robot’s angular and linear velocity to achieve a given robot motion and/or pose (find/estimate the variables turn angle and move distance when the coordinates are available)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01400" y="580680"/>
            <a:ext cx="4183560" cy="8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76618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01400" y="1335240"/>
            <a:ext cx="4412160" cy="283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e76618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Given</a:t>
            </a:r>
            <a:r>
              <a:rPr b="0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turnAngle, moveDistance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e76618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Find</a:t>
            </a:r>
            <a:r>
              <a:rPr b="0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next position coordinates (target)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e76618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Issue</a:t>
            </a:r>
            <a:r>
              <a:rPr b="0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Robot can always </a:t>
            </a:r>
            <a:r>
              <a:rPr b="0" i="1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turn</a:t>
            </a:r>
            <a:r>
              <a:rPr b="0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and </a:t>
            </a:r>
            <a:r>
              <a:rPr b="0" i="1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move</a:t>
            </a:r>
            <a:r>
              <a:rPr b="0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but because of </a:t>
            </a:r>
            <a:r>
              <a:rPr b="1" lang="en-US" sz="2600" spc="-1" strike="noStrike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drift</a:t>
            </a:r>
            <a:r>
              <a:rPr b="0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robot will not arrive </a:t>
            </a:r>
            <a:r>
              <a:rPr b="0" i="1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exactly</a:t>
            </a:r>
            <a:r>
              <a:rPr b="0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at desired coordinate (target). How to get robot to arrive exactly at the new coordinates?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5177160" y="1294920"/>
            <a:ext cx="4442040" cy="273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Given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next position coordinates (target)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8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Find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turnAngle, moveDistance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8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Issue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Now robot knows its next destination, and using </a:t>
            </a:r>
            <a:r>
              <a:rPr b="0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matrix rotation calculation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robot can always derive the correct </a:t>
            </a:r>
            <a:r>
              <a:rPr b="0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turn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and </a:t>
            </a:r>
            <a:r>
              <a:rPr b="0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move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but again, because of </a:t>
            </a:r>
            <a:r>
              <a:rPr b="1" lang="en-US" sz="2000" spc="-1" strike="noStrike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drift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robot cannot arrive </a:t>
            </a:r>
            <a:r>
              <a:rPr b="0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exactly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at the new target..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814280" y="580680"/>
            <a:ext cx="4576320" cy="8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Inverse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734840" y="4923360"/>
            <a:ext cx="72208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big of an issue robot drift is???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Robot drift is due to wheels behaviour highly dependent on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motor balance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(ac/dc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uneven velocity distribution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uneven calibration), reaction towards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surface type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(carpet/tile/bumps/ holes/etc). If </a:t>
            </a:r>
            <a:r>
              <a:rPr b="0" lang="en-US" sz="1800" spc="-1" strike="noStrike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pose error not fixed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pose cannot be used to build robot map (map will be distorted)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 rot="3402600">
            <a:off x="3089520" y="4165560"/>
            <a:ext cx="739080" cy="685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 rot="6939600">
            <a:off x="6262200" y="4150440"/>
            <a:ext cx="739080" cy="685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3745080" y="4379040"/>
            <a:ext cx="2621160" cy="364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Pose estimation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77160" y="609480"/>
            <a:ext cx="723276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Robot Reference Frame (Global/Local)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9" name="Content Placeholder 5" descr=""/>
          <p:cNvPicPr/>
          <p:nvPr/>
        </p:nvPicPr>
        <p:blipFill>
          <a:blip r:embed="rId1"/>
          <a:stretch/>
        </p:blipFill>
        <p:spPr>
          <a:xfrm>
            <a:off x="972000" y="1930320"/>
            <a:ext cx="3807720" cy="4111200"/>
          </a:xfrm>
          <a:prstGeom prst="rect">
            <a:avLst/>
          </a:prstGeom>
          <a:ln>
            <a:noFill/>
          </a:ln>
        </p:spPr>
      </p:pic>
      <p:sp>
        <p:nvSpPr>
          <p:cNvPr id="180" name="TextShape 2"/>
          <p:cNvSpPr txBox="1"/>
          <p:nvPr/>
        </p:nvSpPr>
        <p:spPr>
          <a:xfrm>
            <a:off x="4780080" y="1611000"/>
            <a:ext cx="4944240" cy="486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robot’s reference frame is three dimensional including position on the plane and the orientation,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{XR, YR, }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axes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{XG, YG},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define the inertial global reference frame with origin,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angular difference between the global and reference frames is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Point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 the robot chassis in the global reference frame is specified by coordinates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(x, y)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vector </a:t>
            </a:r>
            <a:r>
              <a:rPr b="0" lang="en-US" sz="1800" spc="-1" strike="noStrike">
                <a:solidFill>
                  <a:srgbClr val="73330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GPR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below describes the location of the robot with respect to the inertial global reference frame.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81" name="Picture 6" descr=""/>
          <p:cNvPicPr/>
          <p:nvPr/>
        </p:nvPicPr>
        <p:blipFill>
          <a:blip r:embed="rId2"/>
          <a:stretch/>
        </p:blipFill>
        <p:spPr>
          <a:xfrm>
            <a:off x="5319360" y="6041880"/>
            <a:ext cx="2695320" cy="62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Orthogonal Rotation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77160" y="1567440"/>
            <a:ext cx="4183560" cy="4473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orthogonal rotation matrix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 used to map motion in the global reference frame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{XG, YG}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motion in the robot’s local reference frame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{XR, YR}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orthogonal rotation matrix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 used to convert robot velocity in the global reference frame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{XG, YG}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components of motion along the robot’s local axes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{XR, YR}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vector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describes the location of the robot with respect to the local reference frame.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84" name="Content Placeholder 4" descr=""/>
          <p:cNvPicPr/>
          <p:nvPr/>
        </p:nvPicPr>
        <p:blipFill>
          <a:blip r:embed="rId1"/>
          <a:stretch/>
        </p:blipFill>
        <p:spPr>
          <a:xfrm>
            <a:off x="5599440" y="1720440"/>
            <a:ext cx="3245400" cy="1399680"/>
          </a:xfrm>
          <a:prstGeom prst="rect">
            <a:avLst/>
          </a:prstGeom>
          <a:ln>
            <a:noFill/>
          </a:ln>
        </p:spPr>
      </p:pic>
      <p:pic>
        <p:nvPicPr>
          <p:cNvPr id="185" name="Picture 5" descr=""/>
          <p:cNvPicPr/>
          <p:nvPr/>
        </p:nvPicPr>
        <p:blipFill>
          <a:blip r:embed="rId2"/>
          <a:stretch/>
        </p:blipFill>
        <p:spPr>
          <a:xfrm>
            <a:off x="5747760" y="3594960"/>
            <a:ext cx="1218960" cy="418680"/>
          </a:xfrm>
          <a:prstGeom prst="rect">
            <a:avLst/>
          </a:prstGeom>
          <a:ln>
            <a:noFill/>
          </a:ln>
        </p:spPr>
      </p:pic>
      <p:pic>
        <p:nvPicPr>
          <p:cNvPr id="186" name="Picture 6" descr=""/>
          <p:cNvPicPr/>
          <p:nvPr/>
        </p:nvPicPr>
        <p:blipFill>
          <a:blip r:embed="rId3"/>
          <a:stretch/>
        </p:blipFill>
        <p:spPr>
          <a:xfrm>
            <a:off x="5599440" y="4231440"/>
            <a:ext cx="2628720" cy="4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Please use additional material as case study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 out the robot’s kinematics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1331</TotalTime>
  <Application>LibreOffice/5.1.6.2$Linux_X86_64 LibreOffice_project/10m0$Build-2</Application>
  <Words>548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2016-04-05T21:32:59Z</dcterms:created>
  <dc:creator>IBM</dc:creator>
  <dc:description/>
  <dc:language>en-US</dc:language>
  <cp:lastModifiedBy/>
  <dcterms:modified xsi:type="dcterms:W3CDTF">2018-04-30T12:00:10Z</dcterms:modified>
  <cp:revision>15</cp:revision>
  <dc:subject/>
  <dc:title>Robot Kinematics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