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96" r:id="rId4"/>
    <p:sldId id="297" r:id="rId5"/>
    <p:sldId id="299" r:id="rId6"/>
    <p:sldId id="300" r:id="rId7"/>
    <p:sldId id="301" r:id="rId8"/>
    <p:sldId id="278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Barlow Light" panose="00000400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26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ratikyawalkar5263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436701" y="172876"/>
            <a:ext cx="6599584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HANDWRITTEN DIGIT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CLASSIFICATION USING </a:t>
            </a:r>
            <a:r>
              <a:rPr lang="en" dirty="0">
                <a:solidFill>
                  <a:schemeClr val="lt2"/>
                </a:solidFill>
              </a:rPr>
              <a:t>KNN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06D5F7-6A0B-42D0-9810-3386166D7FC8}"/>
              </a:ext>
            </a:extLst>
          </p:cNvPr>
          <p:cNvSpPr txBox="1"/>
          <p:nvPr/>
        </p:nvSpPr>
        <p:spPr>
          <a:xfrm>
            <a:off x="1417673" y="2723291"/>
            <a:ext cx="3408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BY: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Aniket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Tawani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(A-17)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Pranay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Ikhar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(A-61)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Pratik Yawalkar (A-62)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Shift 1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, Section A , CSE, RCOEM.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2216268" y="286290"/>
            <a:ext cx="453186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 to KNN</a:t>
            </a:r>
            <a:endParaRPr sz="40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0AB4E-4729-44EC-BB2D-B6758F7619B9}"/>
              </a:ext>
            </a:extLst>
          </p:cNvPr>
          <p:cNvSpPr txBox="1"/>
          <p:nvPr/>
        </p:nvSpPr>
        <p:spPr>
          <a:xfrm>
            <a:off x="788338" y="903174"/>
            <a:ext cx="80594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It is based on Supervised Learning technique.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It assumes the similarity between the new case/data and available cases and put the new case into the category that is most similar to the available categories.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It stores all the available data and classifies a new data point based on the similarity. This means when new data appears then it can be easily classified into a well suite category by using KNN algorithm.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It can be used for Regression as well as for Classification but mostly it is used for the Classification problems.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It is a </a:t>
            </a: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non-parametric algorithm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, which means it does not make any assumption on underlying data.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It is also Known as </a:t>
            </a: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lazy learner algorithm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because it does not learn from the training set immediately instead it stores the dataset and at the time of classification, it performs an action on the dataset.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t the training phase it just stores the dataset and when it gets new data, then it classifies that data into a category that is much similar to the new data.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48D-22B7-44A6-9B3E-72F595B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143" y="254753"/>
            <a:ext cx="2915714" cy="396300"/>
          </a:xfrm>
        </p:spPr>
        <p:txBody>
          <a:bodyPr/>
          <a:lstStyle/>
          <a:p>
            <a:r>
              <a:rPr lang="en-US" dirty="0"/>
              <a:t>Working  of KNN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177092-6612-4CCE-BCCD-FEF798B02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B42A1-FAA9-4BF7-AE10-AB112145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71" y="1232922"/>
            <a:ext cx="3276356" cy="2856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2AD00-9927-44EB-9099-43E7C5313193}"/>
              </a:ext>
            </a:extLst>
          </p:cNvPr>
          <p:cNvSpPr txBox="1"/>
          <p:nvPr/>
        </p:nvSpPr>
        <p:spPr>
          <a:xfrm>
            <a:off x="952898" y="1232922"/>
            <a:ext cx="502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Step-1: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Select the number K of the neighbors</a:t>
            </a:r>
          </a:p>
          <a:p>
            <a:pPr algn="just"/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algn="just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Step-2: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Calculate the Euclidean distance of 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K number of neighbors</a:t>
            </a:r>
          </a:p>
          <a:p>
            <a:pPr algn="just"/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algn="just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Step-3: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Take the K nearest neighbors as per the calculated Euclidean distance (or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M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anhatten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 distance).</a:t>
            </a:r>
          </a:p>
          <a:p>
            <a:pPr algn="just"/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algn="just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Step-4: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Among these k neighbors, count the number of the data points in each category.</a:t>
            </a:r>
          </a:p>
          <a:p>
            <a:pPr algn="just"/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algn="just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Step-5: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Assign the new data points to that category for which the number of the neighbor is maximum.</a:t>
            </a:r>
          </a:p>
          <a:p>
            <a:pPr algn="just"/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algn="just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Step-6: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Our model is ready.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961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2168-FBFE-4B8A-A5E7-A92A370F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831" y="276019"/>
            <a:ext cx="4198709" cy="396300"/>
          </a:xfrm>
        </p:spPr>
        <p:txBody>
          <a:bodyPr/>
          <a:lstStyle/>
          <a:p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</a:rPr>
              <a:t>Handwritten Digit Recognition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53BFF-88A1-4A86-99BF-C403889084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92CBA-12AF-43B1-8F13-0CFEC35BABFB}"/>
              </a:ext>
            </a:extLst>
          </p:cNvPr>
          <p:cNvSpPr txBox="1"/>
          <p:nvPr/>
        </p:nvSpPr>
        <p:spPr>
          <a:xfrm>
            <a:off x="974650" y="876197"/>
            <a:ext cx="74817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bg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Handwritten digit recognition is the process to provide the ability to machines to recognize human handwritten digits. </a:t>
            </a:r>
          </a:p>
          <a:p>
            <a:pPr marL="285750" indent="-285750" algn="l">
              <a:buClr>
                <a:schemeClr val="bg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285750" indent="-285750" algn="l">
              <a:buClr>
                <a:schemeClr val="bg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It is not an easy task for the machine because handwritten digits are not perfect, vary from person-to-person, and can be made with many different flavors.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99C46-5003-4700-9FB1-3FDCB9DA586E}"/>
              </a:ext>
            </a:extLst>
          </p:cNvPr>
          <p:cNvSpPr txBox="1"/>
          <p:nvPr/>
        </p:nvSpPr>
        <p:spPr>
          <a:xfrm>
            <a:off x="761999" y="2157293"/>
            <a:ext cx="831820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</a:rPr>
              <a:t>			The MNIST dataset</a:t>
            </a:r>
          </a:p>
          <a:p>
            <a:pPr algn="l"/>
            <a:endParaRPr lang="en-US" sz="2000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285750" indent="-285750" algn="l">
              <a:buClr>
                <a:schemeClr val="bg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Among thousands of datasets available in the market, MNIST is the most popular dataset for enthusiasts of machine learning and deep learning. </a:t>
            </a:r>
          </a:p>
          <a:p>
            <a:pPr marL="285750" indent="-285750" algn="l">
              <a:buClr>
                <a:schemeClr val="bg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285750" indent="-285750" algn="l">
              <a:buClr>
                <a:schemeClr val="bg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Above 60,000 plus training images of handwritten digits from zero to nine and more than 10,000 images for testing are present in the 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MNIST dataset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. </a:t>
            </a:r>
          </a:p>
          <a:p>
            <a:pPr algn="l">
              <a:buClr>
                <a:schemeClr val="bg1">
                  <a:lumMod val="50000"/>
                  <a:lumOff val="50000"/>
                </a:schemeClr>
              </a:buClr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285750" indent="-285750" algn="l">
              <a:buClr>
                <a:schemeClr val="bg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So, 10 different classes are in the MNIST dataset. The images of handwritten digits are shown as a matrix of 28×28 where every cell consists of a grayscale pixel value.</a:t>
            </a:r>
          </a:p>
        </p:txBody>
      </p:sp>
    </p:spTree>
    <p:extLst>
      <p:ext uri="{BB962C8B-B14F-4D97-AF65-F5344CB8AC3E}">
        <p14:creationId xmlns:p14="http://schemas.microsoft.com/office/powerpoint/2010/main" val="211868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2370602" y="335622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Flow of the KNN - Program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70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73" name="Google Shape;57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76" name="Google Shape;57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  <a:solidFill>
            <a:schemeClr val="accent2"/>
          </a:solidFill>
        </p:grpSpPr>
        <p:sp>
          <p:nvSpPr>
            <p:cNvPr id="579" name="Google Shape;57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82" name="Google Shape;58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4" name="Google Shape;584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85" name="Google Shape;58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87" name="Google Shape;587;p38"/>
          <p:cNvSpPr txBox="1"/>
          <p:nvPr/>
        </p:nvSpPr>
        <p:spPr>
          <a:xfrm>
            <a:off x="1148757" y="1156100"/>
            <a:ext cx="174856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>
                    <a:lumMod val="75000"/>
                  </a:schemeClr>
                </a:solidFill>
                <a:latin typeface="Barlow Light"/>
                <a:ea typeface="Barlow Light"/>
                <a:cs typeface="Barlow Light"/>
                <a:sym typeface="Barlow Light"/>
              </a:rPr>
              <a:t>Importing the Necessary Libraries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3378918" y="1188682"/>
            <a:ext cx="12864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>
                    <a:lumMod val="75000"/>
                  </a:schemeClr>
                </a:solidFill>
                <a:latin typeface="Barlow Light"/>
                <a:ea typeface="Barlow Light"/>
                <a:cs typeface="Barlow Light"/>
                <a:sym typeface="Barlow Light"/>
              </a:rPr>
              <a:t>Exploration of the Dataset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5028012" y="1156100"/>
            <a:ext cx="223987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>
                    <a:lumMod val="75000"/>
                  </a:schemeClr>
                </a:solidFill>
                <a:latin typeface="Barlow Light"/>
                <a:ea typeface="Barlow Light"/>
                <a:cs typeface="Barlow Light"/>
                <a:sym typeface="Barlow Light"/>
              </a:rPr>
              <a:t>Training and Testing with the best parameters of KNN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2023039" y="4063600"/>
            <a:ext cx="202808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>
                    <a:lumMod val="75000"/>
                  </a:schemeClr>
                </a:solidFill>
                <a:latin typeface="Barlow Light"/>
                <a:ea typeface="Barlow Light"/>
                <a:cs typeface="Barlow Light"/>
                <a:sym typeface="Barlow Light"/>
              </a:rPr>
              <a:t>Importing the Dataset files  (splitting the dataset into train and test)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4171909" y="4065563"/>
            <a:ext cx="19315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>
                    <a:lumMod val="75000"/>
                  </a:schemeClr>
                </a:solidFill>
                <a:latin typeface="Barlow Light"/>
                <a:ea typeface="Barlow Light"/>
                <a:cs typeface="Barlow Light"/>
                <a:sym typeface="Barlow Light"/>
              </a:rPr>
              <a:t>Generating the best Parameters for the KNN Algorithm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6315889" y="4091017"/>
            <a:ext cx="221735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>
                    <a:lumMod val="75000"/>
                  </a:schemeClr>
                </a:solidFill>
                <a:latin typeface="Barlow Light"/>
                <a:ea typeface="Barlow Light"/>
                <a:cs typeface="Barlow Light"/>
                <a:sym typeface="Barlow Light"/>
              </a:rPr>
              <a:t>Plotting the Various Comparision Plots for the Result</a:t>
            </a:r>
            <a:endParaRPr sz="1200" dirty="0">
              <a:solidFill>
                <a:schemeClr val="accent1">
                  <a:lumMod val="75000"/>
                </a:schemeClr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913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C35B-1455-406E-98A6-6BAE4CC3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827" y="531333"/>
            <a:ext cx="1753221" cy="396300"/>
          </a:xfrm>
        </p:spPr>
        <p:txBody>
          <a:bodyPr/>
          <a:lstStyle/>
          <a:p>
            <a:r>
              <a:rPr lang="en-US" sz="3600" dirty="0"/>
              <a:t>Results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B6162-4EBC-4EF8-9A2B-2B08D9ECE5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EC019-853B-4079-B91F-A324C15F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4" y="1790657"/>
            <a:ext cx="3566617" cy="2738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9E986-CC37-4330-B6E4-35F6DA0D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60" y="1790655"/>
            <a:ext cx="4050840" cy="2738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96C8B-EB90-4D4E-9B28-51868B264A8C}"/>
              </a:ext>
            </a:extLst>
          </p:cNvPr>
          <p:cNvSpPr txBox="1"/>
          <p:nvPr/>
        </p:nvSpPr>
        <p:spPr>
          <a:xfrm>
            <a:off x="5135036" y="1159304"/>
            <a:ext cx="3558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Classification Report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DFE71-2B9B-4EF9-BE5E-4B140A84CB8F}"/>
              </a:ext>
            </a:extLst>
          </p:cNvPr>
          <p:cNvSpPr txBox="1"/>
          <p:nvPr/>
        </p:nvSpPr>
        <p:spPr>
          <a:xfrm>
            <a:off x="956930" y="1159304"/>
            <a:ext cx="259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Confusion Matrix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1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D2A9-C7F4-4CB0-A2FC-F5672AFF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612" y="290195"/>
            <a:ext cx="3022040" cy="396300"/>
          </a:xfrm>
        </p:spPr>
        <p:txBody>
          <a:bodyPr/>
          <a:lstStyle/>
          <a:p>
            <a:r>
              <a:rPr lang="en-US" sz="3600" dirty="0"/>
              <a:t>ROC Curve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249C9-5F25-4F4F-973B-11C00AC11B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B92C5-EBB0-4CE7-9BB6-C4081F1C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17" y="1123983"/>
            <a:ext cx="4664492" cy="28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8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5242843" y="429051"/>
            <a:ext cx="260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5165096" y="1808417"/>
            <a:ext cx="3206269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	Any questions?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                 You can find me at </a:t>
            </a:r>
            <a:r>
              <a:rPr lang="en" sz="1800" dirty="0">
                <a:solidFill>
                  <a:schemeClr val="accent2"/>
                </a:solidFill>
                <a:hlinkClick r:id="rId3"/>
              </a:rPr>
              <a:t>pratikyawalkar5263@gmail.com</a:t>
            </a:r>
            <a:r>
              <a:rPr lang="en" sz="1800" dirty="0">
                <a:solidFill>
                  <a:schemeClr val="accent2"/>
                </a:solidFill>
              </a:rPr>
              <a:t> 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35E9A-9CA3-4FC4-A217-6F2C1589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9" y="166782"/>
            <a:ext cx="4170677" cy="4682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541</Words>
  <Application>Microsoft Office PowerPoint</Application>
  <PresentationFormat>On-screen Show (16:9)</PresentationFormat>
  <Paragraphs>71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Barlow Light</vt:lpstr>
      <vt:lpstr>Lato</vt:lpstr>
      <vt:lpstr>Barlow</vt:lpstr>
      <vt:lpstr>Wingdings</vt:lpstr>
      <vt:lpstr>Calibri</vt:lpstr>
      <vt:lpstr>Minola template</vt:lpstr>
      <vt:lpstr>HANDWRITTEN DIGIT CLASSIFICATION USING KNN</vt:lpstr>
      <vt:lpstr>Introduction to KNN</vt:lpstr>
      <vt:lpstr>Working  of KNN</vt:lpstr>
      <vt:lpstr>Handwritten Digit Recognition</vt:lpstr>
      <vt:lpstr>Work Flow of the KNN - Program</vt:lpstr>
      <vt:lpstr>Results</vt:lpstr>
      <vt:lpstr>ROC Curve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pratik yawalkar</cp:lastModifiedBy>
  <cp:revision>18</cp:revision>
  <dcterms:modified xsi:type="dcterms:W3CDTF">2022-04-06T18:16:04Z</dcterms:modified>
</cp:coreProperties>
</file>