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469E4C-B9FA-48DC-A36D-7D103576C334}"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B6F6E9-E946-4F8D-A806-0DDC90947C1C}" type="slidenum">
              <a:rPr lang="en-IN" smtClean="0"/>
              <a:t>‹#›</a:t>
            </a:fld>
            <a:endParaRPr lang="en-IN"/>
          </a:p>
        </p:txBody>
      </p:sp>
    </p:spTree>
    <p:extLst>
      <p:ext uri="{BB962C8B-B14F-4D97-AF65-F5344CB8AC3E}">
        <p14:creationId xmlns:p14="http://schemas.microsoft.com/office/powerpoint/2010/main" val="4124663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69E4C-B9FA-48DC-A36D-7D103576C334}" type="datetimeFigureOut">
              <a:rPr lang="en-IN" smtClean="0"/>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B6F6E9-E946-4F8D-A806-0DDC90947C1C}" type="slidenum">
              <a:rPr lang="en-IN" smtClean="0"/>
              <a:t>‹#›</a:t>
            </a:fld>
            <a:endParaRPr lang="en-IN"/>
          </a:p>
        </p:txBody>
      </p:sp>
    </p:spTree>
    <p:extLst>
      <p:ext uri="{BB962C8B-B14F-4D97-AF65-F5344CB8AC3E}">
        <p14:creationId xmlns:p14="http://schemas.microsoft.com/office/powerpoint/2010/main" val="1153412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69E4C-B9FA-48DC-A36D-7D103576C334}" type="datetimeFigureOut">
              <a:rPr lang="en-IN" smtClean="0"/>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B6F6E9-E946-4F8D-A806-0DDC90947C1C}" type="slidenum">
              <a:rPr lang="en-IN" smtClean="0"/>
              <a:t>‹#›</a:t>
            </a:fld>
            <a:endParaRPr lang="en-IN"/>
          </a:p>
        </p:txBody>
      </p:sp>
    </p:spTree>
    <p:extLst>
      <p:ext uri="{BB962C8B-B14F-4D97-AF65-F5344CB8AC3E}">
        <p14:creationId xmlns:p14="http://schemas.microsoft.com/office/powerpoint/2010/main" val="84825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69E4C-B9FA-48DC-A36D-7D103576C334}" type="datetimeFigureOut">
              <a:rPr lang="en-IN" smtClean="0"/>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B6F6E9-E946-4F8D-A806-0DDC90947C1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2385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69E4C-B9FA-48DC-A36D-7D103576C334}" type="datetimeFigureOut">
              <a:rPr lang="en-IN" smtClean="0"/>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B6F6E9-E946-4F8D-A806-0DDC90947C1C}" type="slidenum">
              <a:rPr lang="en-IN" smtClean="0"/>
              <a:t>‹#›</a:t>
            </a:fld>
            <a:endParaRPr lang="en-IN"/>
          </a:p>
        </p:txBody>
      </p:sp>
    </p:spTree>
    <p:extLst>
      <p:ext uri="{BB962C8B-B14F-4D97-AF65-F5344CB8AC3E}">
        <p14:creationId xmlns:p14="http://schemas.microsoft.com/office/powerpoint/2010/main" val="4120411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469E4C-B9FA-48DC-A36D-7D103576C334}" type="datetimeFigureOut">
              <a:rPr lang="en-IN" smtClean="0"/>
              <a:t>18-10-2021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B6F6E9-E946-4F8D-A806-0DDC90947C1C}" type="slidenum">
              <a:rPr lang="en-IN" smtClean="0"/>
              <a:t>‹#›</a:t>
            </a:fld>
            <a:endParaRPr lang="en-IN"/>
          </a:p>
        </p:txBody>
      </p:sp>
    </p:spTree>
    <p:extLst>
      <p:ext uri="{BB962C8B-B14F-4D97-AF65-F5344CB8AC3E}">
        <p14:creationId xmlns:p14="http://schemas.microsoft.com/office/powerpoint/2010/main" val="3448362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469E4C-B9FA-48DC-A36D-7D103576C334}" type="datetimeFigureOut">
              <a:rPr lang="en-IN" smtClean="0"/>
              <a:t>18-10-2021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B6F6E9-E946-4F8D-A806-0DDC90947C1C}" type="slidenum">
              <a:rPr lang="en-IN" smtClean="0"/>
              <a:t>‹#›</a:t>
            </a:fld>
            <a:endParaRPr lang="en-IN"/>
          </a:p>
        </p:txBody>
      </p:sp>
    </p:spTree>
    <p:extLst>
      <p:ext uri="{BB962C8B-B14F-4D97-AF65-F5344CB8AC3E}">
        <p14:creationId xmlns:p14="http://schemas.microsoft.com/office/powerpoint/2010/main" val="3196465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69E4C-B9FA-48DC-A36D-7D103576C334}"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B6F6E9-E946-4F8D-A806-0DDC90947C1C}" type="slidenum">
              <a:rPr lang="en-IN" smtClean="0"/>
              <a:t>‹#›</a:t>
            </a:fld>
            <a:endParaRPr lang="en-IN"/>
          </a:p>
        </p:txBody>
      </p:sp>
    </p:spTree>
    <p:extLst>
      <p:ext uri="{BB962C8B-B14F-4D97-AF65-F5344CB8AC3E}">
        <p14:creationId xmlns:p14="http://schemas.microsoft.com/office/powerpoint/2010/main" val="2475403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69E4C-B9FA-48DC-A36D-7D103576C334}"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B6F6E9-E946-4F8D-A806-0DDC90947C1C}" type="slidenum">
              <a:rPr lang="en-IN" smtClean="0"/>
              <a:t>‹#›</a:t>
            </a:fld>
            <a:endParaRPr lang="en-IN"/>
          </a:p>
        </p:txBody>
      </p:sp>
    </p:spTree>
    <p:extLst>
      <p:ext uri="{BB962C8B-B14F-4D97-AF65-F5344CB8AC3E}">
        <p14:creationId xmlns:p14="http://schemas.microsoft.com/office/powerpoint/2010/main" val="3975358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69E4C-B9FA-48DC-A36D-7D103576C334}"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B6F6E9-E946-4F8D-A806-0DDC90947C1C}" type="slidenum">
              <a:rPr lang="en-IN" smtClean="0"/>
              <a:t>‹#›</a:t>
            </a:fld>
            <a:endParaRPr lang="en-IN"/>
          </a:p>
        </p:txBody>
      </p:sp>
    </p:spTree>
    <p:extLst>
      <p:ext uri="{BB962C8B-B14F-4D97-AF65-F5344CB8AC3E}">
        <p14:creationId xmlns:p14="http://schemas.microsoft.com/office/powerpoint/2010/main" val="398098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69E4C-B9FA-48DC-A36D-7D103576C334}"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B6F6E9-E946-4F8D-A806-0DDC90947C1C}" type="slidenum">
              <a:rPr lang="en-IN" smtClean="0"/>
              <a:t>‹#›</a:t>
            </a:fld>
            <a:endParaRPr lang="en-IN"/>
          </a:p>
        </p:txBody>
      </p:sp>
    </p:spTree>
    <p:extLst>
      <p:ext uri="{BB962C8B-B14F-4D97-AF65-F5344CB8AC3E}">
        <p14:creationId xmlns:p14="http://schemas.microsoft.com/office/powerpoint/2010/main" val="1235918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469E4C-B9FA-48DC-A36D-7D103576C334}" type="datetimeFigureOut">
              <a:rPr lang="en-IN" smtClean="0"/>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B6F6E9-E946-4F8D-A806-0DDC90947C1C}" type="slidenum">
              <a:rPr lang="en-IN" smtClean="0"/>
              <a:t>‹#›</a:t>
            </a:fld>
            <a:endParaRPr lang="en-IN"/>
          </a:p>
        </p:txBody>
      </p:sp>
    </p:spTree>
    <p:extLst>
      <p:ext uri="{BB962C8B-B14F-4D97-AF65-F5344CB8AC3E}">
        <p14:creationId xmlns:p14="http://schemas.microsoft.com/office/powerpoint/2010/main" val="2669637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469E4C-B9FA-48DC-A36D-7D103576C334}" type="datetimeFigureOut">
              <a:rPr lang="en-IN" smtClean="0"/>
              <a:t>18-10-2021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B6F6E9-E946-4F8D-A806-0DDC90947C1C}" type="slidenum">
              <a:rPr lang="en-IN" smtClean="0"/>
              <a:t>‹#›</a:t>
            </a:fld>
            <a:endParaRPr lang="en-IN"/>
          </a:p>
        </p:txBody>
      </p:sp>
    </p:spTree>
    <p:extLst>
      <p:ext uri="{BB962C8B-B14F-4D97-AF65-F5344CB8AC3E}">
        <p14:creationId xmlns:p14="http://schemas.microsoft.com/office/powerpoint/2010/main" val="44028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469E4C-B9FA-48DC-A36D-7D103576C334}" type="datetimeFigureOut">
              <a:rPr lang="en-IN" smtClean="0"/>
              <a:t>18-10-2021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B6F6E9-E946-4F8D-A806-0DDC90947C1C}" type="slidenum">
              <a:rPr lang="en-IN" smtClean="0"/>
              <a:t>‹#›</a:t>
            </a:fld>
            <a:endParaRPr lang="en-IN"/>
          </a:p>
        </p:txBody>
      </p:sp>
    </p:spTree>
    <p:extLst>
      <p:ext uri="{BB962C8B-B14F-4D97-AF65-F5344CB8AC3E}">
        <p14:creationId xmlns:p14="http://schemas.microsoft.com/office/powerpoint/2010/main" val="2405089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69E4C-B9FA-48DC-A36D-7D103576C334}" type="datetimeFigureOut">
              <a:rPr lang="en-IN" smtClean="0"/>
              <a:t>18-10-2021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B6F6E9-E946-4F8D-A806-0DDC90947C1C}" type="slidenum">
              <a:rPr lang="en-IN" smtClean="0"/>
              <a:t>‹#›</a:t>
            </a:fld>
            <a:endParaRPr lang="en-IN"/>
          </a:p>
        </p:txBody>
      </p:sp>
    </p:spTree>
    <p:extLst>
      <p:ext uri="{BB962C8B-B14F-4D97-AF65-F5344CB8AC3E}">
        <p14:creationId xmlns:p14="http://schemas.microsoft.com/office/powerpoint/2010/main" val="3790947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69E4C-B9FA-48DC-A36D-7D103576C334}" type="datetimeFigureOut">
              <a:rPr lang="en-IN" smtClean="0"/>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B6F6E9-E946-4F8D-A806-0DDC90947C1C}" type="slidenum">
              <a:rPr lang="en-IN" smtClean="0"/>
              <a:t>‹#›</a:t>
            </a:fld>
            <a:endParaRPr lang="en-IN"/>
          </a:p>
        </p:txBody>
      </p:sp>
    </p:spTree>
    <p:extLst>
      <p:ext uri="{BB962C8B-B14F-4D97-AF65-F5344CB8AC3E}">
        <p14:creationId xmlns:p14="http://schemas.microsoft.com/office/powerpoint/2010/main" val="3513039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69E4C-B9FA-48DC-A36D-7D103576C334}" type="datetimeFigureOut">
              <a:rPr lang="en-IN" smtClean="0"/>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B6F6E9-E946-4F8D-A806-0DDC90947C1C}" type="slidenum">
              <a:rPr lang="en-IN" smtClean="0"/>
              <a:t>‹#›</a:t>
            </a:fld>
            <a:endParaRPr lang="en-IN"/>
          </a:p>
        </p:txBody>
      </p:sp>
    </p:spTree>
    <p:extLst>
      <p:ext uri="{BB962C8B-B14F-4D97-AF65-F5344CB8AC3E}">
        <p14:creationId xmlns:p14="http://schemas.microsoft.com/office/powerpoint/2010/main" val="3344350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2469E4C-B9FA-48DC-A36D-7D103576C334}" type="datetimeFigureOut">
              <a:rPr lang="en-IN" smtClean="0"/>
              <a:t>18-10-2021</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7B6F6E9-E946-4F8D-A806-0DDC90947C1C}" type="slidenum">
              <a:rPr lang="en-IN" smtClean="0"/>
              <a:t>‹#›</a:t>
            </a:fld>
            <a:endParaRPr lang="en-IN"/>
          </a:p>
        </p:txBody>
      </p:sp>
    </p:spTree>
    <p:extLst>
      <p:ext uri="{BB962C8B-B14F-4D97-AF65-F5344CB8AC3E}">
        <p14:creationId xmlns:p14="http://schemas.microsoft.com/office/powerpoint/2010/main" val="18237940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CA287-6AFF-4163-8793-6CDFD399FD5B}"/>
              </a:ext>
            </a:extLst>
          </p:cNvPr>
          <p:cNvSpPr>
            <a:spLocks noGrp="1"/>
          </p:cNvSpPr>
          <p:nvPr>
            <p:ph type="ctrTitle"/>
          </p:nvPr>
        </p:nvSpPr>
        <p:spPr>
          <a:xfrm>
            <a:off x="1595269" y="772357"/>
            <a:ext cx="9001462" cy="1379322"/>
          </a:xfrm>
        </p:spPr>
        <p:txBody>
          <a:bodyPr>
            <a:normAutofit fontScale="90000"/>
          </a:bodyPr>
          <a:lstStyle/>
          <a:p>
            <a:r>
              <a:rPr lang="en-IN" sz="4400" b="1" dirty="0">
                <a:effectLst/>
                <a:latin typeface="Times New Roman" panose="02020603050405020304" pitchFamily="18" charset="0"/>
                <a:ea typeface="Times New Roman" panose="02020603050405020304" pitchFamily="18" charset="0"/>
              </a:rPr>
              <a:t>Indian Temples :</a:t>
            </a:r>
            <a:br>
              <a:rPr lang="en-IN" sz="4400" b="1" dirty="0">
                <a:effectLst/>
                <a:latin typeface="Times New Roman" panose="02020603050405020304" pitchFamily="18" charset="0"/>
                <a:ea typeface="Times New Roman" panose="02020603050405020304" pitchFamily="18" charset="0"/>
              </a:rPr>
            </a:br>
            <a:r>
              <a:rPr lang="en-IN" sz="4400" b="1" dirty="0">
                <a:effectLst/>
                <a:latin typeface="Times New Roman" panose="02020603050405020304" pitchFamily="18" charset="0"/>
                <a:ea typeface="Times New Roman" panose="02020603050405020304" pitchFamily="18" charset="0"/>
              </a:rPr>
              <a:t> </a:t>
            </a:r>
            <a:r>
              <a:rPr lang="en-IN" sz="4400" b="1">
                <a:effectLst/>
                <a:latin typeface="Times New Roman" panose="02020603050405020304" pitchFamily="18" charset="0"/>
                <a:ea typeface="Times New Roman" panose="02020603050405020304" pitchFamily="18" charset="0"/>
              </a:rPr>
              <a:t>Nagara   Style  Architecture  </a:t>
            </a:r>
            <a:endParaRPr lang="en-IN" sz="8800" dirty="0"/>
          </a:p>
        </p:txBody>
      </p:sp>
      <p:sp>
        <p:nvSpPr>
          <p:cNvPr id="3" name="Subtitle 2">
            <a:extLst>
              <a:ext uri="{FF2B5EF4-FFF2-40B4-BE49-F238E27FC236}">
                <a16:creationId xmlns:a16="http://schemas.microsoft.com/office/drawing/2014/main" id="{39837A2D-1F7A-44B0-9F68-BFC8D31A25BA}"/>
              </a:ext>
            </a:extLst>
          </p:cNvPr>
          <p:cNvSpPr>
            <a:spLocks noGrp="1"/>
          </p:cNvSpPr>
          <p:nvPr>
            <p:ph type="subTitle" idx="1"/>
          </p:nvPr>
        </p:nvSpPr>
        <p:spPr>
          <a:xfrm>
            <a:off x="5939162" y="2769832"/>
            <a:ext cx="5740644" cy="3027285"/>
          </a:xfrm>
        </p:spPr>
        <p:txBody>
          <a:bodyPr>
            <a:normAutofit fontScale="92500" lnSpcReduction="10000"/>
          </a:bodyPr>
          <a:lstStyle/>
          <a:p>
            <a:pPr algn="l"/>
            <a:r>
              <a:rPr lang="en-US" sz="3200" dirty="0"/>
              <a:t>By :</a:t>
            </a:r>
          </a:p>
          <a:p>
            <a:pPr marL="463550" indent="-6350" algn="r">
              <a:lnSpc>
                <a:spcPct val="107000"/>
              </a:lnSpc>
              <a:spcAft>
                <a:spcPts val="660"/>
              </a:spcAft>
            </a:pPr>
            <a:r>
              <a:rPr lang="en-IN" sz="2300" b="1" dirty="0">
                <a:effectLst/>
                <a:latin typeface="Times New Roman" panose="02020603050405020304" pitchFamily="18" charset="0"/>
                <a:ea typeface="Times New Roman" panose="02020603050405020304" pitchFamily="18" charset="0"/>
              </a:rPr>
              <a:t>Pratik Yuvraj Yawalkar </a:t>
            </a:r>
            <a:endParaRPr lang="en-IN" sz="2300" dirty="0">
              <a:effectLst/>
              <a:latin typeface="Calibri" panose="020F0502020204030204" pitchFamily="34" charset="0"/>
              <a:ea typeface="Calibri" panose="020F0502020204030204" pitchFamily="34" charset="0"/>
            </a:endParaRPr>
          </a:p>
          <a:p>
            <a:pPr marL="463550" indent="-6350" algn="r">
              <a:lnSpc>
                <a:spcPct val="107000"/>
              </a:lnSpc>
              <a:spcAft>
                <a:spcPts val="660"/>
              </a:spcAft>
            </a:pPr>
            <a:r>
              <a:rPr lang="en-IN" sz="2300" b="1" dirty="0">
                <a:effectLst/>
                <a:latin typeface="Times New Roman" panose="02020603050405020304" pitchFamily="18" charset="0"/>
                <a:ea typeface="Times New Roman" panose="02020603050405020304" pitchFamily="18" charset="0"/>
              </a:rPr>
              <a:t>Roll No: -  062   ,  Section A – I Shift,</a:t>
            </a:r>
          </a:p>
          <a:p>
            <a:pPr marL="463550" indent="-6350" algn="r">
              <a:lnSpc>
                <a:spcPct val="107000"/>
              </a:lnSpc>
              <a:spcAft>
                <a:spcPts val="660"/>
              </a:spcAft>
            </a:pPr>
            <a:r>
              <a:rPr lang="en-IN" sz="2300" b="1" dirty="0">
                <a:effectLst/>
                <a:latin typeface="Times New Roman" panose="02020603050405020304" pitchFamily="18" charset="0"/>
                <a:ea typeface="Times New Roman" panose="02020603050405020304" pitchFamily="18" charset="0"/>
              </a:rPr>
              <a:t>Subject : Indian Traditional Knowledge (ITK) </a:t>
            </a:r>
            <a:endParaRPr lang="en-IN" sz="2300" dirty="0">
              <a:effectLst/>
              <a:latin typeface="Calibri" panose="020F0502020204030204" pitchFamily="34" charset="0"/>
              <a:ea typeface="Calibri" panose="020F0502020204030204" pitchFamily="34" charset="0"/>
            </a:endParaRPr>
          </a:p>
          <a:p>
            <a:pPr marL="463550" indent="-6350" algn="r">
              <a:lnSpc>
                <a:spcPct val="107000"/>
              </a:lnSpc>
              <a:spcAft>
                <a:spcPts val="660"/>
              </a:spcAft>
            </a:pPr>
            <a:r>
              <a:rPr lang="en-IN" sz="2300" b="1" dirty="0">
                <a:effectLst/>
                <a:latin typeface="Times New Roman" panose="02020603050405020304" pitchFamily="18" charset="0"/>
                <a:ea typeface="Times New Roman" panose="02020603050405020304" pitchFamily="18" charset="0"/>
              </a:rPr>
              <a:t>Computer Science and Engineering (BE) </a:t>
            </a:r>
            <a:endParaRPr lang="en-IN" sz="2300" dirty="0">
              <a:effectLst/>
              <a:latin typeface="Calibri" panose="020F0502020204030204" pitchFamily="34" charset="0"/>
              <a:ea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DC794F2D-9967-49BB-BCCF-F323F8B1B41D}"/>
              </a:ext>
            </a:extLst>
          </p:cNvPr>
          <p:cNvPicPr/>
          <p:nvPr/>
        </p:nvPicPr>
        <p:blipFill>
          <a:blip r:embed="rId2"/>
          <a:stretch>
            <a:fillRect/>
          </a:stretch>
        </p:blipFill>
        <p:spPr>
          <a:xfrm>
            <a:off x="884692" y="3429000"/>
            <a:ext cx="4157825" cy="26566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225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21827-93D1-4513-B91D-62869D34F152}"/>
              </a:ext>
            </a:extLst>
          </p:cNvPr>
          <p:cNvSpPr>
            <a:spLocks noGrp="1"/>
          </p:cNvSpPr>
          <p:nvPr>
            <p:ph type="title"/>
          </p:nvPr>
        </p:nvSpPr>
        <p:spPr>
          <a:xfrm>
            <a:off x="919119" y="165717"/>
            <a:ext cx="10364399" cy="1160604"/>
          </a:xfrm>
        </p:spPr>
        <p:txBody>
          <a:bodyPr/>
          <a:lstStyle/>
          <a:p>
            <a:r>
              <a:rPr lang="en-US" dirty="0"/>
              <a:t>Introduction</a:t>
            </a:r>
            <a:endParaRPr lang="en-IN" dirty="0"/>
          </a:p>
        </p:txBody>
      </p:sp>
      <p:sp>
        <p:nvSpPr>
          <p:cNvPr id="5" name="TextBox 4">
            <a:extLst>
              <a:ext uri="{FF2B5EF4-FFF2-40B4-BE49-F238E27FC236}">
                <a16:creationId xmlns:a16="http://schemas.microsoft.com/office/drawing/2014/main" id="{4B21283C-3A19-48E6-9FC6-BC009C42B0FE}"/>
              </a:ext>
            </a:extLst>
          </p:cNvPr>
          <p:cNvSpPr txBox="1"/>
          <p:nvPr/>
        </p:nvSpPr>
        <p:spPr>
          <a:xfrm>
            <a:off x="713173" y="1393529"/>
            <a:ext cx="11478827" cy="4976619"/>
          </a:xfrm>
          <a:prstGeom prst="rect">
            <a:avLst/>
          </a:prstGeom>
          <a:noFill/>
        </p:spPr>
        <p:txBody>
          <a:bodyPr wrap="square" rtlCol="0">
            <a:spAutoFit/>
          </a:bodyPr>
          <a:lstStyle/>
          <a:p>
            <a:r>
              <a:rPr lang="en-IN" sz="1400" dirty="0">
                <a:effectLst/>
                <a:latin typeface="Arial Black" panose="020B0A04020102020204" pitchFamily="34" charset="0"/>
                <a:ea typeface="Calibri" panose="020F0502020204030204" pitchFamily="34" charset="0"/>
              </a:rPr>
              <a:t>In ancient India, temple architecture of high standards had been developed in almost every region in India.</a:t>
            </a:r>
          </a:p>
          <a:p>
            <a:r>
              <a:rPr lang="en-IN" sz="1400" dirty="0">
                <a:effectLst/>
                <a:latin typeface="Arial Black" panose="020B0A04020102020204" pitchFamily="34" charset="0"/>
                <a:ea typeface="Calibri" panose="020F0502020204030204" pitchFamily="34" charset="0"/>
              </a:rPr>
              <a:t> </a:t>
            </a:r>
          </a:p>
          <a:p>
            <a:r>
              <a:rPr lang="en-IN" sz="1400" dirty="0">
                <a:effectLst/>
                <a:latin typeface="Arial Black" panose="020B0A04020102020204" pitchFamily="34" charset="0"/>
                <a:ea typeface="Calibri" panose="020F0502020204030204" pitchFamily="34" charset="0"/>
              </a:rPr>
              <a:t>The distinct architectural style of temple construction in different parts was a result of geographical, climatic, ethnic, racial, historical and linguistic diversities present in </a:t>
            </a:r>
            <a:r>
              <a:rPr lang="en-IN" sz="1400" dirty="0">
                <a:latin typeface="Arial Black" panose="020B0A04020102020204" pitchFamily="34" charset="0"/>
                <a:ea typeface="Calibri" panose="020F0502020204030204" pitchFamily="34" charset="0"/>
              </a:rPr>
              <a:t>India</a:t>
            </a:r>
            <a:r>
              <a:rPr lang="en-IN" sz="1400" dirty="0">
                <a:effectLst/>
                <a:latin typeface="Arial Black" panose="020B0A04020102020204" pitchFamily="34" charset="0"/>
                <a:ea typeface="Calibri" panose="020F0502020204030204" pitchFamily="34" charset="0"/>
              </a:rPr>
              <a:t>.</a:t>
            </a:r>
          </a:p>
          <a:p>
            <a:endParaRPr lang="en-IN" sz="1400" dirty="0">
              <a:effectLst/>
              <a:latin typeface="Arial Black" panose="020B0A04020102020204" pitchFamily="34" charset="0"/>
              <a:ea typeface="Calibri" panose="020F0502020204030204" pitchFamily="34" charset="0"/>
            </a:endParaRPr>
          </a:p>
          <a:p>
            <a:pPr lvl="0" fontAlgn="base">
              <a:lnSpc>
                <a:spcPct val="103000"/>
              </a:lnSpc>
              <a:spcAft>
                <a:spcPts val="15"/>
              </a:spcAft>
              <a:buClr>
                <a:srgbClr val="000000"/>
              </a:buClr>
              <a:buSzPts val="1100"/>
            </a:pPr>
            <a:r>
              <a:rPr lang="en-IN" sz="1400" u="none" strike="noStrike" dirty="0">
                <a:effectLst/>
                <a:uFill>
                  <a:solidFill>
                    <a:srgbClr val="000000"/>
                  </a:solidFill>
                </a:uFill>
                <a:latin typeface="Arial Black" panose="020B0A04020102020204" pitchFamily="34" charset="0"/>
                <a:ea typeface="Courier New" panose="02070309020205020404" pitchFamily="49" charset="0"/>
                <a:cs typeface="Courier New" panose="02070309020205020404" pitchFamily="49" charset="0"/>
              </a:rPr>
              <a:t>The Temples were Religious hubs, Administrative Centres and Educational Centres.  </a:t>
            </a:r>
          </a:p>
          <a:p>
            <a:pPr lvl="0" fontAlgn="base">
              <a:lnSpc>
                <a:spcPct val="103000"/>
              </a:lnSpc>
              <a:spcAft>
                <a:spcPts val="15"/>
              </a:spcAft>
              <a:buClr>
                <a:srgbClr val="000000"/>
              </a:buClr>
              <a:buSzPts val="1100"/>
            </a:pPr>
            <a:endParaRPr lang="en-IN" sz="1400" dirty="0">
              <a:effectLst/>
              <a:latin typeface="Arial Black" panose="020B0A04020102020204" pitchFamily="34" charset="0"/>
              <a:ea typeface="Calibri" panose="020F0502020204030204" pitchFamily="34" charset="0"/>
            </a:endParaRPr>
          </a:p>
          <a:p>
            <a:pPr lvl="0" fontAlgn="base">
              <a:lnSpc>
                <a:spcPct val="103000"/>
              </a:lnSpc>
              <a:spcAft>
                <a:spcPts val="295"/>
              </a:spcAft>
              <a:buClr>
                <a:srgbClr val="000000"/>
              </a:buClr>
              <a:buSzPts val="1100"/>
            </a:pPr>
            <a:r>
              <a:rPr lang="en-IN" sz="1400" u="none" strike="noStrike" dirty="0">
                <a:effectLst/>
                <a:uFill>
                  <a:solidFill>
                    <a:srgbClr val="000000"/>
                  </a:solidFill>
                </a:uFill>
                <a:latin typeface="Arial Black" panose="020B0A04020102020204" pitchFamily="34" charset="0"/>
                <a:ea typeface="Courier New" panose="02070309020205020404" pitchFamily="49" charset="0"/>
                <a:cs typeface="Courier New" panose="02070309020205020404" pitchFamily="49" charset="0"/>
              </a:rPr>
              <a:t>An Important aspect of ancient Indian Temples was their decoration and it was reflected in multitude details of figured sculpture as well as in the architectural elements. </a:t>
            </a:r>
          </a:p>
          <a:p>
            <a:pPr lvl="0" fontAlgn="base">
              <a:lnSpc>
                <a:spcPct val="103000"/>
              </a:lnSpc>
              <a:spcAft>
                <a:spcPts val="295"/>
              </a:spcAft>
              <a:buClr>
                <a:srgbClr val="000000"/>
              </a:buClr>
              <a:buSzPts val="1100"/>
            </a:pPr>
            <a:endParaRPr lang="en-IN" sz="1400" u="none" strike="noStrike" dirty="0">
              <a:effectLst/>
              <a:uFill>
                <a:solidFill>
                  <a:srgbClr val="000000"/>
                </a:solidFill>
              </a:uFill>
              <a:latin typeface="Arial Black" panose="020B0A04020102020204" pitchFamily="34" charset="0"/>
              <a:ea typeface="Courier New" panose="02070309020205020404" pitchFamily="49" charset="0"/>
              <a:cs typeface="Courier New" panose="02070309020205020404" pitchFamily="49" charset="0"/>
            </a:endParaRPr>
          </a:p>
          <a:p>
            <a:pPr lvl="0" fontAlgn="base">
              <a:lnSpc>
                <a:spcPct val="103000"/>
              </a:lnSpc>
              <a:spcAft>
                <a:spcPts val="295"/>
              </a:spcAft>
              <a:buClr>
                <a:srgbClr val="000000"/>
              </a:buClr>
              <a:buSzPts val="1100"/>
            </a:pPr>
            <a:r>
              <a:rPr lang="en-IN" sz="1400" u="none" strike="noStrike" dirty="0">
                <a:effectLst/>
                <a:uFill>
                  <a:solidFill>
                    <a:srgbClr val="000000"/>
                  </a:solidFill>
                </a:uFill>
                <a:latin typeface="Arial Black" panose="020B0A04020102020204" pitchFamily="34" charset="0"/>
                <a:ea typeface="Courier New" panose="02070309020205020404" pitchFamily="49" charset="0"/>
                <a:cs typeface="Courier New" panose="02070309020205020404" pitchFamily="49" charset="0"/>
              </a:rPr>
              <a:t>Each temple had a principal image of a god. The shrines of the temples were of three </a:t>
            </a:r>
            <a:r>
              <a:rPr lang="en-IN" sz="1400" dirty="0">
                <a:uFill>
                  <a:solidFill>
                    <a:srgbClr val="000000"/>
                  </a:solidFill>
                </a:uFill>
                <a:latin typeface="Arial Black" panose="020B0A04020102020204" pitchFamily="34" charset="0"/>
                <a:ea typeface="Courier New" panose="02070309020205020404" pitchFamily="49" charset="0"/>
                <a:cs typeface="Courier New" panose="02070309020205020404" pitchFamily="49" charset="0"/>
              </a:rPr>
              <a:t>types</a:t>
            </a:r>
            <a:endParaRPr lang="en-IN" sz="1400" u="none" strike="noStrike" dirty="0">
              <a:effectLst/>
              <a:uFill>
                <a:solidFill>
                  <a:srgbClr val="000000"/>
                </a:solidFill>
              </a:uFill>
              <a:latin typeface="Arial Black" panose="020B0A04020102020204" pitchFamily="34" charset="0"/>
              <a:ea typeface="Courier New" panose="02070309020205020404" pitchFamily="49" charset="0"/>
              <a:cs typeface="Courier New" panose="02070309020205020404" pitchFamily="49" charset="0"/>
            </a:endParaRPr>
          </a:p>
          <a:p>
            <a:pPr marL="1314450" lvl="2" indent="-400050" fontAlgn="base">
              <a:lnSpc>
                <a:spcPct val="103000"/>
              </a:lnSpc>
              <a:spcAft>
                <a:spcPts val="295"/>
              </a:spcAft>
              <a:buClr>
                <a:srgbClr val="000000"/>
              </a:buClr>
              <a:buSzPts val="1100"/>
              <a:buFont typeface="+mj-lt"/>
              <a:buAutoNum type="alphaLcPeriod"/>
            </a:pPr>
            <a:r>
              <a:rPr lang="en-IN" sz="1400" u="none" strike="noStrike" dirty="0" err="1">
                <a:effectLst/>
                <a:uFill>
                  <a:solidFill>
                    <a:srgbClr val="000000"/>
                  </a:solidFill>
                </a:uFill>
                <a:latin typeface="Arial Black" panose="020B0A04020102020204" pitchFamily="34" charset="0"/>
                <a:ea typeface="Courier New" panose="02070309020205020404" pitchFamily="49" charset="0"/>
                <a:cs typeface="Courier New" panose="02070309020205020404" pitchFamily="49" charset="0"/>
              </a:rPr>
              <a:t>sandhara</a:t>
            </a:r>
            <a:r>
              <a:rPr lang="en-IN" sz="1400" u="none" strike="noStrike" dirty="0">
                <a:effectLst/>
                <a:uFill>
                  <a:solidFill>
                    <a:srgbClr val="000000"/>
                  </a:solidFill>
                </a:uFill>
                <a:latin typeface="Arial Black" panose="020B0A04020102020204" pitchFamily="34" charset="0"/>
                <a:ea typeface="Courier New" panose="02070309020205020404" pitchFamily="49" charset="0"/>
                <a:cs typeface="Courier New" panose="02070309020205020404" pitchFamily="49" charset="0"/>
              </a:rPr>
              <a:t> type (without </a:t>
            </a:r>
            <a:r>
              <a:rPr lang="en-IN" sz="1400" u="none" strike="noStrike" dirty="0" err="1">
                <a:effectLst/>
                <a:uFill>
                  <a:solidFill>
                    <a:srgbClr val="000000"/>
                  </a:solidFill>
                </a:uFill>
                <a:latin typeface="Arial Black" panose="020B0A04020102020204" pitchFamily="34" charset="0"/>
                <a:ea typeface="Courier New" panose="02070309020205020404" pitchFamily="49" charset="0"/>
                <a:cs typeface="Courier New" panose="02070309020205020404" pitchFamily="49" charset="0"/>
              </a:rPr>
              <a:t>pradikshina</a:t>
            </a:r>
            <a:r>
              <a:rPr lang="en-IN" sz="1400" u="none" strike="noStrike" dirty="0">
                <a:effectLst/>
                <a:uFill>
                  <a:solidFill>
                    <a:srgbClr val="000000"/>
                  </a:solidFill>
                </a:uFill>
                <a:latin typeface="Arial Black" panose="020B0A04020102020204" pitchFamily="34" charset="0"/>
                <a:ea typeface="Courier New" panose="02070309020205020404" pitchFamily="49" charset="0"/>
                <a:cs typeface="Courier New" panose="02070309020205020404" pitchFamily="49" charset="0"/>
              </a:rPr>
              <a:t> path), </a:t>
            </a:r>
          </a:p>
          <a:p>
            <a:pPr marL="1314450" lvl="2" indent="-400050" fontAlgn="base">
              <a:lnSpc>
                <a:spcPct val="103000"/>
              </a:lnSpc>
              <a:spcAft>
                <a:spcPts val="295"/>
              </a:spcAft>
              <a:buClr>
                <a:srgbClr val="000000"/>
              </a:buClr>
              <a:buSzPts val="1100"/>
              <a:buFont typeface="+mj-lt"/>
              <a:buAutoNum type="alphaLcPeriod"/>
            </a:pPr>
            <a:r>
              <a:rPr lang="en-IN" sz="1400" u="none" strike="noStrike" dirty="0" err="1">
                <a:effectLst/>
                <a:uFill>
                  <a:solidFill>
                    <a:srgbClr val="000000"/>
                  </a:solidFill>
                </a:uFill>
                <a:latin typeface="Arial Black" panose="020B0A04020102020204" pitchFamily="34" charset="0"/>
                <a:ea typeface="Courier New" panose="02070309020205020404" pitchFamily="49" charset="0"/>
                <a:cs typeface="Courier New" panose="02070309020205020404" pitchFamily="49" charset="0"/>
              </a:rPr>
              <a:t>nirandhara</a:t>
            </a:r>
            <a:r>
              <a:rPr lang="en-IN" sz="1400" u="none" strike="noStrike" dirty="0">
                <a:effectLst/>
                <a:uFill>
                  <a:solidFill>
                    <a:srgbClr val="000000"/>
                  </a:solidFill>
                </a:uFill>
                <a:latin typeface="Arial Black" panose="020B0A04020102020204" pitchFamily="34" charset="0"/>
                <a:ea typeface="Courier New" panose="02070309020205020404" pitchFamily="49" charset="0"/>
                <a:cs typeface="Courier New" panose="02070309020205020404" pitchFamily="49" charset="0"/>
              </a:rPr>
              <a:t> type (with pradakshina path), and </a:t>
            </a:r>
          </a:p>
          <a:p>
            <a:pPr marL="1314450" lvl="2" indent="-400050" fontAlgn="base">
              <a:lnSpc>
                <a:spcPct val="103000"/>
              </a:lnSpc>
              <a:spcAft>
                <a:spcPts val="295"/>
              </a:spcAft>
              <a:buClr>
                <a:srgbClr val="000000"/>
              </a:buClr>
              <a:buSzPts val="1100"/>
              <a:buFont typeface="+mj-lt"/>
              <a:buAutoNum type="alphaLcPeriod"/>
            </a:pPr>
            <a:r>
              <a:rPr lang="en-IN" sz="1400" u="none" strike="noStrike" dirty="0" err="1">
                <a:effectLst/>
                <a:uFill>
                  <a:solidFill>
                    <a:srgbClr val="000000"/>
                  </a:solidFill>
                </a:uFill>
                <a:latin typeface="Arial Black" panose="020B0A04020102020204" pitchFamily="34" charset="0"/>
                <a:ea typeface="Courier New" panose="02070309020205020404" pitchFamily="49" charset="0"/>
                <a:cs typeface="Courier New" panose="02070309020205020404" pitchFamily="49" charset="0"/>
              </a:rPr>
              <a:t>sarvatobhadra</a:t>
            </a:r>
            <a:r>
              <a:rPr lang="en-IN" sz="1400" u="none" strike="noStrike" dirty="0">
                <a:effectLst/>
                <a:uFill>
                  <a:solidFill>
                    <a:srgbClr val="000000"/>
                  </a:solidFill>
                </a:uFill>
                <a:latin typeface="Arial Black" panose="020B0A04020102020204" pitchFamily="34" charset="0"/>
                <a:ea typeface="Courier New" panose="02070309020205020404" pitchFamily="49" charset="0"/>
                <a:cs typeface="Courier New" panose="02070309020205020404" pitchFamily="49" charset="0"/>
              </a:rPr>
              <a:t> (which can be accessed from all sides).  </a:t>
            </a:r>
          </a:p>
          <a:p>
            <a:pPr lvl="0" fontAlgn="base">
              <a:lnSpc>
                <a:spcPct val="103000"/>
              </a:lnSpc>
              <a:spcAft>
                <a:spcPts val="295"/>
              </a:spcAft>
              <a:buClr>
                <a:srgbClr val="000000"/>
              </a:buClr>
              <a:buSzPts val="1100"/>
            </a:pPr>
            <a:endParaRPr lang="en-IN" sz="1400" u="none" strike="noStrike" dirty="0">
              <a:effectLst/>
              <a:uFill>
                <a:solidFill>
                  <a:srgbClr val="000000"/>
                </a:solidFill>
              </a:uFill>
              <a:latin typeface="Arial Black" panose="020B0A04020102020204" pitchFamily="34" charset="0"/>
              <a:ea typeface="Courier New" panose="02070309020205020404" pitchFamily="49" charset="0"/>
              <a:cs typeface="Courier New" panose="02070309020205020404" pitchFamily="49" charset="0"/>
            </a:endParaRPr>
          </a:p>
          <a:p>
            <a:pPr lvl="0" fontAlgn="base">
              <a:lnSpc>
                <a:spcPct val="103000"/>
              </a:lnSpc>
              <a:spcAft>
                <a:spcPts val="330"/>
              </a:spcAft>
              <a:buClr>
                <a:srgbClr val="000000"/>
              </a:buClr>
              <a:buSzPts val="1100"/>
            </a:pPr>
            <a:r>
              <a:rPr lang="en-IN" sz="1400" u="none" strike="noStrike" dirty="0">
                <a:effectLst/>
                <a:uFill>
                  <a:solidFill>
                    <a:srgbClr val="000000"/>
                  </a:solidFill>
                </a:uFill>
                <a:latin typeface="Arial Black" panose="020B0A04020102020204" pitchFamily="34" charset="0"/>
                <a:ea typeface="Courier New" panose="02070309020205020404" pitchFamily="49" charset="0"/>
                <a:cs typeface="Courier New" panose="02070309020205020404" pitchFamily="49" charset="0"/>
              </a:rPr>
              <a:t>Three main style of temple architecture are  </a:t>
            </a:r>
          </a:p>
          <a:p>
            <a:pPr marL="1143000" lvl="2" indent="-228600" fontAlgn="base">
              <a:lnSpc>
                <a:spcPct val="103000"/>
              </a:lnSpc>
              <a:spcAft>
                <a:spcPts val="310"/>
              </a:spcAft>
              <a:buClr>
                <a:srgbClr val="000000"/>
              </a:buClr>
              <a:buSzPts val="1100"/>
              <a:buFont typeface="+mj-lt"/>
              <a:buAutoNum type="alphaLcPeriod"/>
            </a:pPr>
            <a:r>
              <a:rPr lang="en-IN" sz="1400" u="none" strike="noStrike" dirty="0">
                <a:effectLst/>
                <a:uFill>
                  <a:solidFill>
                    <a:srgbClr val="000000"/>
                  </a:solidFill>
                </a:uFill>
                <a:latin typeface="Arial Black" panose="020B0A04020102020204" pitchFamily="34" charset="0"/>
                <a:ea typeface="Calibri" panose="020F0502020204030204" pitchFamily="34" charset="0"/>
                <a:cs typeface="Calibri" panose="020F0502020204030204" pitchFamily="34" charset="0"/>
              </a:rPr>
              <a:t>The Nagara or the Northern style,  </a:t>
            </a:r>
          </a:p>
          <a:p>
            <a:pPr marL="1143000" lvl="2" indent="-228600" fontAlgn="base">
              <a:lnSpc>
                <a:spcPct val="103000"/>
              </a:lnSpc>
              <a:spcAft>
                <a:spcPts val="310"/>
              </a:spcAft>
              <a:buClr>
                <a:srgbClr val="000000"/>
              </a:buClr>
              <a:buSzPts val="1100"/>
              <a:buFont typeface="+mj-lt"/>
              <a:buAutoNum type="alphaLcPeriod"/>
            </a:pPr>
            <a:r>
              <a:rPr lang="en-IN" sz="1400" u="none" strike="noStrike" dirty="0">
                <a:effectLst/>
                <a:uFill>
                  <a:solidFill>
                    <a:srgbClr val="000000"/>
                  </a:solidFill>
                </a:uFill>
                <a:latin typeface="Arial Black" panose="020B0A04020102020204" pitchFamily="34" charset="0"/>
                <a:ea typeface="Calibri" panose="020F0502020204030204" pitchFamily="34" charset="0"/>
                <a:cs typeface="Calibri" panose="020F0502020204030204" pitchFamily="34" charset="0"/>
              </a:rPr>
              <a:t>The </a:t>
            </a:r>
            <a:r>
              <a:rPr lang="en-IN" sz="1400" u="none" strike="noStrike" dirty="0" err="1">
                <a:effectLst/>
                <a:uFill>
                  <a:solidFill>
                    <a:srgbClr val="000000"/>
                  </a:solidFill>
                </a:uFill>
                <a:latin typeface="Arial Black" panose="020B0A04020102020204" pitchFamily="34" charset="0"/>
                <a:ea typeface="Calibri" panose="020F0502020204030204" pitchFamily="34" charset="0"/>
                <a:cs typeface="Calibri" panose="020F0502020204030204" pitchFamily="34" charset="0"/>
              </a:rPr>
              <a:t>Dravida</a:t>
            </a:r>
            <a:r>
              <a:rPr lang="en-IN" sz="1400" u="none" strike="noStrike" dirty="0">
                <a:effectLst/>
                <a:uFill>
                  <a:solidFill>
                    <a:srgbClr val="000000"/>
                  </a:solidFill>
                </a:uFill>
                <a:latin typeface="Arial Black" panose="020B0A04020102020204" pitchFamily="34" charset="0"/>
                <a:ea typeface="Calibri" panose="020F0502020204030204" pitchFamily="34" charset="0"/>
                <a:cs typeface="Calibri" panose="020F0502020204030204" pitchFamily="34" charset="0"/>
              </a:rPr>
              <a:t> or the Southern style , </a:t>
            </a:r>
          </a:p>
          <a:p>
            <a:pPr marL="1143000" lvl="2" indent="-228600" fontAlgn="base">
              <a:lnSpc>
                <a:spcPct val="103000"/>
              </a:lnSpc>
              <a:spcAft>
                <a:spcPts val="315"/>
              </a:spcAft>
              <a:buClr>
                <a:srgbClr val="000000"/>
              </a:buClr>
              <a:buSzPts val="1100"/>
              <a:buFont typeface="+mj-lt"/>
              <a:buAutoNum type="alphaLcPeriod"/>
            </a:pPr>
            <a:r>
              <a:rPr lang="en-IN" sz="1400" u="none" strike="noStrike" dirty="0">
                <a:effectLst/>
                <a:uFill>
                  <a:solidFill>
                    <a:srgbClr val="000000"/>
                  </a:solidFill>
                </a:uFill>
                <a:latin typeface="Arial Black" panose="020B0A04020102020204" pitchFamily="34" charset="0"/>
                <a:ea typeface="Calibri" panose="020F0502020204030204" pitchFamily="34" charset="0"/>
                <a:cs typeface="Calibri" panose="020F0502020204030204" pitchFamily="34" charset="0"/>
              </a:rPr>
              <a:t>The </a:t>
            </a:r>
            <a:r>
              <a:rPr lang="en-IN" sz="1400" u="none" strike="noStrike" dirty="0" err="1">
                <a:effectLst/>
                <a:uFill>
                  <a:solidFill>
                    <a:srgbClr val="000000"/>
                  </a:solidFill>
                </a:uFill>
                <a:latin typeface="Arial Black" panose="020B0A04020102020204" pitchFamily="34" charset="0"/>
                <a:ea typeface="Calibri" panose="020F0502020204030204" pitchFamily="34" charset="0"/>
                <a:cs typeface="Calibri" panose="020F0502020204030204" pitchFamily="34" charset="0"/>
              </a:rPr>
              <a:t>Vesara</a:t>
            </a:r>
            <a:r>
              <a:rPr lang="en-IN" sz="1400" u="none" strike="noStrike" dirty="0">
                <a:effectLst/>
                <a:uFill>
                  <a:solidFill>
                    <a:srgbClr val="000000"/>
                  </a:solidFill>
                </a:uFill>
                <a:latin typeface="Arial Black" panose="020B0A04020102020204" pitchFamily="34" charset="0"/>
                <a:ea typeface="Calibri" panose="020F0502020204030204" pitchFamily="34" charset="0"/>
                <a:cs typeface="Calibri" panose="020F0502020204030204" pitchFamily="34" charset="0"/>
              </a:rPr>
              <a:t> or Mixed style.  </a:t>
            </a:r>
          </a:p>
          <a:p>
            <a:endParaRPr lang="en-IN" dirty="0"/>
          </a:p>
        </p:txBody>
      </p:sp>
    </p:spTree>
    <p:extLst>
      <p:ext uri="{BB962C8B-B14F-4D97-AF65-F5344CB8AC3E}">
        <p14:creationId xmlns:p14="http://schemas.microsoft.com/office/powerpoint/2010/main" val="184809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21827-93D1-4513-B91D-62869D34F152}"/>
              </a:ext>
            </a:extLst>
          </p:cNvPr>
          <p:cNvSpPr>
            <a:spLocks noGrp="1"/>
          </p:cNvSpPr>
          <p:nvPr>
            <p:ph type="title"/>
          </p:nvPr>
        </p:nvSpPr>
        <p:spPr>
          <a:xfrm>
            <a:off x="1046960" y="195309"/>
            <a:ext cx="10387479" cy="781824"/>
          </a:xfrm>
        </p:spPr>
        <p:txBody>
          <a:bodyPr>
            <a:normAutofit/>
          </a:bodyPr>
          <a:lstStyle/>
          <a:p>
            <a:r>
              <a:rPr lang="en-IN" sz="2800" dirty="0">
                <a:effectLst/>
                <a:latin typeface="Calibri" panose="020F0502020204030204" pitchFamily="34" charset="0"/>
                <a:ea typeface="Calibri" panose="020F0502020204030204" pitchFamily="34" charset="0"/>
              </a:rPr>
              <a:t>Some basic features of Nagara style temples</a:t>
            </a:r>
            <a:endParaRPr lang="en-IN" sz="4400" dirty="0"/>
          </a:p>
        </p:txBody>
      </p:sp>
      <p:sp>
        <p:nvSpPr>
          <p:cNvPr id="6" name="TextBox 5">
            <a:extLst>
              <a:ext uri="{FF2B5EF4-FFF2-40B4-BE49-F238E27FC236}">
                <a16:creationId xmlns:a16="http://schemas.microsoft.com/office/drawing/2014/main" id="{0B5FB9CF-1418-4D65-926B-BE06F9FEF20E}"/>
              </a:ext>
            </a:extLst>
          </p:cNvPr>
          <p:cNvSpPr txBox="1"/>
          <p:nvPr/>
        </p:nvSpPr>
        <p:spPr>
          <a:xfrm>
            <a:off x="0" y="963113"/>
            <a:ext cx="4142231" cy="2079287"/>
          </a:xfrm>
          <a:prstGeom prst="rect">
            <a:avLst/>
          </a:prstGeom>
          <a:noFill/>
        </p:spPr>
        <p:txBody>
          <a:bodyPr wrap="square">
            <a:spAutoFit/>
          </a:bodyPr>
          <a:lstStyle/>
          <a:p>
            <a:pPr marL="692150" indent="-6350">
              <a:lnSpc>
                <a:spcPct val="103000"/>
              </a:lnSpc>
              <a:spcAft>
                <a:spcPts val="25"/>
              </a:spcAft>
            </a:pPr>
            <a:r>
              <a:rPr lang="en-IN" sz="1800" b="1" dirty="0">
                <a:effectLst/>
                <a:latin typeface="Calibri" panose="020F0502020204030204" pitchFamily="34" charset="0"/>
                <a:ea typeface="Calibri" panose="020F0502020204030204" pitchFamily="34" charset="0"/>
              </a:rPr>
              <a:t>Sanctum (garbhagriha</a:t>
            </a:r>
            <a:r>
              <a:rPr lang="en-IN" sz="1800" dirty="0">
                <a:effectLst/>
                <a:latin typeface="Calibri" panose="020F0502020204030204" pitchFamily="34" charset="0"/>
                <a:ea typeface="Calibri" panose="020F0502020204030204" pitchFamily="34" charset="0"/>
              </a:rPr>
              <a:t>) :  </a:t>
            </a:r>
          </a:p>
          <a:p>
            <a:pPr marL="692150" indent="-6350">
              <a:lnSpc>
                <a:spcPct val="103000"/>
              </a:lnSpc>
              <a:spcAft>
                <a:spcPts val="25"/>
              </a:spcAft>
            </a:pPr>
            <a:r>
              <a:rPr lang="en-IN" dirty="0">
                <a:latin typeface="Calibri" panose="020F0502020204030204" pitchFamily="34" charset="0"/>
                <a:ea typeface="Calibri" panose="020F0502020204030204" pitchFamily="34" charset="0"/>
              </a:rPr>
              <a:t>			</a:t>
            </a:r>
            <a:r>
              <a:rPr lang="en-IN" sz="1800" dirty="0">
                <a:effectLst/>
                <a:latin typeface="Calibri" panose="020F0502020204030204" pitchFamily="34" charset="0"/>
                <a:ea typeface="Calibri" panose="020F0502020204030204" pitchFamily="34" charset="0"/>
              </a:rPr>
              <a:t>The literal meaning is ‘womb-house’. It was a small cubicle with a single entrance which grew into a larger chamber in time. The garbhagriha is a path to the house of the main deity. </a:t>
            </a:r>
          </a:p>
        </p:txBody>
      </p:sp>
      <p:sp>
        <p:nvSpPr>
          <p:cNvPr id="8" name="TextBox 7">
            <a:extLst>
              <a:ext uri="{FF2B5EF4-FFF2-40B4-BE49-F238E27FC236}">
                <a16:creationId xmlns:a16="http://schemas.microsoft.com/office/drawing/2014/main" id="{84F509A0-9CC2-44EC-BD36-952C784A698B}"/>
              </a:ext>
            </a:extLst>
          </p:cNvPr>
          <p:cNvSpPr txBox="1"/>
          <p:nvPr/>
        </p:nvSpPr>
        <p:spPr>
          <a:xfrm>
            <a:off x="7204878" y="999671"/>
            <a:ext cx="4862834" cy="1208664"/>
          </a:xfrm>
          <a:prstGeom prst="rect">
            <a:avLst/>
          </a:prstGeom>
          <a:noFill/>
        </p:spPr>
        <p:txBody>
          <a:bodyPr wrap="square">
            <a:spAutoFit/>
          </a:bodyPr>
          <a:lstStyle/>
          <a:p>
            <a:pPr marL="692150" indent="-6350">
              <a:lnSpc>
                <a:spcPct val="103000"/>
              </a:lnSpc>
              <a:spcAft>
                <a:spcPts val="25"/>
              </a:spcAft>
            </a:pPr>
            <a:r>
              <a:rPr lang="en-IN" sz="1800" b="1" dirty="0">
                <a:effectLst/>
                <a:latin typeface="Calibri" panose="020F0502020204030204" pitchFamily="34" charset="0"/>
                <a:ea typeface="Calibri" panose="020F0502020204030204" pitchFamily="34" charset="0"/>
              </a:rPr>
              <a:t>Mandapa : </a:t>
            </a:r>
            <a:r>
              <a:rPr lang="en-IN" sz="1800" dirty="0">
                <a:effectLst/>
                <a:latin typeface="Calibri" panose="020F0502020204030204" pitchFamily="34" charset="0"/>
                <a:ea typeface="Calibri" panose="020F0502020204030204" pitchFamily="34" charset="0"/>
              </a:rPr>
              <a:t> </a:t>
            </a:r>
          </a:p>
          <a:p>
            <a:pPr lvl="3"/>
            <a:r>
              <a:rPr lang="en-IN" dirty="0">
                <a:effectLst/>
                <a:latin typeface="Calibri" panose="020F0502020204030204" pitchFamily="34" charset="0"/>
                <a:ea typeface="Calibri" panose="020F0502020204030204" pitchFamily="34" charset="0"/>
              </a:rPr>
              <a:t>It is a portico hall that incorporates space for a large number of worshippers.</a:t>
            </a:r>
            <a:endParaRPr lang="en-IN" dirty="0"/>
          </a:p>
        </p:txBody>
      </p:sp>
      <p:sp>
        <p:nvSpPr>
          <p:cNvPr id="10" name="TextBox 9">
            <a:extLst>
              <a:ext uri="{FF2B5EF4-FFF2-40B4-BE49-F238E27FC236}">
                <a16:creationId xmlns:a16="http://schemas.microsoft.com/office/drawing/2014/main" id="{B29F72F3-DA39-4922-9FD6-37B1CCED846B}"/>
              </a:ext>
            </a:extLst>
          </p:cNvPr>
          <p:cNvSpPr txBox="1"/>
          <p:nvPr/>
        </p:nvSpPr>
        <p:spPr>
          <a:xfrm>
            <a:off x="-994299" y="3530265"/>
            <a:ext cx="5008071" cy="1793953"/>
          </a:xfrm>
          <a:prstGeom prst="rect">
            <a:avLst/>
          </a:prstGeom>
          <a:noFill/>
        </p:spPr>
        <p:txBody>
          <a:bodyPr wrap="square">
            <a:spAutoFit/>
          </a:bodyPr>
          <a:lstStyle/>
          <a:p>
            <a:pPr marL="685800" marR="70485" indent="915035">
              <a:lnSpc>
                <a:spcPct val="103000"/>
              </a:lnSpc>
              <a:spcAft>
                <a:spcPts val="15"/>
              </a:spcAft>
            </a:pPr>
            <a:r>
              <a:rPr lang="en-IN" sz="1800" b="1" dirty="0">
                <a:effectLst/>
                <a:latin typeface="Calibri" panose="020F0502020204030204" pitchFamily="34" charset="0"/>
                <a:ea typeface="Calibri" panose="020F0502020204030204" pitchFamily="34" charset="0"/>
              </a:rPr>
              <a:t>Vimana :  </a:t>
            </a:r>
            <a:endParaRPr lang="en-IN" sz="1800" dirty="0">
              <a:effectLst/>
              <a:latin typeface="Calibri" panose="020F0502020204030204" pitchFamily="34" charset="0"/>
              <a:ea typeface="Calibri" panose="020F0502020204030204" pitchFamily="34" charset="0"/>
            </a:endParaRPr>
          </a:p>
          <a:p>
            <a:pPr marL="1835785" indent="-234950">
              <a:lnSpc>
                <a:spcPct val="103000"/>
              </a:lnSpc>
              <a:spcAft>
                <a:spcPts val="15"/>
              </a:spcAft>
            </a:pPr>
            <a:r>
              <a:rPr lang="en-IN" sz="1800" dirty="0">
                <a:effectLst/>
                <a:latin typeface="Calibri" panose="020F0502020204030204" pitchFamily="34" charset="0"/>
                <a:ea typeface="Calibri" panose="020F0502020204030204" pitchFamily="34" charset="0"/>
              </a:rPr>
              <a:t>		Freestanding temples tend to have a </a:t>
            </a:r>
            <a:r>
              <a:rPr lang="en-IN" sz="1800" b="1" dirty="0">
                <a:effectLst/>
                <a:latin typeface="Calibri" panose="020F0502020204030204" pitchFamily="34" charset="0"/>
                <a:ea typeface="Calibri" panose="020F0502020204030204" pitchFamily="34" charset="0"/>
              </a:rPr>
              <a:t>mountain-like spire</a:t>
            </a:r>
            <a:r>
              <a:rPr lang="en-IN" sz="1800" dirty="0">
                <a:effectLst/>
                <a:latin typeface="Calibri" panose="020F0502020204030204" pitchFamily="34" charset="0"/>
                <a:ea typeface="Calibri" panose="020F0502020204030204" pitchFamily="34" charset="0"/>
              </a:rPr>
              <a:t>. It can take the shape of a</a:t>
            </a:r>
          </a:p>
          <a:p>
            <a:pPr marL="1835785" indent="-234950">
              <a:lnSpc>
                <a:spcPct val="103000"/>
              </a:lnSpc>
              <a:spcAft>
                <a:spcPts val="15"/>
              </a:spcAft>
            </a:pPr>
            <a:r>
              <a:rPr lang="en-IN" dirty="0">
                <a:latin typeface="Calibri" panose="020F0502020204030204" pitchFamily="34" charset="0"/>
                <a:ea typeface="Calibri" panose="020F0502020204030204" pitchFamily="34" charset="0"/>
              </a:rPr>
              <a:t>     </a:t>
            </a:r>
            <a:r>
              <a:rPr lang="en-IN" sz="1800" dirty="0">
                <a:effectLst/>
                <a:latin typeface="Calibri" panose="020F0502020204030204" pitchFamily="34" charset="0"/>
                <a:ea typeface="Calibri" panose="020F0502020204030204" pitchFamily="34" charset="0"/>
              </a:rPr>
              <a:t>curving peak, popularly known as </a:t>
            </a:r>
            <a:r>
              <a:rPr lang="en-IN" sz="1800" b="1" dirty="0" err="1">
                <a:effectLst/>
                <a:latin typeface="Calibri" panose="020F0502020204030204" pitchFamily="34" charset="0"/>
                <a:ea typeface="Calibri" panose="020F0502020204030204" pitchFamily="34" charset="0"/>
              </a:rPr>
              <a:t>shikhar</a:t>
            </a:r>
            <a:r>
              <a:rPr lang="en-IN" sz="1800" dirty="0">
                <a:effectLst/>
                <a:latin typeface="Calibri" panose="020F0502020204030204" pitchFamily="34" charset="0"/>
                <a:ea typeface="Calibri" panose="020F0502020204030204" pitchFamily="34" charset="0"/>
              </a:rPr>
              <a:t> in Northern India.</a:t>
            </a:r>
          </a:p>
        </p:txBody>
      </p:sp>
      <p:sp>
        <p:nvSpPr>
          <p:cNvPr id="12" name="TextBox 11">
            <a:extLst>
              <a:ext uri="{FF2B5EF4-FFF2-40B4-BE49-F238E27FC236}">
                <a16:creationId xmlns:a16="http://schemas.microsoft.com/office/drawing/2014/main" id="{D371064F-43AC-4F86-B512-79D3B51091AE}"/>
              </a:ext>
            </a:extLst>
          </p:cNvPr>
          <p:cNvSpPr txBox="1"/>
          <p:nvPr/>
        </p:nvSpPr>
        <p:spPr>
          <a:xfrm>
            <a:off x="8004424" y="3530265"/>
            <a:ext cx="3730633" cy="1793953"/>
          </a:xfrm>
          <a:prstGeom prst="rect">
            <a:avLst/>
          </a:prstGeom>
          <a:noFill/>
        </p:spPr>
        <p:txBody>
          <a:bodyPr wrap="square">
            <a:spAutoFit/>
          </a:bodyPr>
          <a:lstStyle/>
          <a:p>
            <a:pPr marL="692150" indent="-6350">
              <a:lnSpc>
                <a:spcPct val="103000"/>
              </a:lnSpc>
              <a:spcAft>
                <a:spcPts val="25"/>
              </a:spcAft>
            </a:pPr>
            <a:r>
              <a:rPr lang="en-IN" sz="1800" b="1" dirty="0" err="1">
                <a:effectLst/>
                <a:latin typeface="Calibri" panose="020F0502020204030204" pitchFamily="34" charset="0"/>
                <a:ea typeface="Calibri" panose="020F0502020204030204" pitchFamily="34" charset="0"/>
              </a:rPr>
              <a:t>Vahan</a:t>
            </a:r>
            <a:r>
              <a:rPr lang="en-IN" sz="1800" b="1" dirty="0">
                <a:effectLst/>
                <a:latin typeface="Calibri" panose="020F0502020204030204" pitchFamily="34" charset="0"/>
                <a:ea typeface="Calibri" panose="020F0502020204030204" pitchFamily="34" charset="0"/>
              </a:rPr>
              <a:t> :</a:t>
            </a:r>
            <a:r>
              <a:rPr lang="en-IN" sz="1800" dirty="0">
                <a:effectLst/>
                <a:latin typeface="Calibri" panose="020F0502020204030204" pitchFamily="34" charset="0"/>
                <a:ea typeface="Calibri" panose="020F0502020204030204" pitchFamily="34" charset="0"/>
              </a:rPr>
              <a:t> </a:t>
            </a:r>
          </a:p>
          <a:p>
            <a:pPr marL="692150" indent="-6350">
              <a:lnSpc>
                <a:spcPct val="103000"/>
              </a:lnSpc>
              <a:spcAft>
                <a:spcPts val="25"/>
              </a:spcAft>
            </a:pPr>
            <a:r>
              <a:rPr lang="en-IN" dirty="0">
                <a:latin typeface="Calibri" panose="020F0502020204030204" pitchFamily="34" charset="0"/>
                <a:ea typeface="Calibri" panose="020F0502020204030204" pitchFamily="34" charset="0"/>
              </a:rPr>
              <a:t>			</a:t>
            </a:r>
            <a:r>
              <a:rPr lang="en-IN" sz="1800" dirty="0">
                <a:effectLst/>
                <a:latin typeface="Calibri" panose="020F0502020204030204" pitchFamily="34" charset="0"/>
                <a:ea typeface="Calibri" panose="020F0502020204030204" pitchFamily="34" charset="0"/>
              </a:rPr>
              <a:t>It was mount or vehicle of the temple’s main 	deity along with a standard pillar or </a:t>
            </a:r>
            <a:r>
              <a:rPr lang="en-IN" sz="1800" b="1" dirty="0" err="1">
                <a:effectLst/>
                <a:latin typeface="Calibri" panose="020F0502020204030204" pitchFamily="34" charset="0"/>
                <a:ea typeface="Calibri" panose="020F0502020204030204" pitchFamily="34" charset="0"/>
              </a:rPr>
              <a:t>dhvaj</a:t>
            </a:r>
            <a:r>
              <a:rPr lang="en-IN" sz="1800" dirty="0">
                <a:effectLst/>
                <a:latin typeface="Calibri" panose="020F0502020204030204" pitchFamily="34" charset="0"/>
                <a:ea typeface="Calibri" panose="020F0502020204030204" pitchFamily="34" charset="0"/>
              </a:rPr>
              <a:t> is placed axially before the sanctum. </a:t>
            </a:r>
          </a:p>
        </p:txBody>
      </p:sp>
      <p:pic>
        <p:nvPicPr>
          <p:cNvPr id="1026" name="Picture 2" descr="Nagara Style of Temple Architecture in India - History Flame">
            <a:extLst>
              <a:ext uri="{FF2B5EF4-FFF2-40B4-BE49-F238E27FC236}">
                <a16:creationId xmlns:a16="http://schemas.microsoft.com/office/drawing/2014/main" id="{9373DDEB-BBF9-4408-A98B-8A253F259A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794" y="2307398"/>
            <a:ext cx="4323810" cy="27023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1419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21827-93D1-4513-B91D-62869D34F152}"/>
              </a:ext>
            </a:extLst>
          </p:cNvPr>
          <p:cNvSpPr>
            <a:spLocks noGrp="1"/>
          </p:cNvSpPr>
          <p:nvPr>
            <p:ph type="title"/>
          </p:nvPr>
        </p:nvSpPr>
        <p:spPr/>
        <p:txBody>
          <a:bodyPr>
            <a:normAutofit fontScale="90000"/>
          </a:bodyPr>
          <a:lstStyle/>
          <a:p>
            <a:r>
              <a:rPr lang="en-IN" sz="3600" u="none" strike="noStrike" dirty="0">
                <a:effectLst/>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rPr>
              <a:t>subdivisions of nagara temples depending on the shape of the shikhara</a:t>
            </a:r>
            <a:endParaRPr lang="en-IN" dirty="0"/>
          </a:p>
        </p:txBody>
      </p:sp>
      <p:sp>
        <p:nvSpPr>
          <p:cNvPr id="4" name="TextBox 3">
            <a:extLst>
              <a:ext uri="{FF2B5EF4-FFF2-40B4-BE49-F238E27FC236}">
                <a16:creationId xmlns:a16="http://schemas.microsoft.com/office/drawing/2014/main" id="{18A208B5-0F41-4A9A-8314-B37CD43845E4}"/>
              </a:ext>
            </a:extLst>
          </p:cNvPr>
          <p:cNvSpPr txBox="1"/>
          <p:nvPr/>
        </p:nvSpPr>
        <p:spPr>
          <a:xfrm>
            <a:off x="-550415" y="1876851"/>
            <a:ext cx="12597414" cy="4433521"/>
          </a:xfrm>
          <a:prstGeom prst="rect">
            <a:avLst/>
          </a:prstGeom>
          <a:noFill/>
        </p:spPr>
        <p:txBody>
          <a:bodyPr wrap="square">
            <a:spAutoFit/>
          </a:bodyPr>
          <a:lstStyle/>
          <a:p>
            <a:pPr lvl="3" fontAlgn="base">
              <a:lnSpc>
                <a:spcPct val="103000"/>
              </a:lnSpc>
              <a:spcAft>
                <a:spcPts val="15"/>
              </a:spcAft>
              <a:buClr>
                <a:srgbClr val="000000"/>
              </a:buClr>
              <a:buSzPts val="1100"/>
            </a:pPr>
            <a:r>
              <a:rPr lang="en-IN" b="1"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Latina</a:t>
            </a:r>
            <a:r>
              <a:rPr lang="en-IN"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 </a:t>
            </a:r>
          </a:p>
          <a:p>
            <a:pPr lvl="4" fontAlgn="base">
              <a:lnSpc>
                <a:spcPct val="103000"/>
              </a:lnSpc>
              <a:spcAft>
                <a:spcPts val="15"/>
              </a:spcAft>
              <a:buClr>
                <a:srgbClr val="000000"/>
              </a:buClr>
              <a:buSzPts val="1100"/>
            </a:pPr>
            <a:r>
              <a:rPr lang="en-IN"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It is the most common name for the simple shikhara which is square at the base and whose walls curve or slope inward to a point on top. It is also known as ‘</a:t>
            </a:r>
            <a:r>
              <a:rPr lang="en-IN" u="none" strike="noStrike" dirty="0" err="1">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rekhaprasada</a:t>
            </a:r>
            <a:r>
              <a:rPr lang="en-IN"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type of shikara. </a:t>
            </a:r>
          </a:p>
          <a:p>
            <a:pPr marL="1106170" indent="-234950">
              <a:lnSpc>
                <a:spcPct val="107000"/>
              </a:lnSpc>
              <a:spcAft>
                <a:spcPts val="60"/>
              </a:spcAft>
            </a:pPr>
            <a:r>
              <a:rPr lang="en-IN" dirty="0">
                <a:effectLst/>
                <a:latin typeface="Calibri" panose="020F0502020204030204" pitchFamily="34" charset="0"/>
                <a:ea typeface="Calibri" panose="020F0502020204030204" pitchFamily="34" charset="0"/>
              </a:rPr>
              <a:t> </a:t>
            </a:r>
          </a:p>
          <a:p>
            <a:pPr lvl="3" fontAlgn="base">
              <a:lnSpc>
                <a:spcPct val="103000"/>
              </a:lnSpc>
              <a:spcAft>
                <a:spcPts val="15"/>
              </a:spcAft>
              <a:buClr>
                <a:srgbClr val="000000"/>
              </a:buClr>
              <a:buSzPts val="1100"/>
            </a:pPr>
            <a:r>
              <a:rPr lang="en-IN" b="1" u="none" strike="noStrike" dirty="0" err="1">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Phamsana</a:t>
            </a:r>
            <a:r>
              <a:rPr lang="en-IN"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p>
          <a:p>
            <a:pPr lvl="4" fontAlgn="base">
              <a:lnSpc>
                <a:spcPct val="103000"/>
              </a:lnSpc>
              <a:spcAft>
                <a:spcPts val="15"/>
              </a:spcAft>
              <a:buClr>
                <a:srgbClr val="000000"/>
              </a:buClr>
              <a:buSzPts val="1100"/>
            </a:pPr>
            <a:r>
              <a:rPr lang="en-IN"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It is broader and shorter form of </a:t>
            </a:r>
            <a:r>
              <a:rPr lang="en-IN" u="none" strike="noStrike" dirty="0" err="1">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latina</a:t>
            </a:r>
            <a:r>
              <a:rPr lang="en-IN"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style of shikhara. Their roofs are composed of several slabs that gently rise to a single point over the centre of the building, unlike the </a:t>
            </a:r>
            <a:r>
              <a:rPr lang="en-IN" u="none" strike="noStrike" dirty="0" err="1">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latina</a:t>
            </a:r>
            <a:r>
              <a:rPr lang="en-IN"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ones which look like sharply rising tall towers. </a:t>
            </a:r>
          </a:p>
          <a:p>
            <a:pPr marL="1106170" indent="-234950">
              <a:lnSpc>
                <a:spcPct val="107000"/>
              </a:lnSpc>
              <a:spcAft>
                <a:spcPts val="60"/>
              </a:spcAft>
            </a:pPr>
            <a:r>
              <a:rPr lang="en-IN" dirty="0">
                <a:effectLst/>
                <a:latin typeface="Calibri" panose="020F0502020204030204" pitchFamily="34" charset="0"/>
                <a:ea typeface="Calibri" panose="020F0502020204030204" pitchFamily="34" charset="0"/>
              </a:rPr>
              <a:t> </a:t>
            </a:r>
          </a:p>
          <a:p>
            <a:pPr lvl="3" fontAlgn="base">
              <a:lnSpc>
                <a:spcPct val="103000"/>
              </a:lnSpc>
              <a:spcAft>
                <a:spcPts val="15"/>
              </a:spcAft>
              <a:buClr>
                <a:srgbClr val="000000"/>
              </a:buClr>
              <a:buSzPts val="1100"/>
            </a:pPr>
            <a:r>
              <a:rPr lang="en-IN" b="1" u="none" strike="noStrike" dirty="0" err="1">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Valabhi</a:t>
            </a:r>
            <a:r>
              <a:rPr lang="en-IN" b="1"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 </a:t>
            </a:r>
          </a:p>
          <a:p>
            <a:pPr lvl="4" fontAlgn="base">
              <a:lnSpc>
                <a:spcPct val="103000"/>
              </a:lnSpc>
              <a:spcAft>
                <a:spcPts val="15"/>
              </a:spcAft>
              <a:buClr>
                <a:srgbClr val="000000"/>
              </a:buClr>
              <a:buSzPts val="1100"/>
            </a:pPr>
            <a:r>
              <a:rPr lang="en-IN"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These are rectangular buildings with a roof that rises into a vaulted chamber. The edge of this vaulted chamber is rounded, like the bamboo or wooden wagons that would have been drawn by bullocks in ancient times. They are also known as ‘wagon-vaulted  buildings’. </a:t>
            </a:r>
          </a:p>
          <a:p>
            <a:pPr marL="1106170" indent="-234950">
              <a:lnSpc>
                <a:spcPct val="107000"/>
              </a:lnSpc>
              <a:spcAft>
                <a:spcPts val="60"/>
              </a:spcAft>
            </a:pPr>
            <a:r>
              <a:rPr lang="en-IN" dirty="0">
                <a:effectLst/>
                <a:latin typeface="Calibri" panose="020F0502020204030204" pitchFamily="34" charset="0"/>
                <a:ea typeface="Calibri" panose="020F0502020204030204" pitchFamily="34" charset="0"/>
              </a:rPr>
              <a:t> </a:t>
            </a:r>
          </a:p>
          <a:p>
            <a:pPr lvl="3" fontAlgn="base">
              <a:lnSpc>
                <a:spcPct val="103000"/>
              </a:lnSpc>
              <a:spcAft>
                <a:spcPts val="15"/>
              </a:spcAft>
              <a:buClr>
                <a:srgbClr val="000000"/>
              </a:buClr>
              <a:buSzPts val="1100"/>
            </a:pPr>
            <a:r>
              <a:rPr lang="en-IN" b="1" u="none" strike="noStrike" dirty="0" err="1">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Sekhari</a:t>
            </a:r>
            <a:r>
              <a:rPr lang="en-IN" b="1"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 </a:t>
            </a:r>
          </a:p>
          <a:p>
            <a:pPr lvl="3" fontAlgn="base">
              <a:lnSpc>
                <a:spcPct val="103000"/>
              </a:lnSpc>
              <a:spcAft>
                <a:spcPts val="15"/>
              </a:spcAft>
              <a:buClr>
                <a:srgbClr val="000000"/>
              </a:buClr>
              <a:buSzPts val="1100"/>
            </a:pPr>
            <a:r>
              <a:rPr lang="en-IN" b="1"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IN"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It is composite of clusters of shikharas which are replicated from main spire (Shikhara). </a:t>
            </a:r>
          </a:p>
        </p:txBody>
      </p:sp>
    </p:spTree>
    <p:extLst>
      <p:ext uri="{BB962C8B-B14F-4D97-AF65-F5344CB8AC3E}">
        <p14:creationId xmlns:p14="http://schemas.microsoft.com/office/powerpoint/2010/main" val="4028405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2E4BF-47D8-4F5A-AC56-65CB5FB9551A}"/>
              </a:ext>
            </a:extLst>
          </p:cNvPr>
          <p:cNvSpPr>
            <a:spLocks noGrp="1"/>
          </p:cNvSpPr>
          <p:nvPr>
            <p:ph type="title"/>
          </p:nvPr>
        </p:nvSpPr>
        <p:spPr>
          <a:xfrm>
            <a:off x="919119" y="210105"/>
            <a:ext cx="10353761" cy="1326321"/>
          </a:xfrm>
        </p:spPr>
        <p:txBody>
          <a:bodyPr/>
          <a:lstStyle/>
          <a:p>
            <a:r>
              <a:rPr lang="en-US" dirty="0"/>
              <a:t>Some Examples </a:t>
            </a:r>
            <a:endParaRPr lang="en-IN" dirty="0"/>
          </a:p>
        </p:txBody>
      </p:sp>
      <p:sp>
        <p:nvSpPr>
          <p:cNvPr id="3" name="TextBox 2">
            <a:extLst>
              <a:ext uri="{FF2B5EF4-FFF2-40B4-BE49-F238E27FC236}">
                <a16:creationId xmlns:a16="http://schemas.microsoft.com/office/drawing/2014/main" id="{F45C15BC-466F-4E5D-A68C-8F481144F52A}"/>
              </a:ext>
            </a:extLst>
          </p:cNvPr>
          <p:cNvSpPr txBox="1"/>
          <p:nvPr/>
        </p:nvSpPr>
        <p:spPr>
          <a:xfrm>
            <a:off x="1047565" y="1859339"/>
            <a:ext cx="6968971" cy="3139321"/>
          </a:xfrm>
          <a:prstGeom prst="rect">
            <a:avLst/>
          </a:prstGeom>
          <a:noFill/>
        </p:spPr>
        <p:txBody>
          <a:bodyPr wrap="square" rtlCol="0">
            <a:spAutoFit/>
          </a:bodyPr>
          <a:lstStyle/>
          <a:p>
            <a:r>
              <a:rPr lang="en-US" dirty="0"/>
              <a:t>Khajuraho Temples, Madhya Pradesh (Centra India)</a:t>
            </a:r>
          </a:p>
          <a:p>
            <a:endParaRPr lang="en-US" dirty="0"/>
          </a:p>
          <a:p>
            <a:r>
              <a:rPr lang="en-US" dirty="0"/>
              <a:t>Sun Temple, </a:t>
            </a:r>
            <a:r>
              <a:rPr lang="en-US" dirty="0" err="1"/>
              <a:t>Modhera</a:t>
            </a:r>
            <a:r>
              <a:rPr lang="en-US" dirty="0"/>
              <a:t>, Gujarat (Western India)</a:t>
            </a:r>
          </a:p>
          <a:p>
            <a:endParaRPr lang="en-US" dirty="0"/>
          </a:p>
          <a:p>
            <a:r>
              <a:rPr lang="en-US" dirty="0"/>
              <a:t>Sun Temple, Konark, Odisha (Eastern India)</a:t>
            </a:r>
          </a:p>
          <a:p>
            <a:endParaRPr lang="en-US" dirty="0"/>
          </a:p>
          <a:p>
            <a:r>
              <a:rPr lang="en-US" dirty="0" err="1"/>
              <a:t>Siddheshvara</a:t>
            </a:r>
            <a:r>
              <a:rPr lang="en-US" dirty="0"/>
              <a:t> Temple, </a:t>
            </a:r>
            <a:r>
              <a:rPr lang="en-US" dirty="0" err="1"/>
              <a:t>Barakar</a:t>
            </a:r>
            <a:r>
              <a:rPr lang="en-US" dirty="0"/>
              <a:t>, West Bengal (Eastern India)</a:t>
            </a:r>
          </a:p>
          <a:p>
            <a:endParaRPr lang="en-US" dirty="0"/>
          </a:p>
          <a:p>
            <a:r>
              <a:rPr lang="en-US" dirty="0" err="1"/>
              <a:t>Kamakhya</a:t>
            </a:r>
            <a:r>
              <a:rPr lang="en-US" dirty="0"/>
              <a:t> Devi mandir, Guwahati, Assam (North-Eastern India)</a:t>
            </a:r>
          </a:p>
          <a:p>
            <a:endParaRPr lang="en-US" dirty="0"/>
          </a:p>
          <a:p>
            <a:r>
              <a:rPr lang="en-US" dirty="0"/>
              <a:t>Sun Temple, </a:t>
            </a:r>
            <a:r>
              <a:rPr lang="en-US" dirty="0" err="1"/>
              <a:t>Martand</a:t>
            </a:r>
            <a:r>
              <a:rPr lang="en-US" dirty="0"/>
              <a:t>, Jammu-Kashmir (North India)</a:t>
            </a:r>
          </a:p>
        </p:txBody>
      </p:sp>
      <p:pic>
        <p:nvPicPr>
          <p:cNvPr id="3074" name="Picture 2" descr="A Mystery of the Kamakhya Temple (Black Magic): History, Images, Timing">
            <a:extLst>
              <a:ext uri="{FF2B5EF4-FFF2-40B4-BE49-F238E27FC236}">
                <a16:creationId xmlns:a16="http://schemas.microsoft.com/office/drawing/2014/main" id="{833447C2-C00A-4046-910B-A05D16851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4727" y="1399897"/>
            <a:ext cx="3552243" cy="22754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078" name="Picture 6" descr="खजुराहो - विकिपीडिया">
            <a:extLst>
              <a:ext uri="{FF2B5EF4-FFF2-40B4-BE49-F238E27FC236}">
                <a16:creationId xmlns:a16="http://schemas.microsoft.com/office/drawing/2014/main" id="{1A94A6E4-8021-47C5-A3BB-D8D07663EC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4727" y="4037398"/>
            <a:ext cx="3552243" cy="24330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76732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21827-93D1-4513-B91D-62869D34F152}"/>
              </a:ext>
            </a:extLst>
          </p:cNvPr>
          <p:cNvSpPr>
            <a:spLocks noGrp="1"/>
          </p:cNvSpPr>
          <p:nvPr>
            <p:ph type="title"/>
          </p:nvPr>
        </p:nvSpPr>
        <p:spPr>
          <a:xfrm>
            <a:off x="919119" y="449802"/>
            <a:ext cx="10353761" cy="1326321"/>
          </a:xfrm>
        </p:spPr>
        <p:txBody>
          <a:bodyPr>
            <a:normAutofit fontScale="90000"/>
          </a:bodyPr>
          <a:lstStyle/>
          <a:p>
            <a:r>
              <a:rPr lang="en-US" dirty="0"/>
              <a:t>Case Study : </a:t>
            </a:r>
            <a:br>
              <a:rPr lang="en-US" dirty="0"/>
            </a:br>
            <a:r>
              <a:rPr lang="en-IN" sz="3200" b="1" dirty="0" err="1">
                <a:effectLst/>
                <a:latin typeface="Calibri" panose="020F0502020204030204" pitchFamily="34" charset="0"/>
                <a:ea typeface="Calibri" panose="020F0502020204030204" pitchFamily="34" charset="0"/>
              </a:rPr>
              <a:t>Siddheshvara</a:t>
            </a:r>
            <a:r>
              <a:rPr lang="en-IN" sz="3200" b="1" dirty="0">
                <a:effectLst/>
                <a:latin typeface="Calibri" panose="020F0502020204030204" pitchFamily="34" charset="0"/>
                <a:ea typeface="Calibri" panose="020F0502020204030204" pitchFamily="34" charset="0"/>
              </a:rPr>
              <a:t> Mahadeva Temple, </a:t>
            </a:r>
            <a:r>
              <a:rPr lang="en-IN" sz="3200" b="1" dirty="0" err="1">
                <a:effectLst/>
                <a:latin typeface="Calibri" panose="020F0502020204030204" pitchFamily="34" charset="0"/>
                <a:ea typeface="Calibri" panose="020F0502020204030204" pitchFamily="34" charset="0"/>
              </a:rPr>
              <a:t>Barakar</a:t>
            </a:r>
            <a:r>
              <a:rPr lang="en-IN" sz="3200" b="1" dirty="0">
                <a:effectLst/>
                <a:latin typeface="Calibri" panose="020F0502020204030204" pitchFamily="34" charset="0"/>
                <a:ea typeface="Calibri" panose="020F0502020204030204" pitchFamily="34" charset="0"/>
              </a:rPr>
              <a:t>, West Bengal (Eastern India)</a:t>
            </a:r>
            <a:endParaRPr lang="en-IN" dirty="0"/>
          </a:p>
        </p:txBody>
      </p:sp>
      <p:sp>
        <p:nvSpPr>
          <p:cNvPr id="4" name="TextBox 3">
            <a:extLst>
              <a:ext uri="{FF2B5EF4-FFF2-40B4-BE49-F238E27FC236}">
                <a16:creationId xmlns:a16="http://schemas.microsoft.com/office/drawing/2014/main" id="{4FD59B11-3D05-4B56-A723-10E329D7E754}"/>
              </a:ext>
            </a:extLst>
          </p:cNvPr>
          <p:cNvSpPr txBox="1"/>
          <p:nvPr/>
        </p:nvSpPr>
        <p:spPr>
          <a:xfrm>
            <a:off x="506028" y="2094172"/>
            <a:ext cx="6391922" cy="3416320"/>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rPr>
              <a:t>The 8th century </a:t>
            </a:r>
            <a:r>
              <a:rPr lang="en-IN" sz="1800" dirty="0" err="1">
                <a:effectLst/>
                <a:latin typeface="Calibri" panose="020F0502020204030204" pitchFamily="34" charset="0"/>
                <a:ea typeface="Calibri" panose="020F0502020204030204" pitchFamily="34" charset="0"/>
              </a:rPr>
              <a:t>Siddheshvara</a:t>
            </a:r>
            <a:r>
              <a:rPr lang="en-IN" sz="1800" dirty="0">
                <a:effectLst/>
                <a:latin typeface="Calibri" panose="020F0502020204030204" pitchFamily="34" charset="0"/>
                <a:ea typeface="Calibri" panose="020F0502020204030204" pitchFamily="34" charset="0"/>
              </a:rPr>
              <a:t> Mahadeva Temple in </a:t>
            </a:r>
            <a:r>
              <a:rPr lang="en-IN" sz="1800" dirty="0" err="1">
                <a:effectLst/>
                <a:latin typeface="Calibri" panose="020F0502020204030204" pitchFamily="34" charset="0"/>
                <a:ea typeface="Calibri" panose="020F0502020204030204" pitchFamily="34" charset="0"/>
              </a:rPr>
              <a:t>Barakar</a:t>
            </a:r>
            <a:r>
              <a:rPr lang="en-IN" sz="1800" dirty="0">
                <a:effectLst/>
                <a:latin typeface="Calibri" panose="020F0502020204030204" pitchFamily="34" charset="0"/>
                <a:ea typeface="Calibri" panose="020F0502020204030204" pitchFamily="34" charset="0"/>
              </a:rPr>
              <a:t> in Burdwan District, for example, shows a tall curving shikhara crowned by a large amalaka and is an example of the early Pala style. </a:t>
            </a:r>
          </a:p>
          <a:p>
            <a:endParaRPr lang="en-IN" sz="1800" dirty="0">
              <a:effectLst/>
              <a:latin typeface="Calibri" panose="020F0502020204030204" pitchFamily="34" charset="0"/>
              <a:ea typeface="Calibri" panose="020F0502020204030204" pitchFamily="34" charset="0"/>
            </a:endParaRPr>
          </a:p>
          <a:p>
            <a:r>
              <a:rPr lang="en-IN" sz="1800" dirty="0">
                <a:effectLst/>
                <a:latin typeface="Calibri" panose="020F0502020204030204" pitchFamily="34" charset="0"/>
                <a:ea typeface="Calibri" panose="020F0502020204030204" pitchFamily="34" charset="0"/>
              </a:rPr>
              <a:t>The black to grey basalt and chlorite stone pillars and arched niches of </a:t>
            </a:r>
            <a:r>
              <a:rPr lang="en-IN" sz="1800" dirty="0" err="1">
                <a:effectLst/>
                <a:latin typeface="Calibri" panose="020F0502020204030204" pitchFamily="34" charset="0"/>
                <a:ea typeface="Calibri" panose="020F0502020204030204" pitchFamily="34" charset="0"/>
              </a:rPr>
              <a:t>Purlia</a:t>
            </a:r>
            <a:r>
              <a:rPr lang="en-IN" sz="1800" dirty="0">
                <a:effectLst/>
                <a:latin typeface="Calibri" panose="020F0502020204030204" pitchFamily="34" charset="0"/>
                <a:ea typeface="Calibri" panose="020F0502020204030204" pitchFamily="34" charset="0"/>
              </a:rPr>
              <a:t> temples heavily influenced the earliest Bengal sultanate buildings at Gaur and </a:t>
            </a:r>
            <a:r>
              <a:rPr lang="en-IN" sz="1800" dirty="0" err="1">
                <a:effectLst/>
                <a:latin typeface="Calibri" panose="020F0502020204030204" pitchFamily="34" charset="0"/>
                <a:ea typeface="Calibri" panose="020F0502020204030204" pitchFamily="34" charset="0"/>
              </a:rPr>
              <a:t>Pandua</a:t>
            </a:r>
            <a:r>
              <a:rPr lang="en-IN" sz="1800" dirty="0">
                <a:effectLst/>
                <a:latin typeface="Calibri" panose="020F0502020204030204" pitchFamily="34" charset="0"/>
                <a:ea typeface="Calibri" panose="020F0502020204030204" pitchFamily="34" charset="0"/>
              </a:rPr>
              <a:t>. </a:t>
            </a:r>
          </a:p>
          <a:p>
            <a:endParaRPr lang="en-IN" sz="1800" dirty="0">
              <a:effectLst/>
              <a:latin typeface="Calibri" panose="020F0502020204030204" pitchFamily="34" charset="0"/>
              <a:ea typeface="Calibri" panose="020F0502020204030204" pitchFamily="34" charset="0"/>
            </a:endParaRPr>
          </a:p>
          <a:p>
            <a:r>
              <a:rPr lang="en-IN" sz="1800" dirty="0">
                <a:effectLst/>
                <a:latin typeface="Calibri" panose="020F0502020204030204" pitchFamily="34" charset="0"/>
                <a:ea typeface="Calibri" panose="020F0502020204030204" pitchFamily="34" charset="0"/>
              </a:rPr>
              <a:t>In the Mughal Period and later scores of terracotta brick temples were built across Bengal and Bangladesh in a unique style that had elements of local building techniques seen in bamboo huts.</a:t>
            </a:r>
            <a:endParaRPr lang="en-IN" dirty="0"/>
          </a:p>
        </p:txBody>
      </p:sp>
      <p:pic>
        <p:nvPicPr>
          <p:cNvPr id="5" name="Picture 4">
            <a:extLst>
              <a:ext uri="{FF2B5EF4-FFF2-40B4-BE49-F238E27FC236}">
                <a16:creationId xmlns:a16="http://schemas.microsoft.com/office/drawing/2014/main" id="{AA277B8F-5B1D-444E-B451-EB6DE9155043}"/>
              </a:ext>
            </a:extLst>
          </p:cNvPr>
          <p:cNvPicPr/>
          <p:nvPr/>
        </p:nvPicPr>
        <p:blipFill rotWithShape="1">
          <a:blip r:embed="rId2"/>
          <a:srcRect t="-2533" r="3815" b="2533"/>
          <a:stretch/>
        </p:blipFill>
        <p:spPr>
          <a:xfrm>
            <a:off x="7767501" y="1535837"/>
            <a:ext cx="3631427" cy="21872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0" name="Picture 2" descr="Siddhesvara Temple - Wikipedia">
            <a:extLst>
              <a:ext uri="{FF2B5EF4-FFF2-40B4-BE49-F238E27FC236}">
                <a16:creationId xmlns:a16="http://schemas.microsoft.com/office/drawing/2014/main" id="{001DE862-3489-41F9-9A33-B4BBEF4C0F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218"/>
          <a:stretch/>
        </p:blipFill>
        <p:spPr bwMode="auto">
          <a:xfrm>
            <a:off x="7767501" y="4043402"/>
            <a:ext cx="3633158" cy="21872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6683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21827-93D1-4513-B91D-62869D34F152}"/>
              </a:ext>
            </a:extLst>
          </p:cNvPr>
          <p:cNvSpPr>
            <a:spLocks noGrp="1"/>
          </p:cNvSpPr>
          <p:nvPr>
            <p:ph type="title"/>
          </p:nvPr>
        </p:nvSpPr>
        <p:spPr>
          <a:xfrm>
            <a:off x="2388093" y="994299"/>
            <a:ext cx="7998781" cy="4039340"/>
          </a:xfrm>
        </p:spPr>
        <p:txBody>
          <a:bodyPr>
            <a:normAutofit/>
          </a:bodyPr>
          <a:lstStyle/>
          <a:p>
            <a:r>
              <a:rPr lang="en-US" sz="6600" dirty="0"/>
              <a:t>Thank You </a:t>
            </a:r>
            <a:br>
              <a:rPr lang="en-US" sz="6600" dirty="0"/>
            </a:br>
            <a:endParaRPr lang="en-IN" sz="6600" dirty="0"/>
          </a:p>
        </p:txBody>
      </p:sp>
    </p:spTree>
    <p:extLst>
      <p:ext uri="{BB962C8B-B14F-4D97-AF65-F5344CB8AC3E}">
        <p14:creationId xmlns:p14="http://schemas.microsoft.com/office/powerpoint/2010/main" val="3848001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159</TotalTime>
  <Words>685</Words>
  <Application>Microsoft Office PowerPoint</Application>
  <PresentationFormat>Widescreen</PresentationFormat>
  <Paragraphs>65</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 Black</vt:lpstr>
      <vt:lpstr>Bookman Old Style</vt:lpstr>
      <vt:lpstr>Calibri</vt:lpstr>
      <vt:lpstr>Courier New</vt:lpstr>
      <vt:lpstr>Rockwell</vt:lpstr>
      <vt:lpstr>Times New Roman</vt:lpstr>
      <vt:lpstr>Damask</vt:lpstr>
      <vt:lpstr>Indian Temples :  Nagara   Style  Architecture  </vt:lpstr>
      <vt:lpstr>Introduction</vt:lpstr>
      <vt:lpstr>Some basic features of Nagara style temples</vt:lpstr>
      <vt:lpstr>subdivisions of nagara temples depending on the shape of the shikhara</vt:lpstr>
      <vt:lpstr>Some Examples </vt:lpstr>
      <vt:lpstr>Case Study :  Siddheshvara Mahadeva Temple, Barakar, West Bengal (Eastern India)</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Temples :  Nagara Style Architecture  </dc:title>
  <dc:creator>pratik yawalkar</dc:creator>
  <cp:lastModifiedBy>pratik yawalkar</cp:lastModifiedBy>
  <cp:revision>16</cp:revision>
  <dcterms:created xsi:type="dcterms:W3CDTF">2021-10-11T01:57:13Z</dcterms:created>
  <dcterms:modified xsi:type="dcterms:W3CDTF">2021-10-18T10:08:44Z</dcterms:modified>
</cp:coreProperties>
</file>