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61" r:id="rId3"/>
    <p:sldId id="297" r:id="rId4"/>
    <p:sldId id="298" r:id="rId5"/>
    <p:sldId id="299" r:id="rId6"/>
    <p:sldId id="300" r:id="rId7"/>
    <p:sldId id="301" r:id="rId8"/>
    <p:sldId id="302" r:id="rId9"/>
    <p:sldId id="303" r:id="rId10"/>
    <p:sldId id="304" r:id="rId11"/>
    <p:sldId id="306" r:id="rId12"/>
    <p:sldId id="305" r:id="rId13"/>
    <p:sldId id="307" r:id="rId14"/>
    <p:sldId id="308" r:id="rId15"/>
    <p:sldId id="309" r:id="rId16"/>
    <p:sldId id="310" r:id="rId17"/>
    <p:sldId id="278" r:id="rId18"/>
    <p:sldId id="27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717"/>
    <a:srgbClr val="F2900E"/>
    <a:srgbClr val="7EF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29c241c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29c241c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 space">
  <p:cSld name="BLANK_1">
    <p:spTree>
      <p:nvGrpSpPr>
        <p:cNvPr id="1" name="Shape 300"/>
        <p:cNvGrpSpPr/>
        <p:nvPr/>
      </p:nvGrpSpPr>
      <p:grpSpPr>
        <a:xfrm>
          <a:off x="0" y="0"/>
          <a:ext cx="0" cy="0"/>
          <a:chOff x="0" y="0"/>
          <a:chExt cx="0" cy="0"/>
        </a:xfrm>
      </p:grpSpPr>
      <p:sp>
        <p:nvSpPr>
          <p:cNvPr id="301" name="Google Shape;301;p11"/>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2" name="Google Shape;302;p11"/>
          <p:cNvGrpSpPr/>
          <p:nvPr/>
        </p:nvGrpSpPr>
        <p:grpSpPr>
          <a:xfrm>
            <a:off x="-818949" y="-1020715"/>
            <a:ext cx="10913372" cy="7622499"/>
            <a:chOff x="-818949" y="-1020715"/>
            <a:chExt cx="10913372" cy="7622499"/>
          </a:xfrm>
        </p:grpSpPr>
        <p:grpSp>
          <p:nvGrpSpPr>
            <p:cNvPr id="303" name="Google Shape;303;p11"/>
            <p:cNvGrpSpPr/>
            <p:nvPr/>
          </p:nvGrpSpPr>
          <p:grpSpPr>
            <a:xfrm rot="-4527684">
              <a:off x="8019650" y="4601602"/>
              <a:ext cx="2099905" cy="1572861"/>
              <a:chOff x="4085850" y="470300"/>
              <a:chExt cx="4240900" cy="3176500"/>
            </a:xfrm>
          </p:grpSpPr>
          <p:sp>
            <p:nvSpPr>
              <p:cNvPr id="304" name="Google Shape;30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5" name="Google Shape;30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6" name="Google Shape;30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07" name="Google Shape;307;p11"/>
            <p:cNvGrpSpPr/>
            <p:nvPr/>
          </p:nvGrpSpPr>
          <p:grpSpPr>
            <a:xfrm>
              <a:off x="2661232" y="-763064"/>
              <a:ext cx="2099670" cy="1572685"/>
              <a:chOff x="4085850" y="470300"/>
              <a:chExt cx="4240900" cy="3176500"/>
            </a:xfrm>
          </p:grpSpPr>
          <p:sp>
            <p:nvSpPr>
              <p:cNvPr id="308" name="Google Shape;30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9" name="Google Shape;30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0" name="Google Shape;31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1" name="Google Shape;311;p11"/>
            <p:cNvGrpSpPr/>
            <p:nvPr/>
          </p:nvGrpSpPr>
          <p:grpSpPr>
            <a:xfrm rot="-10392908">
              <a:off x="7794620" y="-644530"/>
              <a:ext cx="2099957" cy="1572900"/>
              <a:chOff x="4085850" y="470300"/>
              <a:chExt cx="4240900" cy="3176500"/>
            </a:xfrm>
          </p:grpSpPr>
          <p:sp>
            <p:nvSpPr>
              <p:cNvPr id="312" name="Google Shape;31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3" name="Google Shape;31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4" name="Google Shape;31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5" name="Google Shape;315;p11"/>
            <p:cNvGrpSpPr/>
            <p:nvPr/>
          </p:nvGrpSpPr>
          <p:grpSpPr>
            <a:xfrm rot="6700735">
              <a:off x="7794705" y="1370232"/>
              <a:ext cx="2099757" cy="1572751"/>
              <a:chOff x="4085850" y="470300"/>
              <a:chExt cx="4240900" cy="3176500"/>
            </a:xfrm>
          </p:grpSpPr>
          <p:sp>
            <p:nvSpPr>
              <p:cNvPr id="316" name="Google Shape;316;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7" name="Google Shape;317;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8" name="Google Shape;318;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9" name="Google Shape;319;p11"/>
            <p:cNvGrpSpPr/>
            <p:nvPr/>
          </p:nvGrpSpPr>
          <p:grpSpPr>
            <a:xfrm rot="-528359">
              <a:off x="2945437" y="4011777"/>
              <a:ext cx="2099824" cy="1572801"/>
              <a:chOff x="4085850" y="470300"/>
              <a:chExt cx="4240900" cy="3176500"/>
            </a:xfrm>
          </p:grpSpPr>
          <p:sp>
            <p:nvSpPr>
              <p:cNvPr id="320" name="Google Shape;320;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1" name="Google Shape;321;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2" name="Google Shape;322;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3" name="Google Shape;323;p11"/>
            <p:cNvGrpSpPr/>
            <p:nvPr/>
          </p:nvGrpSpPr>
          <p:grpSpPr>
            <a:xfrm rot="-6463940">
              <a:off x="-800051" y="2374509"/>
              <a:ext cx="2099769" cy="1572760"/>
              <a:chOff x="4085850" y="470300"/>
              <a:chExt cx="4240900" cy="3176500"/>
            </a:xfrm>
          </p:grpSpPr>
          <p:sp>
            <p:nvSpPr>
              <p:cNvPr id="324" name="Google Shape;32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5" name="Google Shape;32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6" name="Google Shape;32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7" name="Google Shape;327;p11"/>
            <p:cNvGrpSpPr/>
            <p:nvPr/>
          </p:nvGrpSpPr>
          <p:grpSpPr>
            <a:xfrm rot="3661376">
              <a:off x="414471" y="-507602"/>
              <a:ext cx="2100056" cy="1572975"/>
              <a:chOff x="4085850" y="470300"/>
              <a:chExt cx="4240900" cy="3176500"/>
            </a:xfrm>
          </p:grpSpPr>
          <p:sp>
            <p:nvSpPr>
              <p:cNvPr id="328" name="Google Shape;32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9" name="Google Shape;32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0" name="Google Shape;33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31" name="Google Shape;331;p11"/>
            <p:cNvGrpSpPr/>
            <p:nvPr/>
          </p:nvGrpSpPr>
          <p:grpSpPr>
            <a:xfrm rot="2064540">
              <a:off x="4893687" y="4316027"/>
              <a:ext cx="2099825" cy="1572802"/>
              <a:chOff x="4085850" y="470300"/>
              <a:chExt cx="4240900" cy="3176500"/>
            </a:xfrm>
          </p:grpSpPr>
          <p:sp>
            <p:nvSpPr>
              <p:cNvPr id="332" name="Google Shape;33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3" name="Google Shape;33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4" name="Google Shape;33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eb.cs.wpi.edu/~kal/PLT/PLT8.6.4.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brainkart.com/article/Loops-in-Flow-Graph_8113/" TargetMode="External"/><Relationship Id="rId4" Type="http://schemas.openxmlformats.org/officeDocument/2006/relationships/hyperlink" Target="https://classroom.google.com/u/1/c/NDQ2NDE1Njk5MDY0/m/NDgxMzAyNDc2NjEy/detai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903082" y="954054"/>
            <a:ext cx="7337836"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a:effectLst>
                  <a:outerShdw blurRad="38100" dist="38100" dir="2700000" algn="tl">
                    <a:srgbClr val="000000">
                      <a:alpha val="43137"/>
                    </a:srgbClr>
                  </a:outerShdw>
                </a:effectLst>
                <a:latin typeface="Copperplate Gothic Bold" panose="020E0705020206020404" pitchFamily="34" charset="0"/>
              </a:rPr>
              <a:t>To Find natural loop using pfg</a:t>
            </a:r>
            <a:endParaRPr sz="6000" b="1" dirty="0">
              <a:effectLst>
                <a:outerShdw blurRad="38100" dist="38100" dir="2700000" algn="tl">
                  <a:srgbClr val="000000">
                    <a:alpha val="43137"/>
                  </a:srgbClr>
                </a:outerShdw>
              </a:effectLst>
              <a:latin typeface="Copperplate Gothic Bold" panose="020E0705020206020404" pitchFamily="34" charset="0"/>
            </a:endParaRPr>
          </a:p>
        </p:txBody>
      </p:sp>
      <p:sp>
        <p:nvSpPr>
          <p:cNvPr id="2" name="TextBox 1">
            <a:extLst>
              <a:ext uri="{FF2B5EF4-FFF2-40B4-BE49-F238E27FC236}">
                <a16:creationId xmlns:a16="http://schemas.microsoft.com/office/drawing/2014/main" id="{524143C7-56DB-4B1C-9DFC-ABCA5C8284AF}"/>
              </a:ext>
            </a:extLst>
          </p:cNvPr>
          <p:cNvSpPr txBox="1"/>
          <p:nvPr/>
        </p:nvSpPr>
        <p:spPr>
          <a:xfrm>
            <a:off x="4702628" y="2571750"/>
            <a:ext cx="4506685" cy="1323439"/>
          </a:xfrm>
          <a:prstGeom prst="rect">
            <a:avLst/>
          </a:prstGeom>
          <a:noFill/>
        </p:spPr>
        <p:txBody>
          <a:bodyPr wrap="square" rtlCol="0">
            <a:spAutoFit/>
          </a:bodyPr>
          <a:lstStyle/>
          <a:p>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BY :- </a:t>
            </a:r>
          </a:p>
          <a:p>
            <a:pPr lvl="3"/>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	Pratik Yuvraj Yawalkar,</a:t>
            </a:r>
          </a:p>
          <a:p>
            <a:pPr lvl="3"/>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	Roll No. 62,</a:t>
            </a:r>
          </a:p>
          <a:p>
            <a:pPr lvl="3"/>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	Section A, Shift 1,</a:t>
            </a:r>
          </a:p>
          <a:p>
            <a:pPr lvl="3"/>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	CSE, RCOEM.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51A16-6909-4275-9BC2-342075159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DEAD0B8E-D086-4C6D-9574-60A42AE28492}"/>
              </a:ext>
            </a:extLst>
          </p:cNvPr>
          <p:cNvSpPr txBox="1"/>
          <p:nvPr/>
        </p:nvSpPr>
        <p:spPr>
          <a:xfrm>
            <a:off x="3834810" y="538716"/>
            <a:ext cx="3941133" cy="461665"/>
          </a:xfrm>
          <a:prstGeom prst="rect">
            <a:avLst/>
          </a:prstGeom>
          <a:noFill/>
        </p:spPr>
        <p:txBody>
          <a:bodyPr wrap="square" rtlCol="0">
            <a:spAutoFit/>
          </a:bodyPr>
          <a:lstStyle/>
          <a:p>
            <a:r>
              <a:rPr lang="en-IN" sz="2400" b="1" dirty="0">
                <a:solidFill>
                  <a:schemeClr val="tx1"/>
                </a:solidFill>
                <a:effectLst>
                  <a:outerShdw blurRad="38100" dist="38100" dir="2700000" algn="tl">
                    <a:srgbClr val="000000">
                      <a:alpha val="43137"/>
                    </a:srgbClr>
                  </a:outerShdw>
                </a:effectLst>
                <a:latin typeface="Copperplate Gothic Bold" panose="020E0705020206020404" pitchFamily="34" charset="0"/>
              </a:rPr>
              <a:t>Result Of Step 3:</a:t>
            </a:r>
          </a:p>
        </p:txBody>
      </p:sp>
      <p:sp>
        <p:nvSpPr>
          <p:cNvPr id="4" name="Oval 3">
            <a:extLst>
              <a:ext uri="{FF2B5EF4-FFF2-40B4-BE49-F238E27FC236}">
                <a16:creationId xmlns:a16="http://schemas.microsoft.com/office/drawing/2014/main" id="{6A6BAAF6-0AA1-4ED6-B4A5-44C8615BAA24}"/>
              </a:ext>
            </a:extLst>
          </p:cNvPr>
          <p:cNvSpPr/>
          <p:nvPr/>
        </p:nvSpPr>
        <p:spPr>
          <a:xfrm>
            <a:off x="2750285" y="592340"/>
            <a:ext cx="723012" cy="40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B0</a:t>
            </a:r>
          </a:p>
        </p:txBody>
      </p:sp>
      <p:sp>
        <p:nvSpPr>
          <p:cNvPr id="5" name="Oval 4">
            <a:extLst>
              <a:ext uri="{FF2B5EF4-FFF2-40B4-BE49-F238E27FC236}">
                <a16:creationId xmlns:a16="http://schemas.microsoft.com/office/drawing/2014/main" id="{D8522A62-90AA-4501-91C0-0C3B2E7AF0EC}"/>
              </a:ext>
            </a:extLst>
          </p:cNvPr>
          <p:cNvSpPr/>
          <p:nvPr/>
        </p:nvSpPr>
        <p:spPr>
          <a:xfrm>
            <a:off x="2750287" y="1262382"/>
            <a:ext cx="723012" cy="40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6" name="Oval 5">
            <a:extLst>
              <a:ext uri="{FF2B5EF4-FFF2-40B4-BE49-F238E27FC236}">
                <a16:creationId xmlns:a16="http://schemas.microsoft.com/office/drawing/2014/main" id="{4F64E0C1-229A-44C8-8F86-7A4AE854CB47}"/>
              </a:ext>
            </a:extLst>
          </p:cNvPr>
          <p:cNvSpPr/>
          <p:nvPr/>
        </p:nvSpPr>
        <p:spPr>
          <a:xfrm>
            <a:off x="2750285" y="1928657"/>
            <a:ext cx="723012" cy="40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B3</a:t>
            </a:r>
          </a:p>
        </p:txBody>
      </p:sp>
      <p:sp>
        <p:nvSpPr>
          <p:cNvPr id="7" name="Oval 6">
            <a:extLst>
              <a:ext uri="{FF2B5EF4-FFF2-40B4-BE49-F238E27FC236}">
                <a16:creationId xmlns:a16="http://schemas.microsoft.com/office/drawing/2014/main" id="{EC56CC34-B2B5-4682-BB6A-B4CF1102E071}"/>
              </a:ext>
            </a:extLst>
          </p:cNvPr>
          <p:cNvSpPr/>
          <p:nvPr/>
        </p:nvSpPr>
        <p:spPr>
          <a:xfrm>
            <a:off x="2750285" y="2539289"/>
            <a:ext cx="723012" cy="51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B4</a:t>
            </a:r>
          </a:p>
        </p:txBody>
      </p:sp>
      <p:sp>
        <p:nvSpPr>
          <p:cNvPr id="8" name="Oval 7">
            <a:extLst>
              <a:ext uri="{FF2B5EF4-FFF2-40B4-BE49-F238E27FC236}">
                <a16:creationId xmlns:a16="http://schemas.microsoft.com/office/drawing/2014/main" id="{07EFEBEB-A4EB-4CA8-82EF-587DFABBB7E7}"/>
              </a:ext>
            </a:extLst>
          </p:cNvPr>
          <p:cNvSpPr/>
          <p:nvPr/>
        </p:nvSpPr>
        <p:spPr>
          <a:xfrm>
            <a:off x="4054550" y="1675047"/>
            <a:ext cx="723012" cy="40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cxnSp>
        <p:nvCxnSpPr>
          <p:cNvPr id="10" name="Straight Arrow Connector 9">
            <a:extLst>
              <a:ext uri="{FF2B5EF4-FFF2-40B4-BE49-F238E27FC236}">
                <a16:creationId xmlns:a16="http://schemas.microsoft.com/office/drawing/2014/main" id="{807D40A3-8D9D-49DD-BCA3-F7610DDE93D5}"/>
              </a:ext>
            </a:extLst>
          </p:cNvPr>
          <p:cNvCxnSpPr>
            <a:stCxn id="4" idx="4"/>
            <a:endCxn id="5" idx="0"/>
          </p:cNvCxnSpPr>
          <p:nvPr/>
        </p:nvCxnSpPr>
        <p:spPr>
          <a:xfrm>
            <a:off x="3111791" y="1000381"/>
            <a:ext cx="2" cy="262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E062B063-96E7-4378-B2B5-81E4928AEFFD}"/>
              </a:ext>
            </a:extLst>
          </p:cNvPr>
          <p:cNvCxnSpPr>
            <a:cxnSpLocks/>
            <a:stCxn id="5" idx="5"/>
            <a:endCxn id="6" idx="7"/>
          </p:cNvCxnSpPr>
          <p:nvPr/>
        </p:nvCxnSpPr>
        <p:spPr>
          <a:xfrm flipH="1">
            <a:off x="3367414" y="1610667"/>
            <a:ext cx="2" cy="3777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B10B3943-18C6-4A79-809D-0DA20AD9BAFA}"/>
              </a:ext>
            </a:extLst>
          </p:cNvPr>
          <p:cNvCxnSpPr>
            <a:cxnSpLocks/>
            <a:stCxn id="6" idx="1"/>
            <a:endCxn id="5" idx="3"/>
          </p:cNvCxnSpPr>
          <p:nvPr/>
        </p:nvCxnSpPr>
        <p:spPr>
          <a:xfrm flipV="1">
            <a:off x="2856168" y="1610667"/>
            <a:ext cx="2" cy="3777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E61F795E-A374-495B-997D-3BA49DF460E4}"/>
              </a:ext>
            </a:extLst>
          </p:cNvPr>
          <p:cNvCxnSpPr>
            <a:cxnSpLocks/>
            <a:endCxn id="8" idx="0"/>
          </p:cNvCxnSpPr>
          <p:nvPr/>
        </p:nvCxnSpPr>
        <p:spPr>
          <a:xfrm>
            <a:off x="3474175" y="1466833"/>
            <a:ext cx="941881" cy="2082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70AF740F-69E6-4210-996F-D0164ACF07D4}"/>
              </a:ext>
            </a:extLst>
          </p:cNvPr>
          <p:cNvCxnSpPr>
            <a:cxnSpLocks/>
            <a:stCxn id="8" idx="4"/>
            <a:endCxn id="7" idx="6"/>
          </p:cNvCxnSpPr>
          <p:nvPr/>
        </p:nvCxnSpPr>
        <p:spPr>
          <a:xfrm flipH="1">
            <a:off x="3473297" y="2083088"/>
            <a:ext cx="942759" cy="7159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65" name="Google Shape;1111;p48">
            <a:extLst>
              <a:ext uri="{FF2B5EF4-FFF2-40B4-BE49-F238E27FC236}">
                <a16:creationId xmlns:a16="http://schemas.microsoft.com/office/drawing/2014/main" id="{EED91E67-A5CB-484C-9D48-90BF6C5AF2BB}"/>
              </a:ext>
            </a:extLst>
          </p:cNvPr>
          <p:cNvGrpSpPr/>
          <p:nvPr/>
        </p:nvGrpSpPr>
        <p:grpSpPr>
          <a:xfrm>
            <a:off x="1745898" y="76250"/>
            <a:ext cx="7207279" cy="4991000"/>
            <a:chOff x="2583325" y="2972875"/>
            <a:chExt cx="462850" cy="445750"/>
          </a:xfrm>
        </p:grpSpPr>
        <p:sp>
          <p:nvSpPr>
            <p:cNvPr id="66" name="Google Shape;1112;p48">
              <a:extLst>
                <a:ext uri="{FF2B5EF4-FFF2-40B4-BE49-F238E27FC236}">
                  <a16:creationId xmlns:a16="http://schemas.microsoft.com/office/drawing/2014/main" id="{5F27F571-30D5-46A1-8B95-30BA9AE90511}"/>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 name="Google Shape;1113;p48">
              <a:extLst>
                <a:ext uri="{FF2B5EF4-FFF2-40B4-BE49-F238E27FC236}">
                  <a16:creationId xmlns:a16="http://schemas.microsoft.com/office/drawing/2014/main" id="{0D8E8693-F4DB-497F-B002-02495C4AAD6A}"/>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0" name="Google Shape;964;p48">
            <a:extLst>
              <a:ext uri="{FF2B5EF4-FFF2-40B4-BE49-F238E27FC236}">
                <a16:creationId xmlns:a16="http://schemas.microsoft.com/office/drawing/2014/main" id="{745D30D4-ECC4-40FE-9B71-67DD7DD02746}"/>
              </a:ext>
            </a:extLst>
          </p:cNvPr>
          <p:cNvGrpSpPr/>
          <p:nvPr/>
        </p:nvGrpSpPr>
        <p:grpSpPr>
          <a:xfrm>
            <a:off x="267828" y="896321"/>
            <a:ext cx="1010428" cy="1140161"/>
            <a:chOff x="584925" y="238125"/>
            <a:chExt cx="415200" cy="525100"/>
          </a:xfrm>
        </p:grpSpPr>
        <p:sp>
          <p:nvSpPr>
            <p:cNvPr id="81" name="Google Shape;965;p48">
              <a:extLst>
                <a:ext uri="{FF2B5EF4-FFF2-40B4-BE49-F238E27FC236}">
                  <a16:creationId xmlns:a16="http://schemas.microsoft.com/office/drawing/2014/main" id="{DD9CAA36-96E3-4667-AA7A-D391FDFCD804}"/>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 name="Google Shape;966;p48">
              <a:extLst>
                <a:ext uri="{FF2B5EF4-FFF2-40B4-BE49-F238E27FC236}">
                  <a16:creationId xmlns:a16="http://schemas.microsoft.com/office/drawing/2014/main" id="{5E70D109-0696-4785-B016-1C3BE076184A}"/>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 name="Google Shape;967;p48">
              <a:extLst>
                <a:ext uri="{FF2B5EF4-FFF2-40B4-BE49-F238E27FC236}">
                  <a16:creationId xmlns:a16="http://schemas.microsoft.com/office/drawing/2014/main" id="{28DE49F7-12FC-4E58-992C-55F8CDE4032D}"/>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968;p48">
              <a:extLst>
                <a:ext uri="{FF2B5EF4-FFF2-40B4-BE49-F238E27FC236}">
                  <a16:creationId xmlns:a16="http://schemas.microsoft.com/office/drawing/2014/main" id="{D6953196-4B09-49C3-9360-C779B52C97CC}"/>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969;p48">
              <a:extLst>
                <a:ext uri="{FF2B5EF4-FFF2-40B4-BE49-F238E27FC236}">
                  <a16:creationId xmlns:a16="http://schemas.microsoft.com/office/drawing/2014/main" id="{C258D81A-7F95-4794-9864-CAF4A5C71631}"/>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970;p48">
              <a:extLst>
                <a:ext uri="{FF2B5EF4-FFF2-40B4-BE49-F238E27FC236}">
                  <a16:creationId xmlns:a16="http://schemas.microsoft.com/office/drawing/2014/main" id="{55119427-FAAD-4D72-BFB9-561E2056279C}"/>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5" name="TextBox 24">
            <a:extLst>
              <a:ext uri="{FF2B5EF4-FFF2-40B4-BE49-F238E27FC236}">
                <a16:creationId xmlns:a16="http://schemas.microsoft.com/office/drawing/2014/main" id="{599D709C-A244-4142-BCC8-6BCE1FD84CEB}"/>
              </a:ext>
            </a:extLst>
          </p:cNvPr>
          <p:cNvSpPr txBox="1"/>
          <p:nvPr/>
        </p:nvSpPr>
        <p:spPr>
          <a:xfrm>
            <a:off x="5357937" y="876122"/>
            <a:ext cx="2548656" cy="2893100"/>
          </a:xfrm>
          <a:prstGeom prst="rect">
            <a:avLst/>
          </a:prstGeom>
          <a:noFill/>
        </p:spPr>
        <p:txBody>
          <a:bodyPr wrap="square">
            <a:spAutoFit/>
          </a:bodyPr>
          <a:lstStyle/>
          <a:p>
            <a:r>
              <a:rPr lang="en-US" dirty="0">
                <a:solidFill>
                  <a:schemeClr val="tx1"/>
                </a:solidFill>
              </a:rPr>
              <a:t>10: amt=a		B0</a:t>
            </a:r>
          </a:p>
          <a:p>
            <a:r>
              <a:rPr lang="en-US" dirty="0">
                <a:solidFill>
                  <a:schemeClr val="tx1"/>
                </a:solidFill>
              </a:rPr>
              <a:t>20: rate=a</a:t>
            </a:r>
          </a:p>
          <a:p>
            <a:r>
              <a:rPr lang="en-US" dirty="0">
                <a:solidFill>
                  <a:schemeClr val="tx1"/>
                </a:solidFill>
              </a:rPr>
              <a:t>----------------------------------------</a:t>
            </a:r>
          </a:p>
          <a:p>
            <a:r>
              <a:rPr lang="en-US" dirty="0">
                <a:solidFill>
                  <a:schemeClr val="tx1"/>
                </a:solidFill>
              </a:rPr>
              <a:t>30: if(a&gt;10) GOTO 50	B1</a:t>
            </a:r>
          </a:p>
          <a:p>
            <a:r>
              <a:rPr lang="en-US" dirty="0">
                <a:solidFill>
                  <a:schemeClr val="tx1"/>
                </a:solidFill>
              </a:rPr>
              <a:t>----------------------------------------</a:t>
            </a:r>
          </a:p>
          <a:p>
            <a:r>
              <a:rPr lang="en-US" dirty="0">
                <a:solidFill>
                  <a:schemeClr val="tx1"/>
                </a:solidFill>
              </a:rPr>
              <a:t>40: GOTO 120	B2</a:t>
            </a:r>
          </a:p>
          <a:p>
            <a:r>
              <a:rPr lang="en-US" dirty="0">
                <a:solidFill>
                  <a:schemeClr val="tx1"/>
                </a:solidFill>
              </a:rPr>
              <a:t>----------------------------------------</a:t>
            </a:r>
          </a:p>
          <a:p>
            <a:r>
              <a:rPr lang="en-US" dirty="0">
                <a:solidFill>
                  <a:schemeClr val="tx1"/>
                </a:solidFill>
              </a:rPr>
              <a:t>50: amt =amt*rate	B3</a:t>
            </a:r>
          </a:p>
          <a:p>
            <a:r>
              <a:rPr lang="en-US" dirty="0">
                <a:solidFill>
                  <a:schemeClr val="tx1"/>
                </a:solidFill>
              </a:rPr>
              <a:t>60: amt =amt+100</a:t>
            </a:r>
          </a:p>
          <a:p>
            <a:r>
              <a:rPr lang="en-US" dirty="0">
                <a:solidFill>
                  <a:schemeClr val="tx1"/>
                </a:solidFill>
              </a:rPr>
              <a:t>70: a=a+1</a:t>
            </a:r>
          </a:p>
          <a:p>
            <a:r>
              <a:rPr lang="en-US" dirty="0">
                <a:solidFill>
                  <a:schemeClr val="tx1"/>
                </a:solidFill>
              </a:rPr>
              <a:t>80: GOTO 30</a:t>
            </a:r>
          </a:p>
          <a:p>
            <a:r>
              <a:rPr lang="en-US" dirty="0">
                <a:solidFill>
                  <a:schemeClr val="tx1"/>
                </a:solidFill>
              </a:rPr>
              <a:t>----------------------------------------</a:t>
            </a:r>
          </a:p>
          <a:p>
            <a:r>
              <a:rPr lang="en-US" dirty="0">
                <a:solidFill>
                  <a:schemeClr val="tx1"/>
                </a:solidFill>
              </a:rPr>
              <a:t>120: Exit		B4</a:t>
            </a:r>
            <a:endParaRPr lang="en-IN" dirty="0">
              <a:solidFill>
                <a:schemeClr val="tx1"/>
              </a:solidFill>
            </a:endParaRPr>
          </a:p>
        </p:txBody>
      </p:sp>
    </p:spTree>
    <p:extLst>
      <p:ext uri="{BB962C8B-B14F-4D97-AF65-F5344CB8AC3E}">
        <p14:creationId xmlns:p14="http://schemas.microsoft.com/office/powerpoint/2010/main" val="299108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13;p48">
            <a:extLst>
              <a:ext uri="{FF2B5EF4-FFF2-40B4-BE49-F238E27FC236}">
                <a16:creationId xmlns:a16="http://schemas.microsoft.com/office/drawing/2014/main" id="{9F3E80C7-3E9A-4ABD-A953-37176EA5A07A}"/>
              </a:ext>
            </a:extLst>
          </p:cNvPr>
          <p:cNvGrpSpPr/>
          <p:nvPr/>
        </p:nvGrpSpPr>
        <p:grpSpPr>
          <a:xfrm>
            <a:off x="5412978" y="956931"/>
            <a:ext cx="2894594" cy="3377022"/>
            <a:chOff x="584925" y="922575"/>
            <a:chExt cx="415200" cy="502525"/>
          </a:xfrm>
        </p:grpSpPr>
        <p:sp>
          <p:nvSpPr>
            <p:cNvPr id="6" name="Google Shape;1014;p48">
              <a:extLst>
                <a:ext uri="{FF2B5EF4-FFF2-40B4-BE49-F238E27FC236}">
                  <a16:creationId xmlns:a16="http://schemas.microsoft.com/office/drawing/2014/main" id="{A0974356-9238-4B93-A037-918D5C82D820}"/>
                </a:ext>
              </a:extLst>
            </p:cNvPr>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015;p48">
              <a:extLst>
                <a:ext uri="{FF2B5EF4-FFF2-40B4-BE49-F238E27FC236}">
                  <a16:creationId xmlns:a16="http://schemas.microsoft.com/office/drawing/2014/main" id="{30BBB12E-1C9B-4B5E-8829-B1C52F1680EF}"/>
                </a:ext>
              </a:extLst>
            </p:cNvPr>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1016;p48">
              <a:extLst>
                <a:ext uri="{FF2B5EF4-FFF2-40B4-BE49-F238E27FC236}">
                  <a16:creationId xmlns:a16="http://schemas.microsoft.com/office/drawing/2014/main" id="{C6C081A7-47E9-4318-A863-8644612A6671}"/>
                </a:ext>
              </a:extLst>
            </p:cNvPr>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Slide Number Placeholder 1">
            <a:extLst>
              <a:ext uri="{FF2B5EF4-FFF2-40B4-BE49-F238E27FC236}">
                <a16:creationId xmlns:a16="http://schemas.microsoft.com/office/drawing/2014/main" id="{F3751A16-6909-4275-9BC2-342075159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DEAD0B8E-D086-4C6D-9574-60A42AE28492}"/>
              </a:ext>
            </a:extLst>
          </p:cNvPr>
          <p:cNvSpPr txBox="1"/>
          <p:nvPr/>
        </p:nvSpPr>
        <p:spPr>
          <a:xfrm>
            <a:off x="4295555" y="411126"/>
            <a:ext cx="2806994" cy="461665"/>
          </a:xfrm>
          <a:prstGeom prst="rect">
            <a:avLst/>
          </a:prstGeom>
          <a:noFill/>
        </p:spPr>
        <p:txBody>
          <a:bodyPr wrap="square" rtlCol="0">
            <a:spAutoFit/>
          </a:bodyPr>
          <a:lstStyle/>
          <a:p>
            <a:r>
              <a:rPr lang="en-IN" sz="2400" b="1" dirty="0">
                <a:solidFill>
                  <a:schemeClr val="tx1"/>
                </a:solidFill>
                <a:effectLst>
                  <a:outerShdw blurRad="38100" dist="38100" dir="2700000" algn="tl">
                    <a:srgbClr val="000000">
                      <a:alpha val="43137"/>
                    </a:srgbClr>
                  </a:outerShdw>
                </a:effectLst>
                <a:latin typeface="Copperplate Gothic Bold" panose="020E0705020206020404" pitchFamily="34" charset="0"/>
              </a:rPr>
              <a:t>Dominators</a:t>
            </a:r>
          </a:p>
        </p:txBody>
      </p:sp>
      <p:sp>
        <p:nvSpPr>
          <p:cNvPr id="4" name="TextBox 3">
            <a:extLst>
              <a:ext uri="{FF2B5EF4-FFF2-40B4-BE49-F238E27FC236}">
                <a16:creationId xmlns:a16="http://schemas.microsoft.com/office/drawing/2014/main" id="{94BD9A7E-B447-4701-9921-E0DB7DE9352D}"/>
              </a:ext>
            </a:extLst>
          </p:cNvPr>
          <p:cNvSpPr txBox="1"/>
          <p:nvPr/>
        </p:nvSpPr>
        <p:spPr>
          <a:xfrm>
            <a:off x="1063255" y="1311349"/>
            <a:ext cx="4094389" cy="2462213"/>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Node ‘d’ dominates node ‘n’ if all paths from the entry node to ‘n’ go through ‘d’</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Representation: d </a:t>
            </a:r>
            <a:r>
              <a:rPr lang="en-US" dirty="0" err="1">
                <a:solidFill>
                  <a:schemeClr val="tx1"/>
                </a:solidFill>
              </a:rPr>
              <a:t>dom</a:t>
            </a:r>
            <a:r>
              <a:rPr lang="en-US" dirty="0">
                <a:solidFill>
                  <a:schemeClr val="tx1"/>
                </a:solidFill>
              </a:rPr>
              <a:t> n</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Every node dominates itself.</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 initial node dominates all nodes in G.</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 entry node of a loop dominates all nodes in the loop.</a:t>
            </a:r>
            <a:endParaRPr lang="en-IN" dirty="0">
              <a:solidFill>
                <a:schemeClr val="tx1"/>
              </a:solidFill>
            </a:endParaRPr>
          </a:p>
        </p:txBody>
      </p:sp>
    </p:spTree>
    <p:extLst>
      <p:ext uri="{BB962C8B-B14F-4D97-AF65-F5344CB8AC3E}">
        <p14:creationId xmlns:p14="http://schemas.microsoft.com/office/powerpoint/2010/main" val="77195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51A16-6909-4275-9BC2-342075159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DEAD0B8E-D086-4C6D-9574-60A42AE28492}"/>
              </a:ext>
            </a:extLst>
          </p:cNvPr>
          <p:cNvSpPr txBox="1"/>
          <p:nvPr/>
        </p:nvSpPr>
        <p:spPr>
          <a:xfrm>
            <a:off x="3891516" y="524540"/>
            <a:ext cx="3721396" cy="338554"/>
          </a:xfrm>
          <a:prstGeom prst="rect">
            <a:avLst/>
          </a:prstGeom>
          <a:noFill/>
        </p:spPr>
        <p:txBody>
          <a:bodyPr wrap="square" rtlCol="0">
            <a:spAutoFit/>
          </a:bodyPr>
          <a:lstStyle/>
          <a:p>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4: Identification of Loop</a:t>
            </a:r>
          </a:p>
        </p:txBody>
      </p:sp>
      <p:sp>
        <p:nvSpPr>
          <p:cNvPr id="4" name="TextBox 3">
            <a:extLst>
              <a:ext uri="{FF2B5EF4-FFF2-40B4-BE49-F238E27FC236}">
                <a16:creationId xmlns:a16="http://schemas.microsoft.com/office/drawing/2014/main" id="{E847D374-8633-420B-9175-5B759C68EB89}"/>
              </a:ext>
            </a:extLst>
          </p:cNvPr>
          <p:cNvSpPr txBox="1"/>
          <p:nvPr/>
        </p:nvSpPr>
        <p:spPr>
          <a:xfrm>
            <a:off x="694660" y="1119963"/>
            <a:ext cx="4416056"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Part A: Find Dominators of Each Block </a:t>
            </a:r>
          </a:p>
        </p:txBody>
      </p:sp>
      <p:sp>
        <p:nvSpPr>
          <p:cNvPr id="5" name="TextBox 4">
            <a:extLst>
              <a:ext uri="{FF2B5EF4-FFF2-40B4-BE49-F238E27FC236}">
                <a16:creationId xmlns:a16="http://schemas.microsoft.com/office/drawing/2014/main" id="{D3BE0066-737A-482E-AC12-3B4A26807D81}"/>
              </a:ext>
            </a:extLst>
          </p:cNvPr>
          <p:cNvSpPr txBox="1"/>
          <p:nvPr/>
        </p:nvSpPr>
        <p:spPr>
          <a:xfrm>
            <a:off x="5465135" y="1119963"/>
            <a:ext cx="2218660"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Result of Part A:</a:t>
            </a:r>
          </a:p>
        </p:txBody>
      </p:sp>
      <p:sp>
        <p:nvSpPr>
          <p:cNvPr id="7" name="TextBox 6">
            <a:extLst>
              <a:ext uri="{FF2B5EF4-FFF2-40B4-BE49-F238E27FC236}">
                <a16:creationId xmlns:a16="http://schemas.microsoft.com/office/drawing/2014/main" id="{4C529C6C-2D33-4354-94FE-3C4584ABC61D}"/>
              </a:ext>
            </a:extLst>
          </p:cNvPr>
          <p:cNvSpPr txBox="1"/>
          <p:nvPr/>
        </p:nvSpPr>
        <p:spPr>
          <a:xfrm>
            <a:off x="1018954" y="1538192"/>
            <a:ext cx="3021418" cy="1600438"/>
          </a:xfrm>
          <a:prstGeom prst="rect">
            <a:avLst/>
          </a:prstGeom>
          <a:noFill/>
        </p:spPr>
        <p:txBody>
          <a:bodyPr wrap="square">
            <a:spAutoFit/>
          </a:bodyPr>
          <a:lstStyle/>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Every node dominates itself.</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 initial node dominates all nodes in G.</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 entry node of a loop dominates all nodes in the loop.</a:t>
            </a:r>
            <a:endParaRPr lang="en-IN" dirty="0">
              <a:solidFill>
                <a:schemeClr val="tx1"/>
              </a:solidFill>
            </a:endParaRPr>
          </a:p>
        </p:txBody>
      </p:sp>
      <p:graphicFrame>
        <p:nvGraphicFramePr>
          <p:cNvPr id="8" name="Table 8">
            <a:extLst>
              <a:ext uri="{FF2B5EF4-FFF2-40B4-BE49-F238E27FC236}">
                <a16:creationId xmlns:a16="http://schemas.microsoft.com/office/drawing/2014/main" id="{01D2C093-0FCC-4607-904D-AB83A8B2B23E}"/>
              </a:ext>
            </a:extLst>
          </p:cNvPr>
          <p:cNvGraphicFramePr>
            <a:graphicFrameLocks noGrp="1"/>
          </p:cNvGraphicFramePr>
          <p:nvPr>
            <p:extLst>
              <p:ext uri="{D42A27DB-BD31-4B8C-83A1-F6EECF244321}">
                <p14:modId xmlns:p14="http://schemas.microsoft.com/office/powerpoint/2010/main" val="3291315025"/>
              </p:ext>
            </p:extLst>
          </p:nvPr>
        </p:nvGraphicFramePr>
        <p:xfrm>
          <a:off x="4745945" y="1538192"/>
          <a:ext cx="3806432" cy="2708428"/>
        </p:xfrm>
        <a:graphic>
          <a:graphicData uri="http://schemas.openxmlformats.org/drawingml/2006/table">
            <a:tbl>
              <a:tblPr firstRow="1" bandRow="1">
                <a:tableStyleId>{18603FDC-E32A-4AB5-989C-0864C3EAD2B8}</a:tableStyleId>
              </a:tblPr>
              <a:tblGrid>
                <a:gridCol w="1903216">
                  <a:extLst>
                    <a:ext uri="{9D8B030D-6E8A-4147-A177-3AD203B41FA5}">
                      <a16:colId xmlns:a16="http://schemas.microsoft.com/office/drawing/2014/main" val="1345155094"/>
                    </a:ext>
                  </a:extLst>
                </a:gridCol>
                <a:gridCol w="1903216">
                  <a:extLst>
                    <a:ext uri="{9D8B030D-6E8A-4147-A177-3AD203B41FA5}">
                      <a16:colId xmlns:a16="http://schemas.microsoft.com/office/drawing/2014/main" val="1255902322"/>
                    </a:ext>
                  </a:extLst>
                </a:gridCol>
              </a:tblGrid>
              <a:tr h="317894">
                <a:tc>
                  <a:txBody>
                    <a:bodyPr/>
                    <a:lstStyle/>
                    <a:p>
                      <a:r>
                        <a:rPr lang="en-IN" dirty="0"/>
                        <a:t>Block / Node</a:t>
                      </a:r>
                    </a:p>
                  </a:txBody>
                  <a:tcPr/>
                </a:tc>
                <a:tc>
                  <a:txBody>
                    <a:bodyPr/>
                    <a:lstStyle/>
                    <a:p>
                      <a:r>
                        <a:rPr lang="en-IN" dirty="0"/>
                        <a:t>Dominators</a:t>
                      </a:r>
                    </a:p>
                  </a:txBody>
                  <a:tcPr/>
                </a:tc>
                <a:extLst>
                  <a:ext uri="{0D108BD9-81ED-4DB2-BD59-A6C34878D82A}">
                    <a16:rowId xmlns:a16="http://schemas.microsoft.com/office/drawing/2014/main" val="1266559715"/>
                  </a:ext>
                </a:extLst>
              </a:tr>
              <a:tr h="317894">
                <a:tc>
                  <a:txBody>
                    <a:bodyPr/>
                    <a:lstStyle/>
                    <a:p>
                      <a:r>
                        <a:rPr lang="en-IN" dirty="0"/>
                        <a:t>B0</a:t>
                      </a:r>
                    </a:p>
                  </a:txBody>
                  <a:tcPr>
                    <a:solidFill>
                      <a:schemeClr val="bg1">
                        <a:alpha val="20000"/>
                      </a:schemeClr>
                    </a:solidFill>
                  </a:tcPr>
                </a:tc>
                <a:tc>
                  <a:txBody>
                    <a:bodyPr/>
                    <a:lstStyle/>
                    <a:p>
                      <a:r>
                        <a:rPr lang="en-IN" dirty="0"/>
                        <a:t>{ 0 }</a:t>
                      </a:r>
                    </a:p>
                  </a:txBody>
                  <a:tcPr/>
                </a:tc>
                <a:extLst>
                  <a:ext uri="{0D108BD9-81ED-4DB2-BD59-A6C34878D82A}">
                    <a16:rowId xmlns:a16="http://schemas.microsoft.com/office/drawing/2014/main" val="294976447"/>
                  </a:ext>
                </a:extLst>
              </a:tr>
              <a:tr h="440017">
                <a:tc>
                  <a:txBody>
                    <a:bodyPr/>
                    <a:lstStyle/>
                    <a:p>
                      <a:r>
                        <a:rPr lang="en-IN" dirty="0"/>
                        <a:t>B1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a:t>
                      </a:r>
                    </a:p>
                    <a:p>
                      <a:endParaRPr lang="en-IN" dirty="0"/>
                    </a:p>
                  </a:txBody>
                  <a:tcPr/>
                </a:tc>
                <a:extLst>
                  <a:ext uri="{0D108BD9-81ED-4DB2-BD59-A6C34878D82A}">
                    <a16:rowId xmlns:a16="http://schemas.microsoft.com/office/drawing/2014/main" val="794679657"/>
                  </a:ext>
                </a:extLst>
              </a:tr>
              <a:tr h="440017">
                <a:tc>
                  <a:txBody>
                    <a:bodyPr/>
                    <a:lstStyle/>
                    <a:p>
                      <a:r>
                        <a:rPr lang="en-IN" dirty="0"/>
                        <a:t>B2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2 }</a:t>
                      </a:r>
                    </a:p>
                    <a:p>
                      <a:endParaRPr lang="en-IN" dirty="0"/>
                    </a:p>
                  </a:txBody>
                  <a:tcPr/>
                </a:tc>
                <a:extLst>
                  <a:ext uri="{0D108BD9-81ED-4DB2-BD59-A6C34878D82A}">
                    <a16:rowId xmlns:a16="http://schemas.microsoft.com/office/drawing/2014/main" val="327749022"/>
                  </a:ext>
                </a:extLst>
              </a:tr>
              <a:tr h="440017">
                <a:tc>
                  <a:txBody>
                    <a:bodyPr/>
                    <a:lstStyle/>
                    <a:p>
                      <a:r>
                        <a:rPr lang="en-IN" dirty="0"/>
                        <a:t>B3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3 }</a:t>
                      </a:r>
                    </a:p>
                    <a:p>
                      <a:endParaRPr lang="en-IN" dirty="0"/>
                    </a:p>
                  </a:txBody>
                  <a:tcPr/>
                </a:tc>
                <a:extLst>
                  <a:ext uri="{0D108BD9-81ED-4DB2-BD59-A6C34878D82A}">
                    <a16:rowId xmlns:a16="http://schemas.microsoft.com/office/drawing/2014/main" val="738396429"/>
                  </a:ext>
                </a:extLst>
              </a:tr>
              <a:tr h="440017">
                <a:tc>
                  <a:txBody>
                    <a:bodyPr/>
                    <a:lstStyle/>
                    <a:p>
                      <a:r>
                        <a:rPr lang="en-IN" dirty="0"/>
                        <a:t>B4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2 , 4 }</a:t>
                      </a:r>
                    </a:p>
                    <a:p>
                      <a:endParaRPr lang="en-IN" dirty="0"/>
                    </a:p>
                  </a:txBody>
                  <a:tcPr/>
                </a:tc>
                <a:extLst>
                  <a:ext uri="{0D108BD9-81ED-4DB2-BD59-A6C34878D82A}">
                    <a16:rowId xmlns:a16="http://schemas.microsoft.com/office/drawing/2014/main" val="1604433529"/>
                  </a:ext>
                </a:extLst>
              </a:tr>
            </a:tbl>
          </a:graphicData>
        </a:graphic>
      </p:graphicFrame>
    </p:spTree>
    <p:extLst>
      <p:ext uri="{BB962C8B-B14F-4D97-AF65-F5344CB8AC3E}">
        <p14:creationId xmlns:p14="http://schemas.microsoft.com/office/powerpoint/2010/main" val="49691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51A16-6909-4275-9BC2-342075159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DEAD0B8E-D086-4C6D-9574-60A42AE28492}"/>
              </a:ext>
            </a:extLst>
          </p:cNvPr>
          <p:cNvSpPr txBox="1"/>
          <p:nvPr/>
        </p:nvSpPr>
        <p:spPr>
          <a:xfrm>
            <a:off x="3891516" y="524540"/>
            <a:ext cx="4245935" cy="338554"/>
          </a:xfrm>
          <a:prstGeom prst="rect">
            <a:avLst/>
          </a:prstGeom>
          <a:noFill/>
        </p:spPr>
        <p:txBody>
          <a:bodyPr wrap="square" rtlCol="0">
            <a:spAutoFit/>
          </a:bodyPr>
          <a:lstStyle/>
          <a:p>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4: Identification of Loop</a:t>
            </a:r>
          </a:p>
        </p:txBody>
      </p:sp>
      <p:sp>
        <p:nvSpPr>
          <p:cNvPr id="4" name="TextBox 3">
            <a:extLst>
              <a:ext uri="{FF2B5EF4-FFF2-40B4-BE49-F238E27FC236}">
                <a16:creationId xmlns:a16="http://schemas.microsoft.com/office/drawing/2014/main" id="{E847D374-8633-420B-9175-5B759C68EB89}"/>
              </a:ext>
            </a:extLst>
          </p:cNvPr>
          <p:cNvSpPr txBox="1"/>
          <p:nvPr/>
        </p:nvSpPr>
        <p:spPr>
          <a:xfrm>
            <a:off x="694660" y="1119963"/>
            <a:ext cx="4784652"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Part B: Find Back Edge Table of Each Edge</a:t>
            </a:r>
          </a:p>
        </p:txBody>
      </p:sp>
      <p:sp>
        <p:nvSpPr>
          <p:cNvPr id="5" name="TextBox 4">
            <a:extLst>
              <a:ext uri="{FF2B5EF4-FFF2-40B4-BE49-F238E27FC236}">
                <a16:creationId xmlns:a16="http://schemas.microsoft.com/office/drawing/2014/main" id="{C7F02011-5C5C-4822-AC5D-4FFF6A0C6A8B}"/>
              </a:ext>
            </a:extLst>
          </p:cNvPr>
          <p:cNvSpPr txBox="1"/>
          <p:nvPr/>
        </p:nvSpPr>
        <p:spPr>
          <a:xfrm>
            <a:off x="1034903" y="1626214"/>
            <a:ext cx="6159795" cy="2893100"/>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A back edge of a natural loop is one whose target dominates its source.</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In PFG every edge flows from Tail to Head.</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If block0 is connected to block1, then Tail=Block0 and Head=Block1</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Steps:</a:t>
            </a:r>
          </a:p>
          <a:p>
            <a:pPr lvl="4">
              <a:buClr>
                <a:schemeClr val="accent6">
                  <a:lumMod val="75000"/>
                  <a:lumOff val="25000"/>
                </a:schemeClr>
              </a:buClr>
            </a:pPr>
            <a:r>
              <a:rPr lang="en-US" dirty="0">
                <a:solidFill>
                  <a:schemeClr val="tx1"/>
                </a:solidFill>
              </a:rPr>
              <a:t>	1. Compute edges in PFG</a:t>
            </a:r>
          </a:p>
          <a:p>
            <a:pPr lvl="4">
              <a:buClr>
                <a:schemeClr val="accent6">
                  <a:lumMod val="75000"/>
                  <a:lumOff val="25000"/>
                </a:schemeClr>
              </a:buClr>
            </a:pPr>
            <a:r>
              <a:rPr lang="en-US" dirty="0">
                <a:solidFill>
                  <a:schemeClr val="tx1"/>
                </a:solidFill>
              </a:rPr>
              <a:t>	2. Compute Head and Tail information from edges</a:t>
            </a:r>
          </a:p>
          <a:p>
            <a:pPr lvl="4">
              <a:buClr>
                <a:schemeClr val="accent6">
                  <a:lumMod val="75000"/>
                  <a:lumOff val="25000"/>
                </a:schemeClr>
              </a:buClr>
            </a:pPr>
            <a:r>
              <a:rPr lang="en-US" dirty="0">
                <a:solidFill>
                  <a:schemeClr val="tx1"/>
                </a:solidFill>
              </a:rPr>
              <a:t>	3. Find dominator of head and dominator of tail</a:t>
            </a:r>
          </a:p>
          <a:p>
            <a:pPr marL="285750" lvl="4"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lvl="4" indent="-285750">
              <a:buClr>
                <a:schemeClr val="accent6">
                  <a:lumMod val="75000"/>
                  <a:lumOff val="25000"/>
                </a:schemeClr>
              </a:buClr>
              <a:buFont typeface="Wingdings" panose="05000000000000000000" pitchFamily="2" charset="2"/>
              <a:buChar char="Ø"/>
            </a:pPr>
            <a:r>
              <a:rPr lang="en-US" dirty="0">
                <a:solidFill>
                  <a:schemeClr val="tx1"/>
                </a:solidFill>
              </a:rPr>
              <a:t>Result: If in the dominator of tail, head node is present, then the edge is denoted as back edge.</a:t>
            </a:r>
            <a:endParaRPr lang="en-IN" dirty="0">
              <a:solidFill>
                <a:schemeClr val="tx1"/>
              </a:solidFill>
            </a:endParaRPr>
          </a:p>
        </p:txBody>
      </p:sp>
    </p:spTree>
    <p:extLst>
      <p:ext uri="{BB962C8B-B14F-4D97-AF65-F5344CB8AC3E}">
        <p14:creationId xmlns:p14="http://schemas.microsoft.com/office/powerpoint/2010/main" val="1896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928FB-DA91-4A86-8D58-D1E4B8380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5D515F9E-E38B-464A-90FF-523800D3D65F}"/>
              </a:ext>
            </a:extLst>
          </p:cNvPr>
          <p:cNvSpPr txBox="1"/>
          <p:nvPr/>
        </p:nvSpPr>
        <p:spPr>
          <a:xfrm>
            <a:off x="4082902" y="474921"/>
            <a:ext cx="3615069" cy="369332"/>
          </a:xfrm>
          <a:prstGeom prst="rect">
            <a:avLst/>
          </a:prstGeom>
          <a:noFill/>
        </p:spPr>
        <p:txBody>
          <a:bodyPr wrap="square" rtlCol="0">
            <a:spAutoFit/>
          </a:bodyPr>
          <a:lstStyle/>
          <a:p>
            <a:r>
              <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rPr>
              <a:t>Result of Part B:</a:t>
            </a:r>
          </a:p>
        </p:txBody>
      </p:sp>
      <p:graphicFrame>
        <p:nvGraphicFramePr>
          <p:cNvPr id="4" name="Table 4">
            <a:extLst>
              <a:ext uri="{FF2B5EF4-FFF2-40B4-BE49-F238E27FC236}">
                <a16:creationId xmlns:a16="http://schemas.microsoft.com/office/drawing/2014/main" id="{04E79B5F-409E-492A-ADA4-53881E40273F}"/>
              </a:ext>
            </a:extLst>
          </p:cNvPr>
          <p:cNvGraphicFramePr>
            <a:graphicFrameLocks noGrp="1"/>
          </p:cNvGraphicFramePr>
          <p:nvPr>
            <p:extLst>
              <p:ext uri="{D42A27DB-BD31-4B8C-83A1-F6EECF244321}">
                <p14:modId xmlns:p14="http://schemas.microsoft.com/office/powerpoint/2010/main" val="477734067"/>
              </p:ext>
            </p:extLst>
          </p:nvPr>
        </p:nvGraphicFramePr>
        <p:xfrm>
          <a:off x="1435651" y="1050112"/>
          <a:ext cx="7116726" cy="3412902"/>
        </p:xfrm>
        <a:graphic>
          <a:graphicData uri="http://schemas.openxmlformats.org/drawingml/2006/table">
            <a:tbl>
              <a:tblPr firstRow="1" bandRow="1">
                <a:tableStyleId>{18603FDC-E32A-4AB5-989C-0864C3EAD2B8}</a:tableStyleId>
              </a:tblPr>
              <a:tblGrid>
                <a:gridCol w="1186121">
                  <a:extLst>
                    <a:ext uri="{9D8B030D-6E8A-4147-A177-3AD203B41FA5}">
                      <a16:colId xmlns:a16="http://schemas.microsoft.com/office/drawing/2014/main" val="130557646"/>
                    </a:ext>
                  </a:extLst>
                </a:gridCol>
                <a:gridCol w="915326">
                  <a:extLst>
                    <a:ext uri="{9D8B030D-6E8A-4147-A177-3AD203B41FA5}">
                      <a16:colId xmlns:a16="http://schemas.microsoft.com/office/drawing/2014/main" val="3931484124"/>
                    </a:ext>
                  </a:extLst>
                </a:gridCol>
                <a:gridCol w="942753">
                  <a:extLst>
                    <a:ext uri="{9D8B030D-6E8A-4147-A177-3AD203B41FA5}">
                      <a16:colId xmlns:a16="http://schemas.microsoft.com/office/drawing/2014/main" val="4140206087"/>
                    </a:ext>
                  </a:extLst>
                </a:gridCol>
                <a:gridCol w="1325526">
                  <a:extLst>
                    <a:ext uri="{9D8B030D-6E8A-4147-A177-3AD203B41FA5}">
                      <a16:colId xmlns:a16="http://schemas.microsoft.com/office/drawing/2014/main" val="1423338120"/>
                    </a:ext>
                  </a:extLst>
                </a:gridCol>
                <a:gridCol w="1346790">
                  <a:extLst>
                    <a:ext uri="{9D8B030D-6E8A-4147-A177-3AD203B41FA5}">
                      <a16:colId xmlns:a16="http://schemas.microsoft.com/office/drawing/2014/main" val="3412466306"/>
                    </a:ext>
                  </a:extLst>
                </a:gridCol>
                <a:gridCol w="1400210">
                  <a:extLst>
                    <a:ext uri="{9D8B030D-6E8A-4147-A177-3AD203B41FA5}">
                      <a16:colId xmlns:a16="http://schemas.microsoft.com/office/drawing/2014/main" val="2176997545"/>
                    </a:ext>
                  </a:extLst>
                </a:gridCol>
              </a:tblGrid>
              <a:tr h="568817">
                <a:tc>
                  <a:txBody>
                    <a:bodyPr/>
                    <a:lstStyle/>
                    <a:p>
                      <a:r>
                        <a:rPr lang="en-IN" dirty="0"/>
                        <a:t>EDGE</a:t>
                      </a:r>
                    </a:p>
                  </a:txBody>
                  <a:tcPr/>
                </a:tc>
                <a:tc>
                  <a:txBody>
                    <a:bodyPr/>
                    <a:lstStyle/>
                    <a:p>
                      <a:r>
                        <a:rPr lang="en-IN" dirty="0"/>
                        <a:t>HEAD</a:t>
                      </a:r>
                    </a:p>
                  </a:txBody>
                  <a:tcPr/>
                </a:tc>
                <a:tc>
                  <a:txBody>
                    <a:bodyPr/>
                    <a:lstStyle/>
                    <a:p>
                      <a:r>
                        <a:rPr lang="en-IN" dirty="0"/>
                        <a:t>TAIL</a:t>
                      </a:r>
                    </a:p>
                  </a:txBody>
                  <a:tcPr/>
                </a:tc>
                <a:tc>
                  <a:txBody>
                    <a:bodyPr/>
                    <a:lstStyle/>
                    <a:p>
                      <a:r>
                        <a:rPr lang="en-IN" dirty="0"/>
                        <a:t>DOMINATOR [ HEAD ]</a:t>
                      </a:r>
                    </a:p>
                  </a:txBody>
                  <a:tcPr/>
                </a:tc>
                <a:tc>
                  <a:txBody>
                    <a:bodyPr/>
                    <a:lstStyle/>
                    <a:p>
                      <a:r>
                        <a:rPr lang="en-IN" dirty="0"/>
                        <a:t>DOMINATOR [ TAIL ]</a:t>
                      </a:r>
                    </a:p>
                  </a:txBody>
                  <a:tcPr/>
                </a:tc>
                <a:tc>
                  <a:txBody>
                    <a:bodyPr/>
                    <a:lstStyle/>
                    <a:p>
                      <a:r>
                        <a:rPr lang="en-IN" dirty="0"/>
                        <a:t>REMARKS</a:t>
                      </a:r>
                    </a:p>
                  </a:txBody>
                  <a:tcPr/>
                </a:tc>
                <a:extLst>
                  <a:ext uri="{0D108BD9-81ED-4DB2-BD59-A6C34878D82A}">
                    <a16:rowId xmlns:a16="http://schemas.microsoft.com/office/drawing/2014/main" val="3953523084"/>
                  </a:ext>
                </a:extLst>
              </a:tr>
              <a:tr h="568817">
                <a:tc>
                  <a:txBody>
                    <a:bodyPr/>
                    <a:lstStyle/>
                    <a:p>
                      <a:r>
                        <a:rPr lang="en-IN" dirty="0"/>
                        <a:t>0 -&gt; 1</a:t>
                      </a:r>
                    </a:p>
                  </a:txBody>
                  <a:tcPr/>
                </a:tc>
                <a:tc>
                  <a:txBody>
                    <a:bodyPr/>
                    <a:lstStyle/>
                    <a:p>
                      <a:r>
                        <a:rPr lang="en-IN" dirty="0"/>
                        <a:t>1</a:t>
                      </a:r>
                    </a:p>
                  </a:txBody>
                  <a:tcPr/>
                </a:tc>
                <a:tc>
                  <a:txBody>
                    <a:bodyPr/>
                    <a:lstStyle/>
                    <a:p>
                      <a:r>
                        <a:rPr lang="en-IN" dirty="0"/>
                        <a:t>0</a:t>
                      </a:r>
                    </a:p>
                  </a:txBody>
                  <a:tcPr/>
                </a:tc>
                <a:tc>
                  <a:txBody>
                    <a:bodyPr/>
                    <a:lstStyle/>
                    <a:p>
                      <a:r>
                        <a:rPr lang="en-IN" dirty="0"/>
                        <a:t>{ 0 , 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a:t>
                      </a:r>
                    </a:p>
                    <a:p>
                      <a:endParaRPr lang="en-IN" dirty="0"/>
                    </a:p>
                  </a:txBody>
                  <a:tcPr/>
                </a:tc>
                <a:tc>
                  <a:txBody>
                    <a:bodyPr/>
                    <a:lstStyle/>
                    <a:p>
                      <a:endParaRPr lang="en-IN"/>
                    </a:p>
                  </a:txBody>
                  <a:tcPr/>
                </a:tc>
                <a:extLst>
                  <a:ext uri="{0D108BD9-81ED-4DB2-BD59-A6C34878D82A}">
                    <a16:rowId xmlns:a16="http://schemas.microsoft.com/office/drawing/2014/main" val="1730871019"/>
                  </a:ext>
                </a:extLst>
              </a:tr>
              <a:tr h="568817">
                <a:tc>
                  <a:txBody>
                    <a:bodyPr/>
                    <a:lstStyle/>
                    <a:p>
                      <a:r>
                        <a:rPr lang="en-IN" dirty="0"/>
                        <a:t>1 -&gt; 2</a:t>
                      </a:r>
                    </a:p>
                  </a:txBody>
                  <a:tcPr/>
                </a:tc>
                <a:tc>
                  <a:txBody>
                    <a:bodyPr/>
                    <a:lstStyle/>
                    <a:p>
                      <a:r>
                        <a:rPr lang="en-IN" dirty="0"/>
                        <a:t>2</a:t>
                      </a:r>
                    </a:p>
                  </a:txBody>
                  <a:tcPr/>
                </a:tc>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2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a:t>
                      </a:r>
                    </a:p>
                    <a:p>
                      <a:endParaRPr lang="en-IN" dirty="0"/>
                    </a:p>
                  </a:txBody>
                  <a:tcPr/>
                </a:tc>
                <a:tc>
                  <a:txBody>
                    <a:bodyPr/>
                    <a:lstStyle/>
                    <a:p>
                      <a:endParaRPr lang="en-IN"/>
                    </a:p>
                  </a:txBody>
                  <a:tcPr/>
                </a:tc>
                <a:extLst>
                  <a:ext uri="{0D108BD9-81ED-4DB2-BD59-A6C34878D82A}">
                    <a16:rowId xmlns:a16="http://schemas.microsoft.com/office/drawing/2014/main" val="3033841706"/>
                  </a:ext>
                </a:extLst>
              </a:tr>
              <a:tr h="568817">
                <a:tc>
                  <a:txBody>
                    <a:bodyPr/>
                    <a:lstStyle/>
                    <a:p>
                      <a:r>
                        <a:rPr lang="en-IN" dirty="0"/>
                        <a:t>1 -&gt; 3</a:t>
                      </a:r>
                    </a:p>
                  </a:txBody>
                  <a:tcPr/>
                </a:tc>
                <a:tc>
                  <a:txBody>
                    <a:bodyPr/>
                    <a:lstStyle/>
                    <a:p>
                      <a:r>
                        <a:rPr lang="en-IN" dirty="0"/>
                        <a:t>3</a:t>
                      </a:r>
                    </a:p>
                  </a:txBody>
                  <a:tcPr/>
                </a:tc>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3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a:t>
                      </a:r>
                    </a:p>
                    <a:p>
                      <a:endParaRPr lang="en-IN" dirty="0"/>
                    </a:p>
                  </a:txBody>
                  <a:tcPr/>
                </a:tc>
                <a:tc>
                  <a:txBody>
                    <a:bodyPr/>
                    <a:lstStyle/>
                    <a:p>
                      <a:endParaRPr lang="en-IN"/>
                    </a:p>
                  </a:txBody>
                  <a:tcPr/>
                </a:tc>
                <a:extLst>
                  <a:ext uri="{0D108BD9-81ED-4DB2-BD59-A6C34878D82A}">
                    <a16:rowId xmlns:a16="http://schemas.microsoft.com/office/drawing/2014/main" val="1073691297"/>
                  </a:ext>
                </a:extLst>
              </a:tr>
              <a:tr h="568817">
                <a:tc>
                  <a:txBody>
                    <a:bodyPr/>
                    <a:lstStyle/>
                    <a:p>
                      <a:r>
                        <a:rPr lang="en-IN" dirty="0"/>
                        <a:t>3 -&gt; 1</a:t>
                      </a:r>
                    </a:p>
                  </a:txBody>
                  <a:tcPr/>
                </a:tc>
                <a:tc>
                  <a:txBody>
                    <a:bodyPr/>
                    <a:lstStyle/>
                    <a:p>
                      <a:r>
                        <a:rPr lang="en-IN" dirty="0"/>
                        <a:t>1</a:t>
                      </a:r>
                    </a:p>
                  </a:txBody>
                  <a:tcPr/>
                </a:tc>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3 }</a:t>
                      </a:r>
                    </a:p>
                    <a:p>
                      <a:endParaRPr lang="en-IN" dirty="0"/>
                    </a:p>
                  </a:txBody>
                  <a:tcPr/>
                </a:tc>
                <a:tc>
                  <a:txBody>
                    <a:bodyPr/>
                    <a:lstStyle/>
                    <a:p>
                      <a:r>
                        <a:rPr lang="en-IN" dirty="0"/>
                        <a:t>BACK EDGE</a:t>
                      </a:r>
                    </a:p>
                  </a:txBody>
                  <a:tcPr/>
                </a:tc>
                <a:extLst>
                  <a:ext uri="{0D108BD9-81ED-4DB2-BD59-A6C34878D82A}">
                    <a16:rowId xmlns:a16="http://schemas.microsoft.com/office/drawing/2014/main" val="1462750385"/>
                  </a:ext>
                </a:extLst>
              </a:tr>
              <a:tr h="568817">
                <a:tc>
                  <a:txBody>
                    <a:bodyPr/>
                    <a:lstStyle/>
                    <a:p>
                      <a:r>
                        <a:rPr lang="en-IN" dirty="0"/>
                        <a:t>2 -&gt; 4</a:t>
                      </a:r>
                    </a:p>
                  </a:txBody>
                  <a:tcPr/>
                </a:tc>
                <a:tc>
                  <a:txBody>
                    <a:bodyPr/>
                    <a:lstStyle/>
                    <a:p>
                      <a:r>
                        <a:rPr lang="en-IN" dirty="0"/>
                        <a:t>4</a:t>
                      </a:r>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2 , 4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0 , 1 , 2 }</a:t>
                      </a:r>
                    </a:p>
                    <a:p>
                      <a:endParaRPr lang="en-IN" dirty="0"/>
                    </a:p>
                  </a:txBody>
                  <a:tcPr/>
                </a:tc>
                <a:tc>
                  <a:txBody>
                    <a:bodyPr/>
                    <a:lstStyle/>
                    <a:p>
                      <a:endParaRPr lang="en-IN" dirty="0"/>
                    </a:p>
                  </a:txBody>
                  <a:tcPr/>
                </a:tc>
                <a:extLst>
                  <a:ext uri="{0D108BD9-81ED-4DB2-BD59-A6C34878D82A}">
                    <a16:rowId xmlns:a16="http://schemas.microsoft.com/office/drawing/2014/main" val="837934637"/>
                  </a:ext>
                </a:extLst>
              </a:tr>
            </a:tbl>
          </a:graphicData>
        </a:graphic>
      </p:graphicFrame>
    </p:spTree>
    <p:extLst>
      <p:ext uri="{BB962C8B-B14F-4D97-AF65-F5344CB8AC3E}">
        <p14:creationId xmlns:p14="http://schemas.microsoft.com/office/powerpoint/2010/main" val="34840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51A16-6909-4275-9BC2-342075159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DEAD0B8E-D086-4C6D-9574-60A42AE28492}"/>
              </a:ext>
            </a:extLst>
          </p:cNvPr>
          <p:cNvSpPr txBox="1"/>
          <p:nvPr/>
        </p:nvSpPr>
        <p:spPr>
          <a:xfrm>
            <a:off x="3891516" y="524540"/>
            <a:ext cx="3785191" cy="338554"/>
          </a:xfrm>
          <a:prstGeom prst="rect">
            <a:avLst/>
          </a:prstGeom>
          <a:noFill/>
        </p:spPr>
        <p:txBody>
          <a:bodyPr wrap="square" rtlCol="0">
            <a:spAutoFit/>
          </a:bodyPr>
          <a:lstStyle/>
          <a:p>
            <a:r>
              <a:rPr lang="en-IN" sz="16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4: Identification of Loop</a:t>
            </a:r>
          </a:p>
        </p:txBody>
      </p:sp>
      <p:sp>
        <p:nvSpPr>
          <p:cNvPr id="4" name="TextBox 3">
            <a:extLst>
              <a:ext uri="{FF2B5EF4-FFF2-40B4-BE49-F238E27FC236}">
                <a16:creationId xmlns:a16="http://schemas.microsoft.com/office/drawing/2014/main" id="{E847D374-8633-420B-9175-5B759C68EB89}"/>
              </a:ext>
            </a:extLst>
          </p:cNvPr>
          <p:cNvSpPr txBox="1"/>
          <p:nvPr/>
        </p:nvSpPr>
        <p:spPr>
          <a:xfrm>
            <a:off x="694659" y="1056168"/>
            <a:ext cx="5160336"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Part C: Find Natural Loop of Each Back Edge</a:t>
            </a:r>
          </a:p>
        </p:txBody>
      </p:sp>
      <p:sp>
        <p:nvSpPr>
          <p:cNvPr id="5" name="TextBox 4">
            <a:extLst>
              <a:ext uri="{FF2B5EF4-FFF2-40B4-BE49-F238E27FC236}">
                <a16:creationId xmlns:a16="http://schemas.microsoft.com/office/drawing/2014/main" id="{19E750EC-0335-4473-842D-C4A8F17942C9}"/>
              </a:ext>
            </a:extLst>
          </p:cNvPr>
          <p:cNvSpPr txBox="1"/>
          <p:nvPr/>
        </p:nvSpPr>
        <p:spPr>
          <a:xfrm>
            <a:off x="1311349" y="1557019"/>
            <a:ext cx="6946605" cy="1600438"/>
          </a:xfrm>
          <a:prstGeom prst="rect">
            <a:avLst/>
          </a:prstGeom>
          <a:noFill/>
        </p:spPr>
        <p:txBody>
          <a:bodyPr wrap="square" rtlCol="0">
            <a:spAutoFit/>
          </a:bodyPr>
          <a:lstStyle/>
          <a:p>
            <a:r>
              <a:rPr lang="en-US" b="1" i="0" dirty="0">
                <a:solidFill>
                  <a:schemeClr val="tx1"/>
                </a:solidFill>
                <a:effectLst>
                  <a:outerShdw blurRad="38100" dist="38100" dir="2700000" algn="tl">
                    <a:srgbClr val="000000">
                      <a:alpha val="43137"/>
                    </a:srgbClr>
                  </a:outerShdw>
                </a:effectLst>
                <a:latin typeface="+mn-lt"/>
              </a:rPr>
              <a:t>The natural loop of the back edge is defined to be the smallest set of nodes that includes the back edge and has no predecessors outside the set except for the predecessor of the header.</a:t>
            </a:r>
          </a:p>
          <a:p>
            <a:endParaRPr lang="en-US" b="1" dirty="0">
              <a:solidFill>
                <a:schemeClr val="tx1"/>
              </a:solidFill>
              <a:effectLst>
                <a:outerShdw blurRad="38100" dist="38100" dir="2700000" algn="tl">
                  <a:srgbClr val="000000">
                    <a:alpha val="43137"/>
                  </a:srgbClr>
                </a:outerShdw>
              </a:effectLst>
              <a:latin typeface="+mn-lt"/>
            </a:endParaRPr>
          </a:p>
          <a:p>
            <a:r>
              <a:rPr lang="en-US" b="1" dirty="0">
                <a:solidFill>
                  <a:schemeClr val="tx1"/>
                </a:solidFill>
                <a:effectLst>
                  <a:outerShdw blurRad="38100" dist="38100" dir="2700000" algn="tl">
                    <a:srgbClr val="000000">
                      <a:alpha val="43137"/>
                    </a:srgbClr>
                  </a:outerShdw>
                </a:effectLst>
                <a:latin typeface="+mn-lt"/>
              </a:rPr>
              <a:t>Formula : </a:t>
            </a:r>
          </a:p>
          <a:p>
            <a:r>
              <a:rPr lang="en-US" b="1" dirty="0">
                <a:solidFill>
                  <a:schemeClr val="tx1"/>
                </a:solidFill>
                <a:effectLst>
                  <a:outerShdw blurRad="38100" dist="38100" dir="2700000" algn="tl">
                    <a:srgbClr val="000000">
                      <a:alpha val="43137"/>
                    </a:srgbClr>
                  </a:outerShdw>
                </a:effectLst>
                <a:latin typeface="+mn-lt"/>
              </a:rPr>
              <a:t>	Natural Loop of Edge N -&gt; D = {  D } + { X | X can reach N 					           without going through D }</a:t>
            </a:r>
            <a:endParaRPr lang="en-IN" b="1"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39960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1110;p48">
            <a:extLst>
              <a:ext uri="{FF2B5EF4-FFF2-40B4-BE49-F238E27FC236}">
                <a16:creationId xmlns:a16="http://schemas.microsoft.com/office/drawing/2014/main" id="{6B1C7C57-03A8-47A9-ADDC-37F3B36525CC}"/>
              </a:ext>
            </a:extLst>
          </p:cNvPr>
          <p:cNvSpPr/>
          <p:nvPr/>
        </p:nvSpPr>
        <p:spPr>
          <a:xfrm>
            <a:off x="4801544" y="98923"/>
            <a:ext cx="3415651" cy="437081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 name="Slide Number Placeholder 1">
            <a:extLst>
              <a:ext uri="{FF2B5EF4-FFF2-40B4-BE49-F238E27FC236}">
                <a16:creationId xmlns:a16="http://schemas.microsoft.com/office/drawing/2014/main" id="{262C0682-5077-49F5-A88E-9AE85A0D42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AFA3658D-61B1-418A-A291-E4ADD0F5AACA}"/>
              </a:ext>
            </a:extLst>
          </p:cNvPr>
          <p:cNvSpPr txBox="1"/>
          <p:nvPr/>
        </p:nvSpPr>
        <p:spPr>
          <a:xfrm>
            <a:off x="926805" y="1404911"/>
            <a:ext cx="4113027" cy="2677656"/>
          </a:xfrm>
          <a:prstGeom prst="rect">
            <a:avLst/>
          </a:prstGeom>
          <a:noFill/>
        </p:spPr>
        <p:txBody>
          <a:bodyPr wrap="square">
            <a:spAutoFit/>
          </a:bodyPr>
          <a:lstStyle/>
          <a:p>
            <a:pPr marL="285750" indent="-285750">
              <a:buClr>
                <a:schemeClr val="accent6">
                  <a:lumMod val="75000"/>
                  <a:lumOff val="25000"/>
                </a:schemeClr>
              </a:buClr>
              <a:buFont typeface="Wingdings" panose="05000000000000000000" pitchFamily="2" charset="2"/>
              <a:buChar char="Ø"/>
            </a:pPr>
            <a:r>
              <a:rPr lang="en-US" b="1" dirty="0">
                <a:solidFill>
                  <a:schemeClr val="tx1"/>
                </a:solidFill>
                <a:effectLst>
                  <a:outerShdw blurRad="38100" dist="38100" dir="2700000" algn="tl">
                    <a:srgbClr val="000000">
                      <a:alpha val="43137"/>
                    </a:srgbClr>
                  </a:outerShdw>
                </a:effectLst>
              </a:rPr>
              <a:t>Here,  the back edge 3 → 1 indicates presence of loop between block 3 and 1.</a:t>
            </a:r>
          </a:p>
          <a:p>
            <a:pPr marL="285750" indent="-285750">
              <a:buClr>
                <a:schemeClr val="accent6">
                  <a:lumMod val="75000"/>
                  <a:lumOff val="25000"/>
                </a:schemeClr>
              </a:buClr>
              <a:buFont typeface="Wingdings" panose="05000000000000000000" pitchFamily="2" charset="2"/>
              <a:buChar char="Ø"/>
            </a:pPr>
            <a:endParaRPr lang="en-US" b="1" dirty="0">
              <a:solidFill>
                <a:schemeClr val="tx1"/>
              </a:solidFill>
              <a:effectLst>
                <a:outerShdw blurRad="38100" dist="38100" dir="2700000" algn="tl">
                  <a:srgbClr val="000000">
                    <a:alpha val="43137"/>
                  </a:srgbClr>
                </a:outerShdw>
              </a:effectLst>
            </a:endParaRPr>
          </a:p>
          <a:p>
            <a:pPr marL="285750" indent="-285750">
              <a:buClr>
                <a:schemeClr val="accent6">
                  <a:lumMod val="75000"/>
                  <a:lumOff val="25000"/>
                </a:schemeClr>
              </a:buClr>
              <a:buFont typeface="Wingdings" panose="05000000000000000000" pitchFamily="2" charset="2"/>
              <a:buChar char="Ø"/>
            </a:pPr>
            <a:r>
              <a:rPr lang="en-US" b="1" dirty="0">
                <a:solidFill>
                  <a:schemeClr val="tx1"/>
                </a:solidFill>
                <a:effectLst>
                  <a:outerShdw blurRad="38100" dist="38100" dir="2700000" algn="tl">
                    <a:srgbClr val="000000">
                      <a:alpha val="43137"/>
                    </a:srgbClr>
                  </a:outerShdw>
                </a:effectLst>
              </a:rPr>
              <a:t>Hence Natural Loop   = { 1 } + { 3 }  </a:t>
            </a:r>
          </a:p>
          <a:p>
            <a:pPr>
              <a:buClr>
                <a:schemeClr val="accent6">
                  <a:lumMod val="75000"/>
                  <a:lumOff val="25000"/>
                </a:schemeClr>
              </a:buClr>
            </a:pPr>
            <a:r>
              <a:rPr lang="en-US" b="1" dirty="0">
                <a:solidFill>
                  <a:schemeClr val="tx1"/>
                </a:solidFill>
                <a:effectLst>
                  <a:outerShdw blurRad="38100" dist="38100" dir="2700000" algn="tl">
                    <a:srgbClr val="000000">
                      <a:alpha val="43137"/>
                    </a:srgbClr>
                  </a:outerShdw>
                </a:effectLst>
              </a:rPr>
              <a:t>		     = { 1 , 3 }</a:t>
            </a:r>
          </a:p>
          <a:p>
            <a:pPr marL="285750" indent="-285750">
              <a:buClr>
                <a:schemeClr val="accent6">
                  <a:lumMod val="75000"/>
                  <a:lumOff val="25000"/>
                </a:schemeClr>
              </a:buClr>
              <a:buFont typeface="Wingdings" panose="05000000000000000000" pitchFamily="2" charset="2"/>
              <a:buChar char="Ø"/>
            </a:pPr>
            <a:endParaRPr lang="en-US" b="1" dirty="0">
              <a:solidFill>
                <a:schemeClr val="tx1"/>
              </a:solidFill>
              <a:effectLst>
                <a:outerShdw blurRad="38100" dist="38100" dir="2700000" algn="tl">
                  <a:srgbClr val="000000">
                    <a:alpha val="43137"/>
                  </a:srgbClr>
                </a:outerShdw>
              </a:effectLst>
            </a:endParaRPr>
          </a:p>
          <a:p>
            <a:pPr marL="285750" indent="-285750">
              <a:buClr>
                <a:schemeClr val="accent6">
                  <a:lumMod val="75000"/>
                  <a:lumOff val="25000"/>
                </a:schemeClr>
              </a:buClr>
              <a:buFont typeface="Wingdings" panose="05000000000000000000" pitchFamily="2" charset="2"/>
              <a:buChar char="Ø"/>
            </a:pPr>
            <a:r>
              <a:rPr lang="en-US" b="1" dirty="0">
                <a:solidFill>
                  <a:schemeClr val="tx1"/>
                </a:solidFill>
                <a:effectLst>
                  <a:outerShdw blurRad="38100" dist="38100" dir="2700000" algn="tl">
                    <a:srgbClr val="000000">
                      <a:alpha val="43137"/>
                    </a:srgbClr>
                  </a:outerShdw>
                </a:effectLst>
              </a:rPr>
              <a:t>Therefore, </a:t>
            </a:r>
          </a:p>
          <a:p>
            <a:pPr>
              <a:buClr>
                <a:schemeClr val="accent6">
                  <a:lumMod val="75000"/>
                  <a:lumOff val="25000"/>
                </a:schemeClr>
              </a:buClr>
            </a:pPr>
            <a:r>
              <a:rPr lang="en-US" b="1" dirty="0">
                <a:solidFill>
                  <a:schemeClr val="tx1"/>
                </a:solidFill>
                <a:effectLst>
                  <a:outerShdw blurRad="38100" dist="38100" dir="2700000" algn="tl">
                    <a:srgbClr val="000000">
                      <a:alpha val="43137"/>
                    </a:srgbClr>
                  </a:outerShdw>
                </a:effectLst>
              </a:rPr>
              <a:t>	Natural Loop is ( 3 -&gt; 1  -&gt;  3 )</a:t>
            </a:r>
          </a:p>
          <a:p>
            <a:pPr marL="285750" indent="-285750">
              <a:buClr>
                <a:schemeClr val="accent6">
                  <a:lumMod val="75000"/>
                  <a:lumOff val="25000"/>
                </a:schemeClr>
              </a:buClr>
              <a:buFont typeface="Wingdings" panose="05000000000000000000" pitchFamily="2" charset="2"/>
              <a:buChar char="Ø"/>
            </a:pPr>
            <a:endParaRPr lang="en-US" b="1" dirty="0">
              <a:solidFill>
                <a:schemeClr val="tx1"/>
              </a:solidFill>
              <a:effectLst>
                <a:outerShdw blurRad="38100" dist="38100" dir="2700000" algn="tl">
                  <a:srgbClr val="000000">
                    <a:alpha val="43137"/>
                  </a:srgbClr>
                </a:outerShdw>
              </a:effectLst>
            </a:endParaRPr>
          </a:p>
          <a:p>
            <a:pPr marL="285750" indent="-285750">
              <a:buClr>
                <a:schemeClr val="accent6">
                  <a:lumMod val="75000"/>
                  <a:lumOff val="25000"/>
                </a:schemeClr>
              </a:buClr>
              <a:buFont typeface="Wingdings" panose="05000000000000000000" pitchFamily="2" charset="2"/>
              <a:buChar char="Ø"/>
            </a:pPr>
            <a:endParaRPr lang="en-US" b="1" dirty="0">
              <a:solidFill>
                <a:schemeClr val="tx1"/>
              </a:solidFill>
              <a:effectLst>
                <a:outerShdw blurRad="38100" dist="38100" dir="2700000" algn="tl">
                  <a:srgbClr val="000000">
                    <a:alpha val="43137"/>
                  </a:srgbClr>
                </a:outerShdw>
              </a:effectLst>
            </a:endParaRPr>
          </a:p>
          <a:p>
            <a:pPr marL="285750" indent="-285750">
              <a:buClr>
                <a:schemeClr val="accent6">
                  <a:lumMod val="75000"/>
                  <a:lumOff val="25000"/>
                </a:schemeClr>
              </a:buClr>
              <a:buFont typeface="Wingdings" panose="05000000000000000000" pitchFamily="2" charset="2"/>
              <a:buChar char="Ø"/>
            </a:pPr>
            <a:r>
              <a:rPr lang="en-US" b="1" i="0" dirty="0">
                <a:solidFill>
                  <a:schemeClr val="tx1"/>
                </a:solidFill>
                <a:effectLst>
                  <a:outerShdw blurRad="38100" dist="38100" dir="2700000" algn="tl">
                    <a:srgbClr val="000000">
                      <a:alpha val="43137"/>
                    </a:srgbClr>
                  </a:outerShdw>
                </a:effectLst>
                <a:latin typeface="Times New Roman" panose="02020603050405020304" pitchFamily="18" charset="0"/>
              </a:rPr>
              <a:t>Natural loops allow us to easily find the innermost loops in a reducible flow graph.</a:t>
            </a:r>
            <a:endParaRPr lang="en-IN" b="1" dirty="0">
              <a:solidFill>
                <a:schemeClr val="tx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6F9C4AF6-BCC1-4CDC-A60F-B826D2C6E861}"/>
              </a:ext>
            </a:extLst>
          </p:cNvPr>
          <p:cNvSpPr txBox="1"/>
          <p:nvPr/>
        </p:nvSpPr>
        <p:spPr>
          <a:xfrm>
            <a:off x="4940596" y="225035"/>
            <a:ext cx="2261191" cy="369332"/>
          </a:xfrm>
          <a:prstGeom prst="rect">
            <a:avLst/>
          </a:prstGeom>
          <a:noFill/>
        </p:spPr>
        <p:txBody>
          <a:bodyPr wrap="square" rtlCol="0">
            <a:spAutoFit/>
          </a:bodyPr>
          <a:lstStyle/>
          <a:p>
            <a:r>
              <a:rPr lang="en-IN" sz="1800" dirty="0" err="1">
                <a:solidFill>
                  <a:schemeClr val="tx1"/>
                </a:solidFill>
                <a:latin typeface="Copperplate Gothic Bold" panose="020E0705020206020404" pitchFamily="34" charset="0"/>
              </a:rPr>
              <a:t>Cont</a:t>
            </a:r>
            <a:r>
              <a:rPr lang="en-IN" sz="1800" dirty="0">
                <a:solidFill>
                  <a:schemeClr val="tx1"/>
                </a:solidFill>
                <a:latin typeface="Copperplate Gothic Bold" panose="020E0705020206020404" pitchFamily="34" charset="0"/>
              </a:rPr>
              <a:t>….</a:t>
            </a:r>
          </a:p>
        </p:txBody>
      </p:sp>
      <p:sp>
        <p:nvSpPr>
          <p:cNvPr id="6" name="Oval 5">
            <a:extLst>
              <a:ext uri="{FF2B5EF4-FFF2-40B4-BE49-F238E27FC236}">
                <a16:creationId xmlns:a16="http://schemas.microsoft.com/office/drawing/2014/main" id="{DA98F024-B8F8-4998-B314-FC7935507489}"/>
              </a:ext>
            </a:extLst>
          </p:cNvPr>
          <p:cNvSpPr/>
          <p:nvPr/>
        </p:nvSpPr>
        <p:spPr>
          <a:xfrm>
            <a:off x="5879618" y="1001045"/>
            <a:ext cx="59206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B0</a:t>
            </a:r>
          </a:p>
        </p:txBody>
      </p:sp>
      <p:sp>
        <p:nvSpPr>
          <p:cNvPr id="7" name="Oval 6">
            <a:extLst>
              <a:ext uri="{FF2B5EF4-FFF2-40B4-BE49-F238E27FC236}">
                <a16:creationId xmlns:a16="http://schemas.microsoft.com/office/drawing/2014/main" id="{D24D33A7-11BA-4704-9173-520E4227F8D8}"/>
              </a:ext>
            </a:extLst>
          </p:cNvPr>
          <p:cNvSpPr/>
          <p:nvPr/>
        </p:nvSpPr>
        <p:spPr>
          <a:xfrm>
            <a:off x="5879618" y="1634083"/>
            <a:ext cx="59206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8" name="Oval 7">
            <a:extLst>
              <a:ext uri="{FF2B5EF4-FFF2-40B4-BE49-F238E27FC236}">
                <a16:creationId xmlns:a16="http://schemas.microsoft.com/office/drawing/2014/main" id="{61AABBB0-1977-4424-80AF-4505787A184B}"/>
              </a:ext>
            </a:extLst>
          </p:cNvPr>
          <p:cNvSpPr/>
          <p:nvPr/>
        </p:nvSpPr>
        <p:spPr>
          <a:xfrm>
            <a:off x="5877590" y="2284331"/>
            <a:ext cx="59206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B3</a:t>
            </a:r>
          </a:p>
        </p:txBody>
      </p:sp>
      <p:sp>
        <p:nvSpPr>
          <p:cNvPr id="9" name="Oval 8">
            <a:extLst>
              <a:ext uri="{FF2B5EF4-FFF2-40B4-BE49-F238E27FC236}">
                <a16:creationId xmlns:a16="http://schemas.microsoft.com/office/drawing/2014/main" id="{23BA7797-8B5C-4595-860E-953551FC5362}"/>
              </a:ext>
            </a:extLst>
          </p:cNvPr>
          <p:cNvSpPr/>
          <p:nvPr/>
        </p:nvSpPr>
        <p:spPr>
          <a:xfrm>
            <a:off x="5921417" y="2883040"/>
            <a:ext cx="59206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B4</a:t>
            </a:r>
          </a:p>
        </p:txBody>
      </p:sp>
      <p:sp>
        <p:nvSpPr>
          <p:cNvPr id="10" name="Oval 9">
            <a:extLst>
              <a:ext uri="{FF2B5EF4-FFF2-40B4-BE49-F238E27FC236}">
                <a16:creationId xmlns:a16="http://schemas.microsoft.com/office/drawing/2014/main" id="{9ED3C7A6-DEDD-4C58-92C6-62B2CFD518E6}"/>
              </a:ext>
            </a:extLst>
          </p:cNvPr>
          <p:cNvSpPr/>
          <p:nvPr/>
        </p:nvSpPr>
        <p:spPr>
          <a:xfrm>
            <a:off x="7067804" y="2191998"/>
            <a:ext cx="59206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cxnSp>
        <p:nvCxnSpPr>
          <p:cNvPr id="11" name="Straight Arrow Connector 10">
            <a:extLst>
              <a:ext uri="{FF2B5EF4-FFF2-40B4-BE49-F238E27FC236}">
                <a16:creationId xmlns:a16="http://schemas.microsoft.com/office/drawing/2014/main" id="{05AD9C78-2A74-4A4A-B5A9-3F7668CC4D60}"/>
              </a:ext>
            </a:extLst>
          </p:cNvPr>
          <p:cNvCxnSpPr>
            <a:stCxn id="6" idx="4"/>
            <a:endCxn id="7" idx="0"/>
          </p:cNvCxnSpPr>
          <p:nvPr/>
        </p:nvCxnSpPr>
        <p:spPr>
          <a:xfrm>
            <a:off x="6175651" y="1370377"/>
            <a:ext cx="0" cy="2637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8334B637-FE9A-4325-8D94-56BAF6A39469}"/>
              </a:ext>
            </a:extLst>
          </p:cNvPr>
          <p:cNvCxnSpPr>
            <a:cxnSpLocks/>
            <a:stCxn id="7" idx="5"/>
            <a:endCxn id="8" idx="7"/>
          </p:cNvCxnSpPr>
          <p:nvPr/>
        </p:nvCxnSpPr>
        <p:spPr>
          <a:xfrm flipH="1">
            <a:off x="6382950" y="1949328"/>
            <a:ext cx="2028" cy="389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6338971C-791E-4C69-BCAC-1B50802AD6B0}"/>
              </a:ext>
            </a:extLst>
          </p:cNvPr>
          <p:cNvCxnSpPr>
            <a:cxnSpLocks/>
            <a:stCxn id="8" idx="1"/>
            <a:endCxn id="7" idx="3"/>
          </p:cNvCxnSpPr>
          <p:nvPr/>
        </p:nvCxnSpPr>
        <p:spPr>
          <a:xfrm flipV="1">
            <a:off x="5964296" y="1949328"/>
            <a:ext cx="2028" cy="389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25D85DB2-F328-486E-B7EC-99B41973E26F}"/>
              </a:ext>
            </a:extLst>
          </p:cNvPr>
          <p:cNvCxnSpPr>
            <a:cxnSpLocks/>
            <a:stCxn id="7" idx="6"/>
            <a:endCxn id="10" idx="2"/>
          </p:cNvCxnSpPr>
          <p:nvPr/>
        </p:nvCxnSpPr>
        <p:spPr>
          <a:xfrm>
            <a:off x="6471684" y="1818749"/>
            <a:ext cx="596120" cy="5579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049F7EA0-F0F3-4B38-9414-46C76077FAB5}"/>
              </a:ext>
            </a:extLst>
          </p:cNvPr>
          <p:cNvCxnSpPr>
            <a:cxnSpLocks/>
            <a:endCxn id="9" idx="6"/>
          </p:cNvCxnSpPr>
          <p:nvPr/>
        </p:nvCxnSpPr>
        <p:spPr>
          <a:xfrm flipH="1">
            <a:off x="6513483" y="2515164"/>
            <a:ext cx="552293" cy="5525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5641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58" name="Google Shape;658;p35"/>
          <p:cNvSpPr txBox="1">
            <a:spLocks noGrp="1"/>
          </p:cNvSpPr>
          <p:nvPr>
            <p:ph type="ctrTitle" idx="4294967295"/>
          </p:nvPr>
        </p:nvSpPr>
        <p:spPr>
          <a:xfrm>
            <a:off x="685800" y="147366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thanks!</a:t>
            </a:r>
            <a:endParaRPr sz="12000"/>
          </a:p>
        </p:txBody>
      </p:sp>
      <p:sp>
        <p:nvSpPr>
          <p:cNvPr id="659" name="Google Shape;659;p35"/>
          <p:cNvSpPr txBox="1">
            <a:spLocks noGrp="1"/>
          </p:cNvSpPr>
          <p:nvPr>
            <p:ph type="subTitle" idx="4294967295"/>
          </p:nvPr>
        </p:nvSpPr>
        <p:spPr>
          <a:xfrm>
            <a:off x="685800" y="3113631"/>
            <a:ext cx="4108800" cy="556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600" b="1" dirty="0"/>
              <a:t>Any questions?</a:t>
            </a:r>
            <a:endParaRPr sz="3600" b="1" dirty="0"/>
          </a:p>
        </p:txBody>
      </p:sp>
      <p:sp>
        <p:nvSpPr>
          <p:cNvPr id="660" name="Google Shape;660;p35"/>
          <p:cNvSpPr/>
          <p:nvPr/>
        </p:nvSpPr>
        <p:spPr>
          <a:xfrm>
            <a:off x="5481876" y="1103550"/>
            <a:ext cx="2569661" cy="233738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IN" sz="2400" dirty="0">
                <a:solidFill>
                  <a:schemeClr val="dk1"/>
                </a:solidFill>
                <a:latin typeface="Saira Semi Condensed"/>
                <a:ea typeface="Saira Semi Condensed"/>
                <a:cs typeface="Saira Semi Condensed"/>
                <a:sym typeface="Saira Semi Condensed"/>
              </a:rPr>
              <a:t>p</a:t>
            </a:r>
            <a:r>
              <a:rPr lang="en" sz="2400" dirty="0">
                <a:solidFill>
                  <a:schemeClr val="dk1"/>
                </a:solidFill>
                <a:latin typeface="Saira Semi Condensed"/>
                <a:ea typeface="Saira Semi Condensed"/>
                <a:cs typeface="Saira Semi Condensed"/>
                <a:sym typeface="Saira Semi Condensed"/>
              </a:rPr>
              <a:t>ratikyawalkar</a:t>
            </a:r>
          </a:p>
          <a:p>
            <a:pPr marL="0" lvl="0" indent="0" algn="ctr" rtl="0">
              <a:spcBef>
                <a:spcPts val="0"/>
              </a:spcBef>
              <a:spcAft>
                <a:spcPts val="600"/>
              </a:spcAft>
              <a:buNone/>
            </a:pPr>
            <a:r>
              <a:rPr lang="en" sz="2400" dirty="0">
                <a:solidFill>
                  <a:schemeClr val="dk1"/>
                </a:solidFill>
                <a:latin typeface="Saira Semi Condensed"/>
                <a:ea typeface="Saira Semi Condensed"/>
                <a:cs typeface="Saira Semi Condensed"/>
                <a:sym typeface="Saira Semi Condensed"/>
              </a:rPr>
              <a:t>71@gmail.com</a:t>
            </a: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title"/>
          </p:nvPr>
        </p:nvSpPr>
        <p:spPr>
          <a:xfrm>
            <a:off x="3546021" y="499701"/>
            <a:ext cx="3343876"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Credits</a:t>
            </a:r>
            <a:endParaRPr dirty="0"/>
          </a:p>
        </p:txBody>
      </p:sp>
      <p:sp>
        <p:nvSpPr>
          <p:cNvPr id="666" name="Google Shape;666;p36"/>
          <p:cNvSpPr txBox="1">
            <a:spLocks noGrp="1"/>
          </p:cNvSpPr>
          <p:nvPr>
            <p:ph type="body" idx="1"/>
          </p:nvPr>
        </p:nvSpPr>
        <p:spPr>
          <a:xfrm>
            <a:off x="1334449" y="1513149"/>
            <a:ext cx="7093625" cy="283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rPr>
              <a:t>Special Thanks </a:t>
            </a:r>
            <a:r>
              <a:rPr lang="en" sz="2400" dirty="0"/>
              <a:t>to all the people who made and released these awesome resources for free:</a:t>
            </a:r>
          </a:p>
          <a:p>
            <a:pPr marL="457200" lvl="0" indent="-381000" algn="l" rtl="0">
              <a:lnSpc>
                <a:spcPct val="115000"/>
              </a:lnSpc>
              <a:spcBef>
                <a:spcPts val="600"/>
              </a:spcBef>
              <a:spcAft>
                <a:spcPts val="0"/>
              </a:spcAft>
              <a:buSzPts val="2400"/>
              <a:buChar char="⩥"/>
            </a:pPr>
            <a:r>
              <a:rPr lang="en-US" sz="1600" dirty="0">
                <a:hlinkClick r:id="rId3"/>
              </a:rPr>
              <a:t>https://web.cs.wpi.edu/~kal/PLT/PLT8.6.4.html</a:t>
            </a:r>
            <a:r>
              <a:rPr lang="en-US" sz="1600" dirty="0"/>
              <a:t> </a:t>
            </a:r>
          </a:p>
          <a:p>
            <a:pPr marL="457200" lvl="0" indent="-381000" algn="l" rtl="0">
              <a:lnSpc>
                <a:spcPct val="115000"/>
              </a:lnSpc>
              <a:spcBef>
                <a:spcPts val="600"/>
              </a:spcBef>
              <a:spcAft>
                <a:spcPts val="0"/>
              </a:spcAft>
              <a:buSzPts val="2400"/>
              <a:buChar char="⩥"/>
            </a:pPr>
            <a:r>
              <a:rPr lang="en-US" sz="1600" dirty="0">
                <a:hlinkClick r:id="rId4"/>
              </a:rPr>
              <a:t>https://classroom.google.com/u/1/c/NDQ2NDE1Njk5MDY0/m/NDgxMzAyNDc2NjEy/details</a:t>
            </a:r>
            <a:r>
              <a:rPr lang="en-US" sz="1600" dirty="0"/>
              <a:t> </a:t>
            </a:r>
          </a:p>
          <a:p>
            <a:pPr marL="457200" lvl="0" indent="-381000" algn="l" rtl="0">
              <a:lnSpc>
                <a:spcPct val="115000"/>
              </a:lnSpc>
              <a:spcBef>
                <a:spcPts val="600"/>
              </a:spcBef>
              <a:spcAft>
                <a:spcPts val="0"/>
              </a:spcAft>
              <a:buSzPts val="2400"/>
              <a:buChar char="⩥"/>
            </a:pPr>
            <a:r>
              <a:rPr lang="en-US" sz="1600" dirty="0">
                <a:hlinkClick r:id="rId5"/>
              </a:rPr>
              <a:t>https://www.brainkart.com/article/Loops-in-Flow-Graph_8113/</a:t>
            </a:r>
            <a:endParaRPr lang="en-US" sz="1600" dirty="0"/>
          </a:p>
        </p:txBody>
      </p:sp>
      <p:sp>
        <p:nvSpPr>
          <p:cNvPr id="667" name="Google Shape;667;p3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2177965" y="492613"/>
            <a:ext cx="4641049"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Copperplate Gothic Bold" panose="020E0705020206020404" pitchFamily="34" charset="0"/>
              </a:rPr>
              <a:t>Prerequests</a:t>
            </a:r>
            <a:endParaRPr dirty="0">
              <a:latin typeface="Copperplate Gothic Bold" panose="020E0705020206020404" pitchFamily="34" charset="0"/>
            </a:endParaRPr>
          </a:p>
        </p:txBody>
      </p:sp>
      <p:sp>
        <p:nvSpPr>
          <p:cNvPr id="408" name="Google Shape;408;p18"/>
          <p:cNvSpPr txBox="1">
            <a:spLocks noGrp="1"/>
          </p:cNvSpPr>
          <p:nvPr>
            <p:ph type="body" idx="1"/>
          </p:nvPr>
        </p:nvSpPr>
        <p:spPr>
          <a:xfrm>
            <a:off x="1476217" y="1513149"/>
            <a:ext cx="5392416" cy="105860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sz="2000" dirty="0">
                <a:latin typeface="Copperplate Gothic Bold" panose="020E0705020206020404" pitchFamily="34" charset="0"/>
              </a:rPr>
              <a:t>3AC (Three Address code)</a:t>
            </a:r>
          </a:p>
          <a:p>
            <a:pPr marL="457200" lvl="0" indent="-381000" algn="l" rtl="0">
              <a:spcBef>
                <a:spcPts val="0"/>
              </a:spcBef>
              <a:spcAft>
                <a:spcPts val="0"/>
              </a:spcAft>
              <a:buSzPts val="2400"/>
              <a:buChar char="⩥"/>
            </a:pPr>
            <a:r>
              <a:rPr lang="en" sz="2000" dirty="0">
                <a:latin typeface="Copperplate Gothic Bold" panose="020E0705020206020404" pitchFamily="34" charset="0"/>
              </a:rPr>
              <a:t>PFG( Program Control Graph)</a:t>
            </a:r>
          </a:p>
          <a:p>
            <a:pPr marL="457200" lvl="0" indent="-381000" algn="l" rtl="0">
              <a:spcBef>
                <a:spcPts val="0"/>
              </a:spcBef>
              <a:spcAft>
                <a:spcPts val="0"/>
              </a:spcAft>
              <a:buSzPts val="2400"/>
              <a:buChar char="⩥"/>
            </a:pPr>
            <a:r>
              <a:rPr lang="en" sz="2000" dirty="0">
                <a:latin typeface="Copperplate Gothic Bold" panose="020E0705020206020404" pitchFamily="34" charset="0"/>
              </a:rPr>
              <a:t>Loops using 3AC</a:t>
            </a:r>
            <a:endParaRPr sz="2000" dirty="0">
              <a:latin typeface="Copperplate Gothic Bold" panose="020E0705020206020404" pitchFamily="34" charset="0"/>
            </a:endParaRP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0EC1-C949-4AF4-A0F2-97A072E65427}"/>
              </a:ext>
            </a:extLst>
          </p:cNvPr>
          <p:cNvSpPr>
            <a:spLocks noGrp="1"/>
          </p:cNvSpPr>
          <p:nvPr>
            <p:ph type="title"/>
          </p:nvPr>
        </p:nvSpPr>
        <p:spPr>
          <a:xfrm>
            <a:off x="781506" y="499388"/>
            <a:ext cx="8241992" cy="593700"/>
          </a:xfrm>
        </p:spPr>
        <p:txBody>
          <a:bodyPr/>
          <a:lstStyle/>
          <a:p>
            <a:r>
              <a:rPr lang="en-IN" dirty="0">
                <a:latin typeface="Copperplate Gothic Bold" panose="020E0705020206020404" pitchFamily="34" charset="0"/>
              </a:rPr>
              <a:t>What is loop optimization</a:t>
            </a:r>
          </a:p>
        </p:txBody>
      </p:sp>
      <p:sp>
        <p:nvSpPr>
          <p:cNvPr id="3" name="Slide Number Placeholder 2">
            <a:extLst>
              <a:ext uri="{FF2B5EF4-FFF2-40B4-BE49-F238E27FC236}">
                <a16:creationId xmlns:a16="http://schemas.microsoft.com/office/drawing/2014/main" id="{22013EF0-916F-4F02-8253-55E9F9B648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TextBox 3">
            <a:extLst>
              <a:ext uri="{FF2B5EF4-FFF2-40B4-BE49-F238E27FC236}">
                <a16:creationId xmlns:a16="http://schemas.microsoft.com/office/drawing/2014/main" id="{38279CE2-11B8-49B5-888F-845987AF9D23}"/>
              </a:ext>
            </a:extLst>
          </p:cNvPr>
          <p:cNvSpPr txBox="1"/>
          <p:nvPr/>
        </p:nvSpPr>
        <p:spPr>
          <a:xfrm>
            <a:off x="949841" y="1240465"/>
            <a:ext cx="7761768" cy="2893100"/>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US" b="1" i="0" dirty="0">
                <a:solidFill>
                  <a:srgbClr val="FFFFFF"/>
                </a:solidFill>
                <a:effectLst>
                  <a:outerShdw blurRad="38100" dist="38100" dir="2700000" algn="tl">
                    <a:srgbClr val="000000">
                      <a:alpha val="43137"/>
                    </a:srgbClr>
                  </a:outerShdw>
                </a:effectLst>
                <a:latin typeface="Sitka Subheading" panose="02000505000000020004" pitchFamily="2" charset="0"/>
              </a:rPr>
              <a:t>As we know most execution time of a scientific program is spent on loops, hence Loop Optimization plays a significant role in minimizing the execution time of program.</a:t>
            </a:r>
          </a:p>
          <a:p>
            <a:pPr marL="285750" indent="-285750">
              <a:buClr>
                <a:schemeClr val="accent6">
                  <a:lumMod val="75000"/>
                  <a:lumOff val="25000"/>
                </a:schemeClr>
              </a:buClr>
              <a:buFont typeface="Wingdings" panose="05000000000000000000" pitchFamily="2" charset="2"/>
              <a:buChar char="Ø"/>
            </a:pPr>
            <a:endParaRPr lang="en-US" b="1" i="0" dirty="0">
              <a:solidFill>
                <a:srgbClr val="FFFFFF"/>
              </a:solidFill>
              <a:effectLst>
                <a:outerShdw blurRad="38100" dist="38100" dir="2700000" algn="tl">
                  <a:srgbClr val="000000">
                    <a:alpha val="43137"/>
                  </a:srgbClr>
                </a:outerShdw>
              </a:effectLst>
              <a:latin typeface="Sitka Subheading" panose="02000505000000020004" pitchFamily="2" charset="0"/>
            </a:endParaRPr>
          </a:p>
          <a:p>
            <a:pPr marL="285750" indent="-285750">
              <a:buClr>
                <a:schemeClr val="accent6">
                  <a:lumMod val="75000"/>
                  <a:lumOff val="25000"/>
                </a:schemeClr>
              </a:buClr>
              <a:buFont typeface="Wingdings" panose="05000000000000000000" pitchFamily="2" charset="2"/>
              <a:buChar char="Ø"/>
            </a:pPr>
            <a:r>
              <a:rPr lang="en-US" b="1" i="0" dirty="0">
                <a:solidFill>
                  <a:srgbClr val="FFFFFF"/>
                </a:solidFill>
                <a:effectLst>
                  <a:outerShdw blurRad="38100" dist="38100" dir="2700000" algn="tl">
                    <a:srgbClr val="000000">
                      <a:alpha val="43137"/>
                    </a:srgbClr>
                  </a:outerShdw>
                </a:effectLst>
                <a:latin typeface="Sitka Subheading" panose="02000505000000020004" pitchFamily="2" charset="0"/>
              </a:rPr>
              <a:t>Loop Optimization is the process of increasing execution speed and reducing the overheads associated with the loops. </a:t>
            </a:r>
          </a:p>
          <a:p>
            <a:pPr marL="285750" indent="-285750">
              <a:buClr>
                <a:schemeClr val="accent6">
                  <a:lumMod val="75000"/>
                  <a:lumOff val="25000"/>
                </a:schemeClr>
              </a:buClr>
              <a:buFont typeface="Wingdings" panose="05000000000000000000" pitchFamily="2" charset="2"/>
              <a:buChar char="Ø"/>
            </a:pPr>
            <a:endParaRPr lang="en-US" b="1" i="0" dirty="0">
              <a:solidFill>
                <a:srgbClr val="FFFFFF"/>
              </a:solidFill>
              <a:effectLst>
                <a:outerShdw blurRad="38100" dist="38100" dir="2700000" algn="tl">
                  <a:srgbClr val="000000">
                    <a:alpha val="43137"/>
                  </a:srgbClr>
                </a:outerShdw>
              </a:effectLst>
              <a:latin typeface="Sitka Subheading" panose="02000505000000020004" pitchFamily="2" charset="0"/>
            </a:endParaRPr>
          </a:p>
          <a:p>
            <a:pPr marL="285750" indent="-285750">
              <a:buClr>
                <a:schemeClr val="accent6">
                  <a:lumMod val="75000"/>
                  <a:lumOff val="25000"/>
                </a:schemeClr>
              </a:buClr>
              <a:buFont typeface="Wingdings" panose="05000000000000000000" pitchFamily="2" charset="2"/>
              <a:buChar char="Ø"/>
            </a:pPr>
            <a:r>
              <a:rPr lang="en-US" b="1" i="0" dirty="0">
                <a:solidFill>
                  <a:srgbClr val="FFFFFF"/>
                </a:solidFill>
                <a:effectLst>
                  <a:outerShdw blurRad="38100" dist="38100" dir="2700000" algn="tl">
                    <a:srgbClr val="000000">
                      <a:alpha val="43137"/>
                    </a:srgbClr>
                  </a:outerShdw>
                </a:effectLst>
                <a:latin typeface="Sitka Subheading" panose="02000505000000020004" pitchFamily="2" charset="0"/>
              </a:rPr>
              <a:t>It plays an important role in improving cache performance and making effective use of parallel processing capabilities. </a:t>
            </a:r>
          </a:p>
          <a:p>
            <a:pPr marL="285750" indent="-285750">
              <a:buClr>
                <a:schemeClr val="accent6">
                  <a:lumMod val="75000"/>
                  <a:lumOff val="25000"/>
                </a:schemeClr>
              </a:buClr>
              <a:buFont typeface="Wingdings" panose="05000000000000000000" pitchFamily="2" charset="2"/>
              <a:buChar char="Ø"/>
            </a:pPr>
            <a:endParaRPr lang="en-US" b="1" i="0" dirty="0">
              <a:solidFill>
                <a:srgbClr val="FFFFFF"/>
              </a:solidFill>
              <a:effectLst>
                <a:outerShdw blurRad="38100" dist="38100" dir="2700000" algn="tl">
                  <a:srgbClr val="000000">
                    <a:alpha val="43137"/>
                  </a:srgbClr>
                </a:outerShdw>
              </a:effectLst>
              <a:latin typeface="Sitka Subheading" panose="02000505000000020004" pitchFamily="2" charset="0"/>
            </a:endParaRPr>
          </a:p>
          <a:p>
            <a:pPr marL="285750" indent="-285750">
              <a:buClr>
                <a:schemeClr val="accent6">
                  <a:lumMod val="75000"/>
                  <a:lumOff val="25000"/>
                </a:schemeClr>
              </a:buClr>
              <a:buFont typeface="Wingdings" panose="05000000000000000000" pitchFamily="2" charset="2"/>
              <a:buChar char="Ø"/>
            </a:pPr>
            <a:r>
              <a:rPr lang="en-US" b="1" dirty="0">
                <a:solidFill>
                  <a:srgbClr val="FFFFFF"/>
                </a:solidFill>
                <a:effectLst>
                  <a:outerShdw blurRad="38100" dist="38100" dir="2700000" algn="tl">
                    <a:srgbClr val="000000">
                      <a:alpha val="43137"/>
                    </a:srgbClr>
                  </a:outerShdw>
                </a:effectLst>
                <a:latin typeface="Sitka Subheading" panose="02000505000000020004" pitchFamily="2" charset="0"/>
              </a:rPr>
              <a:t>Loop Optimization is a machine independent optimization.</a:t>
            </a:r>
          </a:p>
          <a:p>
            <a:pPr marL="285750" indent="-285750">
              <a:buClr>
                <a:schemeClr val="accent6">
                  <a:lumMod val="75000"/>
                  <a:lumOff val="25000"/>
                </a:schemeClr>
              </a:buClr>
              <a:buFont typeface="Wingdings" panose="05000000000000000000" pitchFamily="2" charset="2"/>
              <a:buChar char="Ø"/>
            </a:pPr>
            <a:endParaRPr lang="en-US" b="1" dirty="0">
              <a:solidFill>
                <a:srgbClr val="FFFFFF"/>
              </a:solidFill>
              <a:effectLst>
                <a:outerShdw blurRad="38100" dist="38100" dir="2700000" algn="tl">
                  <a:srgbClr val="000000">
                    <a:alpha val="43137"/>
                  </a:srgbClr>
                </a:outerShdw>
              </a:effectLst>
              <a:latin typeface="Sitka Subheading" panose="02000505000000020004" pitchFamily="2" charset="0"/>
            </a:endParaRPr>
          </a:p>
          <a:p>
            <a:pPr marL="285750" indent="-285750">
              <a:buClr>
                <a:schemeClr val="accent6">
                  <a:lumMod val="75000"/>
                  <a:lumOff val="25000"/>
                </a:schemeClr>
              </a:buClr>
              <a:buFont typeface="Wingdings" panose="05000000000000000000" pitchFamily="2" charset="2"/>
              <a:buChar char="Ø"/>
            </a:pPr>
            <a:r>
              <a:rPr lang="en-US" b="1" i="0" dirty="0">
                <a:solidFill>
                  <a:srgbClr val="FFFFFF"/>
                </a:solidFill>
                <a:effectLst>
                  <a:outerShdw blurRad="38100" dist="38100" dir="2700000" algn="tl">
                    <a:srgbClr val="000000">
                      <a:alpha val="43137"/>
                    </a:srgbClr>
                  </a:outerShdw>
                </a:effectLst>
                <a:latin typeface="Sitka Subheading" panose="02000505000000020004" pitchFamily="2" charset="0"/>
              </a:rPr>
              <a:t>Decreasing the number of instructions in an inner loop improves the running time of a program even if the amount of code outside that loop is increased.</a:t>
            </a:r>
          </a:p>
        </p:txBody>
      </p:sp>
    </p:spTree>
    <p:extLst>
      <p:ext uri="{BB962C8B-B14F-4D97-AF65-F5344CB8AC3E}">
        <p14:creationId xmlns:p14="http://schemas.microsoft.com/office/powerpoint/2010/main" val="393634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423424" y="470009"/>
            <a:ext cx="885863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a:latin typeface="Copperplate Gothic Bold" panose="020E0705020206020404" pitchFamily="34" charset="0"/>
              </a:rPr>
              <a:t>Roadmap for natural loop detection</a:t>
            </a:r>
            <a:endParaRPr sz="3200" dirty="0">
              <a:latin typeface="Copperplate Gothic Bold" panose="020E0705020206020404" pitchFamily="34" charset="0"/>
            </a:endParaRPr>
          </a:p>
        </p:txBody>
      </p:sp>
      <p:sp>
        <p:nvSpPr>
          <p:cNvPr id="730" name="Google Shape;730;p4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31" name="Google Shape;731;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solidFill>
            <a:schemeClr val="accent6">
              <a:lumMod val="90000"/>
              <a:lumOff val="10000"/>
            </a:schemeClr>
          </a:solidFill>
          <a:ln w="228600" cap="flat" cmpd="sng">
            <a:solidFill>
              <a:schemeClr val="accent5">
                <a:lumMod val="60000"/>
                <a:lumOff val="40000"/>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33" name="Google Shape;733;p40"/>
          <p:cNvGrpSpPr/>
          <p:nvPr/>
        </p:nvGrpSpPr>
        <p:grpSpPr>
          <a:xfrm>
            <a:off x="1786339" y="1855801"/>
            <a:ext cx="473400" cy="473400"/>
            <a:chOff x="1786339" y="1703401"/>
            <a:chExt cx="473400" cy="473400"/>
          </a:xfrm>
        </p:grpSpPr>
        <p:sp>
          <p:nvSpPr>
            <p:cNvPr id="734" name="Google Shape;734;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1</a:t>
              </a:r>
              <a:endParaRPr sz="1000" dirty="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814414" y="1855801"/>
            <a:ext cx="473400" cy="473400"/>
            <a:chOff x="3814414" y="1703401"/>
            <a:chExt cx="473400" cy="473400"/>
          </a:xfrm>
        </p:grpSpPr>
        <p:sp>
          <p:nvSpPr>
            <p:cNvPr id="737" name="Google Shape;737;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3</a:t>
              </a:r>
              <a:endParaRPr sz="1000" dirty="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911817" y="1925129"/>
            <a:ext cx="334744" cy="334744"/>
            <a:chOff x="5911817" y="1772729"/>
            <a:chExt cx="334744" cy="334744"/>
          </a:xfrm>
        </p:grpSpPr>
        <p:sp>
          <p:nvSpPr>
            <p:cNvPr id="740" name="Google Shape;740;p40"/>
            <p:cNvSpPr/>
            <p:nvPr/>
          </p:nvSpPr>
          <p:spPr>
            <a:xfrm rot="8100000">
              <a:off x="5911817" y="1772729"/>
              <a:ext cx="334744" cy="334744"/>
            </a:xfrm>
            <a:prstGeom prst="teardrop">
              <a:avLst>
                <a:gd name="adj" fmla="val 100000"/>
              </a:avLst>
            </a:prstGeom>
            <a:solidFill>
              <a:srgbClr val="7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5</a:t>
              </a:r>
              <a:endParaRPr sz="1000" dirty="0">
                <a:solidFill>
                  <a:schemeClr val="dk2"/>
                </a:solidFill>
                <a:latin typeface="Saira Semi Condensed"/>
                <a:ea typeface="Saira Semi Condensed"/>
                <a:cs typeface="Saira Semi Condensed"/>
                <a:sym typeface="Saira Semi Condensed"/>
              </a:endParaRPr>
            </a:p>
          </p:txBody>
        </p:sp>
      </p:grpSp>
      <p:grpSp>
        <p:nvGrpSpPr>
          <p:cNvPr id="742" name="Google Shape;742;p40"/>
          <p:cNvGrpSpPr/>
          <p:nvPr/>
        </p:nvGrpSpPr>
        <p:grpSpPr>
          <a:xfrm>
            <a:off x="6880814" y="3728700"/>
            <a:ext cx="473400" cy="473400"/>
            <a:chOff x="6880814" y="3576300"/>
            <a:chExt cx="473400" cy="473400"/>
          </a:xfrm>
        </p:grpSpPr>
        <p:sp>
          <p:nvSpPr>
            <p:cNvPr id="743" name="Google Shape;743;p40"/>
            <p:cNvSpPr/>
            <p:nvPr/>
          </p:nvSpPr>
          <p:spPr>
            <a:xfrm rot="-2700000">
              <a:off x="6950142" y="3645628"/>
              <a:ext cx="334744" cy="334744"/>
            </a:xfrm>
            <a:prstGeom prst="teardrop">
              <a:avLst>
                <a:gd name="adj" fmla="val 100000"/>
              </a:avLst>
            </a:prstGeom>
            <a:solidFill>
              <a:srgbClr val="F2900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4" name="Google Shape;744;p40"/>
            <p:cNvSpPr/>
            <p:nvPr/>
          </p:nvSpPr>
          <p:spPr>
            <a:xfrm flipH="1">
              <a:off x="7050464" y="3752502"/>
              <a:ext cx="134100" cy="134100"/>
            </a:xfrm>
            <a:prstGeom prst="ellipse">
              <a:avLst/>
            </a:prstGeom>
            <a:solidFill>
              <a:schemeClr val="lt1"/>
            </a:solidFill>
            <a:ln w="9525" cap="flat" cmpd="sng">
              <a:solidFill>
                <a:schemeClr val="l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6</a:t>
              </a:r>
              <a:endParaRPr sz="1000" dirty="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name="adj" fmla="val 100000"/>
              </a:avLst>
            </a:prstGeom>
            <a:solidFill>
              <a:srgbClr val="DF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4</a:t>
              </a:r>
              <a:endParaRPr sz="60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64" y="3728700"/>
            <a:ext cx="473400" cy="473400"/>
            <a:chOff x="2824664" y="3576300"/>
            <a:chExt cx="473400" cy="473400"/>
          </a:xfrm>
        </p:grpSpPr>
        <p:sp>
          <p:nvSpPr>
            <p:cNvPr id="749" name="Google Shape;749;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2</a:t>
              </a:r>
              <a:endParaRPr sz="1000" dirty="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1131467" y="1379847"/>
            <a:ext cx="1859536"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Finding the optimized 3AC for given Problem</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
        <p:nvSpPr>
          <p:cNvPr id="752" name="Google Shape;752;p40"/>
          <p:cNvSpPr txBox="1"/>
          <p:nvPr/>
        </p:nvSpPr>
        <p:spPr>
          <a:xfrm>
            <a:off x="3474964" y="1368799"/>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Identification of Basic blocks</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
        <p:nvSpPr>
          <p:cNvPr id="753" name="Google Shape;753;p40"/>
          <p:cNvSpPr txBox="1"/>
          <p:nvPr/>
        </p:nvSpPr>
        <p:spPr>
          <a:xfrm>
            <a:off x="5111225" y="1364552"/>
            <a:ext cx="22655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Identification of Dominators and Back Edges</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
        <p:nvSpPr>
          <p:cNvPr id="754" name="Google Shape;754;p40"/>
          <p:cNvSpPr txBox="1"/>
          <p:nvPr/>
        </p:nvSpPr>
        <p:spPr>
          <a:xfrm>
            <a:off x="2306683" y="4200519"/>
            <a:ext cx="1643462"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Identification of Leader Statements</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
        <p:nvSpPr>
          <p:cNvPr id="755" name="Google Shape;755;p40"/>
          <p:cNvSpPr txBox="1"/>
          <p:nvPr/>
        </p:nvSpPr>
        <p:spPr>
          <a:xfrm>
            <a:off x="4321385" y="4198938"/>
            <a:ext cx="169998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Construction of Program Flow Graph</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
        <p:nvSpPr>
          <p:cNvPr id="756" name="Google Shape;756;p40"/>
          <p:cNvSpPr txBox="1"/>
          <p:nvPr/>
        </p:nvSpPr>
        <p:spPr>
          <a:xfrm>
            <a:off x="6474335" y="4216000"/>
            <a:ext cx="150008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rPr>
              <a:t>Identification of Natural Loops</a:t>
            </a:r>
            <a:endParaRPr b="1" dirty="0">
              <a:solidFill>
                <a:schemeClr val="dk2"/>
              </a:solidFill>
              <a:effectLst>
                <a:outerShdw blurRad="38100" dist="38100" dir="2700000" algn="tl">
                  <a:srgbClr val="000000">
                    <a:alpha val="43137"/>
                  </a:srgbClr>
                </a:outerShdw>
              </a:effectLst>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06101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0D12D1-A921-432C-A170-106A9229CD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A6D9BBEB-5A70-4D49-8435-D7BB7A81477E}"/>
              </a:ext>
            </a:extLst>
          </p:cNvPr>
          <p:cNvSpPr txBox="1"/>
          <p:nvPr/>
        </p:nvSpPr>
        <p:spPr>
          <a:xfrm>
            <a:off x="4097080" y="283535"/>
            <a:ext cx="2346250" cy="523220"/>
          </a:xfrm>
          <a:prstGeom prst="rect">
            <a:avLst/>
          </a:prstGeom>
          <a:noFill/>
        </p:spPr>
        <p:txBody>
          <a:bodyPr wrap="square" rtlCol="0">
            <a:spAutoFit/>
          </a:bodyPr>
          <a:lstStyle/>
          <a:p>
            <a:r>
              <a:rPr lang="en-IN" sz="2800" b="1" dirty="0">
                <a:solidFill>
                  <a:schemeClr val="tx1"/>
                </a:solidFill>
                <a:effectLst>
                  <a:outerShdw blurRad="38100" dist="38100" dir="2700000" algn="tl">
                    <a:srgbClr val="000000">
                      <a:alpha val="43137"/>
                    </a:srgbClr>
                  </a:outerShdw>
                </a:effectLst>
                <a:latin typeface="Copperplate Gothic Bold" panose="020E0705020206020404" pitchFamily="34" charset="0"/>
              </a:rPr>
              <a:t>EXAMPLE</a:t>
            </a:r>
          </a:p>
        </p:txBody>
      </p:sp>
      <p:sp>
        <p:nvSpPr>
          <p:cNvPr id="4" name="TextBox 3">
            <a:extLst>
              <a:ext uri="{FF2B5EF4-FFF2-40B4-BE49-F238E27FC236}">
                <a16:creationId xmlns:a16="http://schemas.microsoft.com/office/drawing/2014/main" id="{6A263934-6261-4F97-9327-F4263C09E8A2}"/>
              </a:ext>
            </a:extLst>
          </p:cNvPr>
          <p:cNvSpPr txBox="1"/>
          <p:nvPr/>
        </p:nvSpPr>
        <p:spPr>
          <a:xfrm>
            <a:off x="1336159" y="1365360"/>
            <a:ext cx="3547729" cy="2554545"/>
          </a:xfrm>
          <a:prstGeom prst="rect">
            <a:avLst/>
          </a:prstGeom>
          <a:noFill/>
        </p:spPr>
        <p:txBody>
          <a:bodyPr wrap="square" rtlCol="0">
            <a:spAutoFit/>
          </a:bodyPr>
          <a:lstStyle/>
          <a:p>
            <a:r>
              <a:rPr lang="en-US" sz="1600" b="1" dirty="0">
                <a:solidFill>
                  <a:schemeClr val="tx1"/>
                </a:solidFill>
                <a:effectLst>
                  <a:outerShdw blurRad="38100" dist="38100" dir="2700000" algn="tl">
                    <a:srgbClr val="000000">
                      <a:alpha val="43137"/>
                    </a:srgbClr>
                  </a:outerShdw>
                </a:effectLst>
                <a:latin typeface="+mn-lt"/>
              </a:rPr>
              <a:t>int  demo (int t)  {</a:t>
            </a:r>
          </a:p>
          <a:p>
            <a:r>
              <a:rPr lang="en-US" sz="1600" b="1" dirty="0">
                <a:solidFill>
                  <a:schemeClr val="tx1"/>
                </a:solidFill>
                <a:effectLst>
                  <a:outerShdw blurRad="38100" dist="38100" dir="2700000" algn="tl">
                    <a:srgbClr val="000000">
                      <a:alpha val="43137"/>
                    </a:srgbClr>
                  </a:outerShdw>
                </a:effectLst>
                <a:latin typeface="+mn-lt"/>
              </a:rPr>
              <a:t>      int a, b;</a:t>
            </a:r>
          </a:p>
          <a:p>
            <a:r>
              <a:rPr lang="en-US" sz="1600" b="1" dirty="0">
                <a:solidFill>
                  <a:schemeClr val="tx1"/>
                </a:solidFill>
                <a:effectLst>
                  <a:outerShdw blurRad="38100" dist="38100" dir="2700000" algn="tl">
                    <a:srgbClr val="000000">
                      <a:alpha val="43137"/>
                    </a:srgbClr>
                  </a:outerShdw>
                </a:effectLst>
                <a:latin typeface="+mn-lt"/>
              </a:rPr>
              <a:t>      amt=a;</a:t>
            </a:r>
          </a:p>
          <a:p>
            <a:r>
              <a:rPr lang="en-US" sz="1600" b="1" dirty="0">
                <a:solidFill>
                  <a:schemeClr val="tx1"/>
                </a:solidFill>
                <a:effectLst>
                  <a:outerShdw blurRad="38100" dist="38100" dir="2700000" algn="tl">
                    <a:srgbClr val="000000">
                      <a:alpha val="43137"/>
                    </a:srgbClr>
                  </a:outerShdw>
                </a:effectLst>
                <a:latin typeface="+mn-lt"/>
              </a:rPr>
              <a:t>      rate=a;</a:t>
            </a:r>
          </a:p>
          <a:p>
            <a:r>
              <a:rPr lang="en-US" sz="1600" b="1" dirty="0">
                <a:solidFill>
                  <a:schemeClr val="tx1"/>
                </a:solidFill>
                <a:effectLst>
                  <a:outerShdw blurRad="38100" dist="38100" dir="2700000" algn="tl">
                    <a:srgbClr val="000000">
                      <a:alpha val="43137"/>
                    </a:srgbClr>
                  </a:outerShdw>
                </a:effectLst>
                <a:latin typeface="+mn-lt"/>
              </a:rPr>
              <a:t>      while(a&gt;10)  {</a:t>
            </a:r>
          </a:p>
          <a:p>
            <a:r>
              <a:rPr lang="en-US" sz="1600" b="1" dirty="0">
                <a:solidFill>
                  <a:schemeClr val="tx1"/>
                </a:solidFill>
                <a:effectLst>
                  <a:outerShdw blurRad="38100" dist="38100" dir="2700000" algn="tl">
                    <a:srgbClr val="000000">
                      <a:alpha val="43137"/>
                    </a:srgbClr>
                  </a:outerShdw>
                </a:effectLst>
                <a:latin typeface="+mn-lt"/>
              </a:rPr>
              <a:t>	amt=amt*rate;</a:t>
            </a:r>
          </a:p>
          <a:p>
            <a:r>
              <a:rPr lang="en-US" sz="1600" b="1" dirty="0">
                <a:solidFill>
                  <a:schemeClr val="tx1"/>
                </a:solidFill>
                <a:effectLst>
                  <a:outerShdw blurRad="38100" dist="38100" dir="2700000" algn="tl">
                    <a:srgbClr val="000000">
                      <a:alpha val="43137"/>
                    </a:srgbClr>
                  </a:outerShdw>
                </a:effectLst>
                <a:latin typeface="+mn-lt"/>
              </a:rPr>
              <a:t>	amt=amt+100;</a:t>
            </a:r>
          </a:p>
          <a:p>
            <a:r>
              <a:rPr lang="en-US" sz="1600" b="1" dirty="0">
                <a:solidFill>
                  <a:schemeClr val="tx1"/>
                </a:solidFill>
                <a:effectLst>
                  <a:outerShdw blurRad="38100" dist="38100" dir="2700000" algn="tl">
                    <a:srgbClr val="000000">
                      <a:alpha val="43137"/>
                    </a:srgbClr>
                  </a:outerShdw>
                </a:effectLst>
                <a:latin typeface="+mn-lt"/>
              </a:rPr>
              <a:t>	a=a+1;</a:t>
            </a:r>
          </a:p>
          <a:p>
            <a:r>
              <a:rPr lang="en-US" sz="1600" b="1" dirty="0">
                <a:solidFill>
                  <a:schemeClr val="tx1"/>
                </a:solidFill>
                <a:effectLst>
                  <a:outerShdw blurRad="38100" dist="38100" dir="2700000" algn="tl">
                    <a:srgbClr val="000000">
                      <a:alpha val="43137"/>
                    </a:srgbClr>
                  </a:outerShdw>
                </a:effectLst>
                <a:latin typeface="+mn-lt"/>
              </a:rPr>
              <a:t>      }</a:t>
            </a:r>
          </a:p>
          <a:p>
            <a:r>
              <a:rPr lang="en-US" sz="1600" b="1" dirty="0">
                <a:solidFill>
                  <a:schemeClr val="tx1"/>
                </a:solidFill>
                <a:effectLst>
                  <a:outerShdw blurRad="38100" dist="38100" dir="2700000" algn="tl">
                    <a:srgbClr val="000000">
                      <a:alpha val="43137"/>
                    </a:srgbClr>
                  </a:outerShdw>
                </a:effectLst>
                <a:latin typeface="+mn-lt"/>
              </a:rPr>
              <a:t>}</a:t>
            </a:r>
            <a:endParaRPr lang="en-IN" sz="1600" b="1" dirty="0">
              <a:solidFill>
                <a:schemeClr val="tx1"/>
              </a:solidFill>
              <a:effectLst>
                <a:outerShdw blurRad="38100" dist="38100" dir="2700000" algn="tl">
                  <a:srgbClr val="000000">
                    <a:alpha val="43137"/>
                  </a:srgbClr>
                </a:outerShdw>
              </a:effectLst>
              <a:latin typeface="+mn-lt"/>
            </a:endParaRPr>
          </a:p>
        </p:txBody>
      </p:sp>
      <p:sp>
        <p:nvSpPr>
          <p:cNvPr id="5" name="TextBox 4">
            <a:extLst>
              <a:ext uri="{FF2B5EF4-FFF2-40B4-BE49-F238E27FC236}">
                <a16:creationId xmlns:a16="http://schemas.microsoft.com/office/drawing/2014/main" id="{A0FBEBAF-0DDC-48A0-8B10-7E679B8A135A}"/>
              </a:ext>
            </a:extLst>
          </p:cNvPr>
          <p:cNvSpPr txBox="1"/>
          <p:nvPr/>
        </p:nvSpPr>
        <p:spPr>
          <a:xfrm>
            <a:off x="418214" y="900223"/>
            <a:ext cx="3494567" cy="369332"/>
          </a:xfrm>
          <a:prstGeom prst="rect">
            <a:avLst/>
          </a:prstGeom>
          <a:noFill/>
        </p:spPr>
        <p:txBody>
          <a:bodyPr wrap="square" rtlCol="0">
            <a:spAutoFit/>
          </a:bodyPr>
          <a:lstStyle/>
          <a:p>
            <a:r>
              <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rPr>
              <a:t>Input C Code Snippet: </a:t>
            </a:r>
          </a:p>
        </p:txBody>
      </p:sp>
      <p:pic>
        <p:nvPicPr>
          <p:cNvPr id="7" name="Picture 6">
            <a:extLst>
              <a:ext uri="{FF2B5EF4-FFF2-40B4-BE49-F238E27FC236}">
                <a16:creationId xmlns:a16="http://schemas.microsoft.com/office/drawing/2014/main" id="{449A7846-B6D7-4D8C-8EF4-29BEB2A394E1}"/>
              </a:ext>
            </a:extLst>
          </p:cNvPr>
          <p:cNvPicPr>
            <a:picLocks noChangeAspect="1"/>
          </p:cNvPicPr>
          <p:nvPr/>
        </p:nvPicPr>
        <p:blipFill>
          <a:blip r:embed="rId2"/>
          <a:stretch>
            <a:fillRect/>
          </a:stretch>
        </p:blipFill>
        <p:spPr>
          <a:xfrm rot="19465848">
            <a:off x="2736772" y="767502"/>
            <a:ext cx="7168090" cy="3750262"/>
          </a:xfrm>
          <a:prstGeom prst="rect">
            <a:avLst/>
          </a:prstGeom>
        </p:spPr>
      </p:pic>
    </p:spTree>
    <p:extLst>
      <p:ext uri="{BB962C8B-B14F-4D97-AF65-F5344CB8AC3E}">
        <p14:creationId xmlns:p14="http://schemas.microsoft.com/office/powerpoint/2010/main" val="3345100909"/>
      </p:ext>
    </p:extLst>
  </p:cSld>
  <p:clrMapOvr>
    <a:masterClrMapping/>
  </p:clrMapOvr>
  <p:transition spd="slow" advClick="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repeatCount="indefinite"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4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08ACB-62D6-4AC7-AC97-CFE48F6D51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9D017104-13A9-4C72-A271-97BC5276B666}"/>
              </a:ext>
            </a:extLst>
          </p:cNvPr>
          <p:cNvSpPr txBox="1"/>
          <p:nvPr/>
        </p:nvSpPr>
        <p:spPr>
          <a:xfrm>
            <a:off x="2647762" y="800987"/>
            <a:ext cx="6191438" cy="369332"/>
          </a:xfrm>
          <a:prstGeom prst="rect">
            <a:avLst/>
          </a:prstGeom>
          <a:noFill/>
        </p:spPr>
        <p:txBody>
          <a:bodyPr wrap="square" rtlCol="0">
            <a:spAutoFit/>
          </a:bodyPr>
          <a:lstStyle/>
          <a:p>
            <a:r>
              <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1: Identification  of Leader  Statements</a:t>
            </a:r>
          </a:p>
        </p:txBody>
      </p:sp>
      <p:sp>
        <p:nvSpPr>
          <p:cNvPr id="4" name="TextBox 3">
            <a:extLst>
              <a:ext uri="{FF2B5EF4-FFF2-40B4-BE49-F238E27FC236}">
                <a16:creationId xmlns:a16="http://schemas.microsoft.com/office/drawing/2014/main" id="{96085B03-A568-4236-A906-1A3252438486}"/>
              </a:ext>
            </a:extLst>
          </p:cNvPr>
          <p:cNvSpPr txBox="1"/>
          <p:nvPr/>
        </p:nvSpPr>
        <p:spPr>
          <a:xfrm>
            <a:off x="627321" y="1048342"/>
            <a:ext cx="1477926" cy="646331"/>
          </a:xfrm>
          <a:prstGeom prst="rect">
            <a:avLst/>
          </a:prstGeom>
          <a:noFill/>
        </p:spPr>
        <p:txBody>
          <a:bodyPr wrap="square" rtlCol="0">
            <a:spAutoFit/>
          </a:bodyPr>
          <a:lstStyle/>
          <a:p>
            <a:r>
              <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rPr>
              <a:t>Rules:</a:t>
            </a:r>
          </a:p>
          <a:p>
            <a:endPar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endParaRPr>
          </a:p>
        </p:txBody>
      </p:sp>
      <p:sp>
        <p:nvSpPr>
          <p:cNvPr id="5" name="TextBox 4">
            <a:extLst>
              <a:ext uri="{FF2B5EF4-FFF2-40B4-BE49-F238E27FC236}">
                <a16:creationId xmlns:a16="http://schemas.microsoft.com/office/drawing/2014/main" id="{FDF087DE-0770-4FA2-8DA1-52C348478ED3}"/>
              </a:ext>
            </a:extLst>
          </p:cNvPr>
          <p:cNvSpPr txBox="1"/>
          <p:nvPr/>
        </p:nvSpPr>
        <p:spPr>
          <a:xfrm>
            <a:off x="5266660" y="1263785"/>
            <a:ext cx="2190307"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Result of Step 1:</a:t>
            </a:r>
          </a:p>
        </p:txBody>
      </p:sp>
      <p:sp>
        <p:nvSpPr>
          <p:cNvPr id="6" name="TextBox 5">
            <a:extLst>
              <a:ext uri="{FF2B5EF4-FFF2-40B4-BE49-F238E27FC236}">
                <a16:creationId xmlns:a16="http://schemas.microsoft.com/office/drawing/2014/main" id="{E594D2EA-D899-43A9-B16B-CAE978232C38}"/>
              </a:ext>
            </a:extLst>
          </p:cNvPr>
          <p:cNvSpPr txBox="1"/>
          <p:nvPr/>
        </p:nvSpPr>
        <p:spPr>
          <a:xfrm>
            <a:off x="4572000" y="1789060"/>
            <a:ext cx="4203405" cy="2031325"/>
          </a:xfrm>
          <a:prstGeom prst="rect">
            <a:avLst/>
          </a:prstGeom>
          <a:noFill/>
        </p:spPr>
        <p:txBody>
          <a:bodyPr wrap="square" rtlCol="0">
            <a:spAutoFit/>
          </a:bodyPr>
          <a:lstStyle/>
          <a:p>
            <a:r>
              <a:rPr lang="en-US" b="1" dirty="0">
                <a:solidFill>
                  <a:schemeClr val="tx1"/>
                </a:solidFill>
                <a:effectLst>
                  <a:outerShdw blurRad="38100" dist="38100" dir="2700000" algn="tl">
                    <a:srgbClr val="000000">
                      <a:alpha val="43137"/>
                    </a:srgbClr>
                  </a:outerShdw>
                </a:effectLst>
                <a:latin typeface="+mn-lt"/>
              </a:rPr>
              <a:t>10: amt=a		         L1</a:t>
            </a:r>
          </a:p>
          <a:p>
            <a:r>
              <a:rPr lang="en-US" b="1" dirty="0">
                <a:solidFill>
                  <a:schemeClr val="tx1"/>
                </a:solidFill>
                <a:effectLst>
                  <a:outerShdw blurRad="38100" dist="38100" dir="2700000" algn="tl">
                    <a:srgbClr val="000000">
                      <a:alpha val="43137"/>
                    </a:srgbClr>
                  </a:outerShdw>
                </a:effectLst>
                <a:latin typeface="+mn-lt"/>
              </a:rPr>
              <a:t>20: rate=a</a:t>
            </a:r>
          </a:p>
          <a:p>
            <a:r>
              <a:rPr lang="en-US" b="1" dirty="0">
                <a:solidFill>
                  <a:schemeClr val="tx1"/>
                </a:solidFill>
                <a:effectLst>
                  <a:outerShdw blurRad="38100" dist="38100" dir="2700000" algn="tl">
                    <a:srgbClr val="000000">
                      <a:alpha val="43137"/>
                    </a:srgbClr>
                  </a:outerShdw>
                </a:effectLst>
                <a:latin typeface="+mn-lt"/>
              </a:rPr>
              <a:t>30: if(a&gt;10) GOTO 50	         L2</a:t>
            </a:r>
          </a:p>
          <a:p>
            <a:r>
              <a:rPr lang="en-US" b="1" dirty="0">
                <a:solidFill>
                  <a:schemeClr val="tx1"/>
                </a:solidFill>
                <a:effectLst>
                  <a:outerShdw blurRad="38100" dist="38100" dir="2700000" algn="tl">
                    <a:srgbClr val="000000">
                      <a:alpha val="43137"/>
                    </a:srgbClr>
                  </a:outerShdw>
                </a:effectLst>
                <a:latin typeface="+mn-lt"/>
              </a:rPr>
              <a:t>40: GOTO 120	         L3</a:t>
            </a:r>
          </a:p>
          <a:p>
            <a:r>
              <a:rPr lang="en-US" b="1" dirty="0">
                <a:solidFill>
                  <a:schemeClr val="tx1"/>
                </a:solidFill>
                <a:effectLst>
                  <a:outerShdw blurRad="38100" dist="38100" dir="2700000" algn="tl">
                    <a:srgbClr val="000000">
                      <a:alpha val="43137"/>
                    </a:srgbClr>
                  </a:outerShdw>
                </a:effectLst>
                <a:latin typeface="+mn-lt"/>
              </a:rPr>
              <a:t>50: amt=amt*rate	         L4</a:t>
            </a:r>
          </a:p>
          <a:p>
            <a:r>
              <a:rPr lang="en-US" b="1" dirty="0">
                <a:solidFill>
                  <a:schemeClr val="tx1"/>
                </a:solidFill>
                <a:effectLst>
                  <a:outerShdw blurRad="38100" dist="38100" dir="2700000" algn="tl">
                    <a:srgbClr val="000000">
                      <a:alpha val="43137"/>
                    </a:srgbClr>
                  </a:outerShdw>
                </a:effectLst>
                <a:latin typeface="+mn-lt"/>
              </a:rPr>
              <a:t>60: amt=amt+100</a:t>
            </a:r>
          </a:p>
          <a:p>
            <a:r>
              <a:rPr lang="en-US" b="1" dirty="0">
                <a:solidFill>
                  <a:schemeClr val="tx1"/>
                </a:solidFill>
                <a:effectLst>
                  <a:outerShdw blurRad="38100" dist="38100" dir="2700000" algn="tl">
                    <a:srgbClr val="000000">
                      <a:alpha val="43137"/>
                    </a:srgbClr>
                  </a:outerShdw>
                </a:effectLst>
                <a:latin typeface="+mn-lt"/>
              </a:rPr>
              <a:t>70: a=a+1</a:t>
            </a:r>
          </a:p>
          <a:p>
            <a:r>
              <a:rPr lang="en-US" b="1" dirty="0">
                <a:solidFill>
                  <a:schemeClr val="tx1"/>
                </a:solidFill>
                <a:effectLst>
                  <a:outerShdw blurRad="38100" dist="38100" dir="2700000" algn="tl">
                    <a:srgbClr val="000000">
                      <a:alpha val="43137"/>
                    </a:srgbClr>
                  </a:outerShdw>
                </a:effectLst>
                <a:latin typeface="+mn-lt"/>
              </a:rPr>
              <a:t>80: GOTO 30</a:t>
            </a:r>
          </a:p>
          <a:p>
            <a:r>
              <a:rPr lang="en-US" b="1" dirty="0">
                <a:solidFill>
                  <a:schemeClr val="tx1"/>
                </a:solidFill>
                <a:effectLst>
                  <a:outerShdw blurRad="38100" dist="38100" dir="2700000" algn="tl">
                    <a:srgbClr val="000000">
                      <a:alpha val="43137"/>
                    </a:srgbClr>
                  </a:outerShdw>
                </a:effectLst>
                <a:latin typeface="+mn-lt"/>
              </a:rPr>
              <a:t>120: Exit		         L5</a:t>
            </a:r>
            <a:endParaRPr lang="en-IN" b="1" dirty="0">
              <a:solidFill>
                <a:schemeClr val="tx1"/>
              </a:solidFill>
              <a:effectLst>
                <a:outerShdw blurRad="38100" dist="38100" dir="2700000" algn="tl">
                  <a:srgbClr val="000000">
                    <a:alpha val="43137"/>
                  </a:srgbClr>
                </a:outerShdw>
              </a:effectLst>
              <a:latin typeface="+mn-lt"/>
            </a:endParaRPr>
          </a:p>
        </p:txBody>
      </p:sp>
      <p:sp>
        <p:nvSpPr>
          <p:cNvPr id="7" name="TextBox 6">
            <a:extLst>
              <a:ext uri="{FF2B5EF4-FFF2-40B4-BE49-F238E27FC236}">
                <a16:creationId xmlns:a16="http://schemas.microsoft.com/office/drawing/2014/main" id="{33C9A9B9-7F0D-4BAC-9114-4835FAE34FFE}"/>
              </a:ext>
            </a:extLst>
          </p:cNvPr>
          <p:cNvSpPr txBox="1"/>
          <p:nvPr/>
        </p:nvSpPr>
        <p:spPr>
          <a:xfrm>
            <a:off x="552893" y="1571562"/>
            <a:ext cx="3232298" cy="2462213"/>
          </a:xfrm>
          <a:prstGeom prst="rect">
            <a:avLst/>
          </a:prstGeom>
          <a:noFill/>
        </p:spPr>
        <p:txBody>
          <a:bodyPr wrap="square" rtlCol="0">
            <a:spAutoFit/>
          </a:bodyPr>
          <a:lstStyle/>
          <a:p>
            <a:r>
              <a:rPr lang="en-US" dirty="0">
                <a:solidFill>
                  <a:schemeClr val="tx1"/>
                </a:solidFill>
                <a:latin typeface="Copperplate Gothic Bold" panose="020E0705020206020404" pitchFamily="34" charset="0"/>
              </a:rPr>
              <a:t>Rule 1: The first instruction is considered the leader.</a:t>
            </a:r>
          </a:p>
          <a:p>
            <a:endParaRPr lang="en-US" dirty="0">
              <a:solidFill>
                <a:schemeClr val="tx1"/>
              </a:solidFill>
              <a:latin typeface="Copperplate Gothic Bold" panose="020E0705020206020404" pitchFamily="34" charset="0"/>
            </a:endParaRPr>
          </a:p>
          <a:p>
            <a:r>
              <a:rPr lang="en-US" dirty="0">
                <a:solidFill>
                  <a:schemeClr val="tx1"/>
                </a:solidFill>
                <a:latin typeface="Copperplate Gothic Bold" panose="020E0705020206020404" pitchFamily="34" charset="0"/>
              </a:rPr>
              <a:t>Rule 2: The target of conditional or unconditional </a:t>
            </a:r>
            <a:r>
              <a:rPr lang="en-US" dirty="0" err="1">
                <a:solidFill>
                  <a:schemeClr val="tx1"/>
                </a:solidFill>
                <a:latin typeface="Copperplate Gothic Bold" panose="020E0705020206020404" pitchFamily="34" charset="0"/>
              </a:rPr>
              <a:t>goto</a:t>
            </a:r>
            <a:r>
              <a:rPr lang="en-US" dirty="0">
                <a:solidFill>
                  <a:schemeClr val="tx1"/>
                </a:solidFill>
                <a:latin typeface="Copperplate Gothic Bold" panose="020E0705020206020404" pitchFamily="34" charset="0"/>
              </a:rPr>
              <a:t> is a leader.</a:t>
            </a:r>
          </a:p>
          <a:p>
            <a:endParaRPr lang="en-US" dirty="0">
              <a:solidFill>
                <a:schemeClr val="tx1"/>
              </a:solidFill>
              <a:latin typeface="Copperplate Gothic Bold" panose="020E0705020206020404" pitchFamily="34" charset="0"/>
            </a:endParaRPr>
          </a:p>
          <a:p>
            <a:r>
              <a:rPr lang="en-US" dirty="0">
                <a:solidFill>
                  <a:schemeClr val="tx1"/>
                </a:solidFill>
                <a:latin typeface="Copperplate Gothic Bold" panose="020E0705020206020404" pitchFamily="34" charset="0"/>
              </a:rPr>
              <a:t>Rule 3: The instruction that immediately follows a conditional</a:t>
            </a:r>
          </a:p>
          <a:p>
            <a:r>
              <a:rPr lang="en-US" dirty="0" err="1">
                <a:solidFill>
                  <a:schemeClr val="tx1"/>
                </a:solidFill>
                <a:latin typeface="Copperplate Gothic Bold" panose="020E0705020206020404" pitchFamily="34" charset="0"/>
              </a:rPr>
              <a:t>goto</a:t>
            </a:r>
            <a:r>
              <a:rPr lang="en-US" dirty="0">
                <a:solidFill>
                  <a:schemeClr val="tx1"/>
                </a:solidFill>
                <a:latin typeface="Copperplate Gothic Bold" panose="020E0705020206020404" pitchFamily="34" charset="0"/>
              </a:rPr>
              <a:t> is a leader.</a:t>
            </a:r>
            <a:endParaRPr lang="en-IN" dirty="0">
              <a:solidFill>
                <a:schemeClr val="tx1"/>
              </a:solidFill>
              <a:latin typeface="Copperplate Gothic Bold" panose="020E0705020206020404" pitchFamily="34" charset="0"/>
            </a:endParaRPr>
          </a:p>
        </p:txBody>
      </p:sp>
    </p:spTree>
    <p:extLst>
      <p:ext uri="{BB962C8B-B14F-4D97-AF65-F5344CB8AC3E}">
        <p14:creationId xmlns:p14="http://schemas.microsoft.com/office/powerpoint/2010/main" val="25611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C93CD-E6AD-40E7-A91E-69E3B38BF2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FED1E67B-F557-44CA-9085-1D503AEBB30B}"/>
              </a:ext>
            </a:extLst>
          </p:cNvPr>
          <p:cNvSpPr txBox="1"/>
          <p:nvPr/>
        </p:nvSpPr>
        <p:spPr>
          <a:xfrm>
            <a:off x="2693580" y="812923"/>
            <a:ext cx="5528932" cy="369332"/>
          </a:xfrm>
          <a:prstGeom prst="rect">
            <a:avLst/>
          </a:prstGeom>
          <a:noFill/>
        </p:spPr>
        <p:txBody>
          <a:bodyPr wrap="square" rtlCol="0">
            <a:spAutoFit/>
          </a:bodyPr>
          <a:lstStyle/>
          <a:p>
            <a:r>
              <a:rPr lang="en-IN" sz="18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2: Identification of Basic Blocks</a:t>
            </a:r>
          </a:p>
        </p:txBody>
      </p:sp>
      <p:sp>
        <p:nvSpPr>
          <p:cNvPr id="4" name="TextBox 3">
            <a:extLst>
              <a:ext uri="{FF2B5EF4-FFF2-40B4-BE49-F238E27FC236}">
                <a16:creationId xmlns:a16="http://schemas.microsoft.com/office/drawing/2014/main" id="{A8A6343C-1AAF-4783-AFA9-80419C35EC1C}"/>
              </a:ext>
            </a:extLst>
          </p:cNvPr>
          <p:cNvSpPr txBox="1"/>
          <p:nvPr/>
        </p:nvSpPr>
        <p:spPr>
          <a:xfrm>
            <a:off x="708838" y="1084153"/>
            <a:ext cx="1814622" cy="400110"/>
          </a:xfrm>
          <a:prstGeom prst="rect">
            <a:avLst/>
          </a:prstGeom>
          <a:noFill/>
        </p:spPr>
        <p:txBody>
          <a:bodyPr wrap="square" rtlCol="0">
            <a:spAutoFit/>
          </a:bodyPr>
          <a:lstStyle/>
          <a:p>
            <a:r>
              <a:rPr lang="en-IN" sz="2000" b="1" dirty="0">
                <a:solidFill>
                  <a:schemeClr val="tx1"/>
                </a:solidFill>
                <a:effectLst>
                  <a:outerShdw blurRad="38100" dist="38100" dir="2700000" algn="tl">
                    <a:srgbClr val="000000">
                      <a:alpha val="43137"/>
                    </a:srgbClr>
                  </a:outerShdw>
                </a:effectLst>
                <a:latin typeface="Copperplate Gothic Bold" panose="020E0705020206020404" pitchFamily="34" charset="0"/>
              </a:rPr>
              <a:t>Rules:</a:t>
            </a:r>
          </a:p>
        </p:txBody>
      </p:sp>
      <p:sp>
        <p:nvSpPr>
          <p:cNvPr id="6" name="TextBox 5">
            <a:extLst>
              <a:ext uri="{FF2B5EF4-FFF2-40B4-BE49-F238E27FC236}">
                <a16:creationId xmlns:a16="http://schemas.microsoft.com/office/drawing/2014/main" id="{1B5DCC7E-1773-47F1-846B-50A12B2E26DF}"/>
              </a:ext>
            </a:extLst>
          </p:cNvPr>
          <p:cNvSpPr txBox="1"/>
          <p:nvPr/>
        </p:nvSpPr>
        <p:spPr>
          <a:xfrm>
            <a:off x="5635255" y="1232610"/>
            <a:ext cx="2417135" cy="307777"/>
          </a:xfrm>
          <a:prstGeom prst="rect">
            <a:avLst/>
          </a:prstGeom>
          <a:noFill/>
        </p:spPr>
        <p:txBody>
          <a:bodyPr wrap="square" rtlCol="0">
            <a:spAutoFit/>
          </a:bodyPr>
          <a:lstStyle/>
          <a:p>
            <a:r>
              <a:rPr lang="en-IN" b="1" dirty="0">
                <a:solidFill>
                  <a:schemeClr val="tx1"/>
                </a:solidFill>
                <a:effectLst>
                  <a:outerShdw blurRad="38100" dist="38100" dir="2700000" algn="tl">
                    <a:srgbClr val="000000">
                      <a:alpha val="43137"/>
                    </a:srgbClr>
                  </a:outerShdw>
                </a:effectLst>
                <a:latin typeface="Copperplate Gothic Bold" panose="020E0705020206020404" pitchFamily="34" charset="0"/>
              </a:rPr>
              <a:t>Result of Step 2:</a:t>
            </a:r>
          </a:p>
        </p:txBody>
      </p:sp>
      <p:sp>
        <p:nvSpPr>
          <p:cNvPr id="5" name="TextBox 4">
            <a:extLst>
              <a:ext uri="{FF2B5EF4-FFF2-40B4-BE49-F238E27FC236}">
                <a16:creationId xmlns:a16="http://schemas.microsoft.com/office/drawing/2014/main" id="{572AD30B-48DB-445B-803B-84BE1B555681}"/>
              </a:ext>
            </a:extLst>
          </p:cNvPr>
          <p:cNvSpPr txBox="1"/>
          <p:nvPr/>
        </p:nvSpPr>
        <p:spPr>
          <a:xfrm>
            <a:off x="1027813" y="1627913"/>
            <a:ext cx="4316819" cy="1815882"/>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US" dirty="0">
                <a:solidFill>
                  <a:schemeClr val="tx1"/>
                </a:solidFill>
                <a:latin typeface="Copperplate Gothic Bold" panose="020E0705020206020404" pitchFamily="34" charset="0"/>
              </a:rPr>
              <a:t>A basic block consists of a leader and ends on the instruction just before the next leader , excluding the next leader. </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latin typeface="Copperplate Gothic Bold" panose="020E0705020206020404" pitchFamily="34" charset="0"/>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latin typeface="Copperplate Gothic Bold" panose="020E0705020206020404" pitchFamily="34" charset="0"/>
              </a:rPr>
              <a:t>Any statement not placed in block can never be executed &amp; may now be removed if desired</a:t>
            </a:r>
            <a:endParaRPr lang="en-IN" dirty="0">
              <a:solidFill>
                <a:schemeClr val="tx1"/>
              </a:solidFill>
              <a:latin typeface="Copperplate Gothic Bold" panose="020E0705020206020404" pitchFamily="34" charset="0"/>
            </a:endParaRPr>
          </a:p>
        </p:txBody>
      </p:sp>
      <p:sp>
        <p:nvSpPr>
          <p:cNvPr id="7" name="TextBox 6">
            <a:extLst>
              <a:ext uri="{FF2B5EF4-FFF2-40B4-BE49-F238E27FC236}">
                <a16:creationId xmlns:a16="http://schemas.microsoft.com/office/drawing/2014/main" id="{2264F8D8-216B-43A2-A2F5-7102765FFAEF}"/>
              </a:ext>
            </a:extLst>
          </p:cNvPr>
          <p:cNvSpPr txBox="1"/>
          <p:nvPr/>
        </p:nvSpPr>
        <p:spPr>
          <a:xfrm>
            <a:off x="5635255" y="1627913"/>
            <a:ext cx="3664688" cy="2893100"/>
          </a:xfrm>
          <a:prstGeom prst="rect">
            <a:avLst/>
          </a:prstGeom>
          <a:noFill/>
        </p:spPr>
        <p:txBody>
          <a:bodyPr wrap="square" rtlCol="0">
            <a:spAutoFit/>
          </a:bodyPr>
          <a:lstStyle/>
          <a:p>
            <a:r>
              <a:rPr lang="en-US" dirty="0">
                <a:solidFill>
                  <a:schemeClr val="tx1"/>
                </a:solidFill>
              </a:rPr>
              <a:t>10: amt=a		B0</a:t>
            </a:r>
          </a:p>
          <a:p>
            <a:r>
              <a:rPr lang="en-US" dirty="0">
                <a:solidFill>
                  <a:schemeClr val="tx1"/>
                </a:solidFill>
              </a:rPr>
              <a:t>20: rate=a</a:t>
            </a:r>
          </a:p>
          <a:p>
            <a:endParaRPr lang="en-US" dirty="0">
              <a:solidFill>
                <a:schemeClr val="tx1"/>
              </a:solidFill>
            </a:endParaRPr>
          </a:p>
          <a:p>
            <a:r>
              <a:rPr lang="en-US" dirty="0">
                <a:solidFill>
                  <a:schemeClr val="tx1"/>
                </a:solidFill>
              </a:rPr>
              <a:t>30: if(a&gt;10) GOTO 50	B1</a:t>
            </a:r>
          </a:p>
          <a:p>
            <a:endParaRPr lang="en-US" dirty="0">
              <a:solidFill>
                <a:schemeClr val="tx1"/>
              </a:solidFill>
            </a:endParaRPr>
          </a:p>
          <a:p>
            <a:r>
              <a:rPr lang="en-US" dirty="0">
                <a:solidFill>
                  <a:schemeClr val="tx1"/>
                </a:solidFill>
              </a:rPr>
              <a:t>40: GOTO 120	B2</a:t>
            </a:r>
          </a:p>
          <a:p>
            <a:endParaRPr lang="en-US" dirty="0">
              <a:solidFill>
                <a:schemeClr val="tx1"/>
              </a:solidFill>
            </a:endParaRPr>
          </a:p>
          <a:p>
            <a:r>
              <a:rPr lang="en-US" dirty="0">
                <a:solidFill>
                  <a:schemeClr val="tx1"/>
                </a:solidFill>
              </a:rPr>
              <a:t>50: amt =amt*rate	B3</a:t>
            </a:r>
          </a:p>
          <a:p>
            <a:r>
              <a:rPr lang="en-US" dirty="0">
                <a:solidFill>
                  <a:schemeClr val="tx1"/>
                </a:solidFill>
              </a:rPr>
              <a:t>60: amt =amt+100</a:t>
            </a:r>
          </a:p>
          <a:p>
            <a:r>
              <a:rPr lang="en-US" dirty="0">
                <a:solidFill>
                  <a:schemeClr val="tx1"/>
                </a:solidFill>
              </a:rPr>
              <a:t>70: a=a+1</a:t>
            </a:r>
          </a:p>
          <a:p>
            <a:r>
              <a:rPr lang="en-US" dirty="0">
                <a:solidFill>
                  <a:schemeClr val="tx1"/>
                </a:solidFill>
              </a:rPr>
              <a:t>80: GOTO 30</a:t>
            </a:r>
          </a:p>
          <a:p>
            <a:endParaRPr lang="en-US" dirty="0">
              <a:solidFill>
                <a:schemeClr val="tx1"/>
              </a:solidFill>
            </a:endParaRPr>
          </a:p>
          <a:p>
            <a:r>
              <a:rPr lang="en-US" dirty="0">
                <a:solidFill>
                  <a:schemeClr val="tx1"/>
                </a:solidFill>
              </a:rPr>
              <a:t>120: Exit		B4</a:t>
            </a:r>
            <a:endParaRPr lang="en-IN" dirty="0">
              <a:solidFill>
                <a:schemeClr val="tx1"/>
              </a:solidFill>
            </a:endParaRPr>
          </a:p>
        </p:txBody>
      </p:sp>
    </p:spTree>
    <p:extLst>
      <p:ext uri="{BB962C8B-B14F-4D97-AF65-F5344CB8AC3E}">
        <p14:creationId xmlns:p14="http://schemas.microsoft.com/office/powerpoint/2010/main" val="77008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C93CD-E6AD-40E7-A91E-69E3B38BF2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FED1E67B-F557-44CA-9085-1D503AEBB30B}"/>
              </a:ext>
            </a:extLst>
          </p:cNvPr>
          <p:cNvSpPr txBox="1"/>
          <p:nvPr/>
        </p:nvSpPr>
        <p:spPr>
          <a:xfrm>
            <a:off x="2672314" y="685332"/>
            <a:ext cx="5968411" cy="461665"/>
          </a:xfrm>
          <a:prstGeom prst="rect">
            <a:avLst/>
          </a:prstGeom>
          <a:noFill/>
        </p:spPr>
        <p:txBody>
          <a:bodyPr wrap="square" rtlCol="0">
            <a:spAutoFit/>
          </a:bodyPr>
          <a:lstStyle/>
          <a:p>
            <a:r>
              <a:rPr lang="en-IN" sz="2400" b="1" dirty="0">
                <a:solidFill>
                  <a:schemeClr val="tx1"/>
                </a:solidFill>
                <a:effectLst>
                  <a:outerShdw blurRad="38100" dist="38100" dir="2700000" algn="tl">
                    <a:srgbClr val="000000">
                      <a:alpha val="43137"/>
                    </a:srgbClr>
                  </a:outerShdw>
                </a:effectLst>
                <a:latin typeface="Copperplate Gothic Bold" panose="020E0705020206020404" pitchFamily="34" charset="0"/>
              </a:rPr>
              <a:t>Step 3: Identification of PFG</a:t>
            </a:r>
          </a:p>
        </p:txBody>
      </p:sp>
      <p:sp>
        <p:nvSpPr>
          <p:cNvPr id="5" name="TextBox 4">
            <a:extLst>
              <a:ext uri="{FF2B5EF4-FFF2-40B4-BE49-F238E27FC236}">
                <a16:creationId xmlns:a16="http://schemas.microsoft.com/office/drawing/2014/main" id="{E4630F72-030F-46BD-AE77-3FFF7026A907}"/>
              </a:ext>
            </a:extLst>
          </p:cNvPr>
          <p:cNvSpPr txBox="1"/>
          <p:nvPr/>
        </p:nvSpPr>
        <p:spPr>
          <a:xfrm>
            <a:off x="935665" y="1247554"/>
            <a:ext cx="3303181" cy="400110"/>
          </a:xfrm>
          <a:prstGeom prst="rect">
            <a:avLst/>
          </a:prstGeom>
          <a:noFill/>
        </p:spPr>
        <p:txBody>
          <a:bodyPr wrap="square" rtlCol="0">
            <a:spAutoFit/>
          </a:bodyPr>
          <a:lstStyle/>
          <a:p>
            <a:r>
              <a:rPr lang="en-IN" sz="2000" b="1" dirty="0">
                <a:solidFill>
                  <a:schemeClr val="tx1"/>
                </a:solidFill>
                <a:effectLst>
                  <a:outerShdw blurRad="38100" dist="38100" dir="2700000" algn="tl">
                    <a:srgbClr val="000000">
                      <a:alpha val="43137"/>
                    </a:srgbClr>
                  </a:outerShdw>
                </a:effectLst>
                <a:latin typeface="Copperplate Gothic Bold" panose="020E0705020206020404" pitchFamily="34" charset="0"/>
              </a:rPr>
              <a:t>What is PFG ?</a:t>
            </a:r>
          </a:p>
        </p:txBody>
      </p:sp>
      <p:sp>
        <p:nvSpPr>
          <p:cNvPr id="4" name="TextBox 3">
            <a:extLst>
              <a:ext uri="{FF2B5EF4-FFF2-40B4-BE49-F238E27FC236}">
                <a16:creationId xmlns:a16="http://schemas.microsoft.com/office/drawing/2014/main" id="{B5522E84-3B4E-4F14-88F4-9D3ED3EECD8F}"/>
              </a:ext>
            </a:extLst>
          </p:cNvPr>
          <p:cNvSpPr txBox="1"/>
          <p:nvPr/>
        </p:nvSpPr>
        <p:spPr>
          <a:xfrm>
            <a:off x="1360967" y="1748221"/>
            <a:ext cx="4231759" cy="2677656"/>
          </a:xfrm>
          <a:prstGeom prst="rect">
            <a:avLst/>
          </a:prstGeom>
          <a:noFill/>
        </p:spPr>
        <p:txBody>
          <a:bodyPr wrap="square" rtlCol="0">
            <a:spAutoFit/>
          </a:bodyPr>
          <a:lstStyle/>
          <a:p>
            <a:pPr algn="just"/>
            <a:r>
              <a:rPr lang="en-US" b="0" i="0" dirty="0">
                <a:solidFill>
                  <a:schemeClr val="tx1"/>
                </a:solidFill>
                <a:effectLst/>
                <a:latin typeface="Copperplate Gothic Bold" panose="020E0705020206020404" pitchFamily="34" charset="0"/>
              </a:rPr>
              <a:t>Program Flow graph or PFG is a directed graph.</a:t>
            </a:r>
          </a:p>
          <a:p>
            <a:pPr algn="just"/>
            <a:r>
              <a:rPr lang="en-US" b="0" i="0" dirty="0">
                <a:solidFill>
                  <a:schemeClr val="tx1"/>
                </a:solidFill>
                <a:effectLst/>
                <a:latin typeface="Copperplate Gothic Bold" panose="020E0705020206020404" pitchFamily="34" charset="0"/>
              </a:rPr>
              <a:t> </a:t>
            </a:r>
          </a:p>
          <a:p>
            <a:pPr algn="just"/>
            <a:r>
              <a:rPr lang="en-US" b="0" i="0" dirty="0">
                <a:solidFill>
                  <a:schemeClr val="tx1"/>
                </a:solidFill>
                <a:effectLst/>
                <a:latin typeface="Copperplate Gothic Bold" panose="020E0705020206020404" pitchFamily="34" charset="0"/>
              </a:rPr>
              <a:t>It contains the flow of control information for the set of basic block.</a:t>
            </a:r>
          </a:p>
          <a:p>
            <a:pPr algn="just"/>
            <a:endParaRPr lang="en-US" b="0" i="0" dirty="0">
              <a:solidFill>
                <a:schemeClr val="tx1"/>
              </a:solidFill>
              <a:effectLst/>
              <a:latin typeface="Copperplate Gothic Bold" panose="020E0705020206020404" pitchFamily="34" charset="0"/>
            </a:endParaRPr>
          </a:p>
          <a:p>
            <a:pPr algn="just"/>
            <a:r>
              <a:rPr lang="en-US" b="0" i="0" dirty="0">
                <a:solidFill>
                  <a:schemeClr val="tx1"/>
                </a:solidFill>
                <a:effectLst/>
                <a:latin typeface="Copperplate Gothic Bold" panose="020E0705020206020404" pitchFamily="34" charset="0"/>
              </a:rPr>
              <a:t>A control flow graph is used to depict that how the program control is being parsed among the blocks.</a:t>
            </a:r>
          </a:p>
          <a:p>
            <a:pPr algn="just"/>
            <a:r>
              <a:rPr lang="en-US" b="0" i="0" dirty="0">
                <a:solidFill>
                  <a:schemeClr val="tx1"/>
                </a:solidFill>
                <a:effectLst/>
                <a:latin typeface="Copperplate Gothic Bold" panose="020E0705020206020404" pitchFamily="34" charset="0"/>
              </a:rPr>
              <a:t> </a:t>
            </a:r>
          </a:p>
          <a:p>
            <a:pPr algn="just"/>
            <a:r>
              <a:rPr lang="en-US" b="0" i="0" dirty="0">
                <a:solidFill>
                  <a:schemeClr val="tx1"/>
                </a:solidFill>
                <a:effectLst/>
                <a:latin typeface="Copperplate Gothic Bold" panose="020E0705020206020404" pitchFamily="34" charset="0"/>
              </a:rPr>
              <a:t>It is useful in the loop optimization.</a:t>
            </a:r>
          </a:p>
          <a:p>
            <a:endParaRPr lang="en-IN" dirty="0">
              <a:solidFill>
                <a:schemeClr val="tx1"/>
              </a:solidFill>
              <a:latin typeface="Copperplate Gothic Bold" panose="020E0705020206020404" pitchFamily="34" charset="0"/>
            </a:endParaRPr>
          </a:p>
        </p:txBody>
      </p:sp>
      <p:pic>
        <p:nvPicPr>
          <p:cNvPr id="2050" name="Picture 2" descr="Loops in Flow Graph">
            <a:extLst>
              <a:ext uri="{FF2B5EF4-FFF2-40B4-BE49-F238E27FC236}">
                <a16:creationId xmlns:a16="http://schemas.microsoft.com/office/drawing/2014/main" id="{53D66AAA-BEE4-4D28-B098-E7135B69B5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3" r="49731"/>
          <a:stretch/>
        </p:blipFill>
        <p:spPr bwMode="auto">
          <a:xfrm>
            <a:off x="5713229" y="1247554"/>
            <a:ext cx="2781010" cy="2993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535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A2F9D3-8C0F-4A8C-AC64-C06333D9D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BC888BAF-FC0C-433B-A56B-00E9B9709861}"/>
              </a:ext>
            </a:extLst>
          </p:cNvPr>
          <p:cNvSpPr txBox="1"/>
          <p:nvPr/>
        </p:nvSpPr>
        <p:spPr>
          <a:xfrm>
            <a:off x="2757378" y="598296"/>
            <a:ext cx="4604153" cy="584775"/>
          </a:xfrm>
          <a:prstGeom prst="rect">
            <a:avLst/>
          </a:prstGeom>
          <a:noFill/>
        </p:spPr>
        <p:txBody>
          <a:bodyPr wrap="square" rtlCol="0">
            <a:spAutoFit/>
          </a:bodyPr>
          <a:lstStyle/>
          <a:p>
            <a:r>
              <a:rPr lang="en-IN" sz="3200" b="1" dirty="0">
                <a:solidFill>
                  <a:schemeClr val="tx1"/>
                </a:solidFill>
                <a:effectLst>
                  <a:outerShdw blurRad="38100" dist="38100" dir="2700000" algn="tl">
                    <a:srgbClr val="000000">
                      <a:alpha val="43137"/>
                    </a:srgbClr>
                  </a:outerShdw>
                </a:effectLst>
                <a:latin typeface="Copperplate Gothic Bold" panose="020E0705020206020404" pitchFamily="34" charset="0"/>
              </a:rPr>
              <a:t>Rules To Find PFG</a:t>
            </a:r>
          </a:p>
        </p:txBody>
      </p:sp>
      <p:sp>
        <p:nvSpPr>
          <p:cNvPr id="4" name="TextBox 3">
            <a:extLst>
              <a:ext uri="{FF2B5EF4-FFF2-40B4-BE49-F238E27FC236}">
                <a16:creationId xmlns:a16="http://schemas.microsoft.com/office/drawing/2014/main" id="{EA8DD98D-D9D0-4376-9515-E07B49EC11D7}"/>
              </a:ext>
            </a:extLst>
          </p:cNvPr>
          <p:cNvSpPr txBox="1"/>
          <p:nvPr/>
        </p:nvSpPr>
        <p:spPr>
          <a:xfrm>
            <a:off x="978195" y="1266367"/>
            <a:ext cx="4604152" cy="3108543"/>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Analyze the last statement of all the basic blocks.</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 flow can be directed to the next basic block or it may jump to another basic block if there is a conditional or unconditional GOTO statement.</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There is conditional &amp; unconditional jump from the last statement of B1 to the first statement of B2 or B2 immediately follows B1 in the order of program &amp; B1 does not end in an unconditional jump.</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So B1 is predecessor of B2 &amp; B2 is successor of B1.</a:t>
            </a:r>
          </a:p>
          <a:p>
            <a:pPr marL="285750" indent="-285750">
              <a:buClr>
                <a:schemeClr val="accent6">
                  <a:lumMod val="75000"/>
                  <a:lumOff val="25000"/>
                </a:schemeClr>
              </a:buClr>
              <a:buFont typeface="Wingdings" panose="05000000000000000000" pitchFamily="2" charset="2"/>
              <a:buChar char="Ø"/>
            </a:pPr>
            <a:endParaRPr lang="en-US"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US" dirty="0">
                <a:solidFill>
                  <a:schemeClr val="tx1"/>
                </a:solidFill>
              </a:rPr>
              <a:t>As output, a CFG is constructed.</a:t>
            </a:r>
            <a:endParaRPr lang="en-IN" dirty="0">
              <a:solidFill>
                <a:schemeClr val="tx1"/>
              </a:solidFill>
            </a:endParaRPr>
          </a:p>
        </p:txBody>
      </p:sp>
      <p:sp>
        <p:nvSpPr>
          <p:cNvPr id="5" name="TextBox 4">
            <a:extLst>
              <a:ext uri="{FF2B5EF4-FFF2-40B4-BE49-F238E27FC236}">
                <a16:creationId xmlns:a16="http://schemas.microsoft.com/office/drawing/2014/main" id="{9E29EE7E-5528-41F5-A2E3-C3DD70BD22D9}"/>
              </a:ext>
            </a:extLst>
          </p:cNvPr>
          <p:cNvSpPr txBox="1"/>
          <p:nvPr/>
        </p:nvSpPr>
        <p:spPr>
          <a:xfrm>
            <a:off x="5769935" y="1467293"/>
            <a:ext cx="3033823" cy="338554"/>
          </a:xfrm>
          <a:prstGeom prst="rect">
            <a:avLst/>
          </a:prstGeom>
          <a:noFill/>
        </p:spPr>
        <p:txBody>
          <a:bodyPr wrap="square" rtlCol="0">
            <a:spAutoFit/>
          </a:bodyPr>
          <a:lstStyle/>
          <a:p>
            <a:r>
              <a:rPr lang="en-IN" sz="1600" dirty="0">
                <a:solidFill>
                  <a:schemeClr val="tx1"/>
                </a:solidFill>
                <a:latin typeface="+mn-lt"/>
              </a:rPr>
              <a:t>Conditional GOTO:</a:t>
            </a:r>
          </a:p>
        </p:txBody>
      </p:sp>
      <p:sp>
        <p:nvSpPr>
          <p:cNvPr id="6" name="TextBox 5">
            <a:extLst>
              <a:ext uri="{FF2B5EF4-FFF2-40B4-BE49-F238E27FC236}">
                <a16:creationId xmlns:a16="http://schemas.microsoft.com/office/drawing/2014/main" id="{F0F80390-EE12-4E68-9E6F-1BCD1E5BB057}"/>
              </a:ext>
            </a:extLst>
          </p:cNvPr>
          <p:cNvSpPr txBox="1"/>
          <p:nvPr/>
        </p:nvSpPr>
        <p:spPr>
          <a:xfrm>
            <a:off x="5769935" y="2838966"/>
            <a:ext cx="2303721" cy="338554"/>
          </a:xfrm>
          <a:prstGeom prst="rect">
            <a:avLst/>
          </a:prstGeom>
          <a:noFill/>
        </p:spPr>
        <p:txBody>
          <a:bodyPr wrap="square" rtlCol="0">
            <a:spAutoFit/>
          </a:bodyPr>
          <a:lstStyle/>
          <a:p>
            <a:r>
              <a:rPr lang="en-IN" sz="1600" dirty="0">
                <a:solidFill>
                  <a:schemeClr val="tx1"/>
                </a:solidFill>
                <a:latin typeface="+mn-lt"/>
              </a:rPr>
              <a:t>Un-Conditional GOTO:</a:t>
            </a:r>
          </a:p>
        </p:txBody>
      </p:sp>
      <p:sp>
        <p:nvSpPr>
          <p:cNvPr id="7" name="TextBox 6">
            <a:extLst>
              <a:ext uri="{FF2B5EF4-FFF2-40B4-BE49-F238E27FC236}">
                <a16:creationId xmlns:a16="http://schemas.microsoft.com/office/drawing/2014/main" id="{D7FFFB6E-BFF8-4176-B2B9-DC334496BEF1}"/>
              </a:ext>
            </a:extLst>
          </p:cNvPr>
          <p:cNvSpPr txBox="1"/>
          <p:nvPr/>
        </p:nvSpPr>
        <p:spPr>
          <a:xfrm>
            <a:off x="6007653" y="1788006"/>
            <a:ext cx="2845724" cy="738664"/>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IN" dirty="0">
                <a:solidFill>
                  <a:schemeClr val="tx1"/>
                </a:solidFill>
              </a:rPr>
              <a:t>If (amt &gt; 20) GOTO  2</a:t>
            </a:r>
          </a:p>
          <a:p>
            <a:pPr marL="285750" indent="-285750">
              <a:buClr>
                <a:schemeClr val="accent6">
                  <a:lumMod val="75000"/>
                  <a:lumOff val="25000"/>
                </a:schemeClr>
              </a:buClr>
              <a:buFont typeface="Wingdings" panose="05000000000000000000" pitchFamily="2" charset="2"/>
              <a:buChar char="Ø"/>
            </a:pPr>
            <a:endParaRPr lang="en-IN" dirty="0">
              <a:solidFill>
                <a:schemeClr val="tx1"/>
              </a:solidFill>
            </a:endParaRPr>
          </a:p>
          <a:p>
            <a:pPr marL="285750" indent="-285750">
              <a:buClr>
                <a:schemeClr val="accent6">
                  <a:lumMod val="75000"/>
                  <a:lumOff val="25000"/>
                </a:schemeClr>
              </a:buClr>
              <a:buFont typeface="Wingdings" panose="05000000000000000000" pitchFamily="2" charset="2"/>
              <a:buChar char="Ø"/>
            </a:pPr>
            <a:r>
              <a:rPr lang="en-IN" dirty="0">
                <a:solidFill>
                  <a:schemeClr val="tx1"/>
                </a:solidFill>
              </a:rPr>
              <a:t>If (x ! 200) GOTO  ST_1</a:t>
            </a:r>
          </a:p>
        </p:txBody>
      </p:sp>
      <p:sp>
        <p:nvSpPr>
          <p:cNvPr id="8" name="TextBox 7">
            <a:extLst>
              <a:ext uri="{FF2B5EF4-FFF2-40B4-BE49-F238E27FC236}">
                <a16:creationId xmlns:a16="http://schemas.microsoft.com/office/drawing/2014/main" id="{CD12F7F4-971B-4736-8CFB-D6413FCF755C}"/>
              </a:ext>
            </a:extLst>
          </p:cNvPr>
          <p:cNvSpPr txBox="1"/>
          <p:nvPr/>
        </p:nvSpPr>
        <p:spPr>
          <a:xfrm>
            <a:off x="6358270" y="3310270"/>
            <a:ext cx="2247014" cy="738664"/>
          </a:xfrm>
          <a:prstGeom prst="rect">
            <a:avLst/>
          </a:prstGeom>
          <a:noFill/>
        </p:spPr>
        <p:txBody>
          <a:bodyPr wrap="square" rtlCol="0">
            <a:spAutoFit/>
          </a:bodyPr>
          <a:lstStyle/>
          <a:p>
            <a:pPr marL="285750" indent="-285750">
              <a:buClr>
                <a:schemeClr val="accent6">
                  <a:lumMod val="75000"/>
                  <a:lumOff val="25000"/>
                </a:schemeClr>
              </a:buClr>
              <a:buFont typeface="Wingdings" panose="05000000000000000000" pitchFamily="2" charset="2"/>
              <a:buChar char="Ø"/>
            </a:pPr>
            <a:r>
              <a:rPr lang="en-IN" dirty="0">
                <a:solidFill>
                  <a:schemeClr val="tx1"/>
                </a:solidFill>
                <a:latin typeface="+mn-lt"/>
              </a:rPr>
              <a:t>GOTO  20</a:t>
            </a:r>
          </a:p>
          <a:p>
            <a:pPr marL="285750" indent="-285750">
              <a:buClr>
                <a:schemeClr val="accent6">
                  <a:lumMod val="75000"/>
                  <a:lumOff val="25000"/>
                </a:schemeClr>
              </a:buClr>
              <a:buFont typeface="Wingdings" panose="05000000000000000000" pitchFamily="2" charset="2"/>
              <a:buChar char="Ø"/>
            </a:pPr>
            <a:endParaRPr lang="en-IN" dirty="0">
              <a:solidFill>
                <a:schemeClr val="tx1"/>
              </a:solidFill>
              <a:latin typeface="+mn-lt"/>
            </a:endParaRPr>
          </a:p>
          <a:p>
            <a:pPr marL="285750" indent="-285750">
              <a:buClr>
                <a:schemeClr val="accent6">
                  <a:lumMod val="75000"/>
                  <a:lumOff val="25000"/>
                </a:schemeClr>
              </a:buClr>
              <a:buFont typeface="Wingdings" panose="05000000000000000000" pitchFamily="2" charset="2"/>
              <a:buChar char="Ø"/>
            </a:pPr>
            <a:r>
              <a:rPr lang="en-IN" dirty="0">
                <a:solidFill>
                  <a:schemeClr val="tx1"/>
                </a:solidFill>
                <a:latin typeface="+mn-lt"/>
              </a:rPr>
              <a:t>GOTO  STM_13</a:t>
            </a:r>
          </a:p>
        </p:txBody>
      </p:sp>
    </p:spTree>
    <p:extLst>
      <p:ext uri="{BB962C8B-B14F-4D97-AF65-F5344CB8AC3E}">
        <p14:creationId xmlns:p14="http://schemas.microsoft.com/office/powerpoint/2010/main" val="4265810708"/>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1383</Words>
  <Application>Microsoft Office PowerPoint</Application>
  <PresentationFormat>On-screen Show (16:9)</PresentationFormat>
  <Paragraphs>253</Paragraphs>
  <Slides>18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Bebas Neue</vt:lpstr>
      <vt:lpstr>Calibri</vt:lpstr>
      <vt:lpstr>Copperplate Gothic Bold</vt:lpstr>
      <vt:lpstr>Saira Semi Condensed</vt:lpstr>
      <vt:lpstr>Sitka Subheading</vt:lpstr>
      <vt:lpstr>Times New Roman</vt:lpstr>
      <vt:lpstr>Wingdings</vt:lpstr>
      <vt:lpstr>Dardanius template</vt:lpstr>
      <vt:lpstr>To Find natural loop using pfg</vt:lpstr>
      <vt:lpstr>Prerequests</vt:lpstr>
      <vt:lpstr>What is loop optimization</vt:lpstr>
      <vt:lpstr>Roadmap for natural loop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Find natural loop using pfg</dc:title>
  <dc:creator>HP</dc:creator>
  <cp:lastModifiedBy>pratik yawalkar</cp:lastModifiedBy>
  <cp:revision>72</cp:revision>
  <dcterms:modified xsi:type="dcterms:W3CDTF">2022-04-02T08:01:00Z</dcterms:modified>
</cp:coreProperties>
</file>