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B7903D7-01C5-49B0-ADD1-7AF0540520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Версии Android, %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Лист1!$A$2:$A$5</c:f>
              <c:strCache>
                <c:ptCount val="4"/>
                <c:pt idx="0">
                  <c:v>2.x</c:v>
                </c:pt>
                <c:pt idx="1">
                  <c:v>4.x</c:v>
                </c:pt>
                <c:pt idx="2">
                  <c:v>5.x</c:v>
                </c:pt>
                <c:pt idx="3">
                  <c:v>6.x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54.6</c:v>
                </c:pt>
                <c:pt idx="2">
                  <c:v>35.6</c:v>
                </c:pt>
                <c:pt idx="3">
                  <c:v>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3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3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1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9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ogo GUMRF rus_eng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0" y="116632"/>
            <a:ext cx="590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одержимое 2"/>
          <p:cNvSpPr>
            <a:spLocks noGrp="1"/>
          </p:cNvSpPr>
          <p:nvPr/>
        </p:nvSpPr>
        <p:spPr>
          <a:xfrm>
            <a:off x="827584" y="800708"/>
            <a:ext cx="748883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2000" dirty="0" smtClean="0"/>
              <a:t>Федеральное агентство морского и речного транспорта</a:t>
            </a:r>
            <a:endParaRPr lang="ru-RU" sz="2000" i="1" dirty="0" smtClean="0"/>
          </a:p>
          <a:p>
            <a:pPr algn="ctr">
              <a:buNone/>
            </a:pPr>
            <a:r>
              <a:rPr lang="ru-RU" sz="2000" dirty="0" smtClean="0"/>
              <a:t>Федеральное государственное бюджетное образовательное учреждение высшего образования «ГОСУДАРСТВЕННЫЙ УНИВЕРСИТЕТ МОРСКОГО И РЕЧНОГО ФЛОТА</a:t>
            </a:r>
            <a:endParaRPr lang="ru-RU" sz="2000" i="1" dirty="0" smtClean="0"/>
          </a:p>
          <a:p>
            <a:pPr algn="ctr">
              <a:buNone/>
            </a:pPr>
            <a:r>
              <a:rPr lang="ru-RU" sz="2000" dirty="0" smtClean="0"/>
              <a:t>имени адмирала С.О. МАКАРОВА»</a:t>
            </a:r>
            <a:endParaRPr lang="ru-RU" sz="2000" i="1" dirty="0" smtClean="0"/>
          </a:p>
          <a:p>
            <a:pPr algn="ctr">
              <a:buNone/>
            </a:pPr>
            <a:r>
              <a:rPr lang="ru-RU" sz="2000" b="1" dirty="0" smtClean="0"/>
              <a:t>Кафедра </a:t>
            </a:r>
            <a:r>
              <a:rPr lang="ru-RU" sz="2000" u="sng" dirty="0" smtClean="0"/>
              <a:t>Комплексного обеспечения информационной безопасности</a:t>
            </a:r>
            <a:endParaRPr lang="ru-RU" sz="2000" dirty="0" smtClean="0"/>
          </a:p>
          <a:p>
            <a:pPr algn="ctr">
              <a:buNone/>
            </a:pPr>
            <a:r>
              <a:rPr lang="ru-RU" sz="2000" b="1" dirty="0" smtClean="0"/>
              <a:t>ВЫПУСКНАЯ КВАЛИФИКАЦИОННАЯ РАБОТА</a:t>
            </a:r>
            <a:endParaRPr lang="ru-RU" sz="2000" b="1" i="1" dirty="0" smtClean="0"/>
          </a:p>
          <a:p>
            <a:pPr algn="ctr">
              <a:buNone/>
            </a:pPr>
            <a:r>
              <a:rPr lang="ru-RU" sz="2000" b="1" dirty="0" smtClean="0"/>
              <a:t>	На тему</a:t>
            </a:r>
            <a:r>
              <a:rPr lang="ru-RU" sz="2000" dirty="0" smtClean="0"/>
              <a:t> </a:t>
            </a:r>
            <a:r>
              <a:rPr lang="ru-RU" sz="2000" u="sng" dirty="0" smtClean="0"/>
              <a:t>Разработка программного обеспечения для шифрования данных с использованием симметричных алгоритмов шифрования для мобильных устройств.</a:t>
            </a:r>
            <a:endParaRPr lang="ru-RU" sz="2000" dirty="0" smtClean="0"/>
          </a:p>
          <a:p>
            <a:pPr>
              <a:buNone/>
            </a:pPr>
            <a:r>
              <a:rPr lang="ru-RU" sz="2000" b="1" dirty="0" smtClean="0"/>
              <a:t>Исполнитель:                      </a:t>
            </a:r>
            <a:r>
              <a:rPr lang="ru-RU" sz="2000" u="sng" dirty="0" err="1" smtClean="0"/>
              <a:t>Гарапов</a:t>
            </a:r>
            <a:r>
              <a:rPr lang="ru-RU" sz="2000" u="sng" dirty="0" smtClean="0"/>
              <a:t> Тимур Павлович</a:t>
            </a:r>
            <a:endParaRPr lang="ru-RU" sz="2000" dirty="0" smtClean="0"/>
          </a:p>
          <a:p>
            <a:pPr>
              <a:buNone/>
            </a:pPr>
            <a:r>
              <a:rPr lang="ru-RU" sz="2000" b="1" dirty="0" smtClean="0"/>
              <a:t>Руководитель </a:t>
            </a:r>
            <a:r>
              <a:rPr lang="ru-RU" sz="2000" u="sng" dirty="0" smtClean="0"/>
              <a:t> </a:t>
            </a:r>
            <a:r>
              <a:rPr lang="ru-RU" sz="2000" u="sng" dirty="0" err="1" smtClean="0"/>
              <a:t>к.т.н.Ежгуров</a:t>
            </a:r>
            <a:r>
              <a:rPr lang="ru-RU" sz="2000" u="sng" dirty="0" smtClean="0"/>
              <a:t> Василий </a:t>
            </a:r>
            <a:r>
              <a:rPr lang="ru-RU" sz="2000" u="sng" dirty="0" err="1" smtClean="0"/>
              <a:t>Николаевич</a:t>
            </a:r>
            <a:r>
              <a:rPr lang="ru-RU" sz="2000" dirty="0" err="1" smtClean="0"/>
              <a:t>__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 algn="ctr">
              <a:buNone/>
            </a:pPr>
            <a:r>
              <a:rPr lang="ru-RU" sz="1600" dirty="0" smtClean="0"/>
              <a:t>Санкт-Петербург</a:t>
            </a:r>
          </a:p>
          <a:p>
            <a:pPr algn="ctr">
              <a:buNone/>
            </a:pPr>
            <a:r>
              <a:rPr lang="ru-RU" sz="1600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3069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пароля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78112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Данный функционал позволяет пользователю сгенерировать пароль заданной длины. </a:t>
            </a:r>
            <a:r>
              <a:rPr lang="ru-RU" dirty="0" smtClean="0"/>
              <a:t>Генерация пароля происходит посимвольно, символы генерируются независимо друг от друга, для генерации каждого символа используется ГСЧ. 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36096" y="1412776"/>
            <a:ext cx="2520280" cy="478112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ТУТ</a:t>
            </a:r>
          </a:p>
          <a:p>
            <a:pPr marL="0" indent="0" algn="ctr">
              <a:buNone/>
            </a:pPr>
            <a:r>
              <a:rPr lang="ru-RU" dirty="0" smtClean="0"/>
              <a:t>МОГЛА</a:t>
            </a:r>
          </a:p>
          <a:p>
            <a:pPr marL="0" indent="0" algn="ctr">
              <a:buNone/>
            </a:pPr>
            <a:r>
              <a:rPr lang="ru-RU" dirty="0" smtClean="0"/>
              <a:t>БЫТЬ</a:t>
            </a:r>
          </a:p>
          <a:p>
            <a:pPr marL="0" indent="0" algn="ctr">
              <a:buNone/>
            </a:pPr>
            <a:r>
              <a:rPr lang="ru-RU" dirty="0" smtClean="0"/>
              <a:t>ВАША</a:t>
            </a:r>
          </a:p>
          <a:p>
            <a:pPr marL="0" indent="0" algn="ctr">
              <a:buNone/>
            </a:pPr>
            <a:r>
              <a:rPr lang="ru-RU" dirty="0" smtClean="0"/>
              <a:t>РЕКЛАМА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22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Планируется к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853136"/>
          </a:xfrm>
        </p:spPr>
        <p:txBody>
          <a:bodyPr/>
          <a:lstStyle/>
          <a:p>
            <a:r>
              <a:rPr lang="ru-RU" dirty="0" smtClean="0"/>
              <a:t>Полное </a:t>
            </a:r>
            <a:r>
              <a:rPr lang="ru-RU" dirty="0"/>
              <a:t>з</a:t>
            </a:r>
            <a:r>
              <a:rPr lang="ru-RU" dirty="0" smtClean="0"/>
              <a:t>атирание исходного файла.</a:t>
            </a:r>
          </a:p>
          <a:p>
            <a:r>
              <a:rPr lang="ru-RU" dirty="0" smtClean="0"/>
              <a:t>Организация хранилища паролей.</a:t>
            </a:r>
          </a:p>
          <a:p>
            <a:r>
              <a:rPr lang="ru-RU" dirty="0" smtClean="0"/>
              <a:t>Интеграция с облачными сервисами.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652120" y="1484784"/>
            <a:ext cx="2674640" cy="4925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Продам гараж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35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Выполнены следующие задачи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Выбор алгоритма шифрования на основе анализа возможных вариантов.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Произведён анализ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существующих решений.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Произведено моделирование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сценариев использования разрабатываемого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и изучение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требований, накладываемых законодательством РФ на разрабатываемое ПО.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Были сформулированные требования,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предъявляемых 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созданному ПО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Проектирование и Разработка программного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обеспечения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Выполнение данных задач позволило реализовать цель работы в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полном объёме.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146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92888" cy="100811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Цель, объект, предмет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920880" cy="504056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Целью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данной работы является разработка программного обеспечения для шифрования данных на мобильных устройствах.</a:t>
            </a:r>
          </a:p>
          <a:p>
            <a:pPr algn="l">
              <a:spcBef>
                <a:spcPts val="18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Объектом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исследования в работе является процесс разработки ПО для шифрования данных на мобильных устройствах.</a:t>
            </a:r>
          </a:p>
          <a:p>
            <a:pPr algn="l">
              <a:spcBef>
                <a:spcPts val="18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Предметом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исследования является совокупность средств и методов обеспечение безопасности данных на мобильных устройствах.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92888" cy="1008112"/>
          </a:xfrm>
        </p:spPr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992888" cy="4824536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000"/>
              </a:spcBef>
            </a:pPr>
            <a:r>
              <a:rPr lang="ru-RU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Задачами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данной работы являются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Разбор, Анализ и Сравнение существующих алгоритмов шифрования.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существующих решений.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оделирование сценариев использования разрабатываемого ПО.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требований, накладываемых законодательством РФ на разрабатываемое ПО.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Формулирование требований, предъявляемых к создаваемому ПО.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Проектирование и Разработка программного обеспечения.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92888" cy="79208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Текущая Ситуация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992888" cy="18002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Распространённость мобильных устройств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миллиарда активных мобильных устройств с дополнительной функциональностью в мире.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Миллионов мобильных устройств – в России.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599982962"/>
              </p:ext>
            </p:extLst>
          </p:nvPr>
        </p:nvGraphicFramePr>
        <p:xfrm>
          <a:off x="4427984" y="3356992"/>
          <a:ext cx="3744416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3501008"/>
            <a:ext cx="417646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Самая популярная мобильная ОС –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Наиболее популярное (54,6%) семейство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–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Анализ существующих решений.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роанализированы 3 приложения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Boxcryptor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Manager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SSE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Шифрование.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Оценены по критериям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доступных алгоритмов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шифрования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дополнительный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функционал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наличие платной версии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кросс-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платформенность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добство интерфейса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частота Обновления.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основании оценки были сформулированные основные требования к разрабатываемом программному обеспечению.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82465"/>
              </p:ext>
            </p:extLst>
          </p:nvPr>
        </p:nvGraphicFramePr>
        <p:xfrm>
          <a:off x="0" y="836712"/>
          <a:ext cx="9143999" cy="602128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66026"/>
                <a:gridCol w="1066026"/>
                <a:gridCol w="1066026"/>
                <a:gridCol w="1066026"/>
                <a:gridCol w="3026889"/>
                <a:gridCol w="962882"/>
                <a:gridCol w="890124"/>
              </a:tblGrid>
              <a:tr h="155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Размер Блока,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Размер Ключа,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Раундов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Распространённость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Количество работ по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Криптоанализу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Быстродействие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1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ГОСТ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28147-89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64 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256 бит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 / 32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Широко распространён в Государственных структурах и некоторой части коммерческих предприятий на территории РФ и дружественных </a:t>
                      </a:r>
                      <a:r>
                        <a:rPr lang="ru-RU" sz="1600" dirty="0" err="1">
                          <a:effectLst/>
                        </a:rPr>
                        <a:t>госсударств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Среднее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Средняя скорость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3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AES (</a:t>
                      </a: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Rijndael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192/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256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 / 12 / 14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степень распространённости по всему миру.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Высокое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скорость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Twofish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256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Средняя степень распространённости.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Используется в некоторых СУБД в качестве альтернативного алгоритма шифрования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Низкое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Средняя </a:t>
                      </a:r>
                      <a:r>
                        <a:rPr lang="ru-RU" sz="1600" dirty="0" err="1">
                          <a:effectLst/>
                        </a:rPr>
                        <a:t>Скрость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алгоритмов шифрования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8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22114"/>
          </a:xfrm>
        </p:spPr>
        <p:txBody>
          <a:bodyPr/>
          <a:lstStyle/>
          <a:p>
            <a:r>
              <a:rPr lang="ru-RU" dirty="0" smtClean="0"/>
              <a:t>Изучение законодательства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Федеральный закон от 27.07.2006 N 152-ФЗ (ред. от 21.07.2014) "О персональных </a:t>
            </a:r>
            <a:r>
              <a:rPr lang="ru-RU" dirty="0" smtClean="0"/>
              <a:t>данных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Федеральный закон от 29.07.2004 N 98-ФЗ (ред. от 12.03.2014) "О коммерческой тайне"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415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/>
          <a:lstStyle/>
          <a:p>
            <a:r>
              <a:rPr lang="ru-RU" dirty="0" smtClean="0"/>
              <a:t>Разработка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4186808" cy="5040560"/>
          </a:xfrm>
        </p:spPr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приложения производилась при помощи технологии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Xamarin.forms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языке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Интерфейс приложения был описан на языке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Xaml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5"/>
            <a:ext cx="2968063" cy="528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Выполнение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4474840" cy="568863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Шифрования файла осуществляется с использованием алгоритма</a:t>
            </a:r>
            <a:r>
              <a:rPr lang="en-US" dirty="0" smtClean="0"/>
              <a:t> AES-256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Генерация ключа шифрования происходит на основе пароля с помощью хэш-функции </a:t>
            </a:r>
            <a:r>
              <a:rPr lang="en-US" dirty="0" smtClean="0"/>
              <a:t>SHA-256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Исходный файл, после успешного выполнения шифрования удаляется.</a:t>
            </a:r>
            <a:r>
              <a:rPr lang="en-US" dirty="0" smtClean="0"/>
              <a:t> </a:t>
            </a:r>
            <a:r>
              <a:rPr lang="ru-RU" dirty="0" smtClean="0"/>
              <a:t>Отключить автоматическое удаление можно в настройках программы.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40517"/>
            <a:ext cx="319722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690</TotalTime>
  <Words>538</Words>
  <Application>Microsoft Office PowerPoint</Application>
  <PresentationFormat>Экран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Цель, объект, предмет</vt:lpstr>
      <vt:lpstr>Основные задачи</vt:lpstr>
      <vt:lpstr>Текущая Ситуация</vt:lpstr>
      <vt:lpstr>Анализ существующих решений.</vt:lpstr>
      <vt:lpstr>Анализ алгоритмов шифрования</vt:lpstr>
      <vt:lpstr>Изучение законодательства</vt:lpstr>
      <vt:lpstr>Разработка Приложения</vt:lpstr>
      <vt:lpstr>Выполнение шифрования</vt:lpstr>
      <vt:lpstr>Генерация пароля</vt:lpstr>
      <vt:lpstr>Планируется к реализации</vt:lpstr>
      <vt:lpstr>Заключение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</dc:creator>
  <cp:lastModifiedBy>local</cp:lastModifiedBy>
  <cp:revision>52</cp:revision>
  <dcterms:created xsi:type="dcterms:W3CDTF">2016-06-10T22:12:54Z</dcterms:created>
  <dcterms:modified xsi:type="dcterms:W3CDTF">2016-06-11T10:54:46Z</dcterms:modified>
</cp:coreProperties>
</file>