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DE8B3-C8ED-4A08-967B-67CCA472A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2B6DF-F54F-43A2-8910-1D58B557D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190B14-6BCF-49C0-BB0B-4E37F210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4AD9A5-BF24-478E-8436-0B8FD548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357DC-264F-4DD4-B6EB-90C2CF4F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7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7F76C-9F1D-40C8-890F-F660E7BB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BDD3AE-F6E2-4DFD-9678-234FC0D1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AEE49-AD7B-446E-B25B-74BBCF48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FA0A9-EEA7-4D6F-A0AE-EC64EA63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F65B9-D1E3-41B0-9BD0-9E47AADD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2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C581AF-1CB1-44D7-BE05-487FB802A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06051F-560A-4604-9E96-25EEF22F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7E7DED-D781-487E-A7E2-DD2B6C72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EFEAD-6D73-4244-935D-809ADD51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9728B-AFEF-4A99-BCE2-7E1E72FE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1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DEFA2-C5E4-4420-B787-513DA21C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96D28-0EF8-4535-8072-1E8D5687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80691-0B9A-4A3A-8CF2-96FC1BE0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C5AE2-352F-417E-9996-628D496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8E01A-7C18-473E-B56F-CC1E0DA7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2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1758C-0322-4A22-AA31-2CB7C4B7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4CB491-AF2C-4505-9B0D-43F388A0E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DFD95-A567-481C-95C2-16CA42B2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BD7EE-174D-4EB5-8B84-8A93468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056ED-13B0-4733-A9B8-52F80401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6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A818A-0A10-4140-8DA5-75768FA3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7A019-FFB7-4F9D-AD5E-D8DE21A70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E9975E-E77D-48E9-A98E-36C195EA0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508EFB-BF13-4ABD-8B52-0B10458D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0466D-BF31-4C07-B754-0DEF46C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82359A-4CD0-48ED-AD24-22E86ABD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9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91436-F88E-45D8-8B5C-A9D76C4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F9B2BD-2E92-41B7-9D8D-47E95304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396CE-32F2-46E4-B8DE-4278342C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3DE440-0C13-4660-B392-C24F88049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7416D9-8A39-45CA-A65B-47FD1CB7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C5665-E398-4B5D-85FC-B06F96C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1E6582-82E3-4877-9375-625B85E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F5AEF1-FD45-4FB0-AEC2-734043EF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1F03C-146E-418C-B57A-84095FA4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A041AC-9D8E-4F59-80E3-49806D8F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D541C4-CCD6-485E-A054-DC86EA9B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0C4F86-33CD-45FC-8E61-D451F3A1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27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4C48F3-A274-4420-8C5D-32F47FE1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466CDE-6D49-4087-B649-068DD282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CCC709-FACA-43D7-BC28-9B20CFB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09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DDBD4-245C-4929-8C69-A896FA6E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5E7F4-12A3-4DBB-8406-4E4C35D5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2FD911-D52D-42B0-8A87-7A8D92C4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A543A1-6216-4836-B110-1AF85CEF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F68CD-C138-4567-8991-AC9CA21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7D27D6-1CD8-4495-8498-69FC521C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79DAC-6AF0-4706-A693-4FCDDC0B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1CA8DD-A5B7-4075-8833-7A3E5710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35E13-0130-4F17-BE4D-59DC59A2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99EC16-3AFC-4A47-A94C-3BADA0B7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90C99-45E8-4B27-9C74-37DDC663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891053-EE14-4DAB-97B8-F614D9B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34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C0955-81B6-4C31-877A-79FC35B6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1C46F9-BC3E-443A-A6C7-8ED0A724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A16A0-AFF9-47A2-84EE-D2766F38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D99-CD2F-49D3-AC92-8DCA1586D99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1B968-E9A6-4BE6-92C0-DFED43DC0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3B75F2-AF95-4702-973F-53E37B9FE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3327-9711-4A65-8E40-9478D2FA5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80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47930-4310-4652-AB1F-1965C2C1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466" y="2117170"/>
            <a:ext cx="9144000" cy="2387600"/>
          </a:xfrm>
        </p:spPr>
        <p:txBody>
          <a:bodyPr>
            <a:noAutofit/>
          </a:bodyPr>
          <a:lstStyle/>
          <a:p>
            <a:r>
              <a:rPr lang="ru-RU" sz="3600" dirty="0"/>
              <a:t>Совершенствование веб-сервиса для поиска объектов недвижимости в зарубежных жилых комплексах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1CD7C7-4768-41E8-AC2F-85574190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333" y="4504770"/>
            <a:ext cx="4842933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Руководитель работы: старший преподаватель кафедры «ПОАС» Терехов Г.В. </a:t>
            </a:r>
          </a:p>
          <a:p>
            <a:pPr algn="l"/>
            <a:r>
              <a:rPr lang="ru-RU" sz="1800" dirty="0"/>
              <a:t>Исполнитель работы: студент группы ПрИн-467 Сандросян Д.С.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E9DBBB-0A5C-4B6F-A48C-DFDAF21CE57C}"/>
              </a:ext>
            </a:extLst>
          </p:cNvPr>
          <p:cNvSpPr/>
          <p:nvPr/>
        </p:nvSpPr>
        <p:spPr>
          <a:xfrm>
            <a:off x="3183467" y="0"/>
            <a:ext cx="6096000" cy="1900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 Факультет электроники и вычислительной техники Кафедра «Программное обеспечение автоматизированных систем»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4774-BE40-467E-92BC-2E2F8AC5FF01}"/>
              </a:ext>
            </a:extLst>
          </p:cNvPr>
          <p:cNvSpPr txBox="1"/>
          <p:nvPr/>
        </p:nvSpPr>
        <p:spPr>
          <a:xfrm>
            <a:off x="5334000" y="6256866"/>
            <a:ext cx="17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Волгоград 2025</a:t>
            </a:r>
          </a:p>
        </p:txBody>
      </p:sp>
    </p:spTree>
    <p:extLst>
      <p:ext uri="{BB962C8B-B14F-4D97-AF65-F5344CB8AC3E}">
        <p14:creationId xmlns:p14="http://schemas.microsoft.com/office/powerpoint/2010/main" val="2190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cs typeface="Times New Roman"/>
              </a:rPr>
              <a:t>Актуальность работы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199" y="16409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/>
              </a:rPr>
              <a:t>Поиск недвижимости в новостройках является непростой задачей. Рынок новостроек с каждым годом становится все больше и больше, при этом время, необходимое на поиск подходящей недвижимости также увеличивается.</a:t>
            </a:r>
            <a:endParaRPr sz="32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2673812" y="5807631"/>
            <a:ext cx="684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Количество предложений о продаже новостроек (данные </a:t>
            </a:r>
            <a:r>
              <a:rPr lang="ru-RU" dirty="0" err="1">
                <a:latin typeface="Times New Roman"/>
                <a:cs typeface="Times New Roman"/>
              </a:rPr>
              <a:t>ДомКлик</a:t>
            </a:r>
            <a:r>
              <a:rPr lang="ru-RU" dirty="0">
                <a:latin typeface="Times New Roman"/>
                <a:cs typeface="Times New Roman"/>
              </a:rPr>
              <a:t>)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62338" y="3450868"/>
            <a:ext cx="7267322" cy="2374942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62902EBB-28E6-4455-B33C-8BC6005E44B3}" type="slidenum">
              <a:rPr lang="ru-RU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5D172-EF4A-4ABE-94BC-D1C60E7D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Существующая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C2035-CC80-43F2-A5F7-121F2C39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 поиске жилья, особенно за рубежом, покупатель сталкивается с рядом сложностей, которые делают этот процесс долгим и затратным. Проблема касается не только покупателей, но и администратора веб-сервиса.</a:t>
            </a:r>
          </a:p>
          <a:p>
            <a:pPr marL="0" indent="0">
              <a:buNone/>
            </a:pPr>
            <a:r>
              <a:rPr lang="ru-RU" dirty="0"/>
              <a:t>Основные проблемы: </a:t>
            </a:r>
          </a:p>
          <a:p>
            <a:r>
              <a:rPr lang="ru-RU" dirty="0"/>
              <a:t>ограниченный доступ к актуальной информации</a:t>
            </a:r>
          </a:p>
          <a:p>
            <a:r>
              <a:rPr lang="ru-RU" dirty="0"/>
              <a:t>сложность выбора среди множества вариантов</a:t>
            </a:r>
          </a:p>
          <a:p>
            <a:r>
              <a:rPr lang="ru-RU" dirty="0"/>
              <a:t>недостаточная локализация информации</a:t>
            </a:r>
          </a:p>
          <a:p>
            <a:r>
              <a:rPr lang="ru-RU" dirty="0"/>
              <a:t>сложность поддержки и редактирования информации для администратора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BE54AD7A-A221-460B-B746-07654D17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62902EBB-28E6-4455-B33C-8BC6005E44B3}" type="slidenum">
              <a:rPr lang="ru-RU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85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49FB-D2B0-48D4-989A-E2A1D8E0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D2151-441F-40F2-B182-54F9A37B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Целью работы является </a:t>
            </a:r>
            <a:r>
              <a:rPr lang="ru-RU" sz="2400" b="1" dirty="0"/>
              <a:t>совершенствование веб-сервиса для поиска объектов недвижимости в зарубежных жилых комплексах</a:t>
            </a:r>
            <a:r>
              <a:rPr lang="ru-RU" sz="2400" dirty="0"/>
              <a:t>. Это предполагает разработку и внедрение новых функциональных возможностей, которые сделают процесс поиска жилья более удобным, быстрым и надёжным для пользователей, а также оптимизируют административные процессы.</a:t>
            </a:r>
          </a:p>
          <a:p>
            <a:pPr marL="0" indent="0">
              <a:buNone/>
            </a:pPr>
            <a:r>
              <a:rPr lang="ru-RU" sz="2400" dirty="0"/>
              <a:t>Задачи:</a:t>
            </a:r>
          </a:p>
          <a:p>
            <a:r>
              <a:rPr lang="ru-RU" sz="2400" dirty="0"/>
              <a:t>анализ существующих решений</a:t>
            </a:r>
          </a:p>
          <a:p>
            <a:r>
              <a:rPr lang="ru-RU" sz="2400" dirty="0"/>
              <a:t>определение требований к веб-сервису</a:t>
            </a:r>
          </a:p>
          <a:p>
            <a:r>
              <a:rPr lang="ru-RU" sz="2400" dirty="0"/>
              <a:t>выбор и обоснование технологий</a:t>
            </a:r>
          </a:p>
          <a:p>
            <a:r>
              <a:rPr lang="ru-RU" sz="2400" dirty="0"/>
              <a:t>реализация и тестирование</a:t>
            </a:r>
          </a:p>
          <a:p>
            <a:r>
              <a:rPr lang="ru-RU" sz="2400" dirty="0"/>
              <a:t>оценка эффективности усовершенствований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E521C037-ACC3-4449-A4A4-35435370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62902EBB-28E6-4455-B33C-8BC6005E44B3}" type="slidenum">
              <a:rPr lang="ru-RU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41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A203-83A6-4B2D-A710-EF684F8A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DE705-C1BF-4647-B375-6B2AA2B4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Объект исследования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Объектом исследования является </a:t>
            </a:r>
            <a:r>
              <a:rPr lang="ru-RU" sz="2000" b="1" dirty="0"/>
              <a:t>веб-сервис для поиска объектов недвижимости в зарубежных жилых комплексах</a:t>
            </a:r>
            <a:r>
              <a:rPr lang="ru-RU" sz="2000" dirty="0"/>
              <a:t>. Это комплексное программное обеспечение, которое предоставляет пользователям возможность находить, анализировать и сравнивать варианты жилья за рубежом, а администраторам — управлять базой данных недвижимости и предоставлять актуальную информацию.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Предмет исследования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Предметом исследования являются </a:t>
            </a:r>
            <a:r>
              <a:rPr lang="ru-RU" sz="2000" b="1" dirty="0"/>
              <a:t>методы и технологии совершенствования функциональности веб-сервиса</a:t>
            </a:r>
            <a:r>
              <a:rPr lang="ru-RU" sz="2000" dirty="0"/>
              <a:t>, направленные на: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улучшение пользовательского опыта через внедрение расширенных фильтров поиска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оптимизацию административных процессов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повышение удобства работы с интерфейсом и взаимодействия с данными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0AAA9209-5F2F-4D56-A897-DB9DBB5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62902EBB-28E6-4455-B33C-8BC6005E44B3}" type="slidenum">
              <a:rPr lang="ru-RU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6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1074399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dirty="0">
                <a:cs typeface="Times New Roman"/>
              </a:rPr>
              <a:t>Бизнес-процесс поиска недвижимости через веб-сайт агрегатор</a:t>
            </a:r>
            <a:r>
              <a:rPr lang="en-US" dirty="0">
                <a:cs typeface="Times New Roman"/>
              </a:rPr>
              <a:t>  </a:t>
            </a:r>
            <a:r>
              <a:rPr lang="ru-RU" dirty="0">
                <a:cs typeface="Times New Roman"/>
              </a:rPr>
              <a:t>в нотации </a:t>
            </a:r>
            <a:r>
              <a:rPr lang="en-US" dirty="0">
                <a:cs typeface="Times New Roman"/>
              </a:rPr>
              <a:t>BPMN 2.0</a:t>
            </a:r>
            <a:endParaRPr lang="ru-RU" dirty="0"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902EBB-28E6-4455-B33C-8BC6005E44B3}" type="slidenum">
              <a:rPr lang="ru-RU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2519695" y="5390426"/>
            <a:ext cx="7152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  <a:defRPr/>
            </a:pPr>
            <a:r>
              <a:rPr lang="ru-RU">
                <a:latin typeface="Times New Roman"/>
                <a:ea typeface="Ubuntu"/>
                <a:cs typeface="Times New Roman"/>
              </a:rPr>
              <a:t>BPMN 2.0 - диаграмма процесса поиска недвижимости через веб-сайт</a:t>
            </a:r>
            <a:endParaRPr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/>
        </p:blipFill>
        <p:spPr bwMode="auto">
          <a:xfrm>
            <a:off x="1164156" y="2340135"/>
            <a:ext cx="9001329" cy="2509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Прямая соединительная линия 7"/>
          <p:cNvCxnSpPr>
            <a:cxnSpLocks/>
          </p:cNvCxnSpPr>
          <p:nvPr/>
        </p:nvCxnSpPr>
        <p:spPr bwMode="auto">
          <a:xfrm>
            <a:off x="5519856" y="2051824"/>
            <a:ext cx="0" cy="32227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 flipH="1">
            <a:off x="8939561" y="2051824"/>
            <a:ext cx="1" cy="32227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 bwMode="auto">
          <a:xfrm>
            <a:off x="5519856" y="5120198"/>
            <a:ext cx="3419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 bwMode="auto">
          <a:xfrm>
            <a:off x="5583046" y="4750867"/>
            <a:ext cx="3293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  <a:defRPr/>
            </a:pPr>
            <a:r>
              <a:rPr lang="en-US">
                <a:latin typeface="Times New Roman"/>
                <a:ea typeface="Ubuntu"/>
                <a:cs typeface="Times New Roman"/>
              </a:rPr>
              <a:t>~ </a:t>
            </a:r>
            <a:r>
              <a:rPr lang="ru-RU">
                <a:latin typeface="Times New Roman"/>
                <a:ea typeface="Ubuntu"/>
                <a:cs typeface="Times New Roman"/>
              </a:rPr>
              <a:t>4</a:t>
            </a:r>
            <a:r>
              <a:rPr lang="en-US">
                <a:latin typeface="Times New Roman"/>
                <a:ea typeface="Ubuntu"/>
                <a:cs typeface="Times New Roman"/>
              </a:rPr>
              <a:t>-</a:t>
            </a:r>
            <a:r>
              <a:rPr lang="ru-RU">
                <a:latin typeface="Times New Roman"/>
                <a:ea typeface="Ubuntu"/>
                <a:cs typeface="Times New Roman"/>
              </a:rPr>
              <a:t>5</a:t>
            </a:r>
            <a:r>
              <a:rPr lang="en-US">
                <a:latin typeface="Times New Roman"/>
                <a:ea typeface="Ubuntu"/>
                <a:cs typeface="Times New Roman"/>
              </a:rPr>
              <a:t> </a:t>
            </a:r>
            <a:r>
              <a:rPr lang="ru-RU">
                <a:latin typeface="Times New Roman"/>
                <a:ea typeface="Ubuntu"/>
                <a:cs typeface="Times New Roman"/>
              </a:rPr>
              <a:t>минут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5665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>
                <a:cs typeface="Times New Roman"/>
              </a:rPr>
              <a:t>Сравнение веб-сайтов агрегаторов</a:t>
            </a: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902EBB-28E6-4455-B33C-8BC6005E44B3}" type="slidenum">
              <a:rPr lang="ru-RU"/>
              <a:t>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03801"/>
              </p:ext>
            </p:extLst>
          </p:nvPr>
        </p:nvGraphicFramePr>
        <p:xfrm>
          <a:off x="524717" y="1916832"/>
          <a:ext cx="11142565" cy="450203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62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994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Название</a:t>
                      </a:r>
                      <a:endParaRPr lang="ru-RU" sz="2400" dirty="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Фильтр по новостройкам</a:t>
                      </a:r>
                      <a:endParaRPr sz="2400" dirty="0">
                        <a:latin typeface="+mn-lt"/>
                      </a:endParaRPr>
                    </a:p>
                  </a:txBody>
                  <a:tcPr marL="94880" marR="94880" marT="47440" marB="4744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>
                          <a:latin typeface="+mn-lt"/>
                        </a:rPr>
                        <a:t>Раздел с новостройками</a:t>
                      </a:r>
                      <a:endParaRPr lang="ru-RU" sz="240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Каталог жилых комплексов</a:t>
                      </a:r>
                      <a:endParaRPr sz="2400" dirty="0">
                        <a:latin typeface="+mn-lt"/>
                      </a:endParaRPr>
                    </a:p>
                  </a:txBody>
                  <a:tcPr marL="94880" marR="94880" marT="47440" marB="4744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  <a:cs typeface="Times New Roman"/>
                        </a:rPr>
                        <a:t>Просмотр недвижимости в жилых комплексах</a:t>
                      </a:r>
                    </a:p>
                  </a:txBody>
                  <a:tcPr marL="94880" marR="94880" marT="47440" marB="47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80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00" dirty="0" err="1">
                          <a:latin typeface="+mn-lt"/>
                        </a:rPr>
                        <a:t>Prian</a:t>
                      </a:r>
                      <a:endParaRPr lang="ru-RU" sz="2400" dirty="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+</a:t>
                      </a:r>
                      <a:endParaRPr sz="2400" dirty="0">
                        <a:latin typeface="+mn-lt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>
                          <a:latin typeface="+mn-lt"/>
                        </a:rPr>
                        <a:t>+</a:t>
                      </a:r>
                      <a:endParaRPr sz="2400">
                        <a:latin typeface="+mn-lt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  <a:cs typeface="Times New Roman"/>
                        </a:rPr>
                        <a:t>+</a:t>
                      </a: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—</a:t>
                      </a:r>
                      <a:endParaRPr sz="2400" dirty="0">
                        <a:latin typeface="+mn-lt"/>
                      </a:endParaRPr>
                    </a:p>
                  </a:txBody>
                  <a:tcPr marL="94880" marR="94880" marT="47440" marB="47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97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00">
                          <a:latin typeface="+mn-lt"/>
                        </a:rPr>
                        <a:t>Tranio</a:t>
                      </a:r>
                      <a:endParaRPr lang="ru-RU" sz="240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>
                          <a:latin typeface="+mn-lt"/>
                        </a:rPr>
                        <a:t>+</a:t>
                      </a:r>
                      <a:endParaRPr sz="2400">
                        <a:latin typeface="+mn-lt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 dirty="0">
                          <a:latin typeface="+mn-lt"/>
                          <a:cs typeface="Times New Roman"/>
                        </a:rPr>
                        <a:t>+</a:t>
                      </a: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—</a:t>
                      </a:r>
                      <a:endParaRPr lang="ru-RU" sz="2400" dirty="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—</a:t>
                      </a:r>
                      <a:endParaRPr sz="2400" dirty="0">
                        <a:latin typeface="+mn-lt"/>
                      </a:endParaRPr>
                    </a:p>
                  </a:txBody>
                  <a:tcPr marL="94880" marR="94880" marT="47440" marB="47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9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 Overseas</a:t>
                      </a:r>
                      <a:endParaRPr lang="ru-RU" sz="2400" dirty="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>
                          <a:latin typeface="+mn-lt"/>
                        </a:rPr>
                        <a:t>+</a:t>
                      </a:r>
                      <a:endParaRPr sz="2400">
                        <a:latin typeface="+mn-lt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400" dirty="0">
                          <a:latin typeface="+mn-lt"/>
                        </a:rPr>
                        <a:t>+</a:t>
                      </a:r>
                    </a:p>
                    <a:p>
                      <a:pPr algn="ctr">
                        <a:defRPr/>
                      </a:pPr>
                      <a:endParaRPr lang="ru-RU" sz="2400" dirty="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—</a:t>
                      </a:r>
                      <a:endParaRPr lang="ru-RU" sz="2400" dirty="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—</a:t>
                      </a:r>
                      <a:endParaRPr sz="2400" dirty="0">
                        <a:latin typeface="+mn-lt"/>
                      </a:endParaRPr>
                    </a:p>
                  </a:txBody>
                  <a:tcPr marL="94880" marR="94880" marT="47440" marB="47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80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2400" dirty="0">
                          <a:latin typeface="+mn-lt"/>
                          <a:cs typeface="Times New Roman"/>
                        </a:rPr>
                        <a:t>«Зарубежная недвижимость»</a:t>
                      </a: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+</a:t>
                      </a:r>
                      <a:endParaRPr lang="ru-RU" sz="2400" dirty="0">
                        <a:latin typeface="+mn-lt"/>
                        <a:cs typeface="Times New Roman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+</a:t>
                      </a:r>
                      <a:endParaRPr sz="2400" dirty="0">
                        <a:latin typeface="+mn-lt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>
                          <a:latin typeface="+mn-lt"/>
                        </a:rPr>
                        <a:t>+</a:t>
                      </a:r>
                      <a:endParaRPr sz="2400">
                        <a:latin typeface="+mn-lt"/>
                      </a:endParaRPr>
                    </a:p>
                  </a:txBody>
                  <a:tcPr marL="94880" marR="94880" marT="47440" marB="4744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dirty="0">
                          <a:latin typeface="+mn-lt"/>
                        </a:rPr>
                        <a:t>+</a:t>
                      </a:r>
                      <a:endParaRPr sz="2400" dirty="0">
                        <a:latin typeface="+mn-lt"/>
                      </a:endParaRPr>
                    </a:p>
                  </a:txBody>
                  <a:tcPr marL="94880" marR="94880" marT="47440" marB="47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DBDE1-A552-42CC-8687-F55E9322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1A4C0-C5D0-4E50-8F0C-25CD8792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отображение обязательных для заполнения полей на странице редактирования недвижимости</a:t>
            </a:r>
          </a:p>
          <a:p>
            <a:pPr lvl="0"/>
            <a:r>
              <a:rPr lang="ru-RU" dirty="0"/>
              <a:t>корректное и понятное отображение ошибок при редактировании недвижимости</a:t>
            </a:r>
          </a:p>
          <a:p>
            <a:pPr lvl="0"/>
            <a:r>
              <a:rPr lang="ru-RU" dirty="0"/>
              <a:t>добавление фильтров в каталог по характеристикам жилых комплексов</a:t>
            </a:r>
          </a:p>
          <a:p>
            <a:pPr lvl="0"/>
            <a:r>
              <a:rPr lang="ru-RU" dirty="0"/>
              <a:t>добавление </a:t>
            </a:r>
            <a:r>
              <a:rPr lang="en-US" dirty="0"/>
              <a:t>SEO </a:t>
            </a:r>
            <a:r>
              <a:rPr lang="ru-RU" dirty="0"/>
              <a:t>шаблонов для жилых комплексов</a:t>
            </a:r>
          </a:p>
          <a:p>
            <a:pPr lvl="0"/>
            <a:r>
              <a:rPr lang="ru-RU" dirty="0"/>
              <a:t>добавление страниц жилых комплексов в </a:t>
            </a:r>
            <a:r>
              <a:rPr lang="en-US" dirty="0"/>
              <a:t>sitemap</a:t>
            </a:r>
            <a:endParaRPr lang="ru-RU" dirty="0"/>
          </a:p>
          <a:p>
            <a:pPr lvl="0"/>
            <a:r>
              <a:rPr lang="ru-RU" dirty="0"/>
              <a:t>ассоциация объектов недвижимости с их жилым комплексом</a:t>
            </a:r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288D3017-01E7-4076-BC8B-5E340D0D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62902EBB-28E6-4455-B33C-8BC6005E44B3}" type="slidenum">
              <a:rPr lang="ru-RU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67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7EBD9-13DC-43E7-9388-B6F360CE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0EA12-9991-4F2E-BEDF-896B947C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Ценность работы заключается в предоставлении пользователям удобного инструмента для поиска объектов недвижимости в зарубежных жилых комплексах, что позволит экономить время и делать более обоснованные решения при покупке или аренде недвижимости.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8">
            <a:extLst>
              <a:ext uri="{FF2B5EF4-FFF2-40B4-BE49-F238E27FC236}">
                <a16:creationId xmlns:a16="http://schemas.microsoft.com/office/drawing/2014/main" id="{AE3BAD78-42A9-48EB-AF31-83240166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62902EBB-28E6-4455-B33C-8BC6005E44B3}" type="slidenum">
              <a:rPr lang="ru-RU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937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469</Words>
  <Application>Microsoft Office PowerPoint</Application>
  <PresentationFormat>Широкоэкранный</PresentationFormat>
  <Paragraphs>77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Ubuntu</vt:lpstr>
      <vt:lpstr>Тема Office</vt:lpstr>
      <vt:lpstr>Совершенствование веб-сервиса для поиска объектов недвижимости в зарубежных жилых комплексах </vt:lpstr>
      <vt:lpstr>Актуальность работы</vt:lpstr>
      <vt:lpstr>Существующая проблема</vt:lpstr>
      <vt:lpstr>Цели и задачи</vt:lpstr>
      <vt:lpstr>Объект и предмет исследования</vt:lpstr>
      <vt:lpstr>Бизнес-процесс поиска недвижимости через веб-сайт агрегатор  в нотации BPMN 2.0</vt:lpstr>
      <vt:lpstr>Сравнение веб-сайтов агрегаторов</vt:lpstr>
      <vt:lpstr>Предлагаемое решение </vt:lpstr>
      <vt:lpstr>Практическая значимость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Совершенствование веб-сервиса для поиска объектов недвижимости в зарубежных жилых комплексах</dc:title>
  <dc:creator>Давид Сандросян</dc:creator>
  <cp:lastModifiedBy>Давид Сандросян</cp:lastModifiedBy>
  <cp:revision>9</cp:revision>
  <dcterms:created xsi:type="dcterms:W3CDTF">2024-12-19T18:03:41Z</dcterms:created>
  <dcterms:modified xsi:type="dcterms:W3CDTF">2024-12-19T22:38:28Z</dcterms:modified>
</cp:coreProperties>
</file>