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54" r:id="rId1"/>
    <p:sldMasterId id="2147484066" r:id="rId2"/>
  </p:sldMasterIdLst>
  <p:sldIdLst>
    <p:sldId id="256" r:id="rId3"/>
    <p:sldId id="257" r:id="rId4"/>
    <p:sldId id="258" r:id="rId5"/>
    <p:sldId id="259" r:id="rId6"/>
    <p:sldId id="260" r:id="rId7"/>
    <p:sldId id="263" r:id="rId8"/>
    <p:sldId id="262" r:id="rId9"/>
    <p:sldId id="276" r:id="rId10"/>
    <p:sldId id="264" r:id="rId11"/>
    <p:sldId id="261" r:id="rId12"/>
    <p:sldId id="265" r:id="rId13"/>
    <p:sldId id="266" r:id="rId14"/>
    <p:sldId id="267" r:id="rId15"/>
    <p:sldId id="268" r:id="rId16"/>
    <p:sldId id="269" r:id="rId17"/>
    <p:sldId id="270" r:id="rId18"/>
    <p:sldId id="272" r:id="rId19"/>
    <p:sldId id="277" r:id="rId20"/>
    <p:sldId id="271" r:id="rId21"/>
    <p:sldId id="273" r:id="rId22"/>
    <p:sldId id="27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B32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5" d="100"/>
          <a:sy n="75" d="100"/>
        </p:scale>
        <p:origin x="32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smtClean="0"/>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C5A1ED5D-57A5-4F03-8581-C921E9FD9DE5}" type="datetimeFigureOut">
              <a:rPr lang="en-IN" smtClean="0"/>
              <a:t>10-05-2021</a:t>
            </a:fld>
            <a:endParaRPr lang="en-IN"/>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IN"/>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D7719513-8D0D-4E5F-B897-226FF27C791D}" type="slidenum">
              <a:rPr lang="en-IN" smtClean="0"/>
              <a:t>‹#›</a:t>
            </a:fld>
            <a:endParaRPr lang="en-IN"/>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88124602"/>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5A1ED5D-57A5-4F03-8581-C921E9FD9DE5}" type="datetimeFigureOut">
              <a:rPr lang="en-IN" smtClean="0"/>
              <a:t>10-05-2021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719513-8D0D-4E5F-B897-226FF27C791D}" type="slidenum">
              <a:rPr lang="en-IN" smtClean="0"/>
              <a:t>‹#›</a:t>
            </a:fld>
            <a:endParaRPr lang="en-IN"/>
          </a:p>
        </p:txBody>
      </p:sp>
    </p:spTree>
    <p:extLst>
      <p:ext uri="{BB962C8B-B14F-4D97-AF65-F5344CB8AC3E}">
        <p14:creationId xmlns:p14="http://schemas.microsoft.com/office/powerpoint/2010/main" val="7273651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5A1ED5D-57A5-4F03-8581-C921E9FD9DE5}" type="datetimeFigureOut">
              <a:rPr lang="en-IN" smtClean="0"/>
              <a:t>10-05-2021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719513-8D0D-4E5F-B897-226FF27C791D}" type="slidenum">
              <a:rPr lang="en-IN" smtClean="0"/>
              <a:t>‹#›</a:t>
            </a:fld>
            <a:endParaRPr lang="en-IN"/>
          </a:p>
        </p:txBody>
      </p:sp>
    </p:spTree>
    <p:extLst>
      <p:ext uri="{BB962C8B-B14F-4D97-AF65-F5344CB8AC3E}">
        <p14:creationId xmlns:p14="http://schemas.microsoft.com/office/powerpoint/2010/main" val="1444703798"/>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smtClean="0"/>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C5A1ED5D-57A5-4F03-8581-C921E9FD9DE5}" type="datetimeFigureOut">
              <a:rPr lang="en-IN" smtClean="0"/>
              <a:t>10-05-2021</a:t>
            </a:fld>
            <a:endParaRPr lang="en-IN"/>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IN"/>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D7719513-8D0D-4E5F-B897-226FF27C791D}" type="slidenum">
              <a:rPr lang="en-IN" smtClean="0"/>
              <a:t>‹#›</a:t>
            </a:fld>
            <a:endParaRPr lang="en-IN"/>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18190254"/>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5A1ED5D-57A5-4F03-8581-C921E9FD9DE5}" type="datetimeFigureOut">
              <a:rPr lang="en-IN" smtClean="0"/>
              <a:t>10-05-2021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719513-8D0D-4E5F-B897-226FF27C791D}" type="slidenum">
              <a:rPr lang="en-IN" smtClean="0"/>
              <a:t>‹#›</a:t>
            </a:fld>
            <a:endParaRPr lang="en-IN"/>
          </a:p>
        </p:txBody>
      </p:sp>
    </p:spTree>
    <p:extLst>
      <p:ext uri="{BB962C8B-B14F-4D97-AF65-F5344CB8AC3E}">
        <p14:creationId xmlns:p14="http://schemas.microsoft.com/office/powerpoint/2010/main" val="21714426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C5A1ED5D-57A5-4F03-8581-C921E9FD9DE5}" type="datetimeFigureOut">
              <a:rPr lang="en-IN" smtClean="0"/>
              <a:t>10-05-2021</a:t>
            </a:fld>
            <a:endParaRPr lang="en-IN"/>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IN"/>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D7719513-8D0D-4E5F-B897-226FF27C791D}" type="slidenum">
              <a:rPr lang="en-IN" smtClean="0"/>
              <a:t>‹#›</a:t>
            </a:fld>
            <a:endParaRPr lang="en-IN"/>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231192514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5A1ED5D-57A5-4F03-8581-C921E9FD9DE5}" type="datetimeFigureOut">
              <a:rPr lang="en-IN" smtClean="0"/>
              <a:t>10-05-2021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7719513-8D0D-4E5F-B897-226FF27C791D}" type="slidenum">
              <a:rPr lang="en-IN" smtClean="0"/>
              <a:t>‹#›</a:t>
            </a:fld>
            <a:endParaRPr lang="en-IN"/>
          </a:p>
        </p:txBody>
      </p:sp>
    </p:spTree>
    <p:extLst>
      <p:ext uri="{BB962C8B-B14F-4D97-AF65-F5344CB8AC3E}">
        <p14:creationId xmlns:p14="http://schemas.microsoft.com/office/powerpoint/2010/main" val="2198684117"/>
      </p:ext>
    </p:extLst>
  </p:cSld>
  <p:clrMapOvr>
    <a:masterClrMapping/>
  </p:clrMapOvr>
  <p:extLst mod="1">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5A1ED5D-57A5-4F03-8581-C921E9FD9DE5}" type="datetimeFigureOut">
              <a:rPr lang="en-IN" smtClean="0"/>
              <a:t>10-05-2021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7719513-8D0D-4E5F-B897-226FF27C791D}" type="slidenum">
              <a:rPr lang="en-IN" smtClean="0"/>
              <a:t>‹#›</a:t>
            </a:fld>
            <a:endParaRPr lang="en-IN"/>
          </a:p>
        </p:txBody>
      </p:sp>
    </p:spTree>
    <p:extLst>
      <p:ext uri="{BB962C8B-B14F-4D97-AF65-F5344CB8AC3E}">
        <p14:creationId xmlns:p14="http://schemas.microsoft.com/office/powerpoint/2010/main" val="3279578465"/>
      </p:ext>
    </p:extLst>
  </p:cSld>
  <p:clrMapOvr>
    <a:masterClrMapping/>
  </p:clrMapOvr>
  <p:extLst mod="1">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5A1ED5D-57A5-4F03-8581-C921E9FD9DE5}" type="datetimeFigureOut">
              <a:rPr lang="en-IN" smtClean="0"/>
              <a:t>10-05-2021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7719513-8D0D-4E5F-B897-226FF27C791D}" type="slidenum">
              <a:rPr lang="en-IN" smtClean="0"/>
              <a:t>‹#›</a:t>
            </a:fld>
            <a:endParaRPr lang="en-IN"/>
          </a:p>
        </p:txBody>
      </p:sp>
    </p:spTree>
    <p:extLst>
      <p:ext uri="{BB962C8B-B14F-4D97-AF65-F5344CB8AC3E}">
        <p14:creationId xmlns:p14="http://schemas.microsoft.com/office/powerpoint/2010/main" val="224948734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A1ED5D-57A5-4F03-8581-C921E9FD9DE5}" type="datetimeFigureOut">
              <a:rPr lang="en-IN" smtClean="0"/>
              <a:t>10-05-2021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7719513-8D0D-4E5F-B897-226FF27C791D}" type="slidenum">
              <a:rPr lang="en-IN" smtClean="0"/>
              <a:t>‹#›</a:t>
            </a:fld>
            <a:endParaRPr lang="en-IN"/>
          </a:p>
        </p:txBody>
      </p:sp>
    </p:spTree>
    <p:extLst>
      <p:ext uri="{BB962C8B-B14F-4D97-AF65-F5344CB8AC3E}">
        <p14:creationId xmlns:p14="http://schemas.microsoft.com/office/powerpoint/2010/main" val="635802484"/>
      </p:ext>
    </p:extLst>
  </p:cSld>
  <p:clrMapOvr>
    <a:masterClrMapping/>
  </p:clrMapOvr>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smtClean="0"/>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C5A1ED5D-57A5-4F03-8581-C921E9FD9DE5}" type="datetimeFigureOut">
              <a:rPr lang="en-IN" smtClean="0"/>
              <a:t>10-05-2021</a:t>
            </a:fld>
            <a:endParaRPr lang="en-IN"/>
          </a:p>
        </p:txBody>
      </p:sp>
      <p:sp>
        <p:nvSpPr>
          <p:cNvPr id="6" name="Footer Placeholder 5"/>
          <p:cNvSpPr>
            <a:spLocks noGrp="1"/>
          </p:cNvSpPr>
          <p:nvPr>
            <p:ph type="ftr" sz="quarter" idx="11"/>
          </p:nvPr>
        </p:nvSpPr>
        <p:spPr>
          <a:xfrm>
            <a:off x="2103620" y="6375679"/>
            <a:ext cx="3482179" cy="345796"/>
          </a:xfrm>
        </p:spPr>
        <p:txBody>
          <a:bodyPr/>
          <a:lstStyle/>
          <a:p>
            <a:endParaRPr lang="en-IN"/>
          </a:p>
        </p:txBody>
      </p:sp>
      <p:sp>
        <p:nvSpPr>
          <p:cNvPr id="7" name="Slide Number Placeholder 6"/>
          <p:cNvSpPr>
            <a:spLocks noGrp="1"/>
          </p:cNvSpPr>
          <p:nvPr>
            <p:ph type="sldNum" sz="quarter" idx="12"/>
          </p:nvPr>
        </p:nvSpPr>
        <p:spPr>
          <a:xfrm>
            <a:off x="5691014" y="6375679"/>
            <a:ext cx="1232456" cy="345796"/>
          </a:xfrm>
        </p:spPr>
        <p:txBody>
          <a:bodyPr/>
          <a:lstStyle/>
          <a:p>
            <a:fld id="{D7719513-8D0D-4E5F-B897-226FF27C791D}" type="slidenum">
              <a:rPr lang="en-IN" smtClean="0"/>
              <a:t>‹#›</a:t>
            </a:fld>
            <a:endParaRPr lang="en-IN"/>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88446170"/>
      </p:ext>
    </p:extLst>
  </p:cSld>
  <p:clrMapOvr>
    <a:masterClrMapping/>
  </p:clrMapOvr>
  <p:extLst mod="1">
    <p:ext uri="{DCECCB84-F9BA-43D5-87BE-67443E8EF086}">
      <p15:sldGuideLst xmlns:p15="http://schemas.microsoft.com/office/powerpoint/2012/main">
        <p15:guide id="4294967295" orient="horz" pos="69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5A1ED5D-57A5-4F03-8581-C921E9FD9DE5}" type="datetimeFigureOut">
              <a:rPr lang="en-IN" smtClean="0"/>
              <a:t>10-05-2021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719513-8D0D-4E5F-B897-226FF27C791D}" type="slidenum">
              <a:rPr lang="en-IN" smtClean="0"/>
              <a:t>‹#›</a:t>
            </a:fld>
            <a:endParaRPr lang="en-IN"/>
          </a:p>
        </p:txBody>
      </p:sp>
    </p:spTree>
    <p:extLst>
      <p:ext uri="{BB962C8B-B14F-4D97-AF65-F5344CB8AC3E}">
        <p14:creationId xmlns:p14="http://schemas.microsoft.com/office/powerpoint/2010/main" val="372034247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C5A1ED5D-57A5-4F03-8581-C921E9FD9DE5}" type="datetimeFigureOut">
              <a:rPr lang="en-IN" smtClean="0"/>
              <a:t>10-05-2021</a:t>
            </a:fld>
            <a:endParaRPr lang="en-IN"/>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D7719513-8D0D-4E5F-B897-226FF27C791D}" type="slidenum">
              <a:rPr lang="en-IN" smtClean="0"/>
              <a:t>‹#›</a:t>
            </a:fld>
            <a:endParaRPr lang="en-IN"/>
          </a:p>
        </p:txBody>
      </p:sp>
    </p:spTree>
    <p:extLst>
      <p:ext uri="{BB962C8B-B14F-4D97-AF65-F5344CB8AC3E}">
        <p14:creationId xmlns:p14="http://schemas.microsoft.com/office/powerpoint/2010/main" val="4681362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5A1ED5D-57A5-4F03-8581-C921E9FD9DE5}" type="datetimeFigureOut">
              <a:rPr lang="en-IN" smtClean="0"/>
              <a:t>10-05-2021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719513-8D0D-4E5F-B897-226FF27C791D}" type="slidenum">
              <a:rPr lang="en-IN" smtClean="0"/>
              <a:t>‹#›</a:t>
            </a:fld>
            <a:endParaRPr lang="en-IN"/>
          </a:p>
        </p:txBody>
      </p:sp>
    </p:spTree>
    <p:extLst>
      <p:ext uri="{BB962C8B-B14F-4D97-AF65-F5344CB8AC3E}">
        <p14:creationId xmlns:p14="http://schemas.microsoft.com/office/powerpoint/2010/main" val="136068339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5A1ED5D-57A5-4F03-8581-C921E9FD9DE5}" type="datetimeFigureOut">
              <a:rPr lang="en-IN" smtClean="0"/>
              <a:t>10-05-2021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719513-8D0D-4E5F-B897-226FF27C791D}" type="slidenum">
              <a:rPr lang="en-IN" smtClean="0"/>
              <a:t>‹#›</a:t>
            </a:fld>
            <a:endParaRPr lang="en-IN"/>
          </a:p>
        </p:txBody>
      </p:sp>
    </p:spTree>
    <p:extLst>
      <p:ext uri="{BB962C8B-B14F-4D97-AF65-F5344CB8AC3E}">
        <p14:creationId xmlns:p14="http://schemas.microsoft.com/office/powerpoint/2010/main" val="3855701416"/>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C5A1ED5D-57A5-4F03-8581-C921E9FD9DE5}" type="datetimeFigureOut">
              <a:rPr lang="en-IN" smtClean="0"/>
              <a:t>10-05-2021</a:t>
            </a:fld>
            <a:endParaRPr lang="en-IN"/>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IN"/>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D7719513-8D0D-4E5F-B897-226FF27C791D}" type="slidenum">
              <a:rPr lang="en-IN" smtClean="0"/>
              <a:t>‹#›</a:t>
            </a:fld>
            <a:endParaRPr lang="en-IN"/>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277493824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5A1ED5D-57A5-4F03-8581-C921E9FD9DE5}" type="datetimeFigureOut">
              <a:rPr lang="en-IN" smtClean="0"/>
              <a:t>10-05-2021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7719513-8D0D-4E5F-B897-226FF27C791D}" type="slidenum">
              <a:rPr lang="en-IN" smtClean="0"/>
              <a:t>‹#›</a:t>
            </a:fld>
            <a:endParaRPr lang="en-IN"/>
          </a:p>
        </p:txBody>
      </p:sp>
    </p:spTree>
    <p:extLst>
      <p:ext uri="{BB962C8B-B14F-4D97-AF65-F5344CB8AC3E}">
        <p14:creationId xmlns:p14="http://schemas.microsoft.com/office/powerpoint/2010/main" val="3137016361"/>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5A1ED5D-57A5-4F03-8581-C921E9FD9DE5}" type="datetimeFigureOut">
              <a:rPr lang="en-IN" smtClean="0"/>
              <a:t>10-05-2021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7719513-8D0D-4E5F-B897-226FF27C791D}" type="slidenum">
              <a:rPr lang="en-IN" smtClean="0"/>
              <a:t>‹#›</a:t>
            </a:fld>
            <a:endParaRPr lang="en-IN"/>
          </a:p>
        </p:txBody>
      </p:sp>
    </p:spTree>
    <p:extLst>
      <p:ext uri="{BB962C8B-B14F-4D97-AF65-F5344CB8AC3E}">
        <p14:creationId xmlns:p14="http://schemas.microsoft.com/office/powerpoint/2010/main" val="736333544"/>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5A1ED5D-57A5-4F03-8581-C921E9FD9DE5}" type="datetimeFigureOut">
              <a:rPr lang="en-IN" smtClean="0"/>
              <a:t>10-05-2021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7719513-8D0D-4E5F-B897-226FF27C791D}" type="slidenum">
              <a:rPr lang="en-IN" smtClean="0"/>
              <a:t>‹#›</a:t>
            </a:fld>
            <a:endParaRPr lang="en-IN"/>
          </a:p>
        </p:txBody>
      </p:sp>
    </p:spTree>
    <p:extLst>
      <p:ext uri="{BB962C8B-B14F-4D97-AF65-F5344CB8AC3E}">
        <p14:creationId xmlns:p14="http://schemas.microsoft.com/office/powerpoint/2010/main" val="32544285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A1ED5D-57A5-4F03-8581-C921E9FD9DE5}" type="datetimeFigureOut">
              <a:rPr lang="en-IN" smtClean="0"/>
              <a:t>10-05-2021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7719513-8D0D-4E5F-B897-226FF27C791D}" type="slidenum">
              <a:rPr lang="en-IN" smtClean="0"/>
              <a:t>‹#›</a:t>
            </a:fld>
            <a:endParaRPr lang="en-IN"/>
          </a:p>
        </p:txBody>
      </p:sp>
    </p:spTree>
    <p:extLst>
      <p:ext uri="{BB962C8B-B14F-4D97-AF65-F5344CB8AC3E}">
        <p14:creationId xmlns:p14="http://schemas.microsoft.com/office/powerpoint/2010/main" val="505493639"/>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smtClean="0"/>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C5A1ED5D-57A5-4F03-8581-C921E9FD9DE5}" type="datetimeFigureOut">
              <a:rPr lang="en-IN" smtClean="0"/>
              <a:t>10-05-2021</a:t>
            </a:fld>
            <a:endParaRPr lang="en-IN"/>
          </a:p>
        </p:txBody>
      </p:sp>
      <p:sp>
        <p:nvSpPr>
          <p:cNvPr id="6" name="Footer Placeholder 5"/>
          <p:cNvSpPr>
            <a:spLocks noGrp="1"/>
          </p:cNvSpPr>
          <p:nvPr>
            <p:ph type="ftr" sz="quarter" idx="11"/>
          </p:nvPr>
        </p:nvSpPr>
        <p:spPr>
          <a:xfrm>
            <a:off x="2103620" y="6375679"/>
            <a:ext cx="3482179" cy="345796"/>
          </a:xfrm>
        </p:spPr>
        <p:txBody>
          <a:bodyPr/>
          <a:lstStyle/>
          <a:p>
            <a:endParaRPr lang="en-IN"/>
          </a:p>
        </p:txBody>
      </p:sp>
      <p:sp>
        <p:nvSpPr>
          <p:cNvPr id="7" name="Slide Number Placeholder 6"/>
          <p:cNvSpPr>
            <a:spLocks noGrp="1"/>
          </p:cNvSpPr>
          <p:nvPr>
            <p:ph type="sldNum" sz="quarter" idx="12"/>
          </p:nvPr>
        </p:nvSpPr>
        <p:spPr>
          <a:xfrm>
            <a:off x="5691014" y="6375679"/>
            <a:ext cx="1232456" cy="345796"/>
          </a:xfrm>
        </p:spPr>
        <p:txBody>
          <a:bodyPr/>
          <a:lstStyle/>
          <a:p>
            <a:fld id="{D7719513-8D0D-4E5F-B897-226FF27C791D}" type="slidenum">
              <a:rPr lang="en-IN" smtClean="0"/>
              <a:t>‹#›</a:t>
            </a:fld>
            <a:endParaRPr lang="en-IN"/>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8376972"/>
      </p:ext>
    </p:extLst>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C5A1ED5D-57A5-4F03-8581-C921E9FD9DE5}" type="datetimeFigureOut">
              <a:rPr lang="en-IN" smtClean="0"/>
              <a:t>10-05-2021</a:t>
            </a:fld>
            <a:endParaRPr lang="en-IN"/>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D7719513-8D0D-4E5F-B897-226FF27C791D}" type="slidenum">
              <a:rPr lang="en-IN" smtClean="0"/>
              <a:t>‹#›</a:t>
            </a:fld>
            <a:endParaRPr lang="en-IN"/>
          </a:p>
        </p:txBody>
      </p:sp>
    </p:spTree>
    <p:extLst>
      <p:ext uri="{BB962C8B-B14F-4D97-AF65-F5344CB8AC3E}">
        <p14:creationId xmlns:p14="http://schemas.microsoft.com/office/powerpoint/2010/main" val="30431362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C5A1ED5D-57A5-4F03-8581-C921E9FD9DE5}" type="datetimeFigureOut">
              <a:rPr lang="en-IN" smtClean="0"/>
              <a:t>10-05-2021</a:t>
            </a:fld>
            <a:endParaRPr lang="en-IN"/>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IN"/>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D7719513-8D0D-4E5F-B897-226FF27C791D}" type="slidenum">
              <a:rPr lang="en-IN" smtClean="0"/>
              <a:t>‹#›</a:t>
            </a:fld>
            <a:endParaRPr lang="en-IN"/>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59967002"/>
      </p:ext>
    </p:extLst>
  </p:cSld>
  <p:clrMap bg1="lt1" tx1="dk1" bg2="lt2" tx2="dk2" accent1="accent1" accent2="accent2" accent3="accent3" accent4="accent4" accent5="accent5" accent6="accent6" hlink="hlink" folHlink="folHlink"/>
  <p:sldLayoutIdLst>
    <p:sldLayoutId id="2147484055" r:id="rId1"/>
    <p:sldLayoutId id="2147484056" r:id="rId2"/>
    <p:sldLayoutId id="2147484057" r:id="rId3"/>
    <p:sldLayoutId id="2147484058" r:id="rId4"/>
    <p:sldLayoutId id="2147484059" r:id="rId5"/>
    <p:sldLayoutId id="2147484060" r:id="rId6"/>
    <p:sldLayoutId id="2147484061" r:id="rId7"/>
    <p:sldLayoutId id="2147484062" r:id="rId8"/>
    <p:sldLayoutId id="2147484063" r:id="rId9"/>
    <p:sldLayoutId id="2147484064" r:id="rId10"/>
    <p:sldLayoutId id="2147484065"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C5A1ED5D-57A5-4F03-8581-C921E9FD9DE5}" type="datetimeFigureOut">
              <a:rPr lang="en-IN" smtClean="0"/>
              <a:t>10-05-2021</a:t>
            </a:fld>
            <a:endParaRPr lang="en-IN"/>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IN"/>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D7719513-8D0D-4E5F-B897-226FF27C791D}" type="slidenum">
              <a:rPr lang="en-IN" smtClean="0"/>
              <a:t>‹#›</a:t>
            </a:fld>
            <a:endParaRPr lang="en-IN"/>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33335634"/>
      </p:ext>
    </p:extLst>
  </p:cSld>
  <p:clrMap bg1="lt1" tx1="dk1" bg2="lt2" tx2="dk2" accent1="accent1" accent2="accent2" accent3="accent3" accent4="accent4" accent5="accent5" accent6="accent6" hlink="hlink" folHlink="folHlink"/>
  <p:sldLayoutIdLst>
    <p:sldLayoutId id="2147484067" r:id="rId1"/>
    <p:sldLayoutId id="2147484068" r:id="rId2"/>
    <p:sldLayoutId id="2147484069" r:id="rId3"/>
    <p:sldLayoutId id="2147484070" r:id="rId4"/>
    <p:sldLayoutId id="2147484071" r:id="rId5"/>
    <p:sldLayoutId id="2147484072" r:id="rId6"/>
    <p:sldLayoutId id="2147484073" r:id="rId7"/>
    <p:sldLayoutId id="2147484074" r:id="rId8"/>
    <p:sldLayoutId id="2147484075" r:id="rId9"/>
    <p:sldLayoutId id="2147484076" r:id="rId10"/>
    <p:sldLayoutId id="2147484077"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4294967295" pos="792">
          <p15:clr>
            <a:srgbClr val="F26B43"/>
          </p15:clr>
        </p15:guide>
        <p15:guide id="4294967295" pos="7200">
          <p15:clr>
            <a:srgbClr val="F26B43"/>
          </p15:clr>
        </p15:guide>
        <p15:guide id="4294967295" orient="horz" pos="4008">
          <p15:clr>
            <a:srgbClr val="F26B43"/>
          </p15:clr>
        </p15:guide>
        <p15:guide id="4294967295" orient="horz" pos="1440">
          <p15:clr>
            <a:srgbClr val="F26B43"/>
          </p15:clr>
        </p15:guide>
        <p15:guide id="4294967295" orient="horz" pos="3720">
          <p15:clr>
            <a:srgbClr val="F26B43"/>
          </p15:clr>
        </p15:guide>
        <p15:guide id="4294967295"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tinkercad.com/things/017JDFz03aD" TargetMode="External"/><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hyperlink" Target="https://www.tinkercad.com/things/lOKyEKdpwga"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78522" y="734322"/>
            <a:ext cx="10318418" cy="4394988"/>
          </a:xfrm>
        </p:spPr>
        <p:txBody>
          <a:bodyPr/>
          <a:lstStyle/>
          <a:p>
            <a:r>
              <a:rPr lang="en-US" dirty="0" smtClean="0"/>
              <a:t>FIGHT AGAINST COVID-19</a:t>
            </a:r>
            <a:endParaRPr lang="en-IN" dirty="0"/>
          </a:p>
        </p:txBody>
      </p:sp>
      <p:sp>
        <p:nvSpPr>
          <p:cNvPr id="3" name="Subtitle 2"/>
          <p:cNvSpPr>
            <a:spLocks noGrp="1"/>
          </p:cNvSpPr>
          <p:nvPr>
            <p:ph type="subTitle" idx="1"/>
          </p:nvPr>
        </p:nvSpPr>
        <p:spPr>
          <a:xfrm>
            <a:off x="2215044" y="4649930"/>
            <a:ext cx="8045373" cy="540138"/>
          </a:xfrm>
        </p:spPr>
        <p:txBody>
          <a:bodyPr>
            <a:normAutofit/>
          </a:bodyPr>
          <a:lstStyle/>
          <a:p>
            <a:r>
              <a:rPr lang="en-US" sz="2800" dirty="0" smtClean="0"/>
              <a:t>COA PROJECT</a:t>
            </a:r>
            <a:endParaRPr lang="en-IN" sz="2800" dirty="0"/>
          </a:p>
        </p:txBody>
      </p:sp>
      <p:sp>
        <p:nvSpPr>
          <p:cNvPr id="4" name="TextBox 3"/>
          <p:cNvSpPr txBox="1"/>
          <p:nvPr/>
        </p:nvSpPr>
        <p:spPr>
          <a:xfrm>
            <a:off x="7154333" y="5774267"/>
            <a:ext cx="4690533" cy="646331"/>
          </a:xfrm>
          <a:prstGeom prst="rect">
            <a:avLst/>
          </a:prstGeom>
          <a:noFill/>
        </p:spPr>
        <p:txBody>
          <a:bodyPr wrap="square" rtlCol="0">
            <a:spAutoFit/>
          </a:bodyPr>
          <a:lstStyle/>
          <a:p>
            <a:r>
              <a:rPr lang="en-US" b="1" dirty="0" smtClean="0">
                <a:solidFill>
                  <a:sysClr val="windowText" lastClr="000000"/>
                </a:solidFill>
              </a:rPr>
              <a:t>- SHACHI INTODIA (2K19/CO/350)</a:t>
            </a:r>
          </a:p>
          <a:p>
            <a:r>
              <a:rPr lang="en-US" b="1" dirty="0" smtClean="0">
                <a:solidFill>
                  <a:sysClr val="windowText" lastClr="000000"/>
                </a:solidFill>
              </a:rPr>
              <a:t>- SHIKHAR CHAUHAN (2K19/CO/359)</a:t>
            </a:r>
            <a:endParaRPr lang="en-IN" b="1" dirty="0">
              <a:solidFill>
                <a:sysClr val="windowText" lastClr="000000"/>
              </a:solidFill>
            </a:endParaRPr>
          </a:p>
        </p:txBody>
      </p:sp>
    </p:spTree>
    <p:extLst>
      <p:ext uri="{BB962C8B-B14F-4D97-AF65-F5344CB8AC3E}">
        <p14:creationId xmlns:p14="http://schemas.microsoft.com/office/powerpoint/2010/main" val="22301588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INDICATORS</a:t>
            </a:r>
            <a:endParaRPr lang="en-IN" dirty="0"/>
          </a:p>
        </p:txBody>
      </p:sp>
      <p:sp>
        <p:nvSpPr>
          <p:cNvPr id="4" name="Text Box 2"/>
          <p:cNvSpPr txBox="1">
            <a:spLocks noChangeArrowheads="1"/>
          </p:cNvSpPr>
          <p:nvPr/>
        </p:nvSpPr>
        <p:spPr bwMode="auto">
          <a:xfrm>
            <a:off x="5278966" y="2214535"/>
            <a:ext cx="1748367" cy="351910"/>
          </a:xfrm>
          <a:prstGeom prst="rect">
            <a:avLst/>
          </a:prstGeom>
          <a:solidFill>
            <a:schemeClr val="bg1">
              <a:lumMod val="95000"/>
            </a:schemeClr>
          </a:solidFill>
          <a:ln w="9525">
            <a:solidFill>
              <a:schemeClr val="bg1">
                <a:lumMod val="95000"/>
              </a:schemeClr>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smtClean="0">
                <a:ln>
                  <a:noFill/>
                </a:ln>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RED - DANGER</a:t>
            </a:r>
            <a:endParaRPr kumimoji="0" lang="en-US" altLang="en-US" b="0" i="0" u="none" strike="noStrike" cap="none" normalizeH="0" baseline="0" dirty="0" smtClean="0">
              <a:ln>
                <a:noFill/>
              </a:ln>
              <a:solidFill>
                <a:schemeClr val="tx1"/>
              </a:solidFill>
              <a:effectLst/>
              <a:latin typeface="Arial" panose="020B0604020202020204" pitchFamily="34" charset="0"/>
            </a:endParaRPr>
          </a:p>
        </p:txBody>
      </p:sp>
      <p:sp>
        <p:nvSpPr>
          <p:cNvPr id="5" name="Text Box 4"/>
          <p:cNvSpPr txBox="1">
            <a:spLocks noChangeArrowheads="1"/>
          </p:cNvSpPr>
          <p:nvPr/>
        </p:nvSpPr>
        <p:spPr bwMode="auto">
          <a:xfrm>
            <a:off x="923660" y="2642790"/>
            <a:ext cx="2360613" cy="437885"/>
          </a:xfrm>
          <a:prstGeom prst="rect">
            <a:avLst/>
          </a:prstGeom>
          <a:solidFill>
            <a:schemeClr val="bg1">
              <a:lumMod val="95000"/>
            </a:schemeClr>
          </a:solidFill>
          <a:ln w="9525">
            <a:solidFill>
              <a:schemeClr val="bg1">
                <a:lumMod val="95000"/>
              </a:schemeClr>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smtClean="0">
                <a:ln>
                  <a:noFill/>
                </a:ln>
                <a:solidFill>
                  <a:srgbClr val="FFC000"/>
                </a:solidFill>
                <a:effectLst/>
                <a:latin typeface="Calibri" panose="020F0502020204030204" pitchFamily="34" charset="0"/>
                <a:ea typeface="Calibri" panose="020F0502020204030204" pitchFamily="34" charset="0"/>
                <a:cs typeface="Times New Roman" panose="02020603050405020304" pitchFamily="18" charset="0"/>
              </a:rPr>
              <a:t>YELLOW - WARNING</a:t>
            </a:r>
            <a:endParaRPr kumimoji="0" lang="en-US" altLang="en-US" sz="3200" b="0" i="0" u="none" strike="noStrike" cap="none" normalizeH="0" baseline="0" dirty="0" smtClean="0">
              <a:ln>
                <a:noFill/>
              </a:ln>
              <a:solidFill>
                <a:schemeClr val="tx1"/>
              </a:solidFill>
              <a:effectLst/>
              <a:latin typeface="Arial" panose="020B0604020202020204" pitchFamily="34" charset="0"/>
            </a:endParaRPr>
          </a:p>
        </p:txBody>
      </p:sp>
      <p:sp>
        <p:nvSpPr>
          <p:cNvPr id="6" name="Text Box 2"/>
          <p:cNvSpPr txBox="1">
            <a:spLocks noChangeArrowheads="1"/>
          </p:cNvSpPr>
          <p:nvPr/>
        </p:nvSpPr>
        <p:spPr bwMode="auto">
          <a:xfrm>
            <a:off x="5496982" y="4723328"/>
            <a:ext cx="1640418" cy="307989"/>
          </a:xfrm>
          <a:prstGeom prst="rect">
            <a:avLst/>
          </a:prstGeom>
          <a:solidFill>
            <a:schemeClr val="bg1">
              <a:lumMod val="95000"/>
            </a:schemeClr>
          </a:solidFill>
          <a:ln w="9525">
            <a:solidFill>
              <a:schemeClr val="bg1">
                <a:lumMod val="95000"/>
              </a:schemeClr>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smtClean="0">
                <a:ln>
                  <a:noFill/>
                </a:ln>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GREEN - SAFE</a:t>
            </a:r>
            <a:endParaRPr kumimoji="0" lang="en-US" altLang="en-US" b="0" i="0" u="none" strike="noStrike" cap="none" normalizeH="0" baseline="0" dirty="0" smtClean="0">
              <a:ln>
                <a:noFill/>
              </a:ln>
              <a:solidFill>
                <a:schemeClr val="tx1"/>
              </a:solidFill>
              <a:effectLst/>
              <a:latin typeface="Arial" panose="020B0604020202020204" pitchFamily="34" charset="0"/>
            </a:endParaRPr>
          </a:p>
        </p:txBody>
      </p:sp>
      <p:pic>
        <p:nvPicPr>
          <p:cNvPr id="3075" name="Picture 12"/>
          <p:cNvPicPr>
            <a:picLocks noChangeAspect="1" noChangeArrowheads="1"/>
          </p:cNvPicPr>
          <p:nvPr/>
        </p:nvPicPr>
        <p:blipFill>
          <a:blip r:embed="rId2">
            <a:extLst>
              <a:ext uri="{28A0092B-C50C-407E-A947-70E740481C1C}">
                <a14:useLocalDpi xmlns:a14="http://schemas.microsoft.com/office/drawing/2010/main" val="0"/>
              </a:ext>
            </a:extLst>
          </a:blip>
          <a:srcRect l="34065" t="66789" r="57594" b="17784"/>
          <a:stretch>
            <a:fillRect/>
          </a:stretch>
        </p:blipFill>
        <p:spPr bwMode="auto">
          <a:xfrm>
            <a:off x="2447660" y="1888332"/>
            <a:ext cx="3588279" cy="3741222"/>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a:spLocks noChangeArrowheads="1"/>
          </p:cNvSpPr>
          <p:nvPr/>
        </p:nvSpPr>
        <p:spPr bwMode="auto">
          <a:xfrm>
            <a:off x="3454400" y="286173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9" name="Rectangle 10"/>
          <p:cNvSpPr>
            <a:spLocks noChangeArrowheads="1"/>
          </p:cNvSpPr>
          <p:nvPr/>
        </p:nvSpPr>
        <p:spPr bwMode="auto">
          <a:xfrm>
            <a:off x="3454400" y="488103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12" name="Picture 11" descr="Piezo Buzzer PCB Mount (B-20)"/>
          <p:cNvPicPr/>
          <p:nvPr/>
        </p:nvPicPr>
        <p:blipFill rotWithShape="1">
          <a:blip r:embed="rId3" cstate="print">
            <a:extLst>
              <a:ext uri="{28A0092B-C50C-407E-A947-70E740481C1C}">
                <a14:useLocalDpi xmlns:a14="http://schemas.microsoft.com/office/drawing/2010/main" val="0"/>
              </a:ext>
            </a:extLst>
          </a:blip>
          <a:srcRect l="16997" t="7739" r="9604" b="10565"/>
          <a:stretch/>
        </p:blipFill>
        <p:spPr bwMode="auto">
          <a:xfrm>
            <a:off x="8161867" y="2214535"/>
            <a:ext cx="3031066" cy="3151001"/>
          </a:xfrm>
          <a:prstGeom prst="rect">
            <a:avLst/>
          </a:prstGeom>
          <a:noFill/>
          <a:ln>
            <a:noFill/>
          </a:ln>
        </p:spPr>
      </p:pic>
      <p:sp>
        <p:nvSpPr>
          <p:cNvPr id="11" name="TextBox 10"/>
          <p:cNvSpPr txBox="1"/>
          <p:nvPr/>
        </p:nvSpPr>
        <p:spPr>
          <a:xfrm>
            <a:off x="3199606" y="5955757"/>
            <a:ext cx="2836333" cy="461665"/>
          </a:xfrm>
          <a:prstGeom prst="rect">
            <a:avLst/>
          </a:prstGeom>
          <a:noFill/>
        </p:spPr>
        <p:txBody>
          <a:bodyPr wrap="square" rtlCol="0">
            <a:spAutoFit/>
          </a:bodyPr>
          <a:lstStyle/>
          <a:p>
            <a:r>
              <a:rPr lang="en-US" sz="2400" dirty="0" err="1" smtClean="0"/>
              <a:t>NeoPixel</a:t>
            </a:r>
            <a:r>
              <a:rPr lang="en-US" sz="2400" dirty="0" smtClean="0"/>
              <a:t> Ring</a:t>
            </a:r>
            <a:endParaRPr lang="en-IN" sz="2400" dirty="0"/>
          </a:p>
        </p:txBody>
      </p:sp>
      <p:sp>
        <p:nvSpPr>
          <p:cNvPr id="13" name="TextBox 12"/>
          <p:cNvSpPr txBox="1"/>
          <p:nvPr/>
        </p:nvSpPr>
        <p:spPr>
          <a:xfrm>
            <a:off x="9203267" y="5955756"/>
            <a:ext cx="1011302" cy="461665"/>
          </a:xfrm>
          <a:prstGeom prst="rect">
            <a:avLst/>
          </a:prstGeom>
          <a:noFill/>
        </p:spPr>
        <p:txBody>
          <a:bodyPr wrap="none" rtlCol="0">
            <a:spAutoFit/>
          </a:bodyPr>
          <a:lstStyle/>
          <a:p>
            <a:r>
              <a:rPr lang="en-US" sz="2400" dirty="0" smtClean="0"/>
              <a:t>Buzzer</a:t>
            </a:r>
            <a:endParaRPr lang="en-IN" sz="2400" dirty="0"/>
          </a:p>
        </p:txBody>
      </p:sp>
    </p:spTree>
    <p:extLst>
      <p:ext uri="{BB962C8B-B14F-4D97-AF65-F5344CB8AC3E}">
        <p14:creationId xmlns:p14="http://schemas.microsoft.com/office/powerpoint/2010/main" val="35006757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PRACTICAL USE</a:t>
            </a:r>
            <a:endParaRPr lang="en-IN" dirty="0"/>
          </a:p>
        </p:txBody>
      </p:sp>
      <p:pic>
        <p:nvPicPr>
          <p:cNvPr id="4" name="Content Placeholder 3"/>
          <p:cNvPicPr>
            <a:picLocks noGrp="1"/>
          </p:cNvPicPr>
          <p:nvPr>
            <p:ph idx="1"/>
          </p:nvPr>
        </p:nvPicPr>
        <p:blipFill>
          <a:blip r:embed="rId2"/>
          <a:stretch>
            <a:fillRect/>
          </a:stretch>
        </p:blipFill>
        <p:spPr>
          <a:xfrm>
            <a:off x="1496640" y="3141133"/>
            <a:ext cx="4420866" cy="3132667"/>
          </a:xfrm>
          <a:prstGeom prst="rect">
            <a:avLst/>
          </a:prstGeom>
        </p:spPr>
      </p:pic>
      <p:pic>
        <p:nvPicPr>
          <p:cNvPr id="5" name="Picture 4" descr="Author’s prototype for Social Distancing Alarm"/>
          <p:cNvPicPr/>
          <p:nvPr/>
        </p:nvPicPr>
        <p:blipFill>
          <a:blip r:embed="rId3">
            <a:extLst>
              <a:ext uri="{28A0092B-C50C-407E-A947-70E740481C1C}">
                <a14:useLocalDpi xmlns:a14="http://schemas.microsoft.com/office/drawing/2010/main" val="0"/>
              </a:ext>
            </a:extLst>
          </a:blip>
          <a:srcRect/>
          <a:stretch>
            <a:fillRect/>
          </a:stretch>
        </p:blipFill>
        <p:spPr bwMode="auto">
          <a:xfrm>
            <a:off x="6753964" y="3138765"/>
            <a:ext cx="4582902" cy="3135035"/>
          </a:xfrm>
          <a:prstGeom prst="rect">
            <a:avLst/>
          </a:prstGeom>
          <a:noFill/>
          <a:ln>
            <a:noFill/>
          </a:ln>
        </p:spPr>
      </p:pic>
      <p:sp>
        <p:nvSpPr>
          <p:cNvPr id="6" name="TextBox 5"/>
          <p:cNvSpPr txBox="1"/>
          <p:nvPr/>
        </p:nvSpPr>
        <p:spPr>
          <a:xfrm>
            <a:off x="1811522" y="1909002"/>
            <a:ext cx="3791102" cy="461665"/>
          </a:xfrm>
          <a:prstGeom prst="rect">
            <a:avLst/>
          </a:prstGeom>
          <a:noFill/>
        </p:spPr>
        <p:txBody>
          <a:bodyPr wrap="none" rtlCol="0">
            <a:spAutoFit/>
          </a:bodyPr>
          <a:lstStyle/>
          <a:p>
            <a:r>
              <a:rPr lang="en-US" sz="2400" dirty="0" smtClean="0"/>
              <a:t>Social Distancing Alarm Band</a:t>
            </a:r>
            <a:endParaRPr lang="en-IN" sz="2400" dirty="0"/>
          </a:p>
        </p:txBody>
      </p:sp>
      <p:sp>
        <p:nvSpPr>
          <p:cNvPr id="7" name="TextBox 6"/>
          <p:cNvSpPr txBox="1"/>
          <p:nvPr/>
        </p:nvSpPr>
        <p:spPr>
          <a:xfrm>
            <a:off x="7207476" y="1909002"/>
            <a:ext cx="3675878" cy="461665"/>
          </a:xfrm>
          <a:prstGeom prst="rect">
            <a:avLst/>
          </a:prstGeom>
          <a:noFill/>
        </p:spPr>
        <p:txBody>
          <a:bodyPr wrap="none" rtlCol="0">
            <a:spAutoFit/>
          </a:bodyPr>
          <a:lstStyle/>
          <a:p>
            <a:r>
              <a:rPr lang="en-US" sz="2400" dirty="0" smtClean="0"/>
              <a:t>Social Distancing Alarm Cap</a:t>
            </a:r>
            <a:endParaRPr lang="en-IN" sz="2400" dirty="0"/>
          </a:p>
        </p:txBody>
      </p:sp>
    </p:spTree>
    <p:extLst>
      <p:ext uri="{BB962C8B-B14F-4D97-AF65-F5344CB8AC3E}">
        <p14:creationId xmlns:p14="http://schemas.microsoft.com/office/powerpoint/2010/main" val="7992028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85545" y="4377267"/>
            <a:ext cx="10178322" cy="1070525"/>
          </a:xfrm>
        </p:spPr>
        <p:txBody>
          <a:bodyPr>
            <a:normAutofit lnSpcReduction="10000"/>
          </a:bodyPr>
          <a:lstStyle/>
          <a:p>
            <a:pPr marL="0" indent="0" algn="ctr">
              <a:buNone/>
            </a:pPr>
            <a:r>
              <a:rPr lang="en-US" dirty="0"/>
              <a:t>T</a:t>
            </a:r>
            <a:r>
              <a:rPr lang="en-US" dirty="0" smtClean="0"/>
              <a:t>he </a:t>
            </a:r>
            <a:r>
              <a:rPr lang="en-US" dirty="0"/>
              <a:t>Smart Disinfection and Sanitation Tunnel is a demonstration of how to provide maximum protection to people passing through the </a:t>
            </a:r>
            <a:r>
              <a:rPr lang="en-US" dirty="0" smtClean="0"/>
              <a:t>sanitization tunnel </a:t>
            </a:r>
            <a:r>
              <a:rPr lang="en-US" dirty="0"/>
              <a:t>in around 15 seconds which can help the community to fight against the COVID-19</a:t>
            </a:r>
            <a:r>
              <a:rPr lang="en-US" dirty="0" smtClean="0"/>
              <a:t>.</a:t>
            </a:r>
            <a:endParaRPr lang="en-IN" dirty="0"/>
          </a:p>
        </p:txBody>
      </p:sp>
      <p:sp>
        <p:nvSpPr>
          <p:cNvPr id="4" name="Title 1"/>
          <p:cNvSpPr txBox="1">
            <a:spLocks/>
          </p:cNvSpPr>
          <p:nvPr/>
        </p:nvSpPr>
        <p:spPr>
          <a:xfrm>
            <a:off x="905933" y="1525060"/>
            <a:ext cx="11057467" cy="311467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pPr algn="ctr"/>
            <a:r>
              <a:rPr lang="en-US" sz="6600" dirty="0" smtClean="0"/>
              <a:t>SMART DISINFECTION AND SANITIZATION TUNNEL</a:t>
            </a:r>
            <a:endParaRPr lang="en-IN" sz="6600" dirty="0"/>
          </a:p>
        </p:txBody>
      </p:sp>
    </p:spTree>
    <p:extLst>
      <p:ext uri="{BB962C8B-B14F-4D97-AF65-F5344CB8AC3E}">
        <p14:creationId xmlns:p14="http://schemas.microsoft.com/office/powerpoint/2010/main" val="7457220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CIRCUIT</a:t>
            </a:r>
            <a:endParaRPr lang="en-IN" dirty="0"/>
          </a:p>
        </p:txBody>
      </p:sp>
      <p:pic>
        <p:nvPicPr>
          <p:cNvPr id="4" name="Content Placeholder 3"/>
          <p:cNvPicPr>
            <a:picLocks noGrp="1"/>
          </p:cNvPicPr>
          <p:nvPr>
            <p:ph idx="1"/>
          </p:nvPr>
        </p:nvPicPr>
        <p:blipFill rotWithShape="1">
          <a:blip r:embed="rId2">
            <a:extLst>
              <a:ext uri="{28A0092B-C50C-407E-A947-70E740481C1C}">
                <a14:useLocalDpi xmlns:a14="http://schemas.microsoft.com/office/drawing/2010/main" val="0"/>
              </a:ext>
            </a:extLst>
          </a:blip>
          <a:srcRect l="3539" t="27683" r="25784" b="7783"/>
          <a:stretch/>
        </p:blipFill>
        <p:spPr bwMode="auto">
          <a:xfrm>
            <a:off x="2042469" y="1422400"/>
            <a:ext cx="8596740" cy="4415367"/>
          </a:xfrm>
          <a:prstGeom prst="rect">
            <a:avLst/>
          </a:prstGeom>
          <a:ln>
            <a:noFill/>
          </a:ln>
          <a:extLst>
            <a:ext uri="{53640926-AAD7-44D8-BBD7-CCE9431645EC}">
              <a14:shadowObscured xmlns:a14="http://schemas.microsoft.com/office/drawing/2010/main"/>
            </a:ext>
          </a:extLst>
        </p:spPr>
      </p:pic>
      <p:sp>
        <p:nvSpPr>
          <p:cNvPr id="5" name="TextBox 4"/>
          <p:cNvSpPr txBox="1"/>
          <p:nvPr/>
        </p:nvSpPr>
        <p:spPr>
          <a:xfrm>
            <a:off x="3227102" y="6136640"/>
            <a:ext cx="6886309" cy="369332"/>
          </a:xfrm>
          <a:prstGeom prst="rect">
            <a:avLst/>
          </a:prstGeom>
          <a:noFill/>
        </p:spPr>
        <p:txBody>
          <a:bodyPr wrap="none" rtlCol="0">
            <a:spAutoFit/>
          </a:bodyPr>
          <a:lstStyle/>
          <a:p>
            <a:r>
              <a:rPr lang="en-US" dirty="0" smtClean="0"/>
              <a:t>Simulation Link </a:t>
            </a:r>
            <a:r>
              <a:rPr lang="en-US" b="1" dirty="0" smtClean="0"/>
              <a:t>: </a:t>
            </a:r>
            <a:r>
              <a:rPr lang="en-US" b="1" u="sng" dirty="0">
                <a:hlinkClick r:id="rId3"/>
              </a:rPr>
              <a:t>https://</a:t>
            </a:r>
            <a:r>
              <a:rPr lang="en-US" b="1" u="sng" dirty="0" smtClean="0">
                <a:hlinkClick r:id="rId3"/>
              </a:rPr>
              <a:t>www.tinkercad.com/things/017JDFz03aD</a:t>
            </a:r>
            <a:endParaRPr lang="en-IN" b="1" dirty="0"/>
          </a:p>
        </p:txBody>
      </p:sp>
      <p:sp>
        <p:nvSpPr>
          <p:cNvPr id="6" name="TextBox 5"/>
          <p:cNvSpPr txBox="1"/>
          <p:nvPr/>
        </p:nvSpPr>
        <p:spPr>
          <a:xfrm>
            <a:off x="2954868" y="1562288"/>
            <a:ext cx="1100666" cy="340519"/>
          </a:xfrm>
          <a:prstGeom prst="roundRect">
            <a:avLst/>
          </a:prstGeom>
          <a:solidFill>
            <a:schemeClr val="accent3">
              <a:lumMod val="60000"/>
              <a:lumOff val="40000"/>
            </a:schemeClr>
          </a:solidFill>
        </p:spPr>
        <p:txBody>
          <a:bodyPr wrap="square" rtlCol="0">
            <a:spAutoFit/>
          </a:bodyPr>
          <a:lstStyle/>
          <a:p>
            <a:pPr algn="ctr"/>
            <a:r>
              <a:rPr lang="en-US" sz="1400" dirty="0" smtClean="0"/>
              <a:t>PIR Sensor</a:t>
            </a:r>
            <a:endParaRPr lang="en-IN" sz="1400" dirty="0"/>
          </a:p>
        </p:txBody>
      </p:sp>
      <p:sp>
        <p:nvSpPr>
          <p:cNvPr id="7" name="TextBox 6"/>
          <p:cNvSpPr txBox="1"/>
          <p:nvPr/>
        </p:nvSpPr>
        <p:spPr>
          <a:xfrm>
            <a:off x="5999274" y="4295066"/>
            <a:ext cx="1066798" cy="340519"/>
          </a:xfrm>
          <a:prstGeom prst="roundRect">
            <a:avLst/>
          </a:prstGeom>
          <a:solidFill>
            <a:schemeClr val="accent3">
              <a:lumMod val="60000"/>
              <a:lumOff val="40000"/>
            </a:schemeClr>
          </a:solidFill>
        </p:spPr>
        <p:txBody>
          <a:bodyPr wrap="square" rtlCol="0">
            <a:spAutoFit/>
          </a:bodyPr>
          <a:lstStyle/>
          <a:p>
            <a:pPr algn="ctr"/>
            <a:r>
              <a:rPr lang="en-US" sz="1400" dirty="0" smtClean="0"/>
              <a:t>SPDT Relay</a:t>
            </a:r>
            <a:endParaRPr lang="en-IN" sz="1400" dirty="0"/>
          </a:p>
        </p:txBody>
      </p:sp>
      <p:sp>
        <p:nvSpPr>
          <p:cNvPr id="8" name="TextBox 7"/>
          <p:cNvSpPr txBox="1"/>
          <p:nvPr/>
        </p:nvSpPr>
        <p:spPr>
          <a:xfrm>
            <a:off x="9461478" y="4491756"/>
            <a:ext cx="828432" cy="340519"/>
          </a:xfrm>
          <a:prstGeom prst="roundRect">
            <a:avLst/>
          </a:prstGeom>
          <a:solidFill>
            <a:schemeClr val="accent3">
              <a:lumMod val="60000"/>
              <a:lumOff val="40000"/>
            </a:schemeClr>
          </a:solidFill>
        </p:spPr>
        <p:txBody>
          <a:bodyPr wrap="square" rtlCol="0">
            <a:spAutoFit/>
          </a:bodyPr>
          <a:lstStyle/>
          <a:p>
            <a:pPr algn="ctr"/>
            <a:r>
              <a:rPr lang="en-US" sz="1400" dirty="0" smtClean="0"/>
              <a:t>Battery</a:t>
            </a:r>
            <a:endParaRPr lang="en-IN" sz="1400" dirty="0"/>
          </a:p>
        </p:txBody>
      </p:sp>
      <p:sp>
        <p:nvSpPr>
          <p:cNvPr id="9" name="TextBox 8"/>
          <p:cNvSpPr txBox="1"/>
          <p:nvPr/>
        </p:nvSpPr>
        <p:spPr>
          <a:xfrm>
            <a:off x="2731802" y="4650412"/>
            <a:ext cx="990600" cy="578882"/>
          </a:xfrm>
          <a:prstGeom prst="roundRect">
            <a:avLst/>
          </a:prstGeom>
          <a:solidFill>
            <a:schemeClr val="accent3">
              <a:lumMod val="60000"/>
              <a:lumOff val="40000"/>
            </a:schemeClr>
          </a:solidFill>
        </p:spPr>
        <p:txBody>
          <a:bodyPr wrap="square" rtlCol="0">
            <a:spAutoFit/>
          </a:bodyPr>
          <a:lstStyle/>
          <a:p>
            <a:pPr algn="ctr"/>
            <a:r>
              <a:rPr lang="en-US" sz="1400" dirty="0" smtClean="0"/>
              <a:t>Arduino</a:t>
            </a:r>
          </a:p>
          <a:p>
            <a:pPr algn="ctr"/>
            <a:r>
              <a:rPr lang="en-US" sz="1400" dirty="0" smtClean="0"/>
              <a:t>Uno R3</a:t>
            </a:r>
            <a:endParaRPr lang="en-IN" sz="1400" dirty="0"/>
          </a:p>
        </p:txBody>
      </p:sp>
      <p:sp>
        <p:nvSpPr>
          <p:cNvPr id="10" name="TextBox 9"/>
          <p:cNvSpPr txBox="1"/>
          <p:nvPr/>
        </p:nvSpPr>
        <p:spPr>
          <a:xfrm>
            <a:off x="8932335" y="2914532"/>
            <a:ext cx="609599" cy="340519"/>
          </a:xfrm>
          <a:prstGeom prst="roundRect">
            <a:avLst/>
          </a:prstGeom>
          <a:solidFill>
            <a:schemeClr val="accent3">
              <a:lumMod val="60000"/>
              <a:lumOff val="40000"/>
            </a:schemeClr>
          </a:solidFill>
        </p:spPr>
        <p:txBody>
          <a:bodyPr wrap="square" rtlCol="0">
            <a:spAutoFit/>
          </a:bodyPr>
          <a:lstStyle/>
          <a:p>
            <a:pPr algn="ctr"/>
            <a:r>
              <a:rPr lang="en-US" sz="1400" dirty="0" smtClean="0"/>
              <a:t>LEDs</a:t>
            </a:r>
            <a:endParaRPr lang="en-IN" sz="1400" dirty="0"/>
          </a:p>
        </p:txBody>
      </p:sp>
      <p:sp>
        <p:nvSpPr>
          <p:cNvPr id="11" name="TextBox 10"/>
          <p:cNvSpPr txBox="1"/>
          <p:nvPr/>
        </p:nvSpPr>
        <p:spPr>
          <a:xfrm>
            <a:off x="8792635" y="3954547"/>
            <a:ext cx="888998" cy="340519"/>
          </a:xfrm>
          <a:prstGeom prst="roundRect">
            <a:avLst/>
          </a:prstGeom>
          <a:solidFill>
            <a:schemeClr val="accent3">
              <a:lumMod val="60000"/>
              <a:lumOff val="40000"/>
            </a:schemeClr>
          </a:solidFill>
        </p:spPr>
        <p:txBody>
          <a:bodyPr wrap="square" rtlCol="0">
            <a:spAutoFit/>
          </a:bodyPr>
          <a:lstStyle/>
          <a:p>
            <a:pPr algn="ctr"/>
            <a:r>
              <a:rPr lang="en-US" sz="1400" dirty="0" smtClean="0"/>
              <a:t>Resistors</a:t>
            </a:r>
            <a:endParaRPr lang="en-IN" sz="1400" dirty="0"/>
          </a:p>
        </p:txBody>
      </p:sp>
      <p:sp>
        <p:nvSpPr>
          <p:cNvPr id="12" name="TextBox 11"/>
          <p:cNvSpPr txBox="1"/>
          <p:nvPr/>
        </p:nvSpPr>
        <p:spPr>
          <a:xfrm>
            <a:off x="6942668" y="2403753"/>
            <a:ext cx="1007532" cy="340519"/>
          </a:xfrm>
          <a:prstGeom prst="roundRect">
            <a:avLst/>
          </a:prstGeom>
          <a:solidFill>
            <a:schemeClr val="accent3">
              <a:lumMod val="60000"/>
              <a:lumOff val="40000"/>
            </a:schemeClr>
          </a:solidFill>
        </p:spPr>
        <p:txBody>
          <a:bodyPr wrap="square" rtlCol="0">
            <a:spAutoFit/>
          </a:bodyPr>
          <a:lstStyle/>
          <a:p>
            <a:pPr algn="ctr"/>
            <a:r>
              <a:rPr lang="en-US" sz="1400" dirty="0" smtClean="0"/>
              <a:t>DC Motor</a:t>
            </a:r>
            <a:endParaRPr lang="en-IN" sz="1400" dirty="0"/>
          </a:p>
        </p:txBody>
      </p:sp>
    </p:spTree>
    <p:extLst>
      <p:ext uri="{BB962C8B-B14F-4D97-AF65-F5344CB8AC3E}">
        <p14:creationId xmlns:p14="http://schemas.microsoft.com/office/powerpoint/2010/main" val="26810468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pPr algn="ctr"/>
            <a:r>
              <a:rPr lang="en-US" dirty="0" smtClean="0"/>
              <a:t>PRINCIPLE</a:t>
            </a:r>
            <a:endParaRPr lang="en-IN" dirty="0"/>
          </a:p>
        </p:txBody>
      </p:sp>
      <p:sp>
        <p:nvSpPr>
          <p:cNvPr id="4" name="Text Box 26"/>
          <p:cNvSpPr txBox="1">
            <a:spLocks noChangeArrowheads="1"/>
          </p:cNvSpPr>
          <p:nvPr/>
        </p:nvSpPr>
        <p:spPr bwMode="auto">
          <a:xfrm>
            <a:off x="4025789" y="2872950"/>
            <a:ext cx="1626668" cy="1611963"/>
          </a:xfrm>
          <a:prstGeom prst="rect">
            <a:avLst/>
          </a:prstGeom>
          <a:solidFill>
            <a:srgbClr val="FFF2CC"/>
          </a:solidFill>
          <a:ln w="12700">
            <a:solidFill>
              <a:srgbClr val="5B9BD5"/>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The PIR sensor detects whether a person has entered the tunnel</a:t>
            </a:r>
            <a:endParaRPr kumimoji="0" lang="en-US" altLang="en-US" sz="1700" b="0" i="0" u="none" strike="noStrike" cap="none" normalizeH="0" baseline="0" dirty="0" smtClean="0">
              <a:ln>
                <a:noFill/>
              </a:ln>
              <a:solidFill>
                <a:schemeClr val="tx1"/>
              </a:solidFill>
              <a:effectLst/>
              <a:latin typeface="Arial" panose="020B0604020202020204" pitchFamily="34" charset="0"/>
            </a:endParaRPr>
          </a:p>
        </p:txBody>
      </p:sp>
      <p:sp>
        <p:nvSpPr>
          <p:cNvPr id="5" name="Text Box 22"/>
          <p:cNvSpPr txBox="1">
            <a:spLocks noChangeArrowheads="1"/>
          </p:cNvSpPr>
          <p:nvPr/>
        </p:nvSpPr>
        <p:spPr bwMode="auto">
          <a:xfrm>
            <a:off x="6412793" y="2571775"/>
            <a:ext cx="2034302" cy="2313733"/>
          </a:xfrm>
          <a:prstGeom prst="rect">
            <a:avLst/>
          </a:prstGeom>
          <a:solidFill>
            <a:srgbClr val="FFF2CC"/>
          </a:solidFill>
          <a:ln w="12700">
            <a:solidFill>
              <a:srgbClr val="5B9BD5"/>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If a person is detected, the DC motor starts turning. The red LED glows indicating that the sanitizer is being sprayed and that the tunnel is occupied.</a:t>
            </a:r>
            <a:endParaRPr kumimoji="0" lang="en-US" altLang="en-US" sz="1700" b="0" i="0" u="none" strike="noStrike" cap="none" normalizeH="0" baseline="0" dirty="0" smtClean="0">
              <a:ln>
                <a:noFill/>
              </a:ln>
              <a:solidFill>
                <a:schemeClr val="tx1"/>
              </a:solidFill>
              <a:effectLst/>
              <a:latin typeface="Arial" panose="020B0604020202020204" pitchFamily="34" charset="0"/>
            </a:endParaRPr>
          </a:p>
        </p:txBody>
      </p:sp>
      <p:sp>
        <p:nvSpPr>
          <p:cNvPr id="6" name="Text Box 20"/>
          <p:cNvSpPr txBox="1">
            <a:spLocks noChangeArrowheads="1"/>
          </p:cNvSpPr>
          <p:nvPr/>
        </p:nvSpPr>
        <p:spPr bwMode="auto">
          <a:xfrm>
            <a:off x="9207431" y="2447109"/>
            <a:ext cx="2000500" cy="2438399"/>
          </a:xfrm>
          <a:prstGeom prst="rect">
            <a:avLst/>
          </a:prstGeom>
          <a:solidFill>
            <a:srgbClr val="FFF2CC"/>
          </a:solidFill>
          <a:ln w="12700">
            <a:solidFill>
              <a:srgbClr val="5B9BD5"/>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After a delay of 5000 </a:t>
            </a:r>
            <a:r>
              <a:rPr kumimoji="0" lang="en-US" altLang="en-US" sz="17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µ</a:t>
            </a:r>
            <a:r>
              <a:rPr kumimoji="0" lang="en-US" altLang="en-US" sz="17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 the green LED glows indicating that the person is sanitized and can step out and the tunnel is now free for the next person to enter.</a:t>
            </a:r>
            <a:endParaRPr kumimoji="0" lang="en-US" altLang="en-US" sz="1700" b="0" i="0" u="none" strike="noStrike" cap="none" normalizeH="0" baseline="0" dirty="0" smtClean="0">
              <a:ln>
                <a:noFill/>
              </a:ln>
              <a:solidFill>
                <a:schemeClr val="tx1"/>
              </a:solidFill>
              <a:effectLst/>
              <a:latin typeface="Arial" panose="020B0604020202020204" pitchFamily="34" charset="0"/>
            </a:endParaRPr>
          </a:p>
        </p:txBody>
      </p:sp>
      <p:sp>
        <p:nvSpPr>
          <p:cNvPr id="9" name="Text Box 23"/>
          <p:cNvSpPr txBox="1">
            <a:spLocks noChangeArrowheads="1"/>
          </p:cNvSpPr>
          <p:nvPr/>
        </p:nvSpPr>
        <p:spPr bwMode="auto">
          <a:xfrm>
            <a:off x="1603477" y="2872950"/>
            <a:ext cx="1661976" cy="1611963"/>
          </a:xfrm>
          <a:prstGeom prst="rect">
            <a:avLst/>
          </a:prstGeom>
          <a:solidFill>
            <a:srgbClr val="FFF2CC"/>
          </a:solidFill>
          <a:ln w="12700">
            <a:solidFill>
              <a:srgbClr val="5B9BD5"/>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The green LED glows indicating that the tunnel is free for a person to enter.</a:t>
            </a:r>
            <a:endParaRPr kumimoji="0" lang="en-US" altLang="en-US" sz="1700" b="0" i="0" u="none" strike="noStrike" cap="none" normalizeH="0" baseline="0" dirty="0" smtClean="0">
              <a:ln>
                <a:noFill/>
              </a:ln>
              <a:solidFill>
                <a:schemeClr val="tx1"/>
              </a:solidFill>
              <a:effectLst/>
              <a:latin typeface="Arial" panose="020B0604020202020204" pitchFamily="34" charset="0"/>
            </a:endParaRPr>
          </a:p>
        </p:txBody>
      </p:sp>
      <p:sp>
        <p:nvSpPr>
          <p:cNvPr id="13" name="Rectangle 14"/>
          <p:cNvSpPr>
            <a:spLocks noChangeArrowheads="1"/>
          </p:cNvSpPr>
          <p:nvPr/>
        </p:nvSpPr>
        <p:spPr bwMode="auto">
          <a:xfrm>
            <a:off x="3403600" y="371686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4" name="Right Arrow 13"/>
          <p:cNvSpPr/>
          <p:nvPr/>
        </p:nvSpPr>
        <p:spPr>
          <a:xfrm>
            <a:off x="3265453" y="3664615"/>
            <a:ext cx="750389" cy="1741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ight Arrow 14"/>
          <p:cNvSpPr/>
          <p:nvPr/>
        </p:nvSpPr>
        <p:spPr>
          <a:xfrm>
            <a:off x="5662404" y="3666308"/>
            <a:ext cx="750389" cy="1741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ight Arrow 15"/>
          <p:cNvSpPr/>
          <p:nvPr/>
        </p:nvSpPr>
        <p:spPr>
          <a:xfrm>
            <a:off x="8457042" y="3664615"/>
            <a:ext cx="750389" cy="1741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8614481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WORKING OF PIR SENSOR</a:t>
            </a:r>
            <a:endParaRPr lang="en-IN" dirty="0"/>
          </a:p>
        </p:txBody>
      </p:sp>
      <p:sp>
        <p:nvSpPr>
          <p:cNvPr id="3" name="Content Placeholder 2"/>
          <p:cNvSpPr>
            <a:spLocks noGrp="1"/>
          </p:cNvSpPr>
          <p:nvPr>
            <p:ph idx="1"/>
          </p:nvPr>
        </p:nvSpPr>
        <p:spPr/>
        <p:txBody>
          <a:bodyPr/>
          <a:lstStyle/>
          <a:p>
            <a:r>
              <a:rPr lang="en-US" dirty="0"/>
              <a:t>PIR sensors allow you to sense motion, almost always used to detect whether a human has moved in or out of the sensors range. </a:t>
            </a:r>
            <a:endParaRPr lang="en-US" dirty="0" smtClean="0"/>
          </a:p>
          <a:p>
            <a:r>
              <a:rPr lang="en-US" dirty="0" smtClean="0"/>
              <a:t>PIRs </a:t>
            </a:r>
            <a:r>
              <a:rPr lang="en-US" dirty="0"/>
              <a:t>are basically made of a pyroelectric </a:t>
            </a:r>
            <a:r>
              <a:rPr lang="en-US" dirty="0" smtClean="0"/>
              <a:t>sensor, </a:t>
            </a:r>
            <a:r>
              <a:rPr lang="en-US" dirty="0"/>
              <a:t>which can detect levels of infrared radiation</a:t>
            </a:r>
            <a:r>
              <a:rPr lang="en-US" dirty="0" smtClean="0"/>
              <a:t>.</a:t>
            </a:r>
          </a:p>
          <a:p>
            <a:r>
              <a:rPr lang="en-US" dirty="0"/>
              <a:t>Everything emits some low level radiation, and the hotter something is, the more radiation is emitted. That’s where the name of the sensor comes from, a Passive Infra-Red sensor. And the term “passive” means that sensor is not using any energy for detecting purposes, it just works by detecting the energy given off by the other objects. </a:t>
            </a:r>
            <a:endParaRPr lang="en-US" dirty="0" smtClean="0"/>
          </a:p>
          <a:p>
            <a:r>
              <a:rPr lang="en-US" dirty="0"/>
              <a:t>The module also consists a specially designed cover named Fresnel lens, which focuses the infrared signals onto the pyroelectric sensor.</a:t>
            </a:r>
            <a:endParaRPr lang="en-IN" dirty="0"/>
          </a:p>
        </p:txBody>
      </p:sp>
    </p:spTree>
    <p:extLst>
      <p:ext uri="{BB962C8B-B14F-4D97-AF65-F5344CB8AC3E}">
        <p14:creationId xmlns:p14="http://schemas.microsoft.com/office/powerpoint/2010/main" val="42707118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WORKING OF PIR SENSOR</a:t>
            </a:r>
            <a:endParaRPr lang="en-IN" dirty="0"/>
          </a:p>
        </p:txBody>
      </p:sp>
      <p:pic>
        <p:nvPicPr>
          <p:cNvPr id="3076" name="Picture 4" descr="PIR-Motion-Sensor-How-It-Work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3163" y="1874517"/>
            <a:ext cx="7795351" cy="43876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45868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SPDT RELAY</a:t>
            </a:r>
            <a:endParaRPr lang="en-IN" dirty="0"/>
          </a:p>
        </p:txBody>
      </p:sp>
      <p:sp>
        <p:nvSpPr>
          <p:cNvPr id="3" name="Content Placeholder 2"/>
          <p:cNvSpPr>
            <a:spLocks noGrp="1"/>
          </p:cNvSpPr>
          <p:nvPr>
            <p:ph idx="1"/>
          </p:nvPr>
        </p:nvSpPr>
        <p:spPr>
          <a:xfrm>
            <a:off x="1251678" y="1532708"/>
            <a:ext cx="10178322" cy="4345577"/>
          </a:xfrm>
        </p:spPr>
        <p:txBody>
          <a:bodyPr>
            <a:normAutofit/>
          </a:bodyPr>
          <a:lstStyle/>
          <a:p>
            <a:r>
              <a:rPr lang="en-US" sz="1800" b="1" dirty="0" smtClean="0"/>
              <a:t>Relay</a:t>
            </a:r>
            <a:r>
              <a:rPr lang="en-US" sz="1800" dirty="0" smtClean="0"/>
              <a:t> is </a:t>
            </a:r>
            <a:r>
              <a:rPr lang="en-US" sz="1800" dirty="0"/>
              <a:t>an electromagnetic switch, which is controlled by small current, and used to switch ON and OFF relatively much larger current</a:t>
            </a:r>
            <a:r>
              <a:rPr lang="en-US" sz="1800" dirty="0" smtClean="0"/>
              <a:t>.</a:t>
            </a:r>
            <a:r>
              <a:rPr lang="en-US" sz="1800" dirty="0"/>
              <a:t> Means by applying small current we can switch ON the relay which allows much larger current to flow. </a:t>
            </a:r>
            <a:endParaRPr lang="en-US" sz="1800" dirty="0" smtClean="0"/>
          </a:p>
          <a:p>
            <a:r>
              <a:rPr lang="en-US" sz="1800" dirty="0"/>
              <a:t>A relay is a good example of controlling the AC (alternate current) devices, using a much smaller DC current.  </a:t>
            </a:r>
            <a:endParaRPr lang="en-US" sz="1800" dirty="0" smtClean="0"/>
          </a:p>
          <a:p>
            <a:r>
              <a:rPr lang="en-US" sz="1800" dirty="0"/>
              <a:t>Commonly used Relay is </a:t>
            </a:r>
            <a:r>
              <a:rPr lang="en-US" sz="1800" b="1" dirty="0"/>
              <a:t>Single Pole Double Throw (SPDT) Relay</a:t>
            </a:r>
            <a:r>
              <a:rPr lang="en-US" sz="1800" dirty="0"/>
              <a:t>, </a:t>
            </a:r>
            <a:r>
              <a:rPr lang="en-US" sz="1800" dirty="0" smtClean="0"/>
              <a:t>which </a:t>
            </a:r>
            <a:r>
              <a:rPr lang="en-US" sz="1800" dirty="0"/>
              <a:t>has five </a:t>
            </a:r>
            <a:r>
              <a:rPr lang="en-US" sz="1800" dirty="0" smtClean="0"/>
              <a:t>terminals.</a:t>
            </a:r>
          </a:p>
          <a:p>
            <a:r>
              <a:rPr lang="en-US" sz="1800" dirty="0"/>
              <a:t>When there is no voltage applied to the coil, COM (common) is connected to NC (normally closed contact). When there is some voltage applied to the coil, the electromagnetic field produced, which attracts the Armature (lever connected to spring), and COM and NO (normally open contact) gets connected, which allow a larger current to flow</a:t>
            </a:r>
            <a:r>
              <a:rPr lang="en-US" sz="1800" dirty="0" smtClean="0"/>
              <a:t>.</a:t>
            </a:r>
          </a:p>
          <a:p>
            <a:endParaRPr lang="en-IN" sz="1800" dirty="0"/>
          </a:p>
        </p:txBody>
      </p:sp>
      <p:pic>
        <p:nvPicPr>
          <p:cNvPr id="4" name="Picture 3" descr="SPDT Relay Working"/>
          <p:cNvPicPr/>
          <p:nvPr/>
        </p:nvPicPr>
        <p:blipFill>
          <a:blip r:embed="rId2">
            <a:extLst>
              <a:ext uri="{28A0092B-C50C-407E-A947-70E740481C1C}">
                <a14:useLocalDpi xmlns:a14="http://schemas.microsoft.com/office/drawing/2010/main" val="0"/>
              </a:ext>
            </a:extLst>
          </a:blip>
          <a:srcRect/>
          <a:stretch>
            <a:fillRect/>
          </a:stretch>
        </p:blipFill>
        <p:spPr bwMode="auto">
          <a:xfrm>
            <a:off x="4331064" y="5064215"/>
            <a:ext cx="4019550" cy="1628140"/>
          </a:xfrm>
          <a:prstGeom prst="rect">
            <a:avLst/>
          </a:prstGeom>
          <a:noFill/>
          <a:ln>
            <a:noFill/>
          </a:ln>
        </p:spPr>
      </p:pic>
    </p:spTree>
    <p:extLst>
      <p:ext uri="{BB962C8B-B14F-4D97-AF65-F5344CB8AC3E}">
        <p14:creationId xmlns:p14="http://schemas.microsoft.com/office/powerpoint/2010/main" val="21645845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WORKING OF CIRCUIT</a:t>
            </a:r>
            <a:endParaRPr lang="en-IN" dirty="0"/>
          </a:p>
        </p:txBody>
      </p:sp>
      <p:sp>
        <p:nvSpPr>
          <p:cNvPr id="3" name="Content Placeholder 2"/>
          <p:cNvSpPr>
            <a:spLocks noGrp="1"/>
          </p:cNvSpPr>
          <p:nvPr>
            <p:ph idx="1"/>
          </p:nvPr>
        </p:nvSpPr>
        <p:spPr>
          <a:xfrm>
            <a:off x="1251678" y="1735667"/>
            <a:ext cx="10178322" cy="4673600"/>
          </a:xfrm>
        </p:spPr>
        <p:txBody>
          <a:bodyPr>
            <a:normAutofit fontScale="92500"/>
          </a:bodyPr>
          <a:lstStyle/>
          <a:p>
            <a:r>
              <a:rPr lang="en-US" dirty="0"/>
              <a:t>The connections are made according to the circuit diagram shown above. The Arduino Uno board is connected with a PC using a USB cable. The code written in Arduino Uno IDE is loaded into the Arduino Uno board. </a:t>
            </a:r>
            <a:endParaRPr lang="en-IN" dirty="0"/>
          </a:p>
          <a:p>
            <a:r>
              <a:rPr lang="en-US" dirty="0"/>
              <a:t>When a person comes in the range of the PIR sensor, it will detect a movement because the human body emits heat energy in a form of infrared radiation. This will give HIGH signal in the signal pin of PIR sensor. </a:t>
            </a:r>
            <a:endParaRPr lang="en-US" dirty="0" smtClean="0"/>
          </a:p>
          <a:p>
            <a:r>
              <a:rPr lang="en-US" dirty="0"/>
              <a:t>When the Arduino input pin receives HIGH signal from PIR sensor, voltage is applied across the coil of the SPDT relay. The magnetic field produced attracts the armature from NC pin to NO pin and hence COM and NO gets connected, which allows a larger current to flow to the DC motor. </a:t>
            </a:r>
            <a:endParaRPr lang="en-US" dirty="0" smtClean="0"/>
          </a:p>
          <a:p>
            <a:r>
              <a:rPr lang="en-US" dirty="0"/>
              <a:t>This activates the DC motor (that leads to sanitizer being sprayed) and hence the red </a:t>
            </a:r>
            <a:r>
              <a:rPr lang="en-US" dirty="0" smtClean="0"/>
              <a:t>LED glows. </a:t>
            </a:r>
          </a:p>
          <a:p>
            <a:r>
              <a:rPr lang="en-US" dirty="0"/>
              <a:t>After </a:t>
            </a:r>
            <a:r>
              <a:rPr lang="en-US" dirty="0" smtClean="0"/>
              <a:t>some delay, </a:t>
            </a:r>
            <a:r>
              <a:rPr lang="en-US" dirty="0"/>
              <a:t>the relay is given LOW input and the green LED is given HIGH signal indicating the tunnel is free and the next person can enter</a:t>
            </a:r>
            <a:r>
              <a:rPr lang="en-US" dirty="0" smtClean="0"/>
              <a:t>.</a:t>
            </a:r>
            <a:endParaRPr lang="en-IN" dirty="0"/>
          </a:p>
        </p:txBody>
      </p:sp>
    </p:spTree>
    <p:extLst>
      <p:ext uri="{BB962C8B-B14F-4D97-AF65-F5344CB8AC3E}">
        <p14:creationId xmlns:p14="http://schemas.microsoft.com/office/powerpoint/2010/main" val="33090032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TUNNEL INDICATORS</a:t>
            </a:r>
            <a:endParaRPr lang="en-IN" dirty="0"/>
          </a:p>
        </p:txBody>
      </p:sp>
      <p:pic>
        <p:nvPicPr>
          <p:cNvPr id="4" name="Content Placeholder 3"/>
          <p:cNvPicPr>
            <a:picLocks noGrp="1" noChangeAspect="1"/>
          </p:cNvPicPr>
          <p:nvPr>
            <p:ph idx="1"/>
          </p:nvPr>
        </p:nvPicPr>
        <p:blipFill rotWithShape="1">
          <a:blip r:embed="rId2"/>
          <a:srcRect l="30909" t="45190" r="59551" b="27672"/>
          <a:stretch/>
        </p:blipFill>
        <p:spPr>
          <a:xfrm>
            <a:off x="8255726" y="2769325"/>
            <a:ext cx="1463040" cy="2340866"/>
          </a:xfrm>
          <a:prstGeom prst="rect">
            <a:avLst/>
          </a:prstGeom>
        </p:spPr>
      </p:pic>
      <p:pic>
        <p:nvPicPr>
          <p:cNvPr id="5" name="Picture 4"/>
          <p:cNvPicPr>
            <a:picLocks noChangeAspect="1"/>
          </p:cNvPicPr>
          <p:nvPr/>
        </p:nvPicPr>
        <p:blipFill rotWithShape="1">
          <a:blip r:embed="rId3"/>
          <a:srcRect l="32000" t="45587" r="60143" b="28127"/>
          <a:stretch/>
        </p:blipFill>
        <p:spPr>
          <a:xfrm>
            <a:off x="3431177" y="2769325"/>
            <a:ext cx="1201783" cy="2261538"/>
          </a:xfrm>
          <a:prstGeom prst="rect">
            <a:avLst/>
          </a:prstGeom>
        </p:spPr>
      </p:pic>
      <p:sp>
        <p:nvSpPr>
          <p:cNvPr id="6" name="TextBox 5"/>
          <p:cNvSpPr txBox="1"/>
          <p:nvPr/>
        </p:nvSpPr>
        <p:spPr>
          <a:xfrm>
            <a:off x="3399523" y="5635666"/>
            <a:ext cx="1265090" cy="461665"/>
          </a:xfrm>
          <a:prstGeom prst="rect">
            <a:avLst/>
          </a:prstGeom>
          <a:noFill/>
        </p:spPr>
        <p:txBody>
          <a:bodyPr wrap="none" rtlCol="0">
            <a:spAutoFit/>
          </a:bodyPr>
          <a:lstStyle/>
          <a:p>
            <a:r>
              <a:rPr lang="en-US" sz="2400" b="1" dirty="0" smtClean="0">
                <a:solidFill>
                  <a:srgbClr val="00B050"/>
                </a:solidFill>
              </a:rPr>
              <a:t>ENTER</a:t>
            </a:r>
            <a:endParaRPr lang="en-IN" b="1" dirty="0">
              <a:solidFill>
                <a:srgbClr val="00B050"/>
              </a:solidFill>
            </a:endParaRPr>
          </a:p>
        </p:txBody>
      </p:sp>
      <p:sp>
        <p:nvSpPr>
          <p:cNvPr id="7" name="TextBox 6"/>
          <p:cNvSpPr txBox="1"/>
          <p:nvPr/>
        </p:nvSpPr>
        <p:spPr>
          <a:xfrm>
            <a:off x="8625897" y="5635667"/>
            <a:ext cx="1043106" cy="461665"/>
          </a:xfrm>
          <a:prstGeom prst="rect">
            <a:avLst/>
          </a:prstGeom>
          <a:noFill/>
        </p:spPr>
        <p:txBody>
          <a:bodyPr wrap="none" rtlCol="0">
            <a:spAutoFit/>
          </a:bodyPr>
          <a:lstStyle/>
          <a:p>
            <a:r>
              <a:rPr lang="en-US" sz="2400" b="1" dirty="0" smtClean="0">
                <a:solidFill>
                  <a:srgbClr val="FF0000"/>
                </a:solidFill>
              </a:rPr>
              <a:t>STOP</a:t>
            </a:r>
            <a:endParaRPr lang="en-IN" sz="2400" b="1" dirty="0">
              <a:solidFill>
                <a:srgbClr val="FF0000"/>
              </a:solidFill>
            </a:endParaRPr>
          </a:p>
        </p:txBody>
      </p:sp>
    </p:spTree>
    <p:extLst>
      <p:ext uri="{BB962C8B-B14F-4D97-AF65-F5344CB8AC3E}">
        <p14:creationId xmlns:p14="http://schemas.microsoft.com/office/powerpoint/2010/main" val="7869999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INTRODUCTION</a:t>
            </a:r>
            <a:endParaRPr lang="en-IN" dirty="0"/>
          </a:p>
        </p:txBody>
      </p:sp>
      <p:sp>
        <p:nvSpPr>
          <p:cNvPr id="3" name="Content Placeholder 2"/>
          <p:cNvSpPr>
            <a:spLocks noGrp="1"/>
          </p:cNvSpPr>
          <p:nvPr>
            <p:ph idx="1"/>
          </p:nvPr>
        </p:nvSpPr>
        <p:spPr>
          <a:xfrm>
            <a:off x="1189566" y="1786467"/>
            <a:ext cx="9812867" cy="4525963"/>
          </a:xfrm>
        </p:spPr>
        <p:txBody>
          <a:bodyPr>
            <a:normAutofit fontScale="92500"/>
          </a:bodyPr>
          <a:lstStyle/>
          <a:p>
            <a:r>
              <a:rPr lang="en-US" sz="2400" dirty="0">
                <a:latin typeface="Arial" panose="020B0604020202020204" pitchFamily="34" charset="0"/>
                <a:cs typeface="Arial" panose="020B0604020202020204" pitchFamily="34" charset="0"/>
              </a:rPr>
              <a:t>Coronavirus disease 2019 (COVID-19), also known as the coronavirus or COVID, is a contagious disease which can be easily spread from person to person if not taken appropriate precautions. The main idea behind creating this project is to prevent the spread of COVID-19.</a:t>
            </a:r>
            <a:endParaRPr lang="en-IN"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Keeping in mind the seriousness of the novel Corona virus and the preventive measures to be taken to avoid the spread of the virus, we have come up with two innovative circuits – ‘</a:t>
            </a:r>
            <a:r>
              <a:rPr lang="en-US" sz="2400" b="1" dirty="0">
                <a:latin typeface="Arial" panose="020B0604020202020204" pitchFamily="34" charset="0"/>
                <a:cs typeface="Arial" panose="020B0604020202020204" pitchFamily="34" charset="0"/>
              </a:rPr>
              <a:t>The Smart Social Distancing Indicator and Alarming System</a:t>
            </a:r>
            <a:r>
              <a:rPr lang="en-US" sz="2400" dirty="0">
                <a:latin typeface="Arial" panose="020B0604020202020204" pitchFamily="34" charset="0"/>
                <a:cs typeface="Arial" panose="020B0604020202020204" pitchFamily="34" charset="0"/>
              </a:rPr>
              <a:t>’ and ‘</a:t>
            </a:r>
            <a:r>
              <a:rPr lang="en-US" sz="2400" b="1" dirty="0">
                <a:latin typeface="Arial" panose="020B0604020202020204" pitchFamily="34" charset="0"/>
                <a:cs typeface="Arial" panose="020B0604020202020204" pitchFamily="34" charset="0"/>
              </a:rPr>
              <a:t>The Smart Disinfection and Sanitation Tunnel</a:t>
            </a:r>
            <a:r>
              <a:rPr lang="en-US" sz="2400" dirty="0" smtClean="0">
                <a:latin typeface="Arial" panose="020B0604020202020204" pitchFamily="34" charset="0"/>
                <a:cs typeface="Arial" panose="020B0604020202020204" pitchFamily="34" charset="0"/>
              </a:rPr>
              <a:t>’.</a:t>
            </a:r>
          </a:p>
          <a:p>
            <a:r>
              <a:rPr lang="en-US" sz="2400" dirty="0">
                <a:latin typeface="Arial" panose="020B0604020202020204" pitchFamily="34" charset="0"/>
                <a:cs typeface="Arial" panose="020B0604020202020204" pitchFamily="34" charset="0"/>
              </a:rPr>
              <a:t>These circuits can be used in various industries and will prove to be of great help in these challenging times of pandemic.</a:t>
            </a:r>
            <a:endParaRPr lang="en-IN" sz="2400" dirty="0">
              <a:latin typeface="Arial" panose="020B0604020202020204" pitchFamily="34" charset="0"/>
              <a:cs typeface="Arial" panose="020B0604020202020204" pitchFamily="34" charset="0"/>
            </a:endParaRPr>
          </a:p>
          <a:p>
            <a:pPr marL="0" indent="0">
              <a:buNone/>
            </a:pP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474598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PRACTICAL USE</a:t>
            </a:r>
            <a:endParaRPr lang="en-IN" dirty="0"/>
          </a:p>
        </p:txBody>
      </p:sp>
      <p:sp>
        <p:nvSpPr>
          <p:cNvPr id="3" name="Content Placeholder 2"/>
          <p:cNvSpPr>
            <a:spLocks noGrp="1"/>
          </p:cNvSpPr>
          <p:nvPr>
            <p:ph idx="1"/>
          </p:nvPr>
        </p:nvSpPr>
        <p:spPr>
          <a:xfrm>
            <a:off x="1251678" y="1874517"/>
            <a:ext cx="10178322" cy="4594016"/>
          </a:xfrm>
        </p:spPr>
        <p:txBody>
          <a:bodyPr>
            <a:normAutofit lnSpcReduction="10000"/>
          </a:bodyPr>
          <a:lstStyle/>
          <a:p>
            <a:r>
              <a:rPr lang="en-US" dirty="0"/>
              <a:t>The smart disinfection and sanitization tunnel can be used in public places to avoid the spread of virus.</a:t>
            </a:r>
            <a:endParaRPr lang="en-IN" dirty="0"/>
          </a:p>
          <a:p>
            <a:pPr lvl="1">
              <a:buFont typeface="Wingdings" panose="05000000000000000000" pitchFamily="2" charset="2"/>
              <a:buChar char="Ø"/>
            </a:pPr>
            <a:r>
              <a:rPr lang="en-US" dirty="0"/>
              <a:t>Food markets</a:t>
            </a:r>
            <a:endParaRPr lang="en-IN" dirty="0"/>
          </a:p>
          <a:p>
            <a:pPr lvl="1">
              <a:buFont typeface="Wingdings" panose="05000000000000000000" pitchFamily="2" charset="2"/>
              <a:buChar char="Ø"/>
            </a:pPr>
            <a:r>
              <a:rPr lang="en-US" dirty="0"/>
              <a:t>Offices</a:t>
            </a:r>
            <a:endParaRPr lang="en-IN" dirty="0"/>
          </a:p>
          <a:p>
            <a:pPr lvl="1">
              <a:buFont typeface="Wingdings" panose="05000000000000000000" pitchFamily="2" charset="2"/>
              <a:buChar char="Ø"/>
            </a:pPr>
            <a:r>
              <a:rPr lang="en-US" dirty="0"/>
              <a:t>Shopping malls</a:t>
            </a:r>
            <a:endParaRPr lang="en-IN" dirty="0"/>
          </a:p>
          <a:p>
            <a:pPr lvl="1">
              <a:buFont typeface="Wingdings" panose="05000000000000000000" pitchFamily="2" charset="2"/>
              <a:buChar char="Ø"/>
            </a:pPr>
            <a:r>
              <a:rPr lang="en-US" dirty="0"/>
              <a:t>Airports</a:t>
            </a:r>
            <a:endParaRPr lang="en-IN" dirty="0"/>
          </a:p>
          <a:p>
            <a:pPr lvl="1">
              <a:buFont typeface="Wingdings" panose="05000000000000000000" pitchFamily="2" charset="2"/>
              <a:buChar char="Ø"/>
            </a:pPr>
            <a:r>
              <a:rPr lang="en-US" dirty="0"/>
              <a:t>Bus stops                                               </a:t>
            </a:r>
            <a:endParaRPr lang="en-IN" dirty="0"/>
          </a:p>
          <a:p>
            <a:pPr lvl="1">
              <a:buFont typeface="Wingdings" panose="05000000000000000000" pitchFamily="2" charset="2"/>
              <a:buChar char="Ø"/>
            </a:pPr>
            <a:r>
              <a:rPr lang="en-US" dirty="0"/>
              <a:t>Railway stations</a:t>
            </a:r>
            <a:endParaRPr lang="en-IN" dirty="0"/>
          </a:p>
          <a:p>
            <a:pPr lvl="1">
              <a:buFont typeface="Wingdings" panose="05000000000000000000" pitchFamily="2" charset="2"/>
              <a:buChar char="Ø"/>
            </a:pPr>
            <a:r>
              <a:rPr lang="en-US" dirty="0"/>
              <a:t>Police stations</a:t>
            </a:r>
            <a:endParaRPr lang="en-IN" dirty="0"/>
          </a:p>
          <a:p>
            <a:pPr lvl="1">
              <a:buFont typeface="Wingdings" panose="05000000000000000000" pitchFamily="2" charset="2"/>
              <a:buChar char="Ø"/>
            </a:pPr>
            <a:r>
              <a:rPr lang="en-US" dirty="0"/>
              <a:t>College</a:t>
            </a:r>
            <a:endParaRPr lang="en-IN" dirty="0"/>
          </a:p>
          <a:p>
            <a:pPr lvl="1">
              <a:buFont typeface="Wingdings" panose="05000000000000000000" pitchFamily="2" charset="2"/>
              <a:buChar char="Ø"/>
            </a:pPr>
            <a:r>
              <a:rPr lang="en-US" dirty="0"/>
              <a:t>Hospitals</a:t>
            </a:r>
            <a:endParaRPr lang="en-IN" dirty="0"/>
          </a:p>
          <a:p>
            <a:pPr lvl="1">
              <a:buFont typeface="Wingdings" panose="05000000000000000000" pitchFamily="2" charset="2"/>
              <a:buChar char="Ø"/>
            </a:pPr>
            <a:r>
              <a:rPr lang="en-US" dirty="0"/>
              <a:t>Colony</a:t>
            </a:r>
            <a:endParaRPr lang="en-IN" dirty="0"/>
          </a:p>
          <a:p>
            <a:endParaRPr lang="en-IN" dirty="0"/>
          </a:p>
        </p:txBody>
      </p:sp>
      <p:pic>
        <p:nvPicPr>
          <p:cNvPr id="15" name="Picture 14" descr="Smart Disinfectant Chamber Tunnel at Rs 550000/piece | Sanitization Tunnel,  Disinfectant Tunnel, Sanitizing Tunnel, Decontamination tunnel, Sanitization  Booth - Webtech Engineering Private Limited, Faridabad | ID: 22389599755"/>
          <p:cNvPicPr/>
          <p:nvPr/>
        </p:nvPicPr>
        <p:blipFill>
          <a:blip r:embed="rId2">
            <a:extLst>
              <a:ext uri="{28A0092B-C50C-407E-A947-70E740481C1C}">
                <a14:useLocalDpi xmlns:a14="http://schemas.microsoft.com/office/drawing/2010/main" val="0"/>
              </a:ext>
            </a:extLst>
          </a:blip>
          <a:srcRect/>
          <a:stretch>
            <a:fillRect/>
          </a:stretch>
        </p:blipFill>
        <p:spPr bwMode="auto">
          <a:xfrm>
            <a:off x="5897244" y="2985876"/>
            <a:ext cx="4465955" cy="2680948"/>
          </a:xfrm>
          <a:prstGeom prst="rect">
            <a:avLst/>
          </a:prstGeom>
          <a:noFill/>
          <a:ln>
            <a:noFill/>
          </a:ln>
        </p:spPr>
      </p:pic>
    </p:spTree>
    <p:extLst>
      <p:ext uri="{BB962C8B-B14F-4D97-AF65-F5344CB8AC3E}">
        <p14:creationId xmlns:p14="http://schemas.microsoft.com/office/powerpoint/2010/main" val="14698752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300256" y="5572796"/>
            <a:ext cx="4096685" cy="742279"/>
          </a:xfrm>
        </p:spPr>
        <p:txBody>
          <a:bodyPr>
            <a:normAutofit lnSpcReduction="10000"/>
          </a:bodyPr>
          <a:lstStyle/>
          <a:p>
            <a:pPr marL="342900" indent="-342900" algn="l">
              <a:buFontTx/>
              <a:buChar char="-"/>
            </a:pPr>
            <a:r>
              <a:rPr lang="en-US" dirty="0" smtClean="0"/>
              <a:t>SHACHI INTODIA</a:t>
            </a:r>
          </a:p>
          <a:p>
            <a:pPr marL="342900" indent="-342900" algn="l">
              <a:buFontTx/>
              <a:buChar char="-"/>
            </a:pPr>
            <a:r>
              <a:rPr lang="en-US" dirty="0" smtClean="0"/>
              <a:t>SHIKHAR CHAUHAN</a:t>
            </a:r>
            <a:endParaRPr lang="en-IN" dirty="0"/>
          </a:p>
        </p:txBody>
      </p:sp>
      <p:sp>
        <p:nvSpPr>
          <p:cNvPr id="4" name="Title 1"/>
          <p:cNvSpPr>
            <a:spLocks noGrp="1"/>
          </p:cNvSpPr>
          <p:nvPr>
            <p:ph type="ctrTitle"/>
          </p:nvPr>
        </p:nvSpPr>
        <p:spPr/>
        <p:txBody>
          <a:bodyPr>
            <a:normAutofit/>
          </a:bodyPr>
          <a:lstStyle/>
          <a:p>
            <a:pPr algn="ctr"/>
            <a:r>
              <a:rPr lang="en-US" sz="10000" dirty="0" smtClean="0"/>
              <a:t>THANK YOU</a:t>
            </a:r>
            <a:endParaRPr lang="en-IN" sz="10000" dirty="0"/>
          </a:p>
        </p:txBody>
      </p:sp>
    </p:spTree>
    <p:extLst>
      <p:ext uri="{BB962C8B-B14F-4D97-AF65-F5344CB8AC3E}">
        <p14:creationId xmlns:p14="http://schemas.microsoft.com/office/powerpoint/2010/main" val="39349107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7467" y="1465793"/>
            <a:ext cx="11057467" cy="3114675"/>
          </a:xfrm>
        </p:spPr>
        <p:txBody>
          <a:bodyPr>
            <a:normAutofit/>
          </a:bodyPr>
          <a:lstStyle/>
          <a:p>
            <a:pPr algn="ctr"/>
            <a:r>
              <a:rPr lang="en-US" sz="6600" dirty="0" smtClean="0"/>
              <a:t>SOCIAL DISTANCING INDICATOR AND ALARMING SYSTEM </a:t>
            </a:r>
            <a:endParaRPr lang="en-IN" sz="6600" dirty="0"/>
          </a:p>
        </p:txBody>
      </p:sp>
      <p:sp>
        <p:nvSpPr>
          <p:cNvPr id="3" name="Content Placeholder 2"/>
          <p:cNvSpPr>
            <a:spLocks noGrp="1"/>
          </p:cNvSpPr>
          <p:nvPr>
            <p:ph idx="1"/>
          </p:nvPr>
        </p:nvSpPr>
        <p:spPr>
          <a:xfrm>
            <a:off x="838200" y="4106333"/>
            <a:ext cx="10515600" cy="2316163"/>
          </a:xfrm>
        </p:spPr>
        <p:txBody>
          <a:bodyPr/>
          <a:lstStyle/>
          <a:p>
            <a:pPr marL="0" indent="0" algn="ctr">
              <a:buNone/>
            </a:pPr>
            <a:r>
              <a:rPr lang="en-US" dirty="0">
                <a:latin typeface="Arial" panose="020B0604020202020204" pitchFamily="34" charset="0"/>
                <a:cs typeface="Arial" panose="020B0604020202020204" pitchFamily="34" charset="0"/>
              </a:rPr>
              <a:t>The Smart Social Distancing Indicator and Alarming System will come in handy to keep the 6 </a:t>
            </a:r>
            <a:r>
              <a:rPr lang="en-US" dirty="0" smtClean="0">
                <a:latin typeface="Arial" panose="020B0604020202020204" pitchFamily="34" charset="0"/>
                <a:cs typeface="Arial" panose="020B0604020202020204" pitchFamily="34" charset="0"/>
              </a:rPr>
              <a:t>feet </a:t>
            </a:r>
            <a:r>
              <a:rPr lang="en-US" dirty="0">
                <a:latin typeface="Arial" panose="020B0604020202020204" pitchFamily="34" charset="0"/>
                <a:cs typeface="Arial" panose="020B0604020202020204" pitchFamily="34" charset="0"/>
              </a:rPr>
              <a:t>distance amongst each </a:t>
            </a:r>
            <a:r>
              <a:rPr lang="en-US" dirty="0" smtClean="0">
                <a:latin typeface="Arial" panose="020B0604020202020204" pitchFamily="34" charset="0"/>
                <a:cs typeface="Arial" panose="020B0604020202020204" pitchFamily="34" charset="0"/>
              </a:rPr>
              <a:t>other. The circuit will give auditory as well as visual signals and warnings when a person is in close proximity.</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440877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CIRCUIT</a:t>
            </a:r>
            <a:endParaRPr lang="en-IN" dirty="0"/>
          </a:p>
        </p:txBody>
      </p:sp>
      <p:pic>
        <p:nvPicPr>
          <p:cNvPr id="4" name="Content Placeholder 3"/>
          <p:cNvPicPr>
            <a:picLocks noGrp="1"/>
          </p:cNvPicPr>
          <p:nvPr>
            <p:ph idx="1"/>
          </p:nvPr>
        </p:nvPicPr>
        <p:blipFill rotWithShape="1">
          <a:blip r:embed="rId2"/>
          <a:srcRect l="14239" t="31567" r="38588" b="9305"/>
          <a:stretch/>
        </p:blipFill>
        <p:spPr bwMode="auto">
          <a:xfrm>
            <a:off x="2633132" y="1128451"/>
            <a:ext cx="6985001" cy="4924819"/>
          </a:xfrm>
          <a:prstGeom prst="rect">
            <a:avLst/>
          </a:prstGeom>
          <a:ln>
            <a:noFill/>
          </a:ln>
          <a:extLst>
            <a:ext uri="{53640926-AAD7-44D8-BBD7-CCE9431645EC}">
              <a14:shadowObscured xmlns:a14="http://schemas.microsoft.com/office/drawing/2010/main"/>
            </a:ext>
          </a:extLst>
        </p:spPr>
      </p:pic>
      <p:sp>
        <p:nvSpPr>
          <p:cNvPr id="3" name="TextBox 2"/>
          <p:cNvSpPr txBox="1"/>
          <p:nvPr/>
        </p:nvSpPr>
        <p:spPr>
          <a:xfrm>
            <a:off x="2863893" y="6290733"/>
            <a:ext cx="6953891" cy="369332"/>
          </a:xfrm>
          <a:prstGeom prst="rect">
            <a:avLst/>
          </a:prstGeom>
          <a:noFill/>
        </p:spPr>
        <p:txBody>
          <a:bodyPr wrap="none" rtlCol="0">
            <a:spAutoFit/>
          </a:bodyPr>
          <a:lstStyle/>
          <a:p>
            <a:r>
              <a:rPr lang="en-US" dirty="0" smtClean="0"/>
              <a:t>Simulation Link : </a:t>
            </a:r>
            <a:r>
              <a:rPr lang="en-IN" b="1" u="sng" dirty="0">
                <a:hlinkClick r:id="rId3"/>
              </a:rPr>
              <a:t>https://</a:t>
            </a:r>
            <a:r>
              <a:rPr lang="en-IN" b="1" u="sng" dirty="0" smtClean="0">
                <a:hlinkClick r:id="rId3"/>
              </a:rPr>
              <a:t>www.tinkercad.com/things/lOKyEKdpwga</a:t>
            </a:r>
            <a:endParaRPr lang="en-IN" dirty="0"/>
          </a:p>
        </p:txBody>
      </p:sp>
      <p:sp>
        <p:nvSpPr>
          <p:cNvPr id="5" name="TextBox 4"/>
          <p:cNvSpPr txBox="1"/>
          <p:nvPr/>
        </p:nvSpPr>
        <p:spPr>
          <a:xfrm>
            <a:off x="8576734" y="2175934"/>
            <a:ext cx="1523999" cy="578882"/>
          </a:xfrm>
          <a:prstGeom prst="roundRect">
            <a:avLst/>
          </a:prstGeom>
          <a:solidFill>
            <a:schemeClr val="accent3">
              <a:lumMod val="60000"/>
              <a:lumOff val="40000"/>
            </a:schemeClr>
          </a:solidFill>
        </p:spPr>
        <p:txBody>
          <a:bodyPr wrap="square" rtlCol="0">
            <a:spAutoFit/>
          </a:bodyPr>
          <a:lstStyle/>
          <a:p>
            <a:pPr algn="ctr"/>
            <a:r>
              <a:rPr lang="en-US" sz="1400" dirty="0" smtClean="0"/>
              <a:t>Ultrasonic Distance Sensor</a:t>
            </a:r>
            <a:endParaRPr lang="en-IN" sz="1400" dirty="0"/>
          </a:p>
        </p:txBody>
      </p:sp>
      <p:sp>
        <p:nvSpPr>
          <p:cNvPr id="7" name="TextBox 6"/>
          <p:cNvSpPr txBox="1"/>
          <p:nvPr/>
        </p:nvSpPr>
        <p:spPr>
          <a:xfrm>
            <a:off x="8678335" y="4893734"/>
            <a:ext cx="1041399" cy="578882"/>
          </a:xfrm>
          <a:prstGeom prst="roundRect">
            <a:avLst/>
          </a:prstGeom>
          <a:solidFill>
            <a:schemeClr val="accent3">
              <a:lumMod val="60000"/>
              <a:lumOff val="40000"/>
            </a:schemeClr>
          </a:solidFill>
        </p:spPr>
        <p:txBody>
          <a:bodyPr wrap="square" rtlCol="0">
            <a:spAutoFit/>
          </a:bodyPr>
          <a:lstStyle/>
          <a:p>
            <a:pPr algn="ctr"/>
            <a:r>
              <a:rPr lang="en-US" sz="1400" dirty="0" smtClean="0"/>
              <a:t>Neo Pixel </a:t>
            </a:r>
          </a:p>
          <a:p>
            <a:pPr algn="ctr"/>
            <a:r>
              <a:rPr lang="en-US" sz="1400" dirty="0" smtClean="0"/>
              <a:t>Ring -12</a:t>
            </a:r>
            <a:endParaRPr lang="en-IN" sz="1400" dirty="0"/>
          </a:p>
        </p:txBody>
      </p:sp>
      <p:sp>
        <p:nvSpPr>
          <p:cNvPr id="8" name="TextBox 7"/>
          <p:cNvSpPr txBox="1"/>
          <p:nvPr/>
        </p:nvSpPr>
        <p:spPr>
          <a:xfrm>
            <a:off x="5493475" y="5500020"/>
            <a:ext cx="788095" cy="340519"/>
          </a:xfrm>
          <a:prstGeom prst="roundRect">
            <a:avLst/>
          </a:prstGeom>
          <a:solidFill>
            <a:schemeClr val="accent3">
              <a:lumMod val="60000"/>
              <a:lumOff val="40000"/>
            </a:schemeClr>
          </a:solidFill>
        </p:spPr>
        <p:txBody>
          <a:bodyPr wrap="square" rtlCol="0">
            <a:spAutoFit/>
          </a:bodyPr>
          <a:lstStyle/>
          <a:p>
            <a:pPr algn="ctr"/>
            <a:r>
              <a:rPr lang="en-US" sz="1400" dirty="0" smtClean="0"/>
              <a:t>Buzzer</a:t>
            </a:r>
            <a:endParaRPr lang="en-IN" sz="1400" dirty="0"/>
          </a:p>
        </p:txBody>
      </p:sp>
      <p:sp>
        <p:nvSpPr>
          <p:cNvPr id="9" name="TextBox 8"/>
          <p:cNvSpPr txBox="1"/>
          <p:nvPr/>
        </p:nvSpPr>
        <p:spPr>
          <a:xfrm>
            <a:off x="3445935" y="2487639"/>
            <a:ext cx="990600" cy="578882"/>
          </a:xfrm>
          <a:prstGeom prst="roundRect">
            <a:avLst/>
          </a:prstGeom>
          <a:solidFill>
            <a:schemeClr val="accent3">
              <a:lumMod val="60000"/>
              <a:lumOff val="40000"/>
            </a:schemeClr>
          </a:solidFill>
        </p:spPr>
        <p:txBody>
          <a:bodyPr wrap="square" rtlCol="0">
            <a:spAutoFit/>
          </a:bodyPr>
          <a:lstStyle/>
          <a:p>
            <a:pPr algn="ctr"/>
            <a:r>
              <a:rPr lang="en-US" sz="1400" dirty="0" smtClean="0"/>
              <a:t>Arduino</a:t>
            </a:r>
          </a:p>
          <a:p>
            <a:pPr algn="ctr"/>
            <a:r>
              <a:rPr lang="en-US" sz="1400" dirty="0" smtClean="0"/>
              <a:t>Uno R3</a:t>
            </a:r>
            <a:endParaRPr lang="en-IN" sz="1400" dirty="0"/>
          </a:p>
        </p:txBody>
      </p:sp>
    </p:spTree>
    <p:extLst>
      <p:ext uri="{BB962C8B-B14F-4D97-AF65-F5344CB8AC3E}">
        <p14:creationId xmlns:p14="http://schemas.microsoft.com/office/powerpoint/2010/main" val="41916164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PRINCIPLE</a:t>
            </a:r>
            <a:endParaRPr lang="en-IN" dirty="0"/>
          </a:p>
        </p:txBody>
      </p:sp>
      <p:sp>
        <p:nvSpPr>
          <p:cNvPr id="4" name="Text Box 15"/>
          <p:cNvSpPr txBox="1">
            <a:spLocks noChangeArrowheads="1"/>
          </p:cNvSpPr>
          <p:nvPr/>
        </p:nvSpPr>
        <p:spPr bwMode="auto">
          <a:xfrm>
            <a:off x="2072638" y="3473427"/>
            <a:ext cx="1982893" cy="1344454"/>
          </a:xfrm>
          <a:prstGeom prst="rect">
            <a:avLst/>
          </a:prstGeom>
          <a:solidFill>
            <a:schemeClr val="tx2">
              <a:lumMod val="10000"/>
              <a:lumOff val="90000"/>
            </a:schemeClr>
          </a:solidFill>
          <a:ln w="9525">
            <a:solidFill>
              <a:schemeClr val="accent1"/>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The ultrasonic distance sensor measures the distance </a:t>
            </a:r>
            <a:endParaRPr kumimoji="0" lang="en-US" altLang="en-US" sz="3600" b="0" i="0" u="none" strike="noStrike" cap="none" normalizeH="0" baseline="0" dirty="0" smtClean="0">
              <a:ln>
                <a:noFill/>
              </a:ln>
              <a:solidFill>
                <a:schemeClr val="tx1"/>
              </a:solidFill>
              <a:effectLst/>
              <a:latin typeface="Arial" panose="020B0604020202020204" pitchFamily="34" charset="0"/>
            </a:endParaRPr>
          </a:p>
        </p:txBody>
      </p:sp>
      <p:sp>
        <p:nvSpPr>
          <p:cNvPr id="5" name="Text Box 16"/>
          <p:cNvSpPr txBox="1">
            <a:spLocks noChangeArrowheads="1"/>
          </p:cNvSpPr>
          <p:nvPr/>
        </p:nvSpPr>
        <p:spPr bwMode="auto">
          <a:xfrm>
            <a:off x="5363103" y="3330046"/>
            <a:ext cx="2074333" cy="1631216"/>
          </a:xfrm>
          <a:prstGeom prst="rect">
            <a:avLst/>
          </a:prstGeom>
          <a:solidFill>
            <a:schemeClr val="tx2">
              <a:lumMod val="10000"/>
              <a:lumOff val="90000"/>
            </a:schemeClr>
          </a:solidFill>
          <a:ln w="9525">
            <a:solidFill>
              <a:schemeClr val="accent1"/>
            </a:solid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Number of LEDs glow up corresponding to the distance measured </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p:txBody>
      </p:sp>
      <p:sp>
        <p:nvSpPr>
          <p:cNvPr id="6" name="Text Box 17"/>
          <p:cNvSpPr txBox="1">
            <a:spLocks noChangeArrowheads="1"/>
          </p:cNvSpPr>
          <p:nvPr/>
        </p:nvSpPr>
        <p:spPr bwMode="auto">
          <a:xfrm>
            <a:off x="8745008" y="3330046"/>
            <a:ext cx="2151592" cy="1631216"/>
          </a:xfrm>
          <a:prstGeom prst="rect">
            <a:avLst/>
          </a:prstGeom>
          <a:solidFill>
            <a:schemeClr val="tx2">
              <a:lumMod val="10000"/>
              <a:lumOff val="90000"/>
            </a:schemeClr>
          </a:solidFill>
          <a:ln w="9525">
            <a:solidFill>
              <a:schemeClr val="accent1"/>
            </a:solid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If number of LEDs glowing is equal to 12, then the buzzer starts ringing</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p:txBody>
      </p:sp>
      <p:sp>
        <p:nvSpPr>
          <p:cNvPr id="9" name="Rectangle 6"/>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1" name="Rectangle 11"/>
          <p:cNvSpPr>
            <a:spLocks noChangeArrowheads="1"/>
          </p:cNvSpPr>
          <p:nvPr/>
        </p:nvSpPr>
        <p:spPr bwMode="auto">
          <a:xfrm>
            <a:off x="152400" y="10668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2" name="Rectangle 12"/>
          <p:cNvSpPr>
            <a:spLocks noChangeArrowheads="1"/>
          </p:cNvSpPr>
          <p:nvPr/>
        </p:nvSpPr>
        <p:spPr bwMode="auto">
          <a:xfrm>
            <a:off x="152400" y="10668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7" name="Right Arrow 16"/>
          <p:cNvSpPr/>
          <p:nvPr/>
        </p:nvSpPr>
        <p:spPr>
          <a:xfrm>
            <a:off x="4192850" y="4063155"/>
            <a:ext cx="1032934" cy="1745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ight Arrow 17"/>
          <p:cNvSpPr/>
          <p:nvPr/>
        </p:nvSpPr>
        <p:spPr>
          <a:xfrm>
            <a:off x="7619996" y="4063155"/>
            <a:ext cx="1032934" cy="1745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9808648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22791"/>
            <a:ext cx="10515600" cy="1325563"/>
          </a:xfrm>
        </p:spPr>
        <p:txBody>
          <a:bodyPr>
            <a:normAutofit/>
          </a:bodyPr>
          <a:lstStyle/>
          <a:p>
            <a:pPr algn="ctr"/>
            <a:r>
              <a:rPr lang="en-US" dirty="0" smtClean="0"/>
              <a:t>WORKING OF ULTRASONIC SENSOR</a:t>
            </a:r>
            <a:endParaRPr lang="en-IN" dirty="0"/>
          </a:p>
        </p:txBody>
      </p:sp>
      <p:sp>
        <p:nvSpPr>
          <p:cNvPr id="3" name="Content Placeholder 2"/>
          <p:cNvSpPr>
            <a:spLocks noGrp="1"/>
          </p:cNvSpPr>
          <p:nvPr>
            <p:ph idx="1"/>
          </p:nvPr>
        </p:nvSpPr>
        <p:spPr>
          <a:xfrm>
            <a:off x="1117600" y="1554692"/>
            <a:ext cx="10515600" cy="4351338"/>
          </a:xfrm>
        </p:spPr>
        <p:txBody>
          <a:bodyPr>
            <a:noAutofit/>
          </a:bodyPr>
          <a:lstStyle/>
          <a:p>
            <a:pPr>
              <a:lnSpc>
                <a:spcPct val="134000"/>
              </a:lnSpc>
            </a:pPr>
            <a:r>
              <a:rPr lang="en-US" sz="1600" dirty="0">
                <a:cs typeface="Arial" panose="020B0604020202020204" pitchFamily="34" charset="0"/>
              </a:rPr>
              <a:t>It all starts, when a pulse of at least 10 µS (10 microseconds) in duration is applied to the Trigger pin. In response to that the sensor transmits a sonic burst of eight pulses at 40 KHz. This 8-pulse pattern makes the “ultrasonic signature” from the device unique, allowing the receiver to differentiate the transmitted pattern from the ambient ultrasonic noise.</a:t>
            </a:r>
          </a:p>
          <a:p>
            <a:pPr>
              <a:lnSpc>
                <a:spcPct val="134000"/>
              </a:lnSpc>
            </a:pPr>
            <a:r>
              <a:rPr lang="en-US" sz="1600" dirty="0">
                <a:cs typeface="Arial" panose="020B0604020202020204" pitchFamily="34" charset="0"/>
              </a:rPr>
              <a:t>The eight ultrasonic pulses travel through the air away from the transmitter. Meanwhile the Echo pin goes HIGH to start forming the beginning of the echo-back signal.</a:t>
            </a:r>
          </a:p>
          <a:p>
            <a:pPr>
              <a:lnSpc>
                <a:spcPct val="134000"/>
              </a:lnSpc>
            </a:pPr>
            <a:r>
              <a:rPr lang="en-US" sz="1600" dirty="0">
                <a:cs typeface="Arial" panose="020B0604020202020204" pitchFamily="34" charset="0"/>
              </a:rPr>
              <a:t>In case, If those pulses are not reflected back then the Echo signal will timeout after 38 </a:t>
            </a:r>
            <a:r>
              <a:rPr lang="en-US" sz="1600" dirty="0" err="1">
                <a:cs typeface="Arial" panose="020B0604020202020204" pitchFamily="34" charset="0"/>
              </a:rPr>
              <a:t>mS</a:t>
            </a:r>
            <a:r>
              <a:rPr lang="en-US" sz="1600" dirty="0">
                <a:cs typeface="Arial" panose="020B0604020202020204" pitchFamily="34" charset="0"/>
              </a:rPr>
              <a:t> (38 milliseconds) and return low. Thus a 38 </a:t>
            </a:r>
            <a:r>
              <a:rPr lang="en-US" sz="1600" dirty="0" err="1">
                <a:cs typeface="Arial" panose="020B0604020202020204" pitchFamily="34" charset="0"/>
              </a:rPr>
              <a:t>mS</a:t>
            </a:r>
            <a:r>
              <a:rPr lang="en-US" sz="1600" dirty="0">
                <a:cs typeface="Arial" panose="020B0604020202020204" pitchFamily="34" charset="0"/>
              </a:rPr>
              <a:t> pulse indicates no obstruction within the range of the sensor</a:t>
            </a:r>
            <a:r>
              <a:rPr lang="en-US" sz="1600" dirty="0" smtClean="0">
                <a:cs typeface="Arial" panose="020B0604020202020204" pitchFamily="34" charset="0"/>
              </a:rPr>
              <a:t>.</a:t>
            </a:r>
          </a:p>
          <a:p>
            <a:pPr>
              <a:lnSpc>
                <a:spcPct val="134000"/>
              </a:lnSpc>
            </a:pPr>
            <a:r>
              <a:rPr lang="en-US" sz="1600" dirty="0">
                <a:cs typeface="Arial" panose="020B0604020202020204" pitchFamily="34" charset="0"/>
              </a:rPr>
              <a:t>If those pulses are reflected back the Echo pin goes low as soon as the signal is received. This produces a pulse whose width varies between 150 µS to 25 </a:t>
            </a:r>
            <a:r>
              <a:rPr lang="en-US" sz="1600" dirty="0" err="1">
                <a:cs typeface="Arial" panose="020B0604020202020204" pitchFamily="34" charset="0"/>
              </a:rPr>
              <a:t>mS</a:t>
            </a:r>
            <a:r>
              <a:rPr lang="en-US" sz="1600" dirty="0">
                <a:cs typeface="Arial" panose="020B0604020202020204" pitchFamily="34" charset="0"/>
              </a:rPr>
              <a:t>, depending upon the time it took for the signal to be received</a:t>
            </a:r>
            <a:r>
              <a:rPr lang="en-US" sz="1600" dirty="0" smtClean="0">
                <a:cs typeface="Arial" panose="020B0604020202020204" pitchFamily="34" charset="0"/>
              </a:rPr>
              <a:t>.</a:t>
            </a:r>
          </a:p>
          <a:p>
            <a:pPr>
              <a:lnSpc>
                <a:spcPct val="134000"/>
              </a:lnSpc>
            </a:pPr>
            <a:r>
              <a:rPr lang="en-US" sz="1600" dirty="0">
                <a:cs typeface="Arial" panose="020B0604020202020204" pitchFamily="34" charset="0"/>
              </a:rPr>
              <a:t>The width of the received pulse is then used to calculate the distance to the reflected object</a:t>
            </a:r>
            <a:r>
              <a:rPr lang="en-US" sz="1600" dirty="0" smtClean="0">
                <a:cs typeface="Arial" panose="020B0604020202020204" pitchFamily="34" charset="0"/>
              </a:rPr>
              <a:t>.</a:t>
            </a:r>
            <a:r>
              <a:rPr lang="en-US" sz="1600" b="1" dirty="0">
                <a:cs typeface="Arial" panose="020B0604020202020204" pitchFamily="34" charset="0"/>
              </a:rPr>
              <a:t> </a:t>
            </a:r>
            <a:endParaRPr lang="en-US" sz="1600" b="1" dirty="0" smtClean="0">
              <a:cs typeface="Arial" panose="020B0604020202020204" pitchFamily="34" charset="0"/>
            </a:endParaRPr>
          </a:p>
          <a:p>
            <a:pPr marL="0" indent="0" algn="ctr">
              <a:lnSpc>
                <a:spcPct val="134000"/>
              </a:lnSpc>
              <a:buNone/>
            </a:pPr>
            <a:r>
              <a:rPr lang="en-US" sz="1600" b="1" dirty="0" smtClean="0">
                <a:cs typeface="Arial" panose="020B0604020202020204" pitchFamily="34" charset="0"/>
              </a:rPr>
              <a:t>Distance </a:t>
            </a:r>
            <a:r>
              <a:rPr lang="en-US" sz="1600" b="1" dirty="0">
                <a:cs typeface="Arial" panose="020B0604020202020204" pitchFamily="34" charset="0"/>
              </a:rPr>
              <a:t>= Speed of Sound X (Time/2)</a:t>
            </a:r>
            <a:endParaRPr lang="en-IN" sz="1600" dirty="0">
              <a:cs typeface="Arial" panose="020B0604020202020204" pitchFamily="34" charset="0"/>
            </a:endParaRPr>
          </a:p>
          <a:p>
            <a:pPr marL="0" indent="0" algn="ctr">
              <a:lnSpc>
                <a:spcPct val="134000"/>
              </a:lnSpc>
              <a:buNone/>
            </a:pPr>
            <a:r>
              <a:rPr lang="en-US" sz="1600" dirty="0">
                <a:cs typeface="Arial" panose="020B0604020202020204" pitchFamily="34" charset="0"/>
              </a:rPr>
              <a:t>Distance = Time / (29 * 2)</a:t>
            </a:r>
            <a:endParaRPr lang="en-IN" sz="1600" dirty="0">
              <a:cs typeface="Arial" panose="020B0604020202020204" pitchFamily="34" charset="0"/>
            </a:endParaRPr>
          </a:p>
          <a:p>
            <a:pPr marL="0" indent="0" algn="ctr">
              <a:lnSpc>
                <a:spcPct val="134000"/>
              </a:lnSpc>
              <a:buNone/>
            </a:pPr>
            <a:r>
              <a:rPr lang="en-US" sz="1600" dirty="0">
                <a:cs typeface="Arial" panose="020B0604020202020204" pitchFamily="34" charset="0"/>
              </a:rPr>
              <a:t>Distance = (Time µS * 0.034 cm/µS) / </a:t>
            </a:r>
            <a:r>
              <a:rPr lang="en-US" sz="1600" dirty="0" smtClean="0">
                <a:cs typeface="Arial" panose="020B0604020202020204" pitchFamily="34" charset="0"/>
              </a:rPr>
              <a:t>2</a:t>
            </a:r>
            <a:endParaRPr lang="en-IN" sz="1600" dirty="0">
              <a:cs typeface="Arial" panose="020B0604020202020204" pitchFamily="34" charset="0"/>
            </a:endParaRPr>
          </a:p>
        </p:txBody>
      </p:sp>
    </p:spTree>
    <p:extLst>
      <p:ext uri="{BB962C8B-B14F-4D97-AF65-F5344CB8AC3E}">
        <p14:creationId xmlns:p14="http://schemas.microsoft.com/office/powerpoint/2010/main" val="1102991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smtClean="0"/>
              <a:t>WORKING OF ULTRASONIC SENSOR</a:t>
            </a:r>
            <a:endParaRPr lang="en-IN" dirty="0"/>
          </a:p>
        </p:txBody>
      </p:sp>
      <p:pic>
        <p:nvPicPr>
          <p:cNvPr id="4" name="Content Placeholder 3"/>
          <p:cNvPicPr>
            <a:picLocks noGrp="1" noChangeAspect="1"/>
          </p:cNvPicPr>
          <p:nvPr>
            <p:ph idx="1"/>
          </p:nvPr>
        </p:nvPicPr>
        <p:blipFill rotWithShape="1">
          <a:blip r:embed="rId2"/>
          <a:srcRect l="41791" t="25951" r="27782" b="42138"/>
          <a:stretch/>
        </p:blipFill>
        <p:spPr>
          <a:xfrm>
            <a:off x="1664165" y="2312497"/>
            <a:ext cx="4029204" cy="2376940"/>
          </a:xfrm>
          <a:prstGeom prst="rect">
            <a:avLst/>
          </a:prstGeom>
        </p:spPr>
      </p:pic>
      <p:pic>
        <p:nvPicPr>
          <p:cNvPr id="5" name="Picture 4"/>
          <p:cNvPicPr>
            <a:picLocks noChangeAspect="1"/>
          </p:cNvPicPr>
          <p:nvPr/>
        </p:nvPicPr>
        <p:blipFill rotWithShape="1">
          <a:blip r:embed="rId3"/>
          <a:srcRect l="36111" t="60000" r="19098" b="14445"/>
          <a:stretch/>
        </p:blipFill>
        <p:spPr>
          <a:xfrm>
            <a:off x="948267" y="4888159"/>
            <a:ext cx="5461000" cy="1752600"/>
          </a:xfrm>
          <a:prstGeom prst="rect">
            <a:avLst/>
          </a:prstGeom>
        </p:spPr>
      </p:pic>
      <p:pic>
        <p:nvPicPr>
          <p:cNvPr id="6" name="Picture 5"/>
          <p:cNvPicPr>
            <a:picLocks noChangeAspect="1"/>
          </p:cNvPicPr>
          <p:nvPr/>
        </p:nvPicPr>
        <p:blipFill rotWithShape="1">
          <a:blip r:embed="rId4"/>
          <a:srcRect l="41042" t="35185" r="21736" b="31852"/>
          <a:stretch/>
        </p:blipFill>
        <p:spPr>
          <a:xfrm>
            <a:off x="6968067" y="2454636"/>
            <a:ext cx="4538133" cy="2260600"/>
          </a:xfrm>
          <a:prstGeom prst="rect">
            <a:avLst/>
          </a:prstGeom>
        </p:spPr>
      </p:pic>
      <p:pic>
        <p:nvPicPr>
          <p:cNvPr id="8" name="Picture 7"/>
          <p:cNvPicPr>
            <a:picLocks noChangeAspect="1"/>
          </p:cNvPicPr>
          <p:nvPr/>
        </p:nvPicPr>
        <p:blipFill rotWithShape="1">
          <a:blip r:embed="rId5"/>
          <a:srcRect l="37222" t="69012" r="20000" b="4815"/>
          <a:stretch/>
        </p:blipFill>
        <p:spPr>
          <a:xfrm>
            <a:off x="6629400" y="4845825"/>
            <a:ext cx="5215468" cy="1794934"/>
          </a:xfrm>
          <a:prstGeom prst="rect">
            <a:avLst/>
          </a:prstGeom>
        </p:spPr>
      </p:pic>
      <p:sp>
        <p:nvSpPr>
          <p:cNvPr id="9" name="TextBox 8"/>
          <p:cNvSpPr txBox="1"/>
          <p:nvPr/>
        </p:nvSpPr>
        <p:spPr>
          <a:xfrm>
            <a:off x="1214967" y="1507039"/>
            <a:ext cx="4927600" cy="615553"/>
          </a:xfrm>
          <a:prstGeom prst="rect">
            <a:avLst/>
          </a:prstGeom>
          <a:noFill/>
        </p:spPr>
        <p:txBody>
          <a:bodyPr wrap="square" rtlCol="0">
            <a:spAutoFit/>
          </a:bodyPr>
          <a:lstStyle/>
          <a:p>
            <a:pPr algn="ctr"/>
            <a:r>
              <a:rPr lang="en-US" sz="1700" dirty="0" smtClean="0"/>
              <a:t>If there is </a:t>
            </a:r>
            <a:r>
              <a:rPr lang="en-US" sz="1700" b="1" dirty="0" smtClean="0"/>
              <a:t>no obstruction</a:t>
            </a:r>
            <a:r>
              <a:rPr lang="en-US" sz="1700" dirty="0" smtClean="0"/>
              <a:t>, pulses are not reflected back and </a:t>
            </a:r>
            <a:r>
              <a:rPr lang="en-US" sz="1700" dirty="0"/>
              <a:t>Echo signal will timeout after 38 </a:t>
            </a:r>
            <a:r>
              <a:rPr lang="en-US" sz="1700" dirty="0" err="1"/>
              <a:t>mS</a:t>
            </a:r>
            <a:endParaRPr lang="en-IN" sz="1700" dirty="0"/>
          </a:p>
        </p:txBody>
      </p:sp>
      <p:sp>
        <p:nvSpPr>
          <p:cNvPr id="10" name="TextBox 9"/>
          <p:cNvSpPr txBox="1"/>
          <p:nvPr/>
        </p:nvSpPr>
        <p:spPr>
          <a:xfrm>
            <a:off x="7004778" y="1435334"/>
            <a:ext cx="4461933" cy="877163"/>
          </a:xfrm>
          <a:prstGeom prst="rect">
            <a:avLst/>
          </a:prstGeom>
          <a:noFill/>
        </p:spPr>
        <p:txBody>
          <a:bodyPr wrap="square" rtlCol="0">
            <a:spAutoFit/>
          </a:bodyPr>
          <a:lstStyle/>
          <a:p>
            <a:pPr algn="ctr"/>
            <a:r>
              <a:rPr lang="en-US" sz="1700" dirty="0" smtClean="0"/>
              <a:t>In case of an </a:t>
            </a:r>
            <a:r>
              <a:rPr lang="en-US" sz="1700" b="1" dirty="0" smtClean="0"/>
              <a:t>obstruction</a:t>
            </a:r>
            <a:r>
              <a:rPr lang="en-US" sz="1700" dirty="0" smtClean="0"/>
              <a:t>, pulses </a:t>
            </a:r>
            <a:r>
              <a:rPr lang="en-US" sz="1700" dirty="0"/>
              <a:t>are reflected back </a:t>
            </a:r>
            <a:r>
              <a:rPr lang="en-US" sz="1700" dirty="0" smtClean="0"/>
              <a:t>and the </a:t>
            </a:r>
            <a:r>
              <a:rPr lang="en-US" sz="1700" dirty="0"/>
              <a:t>Echo pin goes </a:t>
            </a:r>
            <a:r>
              <a:rPr lang="en-US" sz="1700" dirty="0" smtClean="0"/>
              <a:t>low. The pulse </a:t>
            </a:r>
            <a:r>
              <a:rPr lang="en-US" sz="1700" dirty="0" smtClean="0"/>
              <a:t>width </a:t>
            </a:r>
            <a:r>
              <a:rPr lang="en-US" sz="1700" dirty="0"/>
              <a:t>varies between 150 µS to 25 </a:t>
            </a:r>
            <a:r>
              <a:rPr lang="en-US" sz="1700" dirty="0" err="1" smtClean="0"/>
              <a:t>mS</a:t>
            </a:r>
            <a:endParaRPr lang="en-IN" sz="1700" dirty="0"/>
          </a:p>
        </p:txBody>
      </p:sp>
    </p:spTree>
    <p:extLst>
      <p:ext uri="{BB962C8B-B14F-4D97-AF65-F5344CB8AC3E}">
        <p14:creationId xmlns:p14="http://schemas.microsoft.com/office/powerpoint/2010/main" val="18642489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WORKING OF CIRCUIT</a:t>
            </a:r>
            <a:endParaRPr lang="en-IN" dirty="0"/>
          </a:p>
        </p:txBody>
      </p:sp>
      <p:sp>
        <p:nvSpPr>
          <p:cNvPr id="3" name="Content Placeholder 2"/>
          <p:cNvSpPr>
            <a:spLocks noGrp="1"/>
          </p:cNvSpPr>
          <p:nvPr>
            <p:ph idx="1"/>
          </p:nvPr>
        </p:nvSpPr>
        <p:spPr>
          <a:xfrm>
            <a:off x="1251678" y="1786467"/>
            <a:ext cx="10178322" cy="4461933"/>
          </a:xfrm>
        </p:spPr>
        <p:txBody>
          <a:bodyPr>
            <a:normAutofit/>
          </a:bodyPr>
          <a:lstStyle/>
          <a:p>
            <a:r>
              <a:rPr lang="en-US" dirty="0"/>
              <a:t>The connections are made according to the circuit diagram shown above. The Arduino Uno board is connected with a PC using a USB cable. The code written in Arduino Uno IDE is loaded into the Arduino Uno board. </a:t>
            </a:r>
            <a:endParaRPr lang="en-IN" dirty="0"/>
          </a:p>
          <a:p>
            <a:r>
              <a:rPr lang="en-US" dirty="0" smtClean="0"/>
              <a:t>The ultrasonic sensor transmits 8 ultrasonic pulses that travel through the air away from the transmitter.  If the pulses are reflected back, the ECHO pin goes low.  The distance is measured using the time it took for the reflected pulses to be received.</a:t>
            </a:r>
          </a:p>
          <a:p>
            <a:r>
              <a:rPr lang="en-US" dirty="0"/>
              <a:t>Based on the distance detected by the ultrasonic sensor, corresponding number of LEDs light </a:t>
            </a:r>
            <a:r>
              <a:rPr lang="en-US" dirty="0" smtClean="0"/>
              <a:t>up</a:t>
            </a:r>
            <a:r>
              <a:rPr lang="en-US" dirty="0"/>
              <a:t> </a:t>
            </a:r>
            <a:r>
              <a:rPr lang="en-US" dirty="0" smtClean="0"/>
              <a:t>in the </a:t>
            </a:r>
            <a:r>
              <a:rPr lang="en-US" dirty="0" err="1" smtClean="0"/>
              <a:t>NeoPixel</a:t>
            </a:r>
            <a:r>
              <a:rPr lang="en-US" dirty="0" smtClean="0"/>
              <a:t> ring. The color of the LEDs indicate the proximity of a person.</a:t>
            </a:r>
          </a:p>
          <a:p>
            <a:r>
              <a:rPr lang="en-US" dirty="0"/>
              <a:t>When the distance detected by the ultrasonic sensor is less than 100 meters, all the 12 LEDs of the </a:t>
            </a:r>
            <a:r>
              <a:rPr lang="en-US" dirty="0" err="1"/>
              <a:t>neopixel</a:t>
            </a:r>
            <a:r>
              <a:rPr lang="en-US" dirty="0"/>
              <a:t> ring light up and this causes the piezo buzzer pin to get a HIGH input and thus the buzzer starts ringing giving an auditory indicator to maintain a safe distance</a:t>
            </a:r>
            <a:r>
              <a:rPr lang="en-US" dirty="0" smtClean="0"/>
              <a:t>.  </a:t>
            </a:r>
            <a:endParaRPr lang="en-IN" dirty="0"/>
          </a:p>
        </p:txBody>
      </p:sp>
    </p:spTree>
    <p:extLst>
      <p:ext uri="{BB962C8B-B14F-4D97-AF65-F5344CB8AC3E}">
        <p14:creationId xmlns:p14="http://schemas.microsoft.com/office/powerpoint/2010/main" val="39225389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DISTANCE MEASURED BY SENSOR</a:t>
            </a:r>
            <a:endParaRPr lang="en-IN" dirty="0"/>
          </a:p>
        </p:txBody>
      </p:sp>
      <p:sp>
        <p:nvSpPr>
          <p:cNvPr id="3" name="Content Placeholder 2"/>
          <p:cNvSpPr>
            <a:spLocks noGrp="1"/>
          </p:cNvSpPr>
          <p:nvPr>
            <p:ph idx="1"/>
          </p:nvPr>
        </p:nvSpPr>
        <p:spPr/>
        <p:txBody>
          <a:bodyPr/>
          <a:lstStyle/>
          <a:p>
            <a:r>
              <a:rPr lang="en-US" dirty="0" smtClean="0"/>
              <a:t>Distance </a:t>
            </a:r>
            <a:r>
              <a:rPr lang="en-US" dirty="0" smtClean="0"/>
              <a:t>&gt; 300 meters (</a:t>
            </a:r>
            <a:r>
              <a:rPr lang="en-US" dirty="0" smtClean="0">
                <a:solidFill>
                  <a:srgbClr val="00B050"/>
                </a:solidFill>
              </a:rPr>
              <a:t>SAFE</a:t>
            </a:r>
            <a:r>
              <a:rPr lang="en-US" dirty="0" smtClean="0"/>
              <a:t>)</a:t>
            </a:r>
          </a:p>
          <a:p>
            <a:r>
              <a:rPr lang="en-US" dirty="0" smtClean="0"/>
              <a:t>300 &gt; </a:t>
            </a:r>
            <a:r>
              <a:rPr lang="en-US" dirty="0"/>
              <a:t>Distance </a:t>
            </a:r>
            <a:r>
              <a:rPr lang="en-US" dirty="0" smtClean="0"/>
              <a:t>&gt; 233 meters (</a:t>
            </a:r>
            <a:r>
              <a:rPr lang="en-US" dirty="0" smtClean="0">
                <a:solidFill>
                  <a:srgbClr val="00B050"/>
                </a:solidFill>
              </a:rPr>
              <a:t>SAFE</a:t>
            </a:r>
            <a:r>
              <a:rPr lang="en-US" dirty="0" smtClean="0"/>
              <a:t>)</a:t>
            </a:r>
          </a:p>
          <a:p>
            <a:r>
              <a:rPr lang="en-US" dirty="0" smtClean="0"/>
              <a:t>233 &gt; </a:t>
            </a:r>
            <a:r>
              <a:rPr lang="en-US" dirty="0"/>
              <a:t>Distance </a:t>
            </a:r>
            <a:r>
              <a:rPr lang="en-US" dirty="0" smtClean="0"/>
              <a:t>&gt; 167 meters (</a:t>
            </a:r>
            <a:r>
              <a:rPr lang="en-US" dirty="0" smtClean="0">
                <a:solidFill>
                  <a:srgbClr val="FFC000"/>
                </a:solidFill>
              </a:rPr>
              <a:t>WARNING</a:t>
            </a:r>
            <a:r>
              <a:rPr lang="en-US" dirty="0" smtClean="0"/>
              <a:t>)</a:t>
            </a:r>
          </a:p>
          <a:p>
            <a:r>
              <a:rPr lang="en-US" dirty="0" smtClean="0"/>
              <a:t>167 &gt; </a:t>
            </a:r>
            <a:r>
              <a:rPr lang="en-US" dirty="0"/>
              <a:t>Distance </a:t>
            </a:r>
            <a:r>
              <a:rPr lang="en-US" dirty="0" smtClean="0"/>
              <a:t>&gt; 100 meters (</a:t>
            </a:r>
            <a:r>
              <a:rPr lang="en-US" dirty="0" smtClean="0">
                <a:solidFill>
                  <a:srgbClr val="FF0000"/>
                </a:solidFill>
              </a:rPr>
              <a:t>DANGER</a:t>
            </a:r>
            <a:r>
              <a:rPr lang="en-US" dirty="0" smtClean="0"/>
              <a:t>)</a:t>
            </a:r>
          </a:p>
          <a:p>
            <a:r>
              <a:rPr lang="en-US" dirty="0"/>
              <a:t>Distance </a:t>
            </a:r>
            <a:r>
              <a:rPr lang="en-US" dirty="0" smtClean="0"/>
              <a:t>&lt; </a:t>
            </a:r>
            <a:r>
              <a:rPr lang="en-US" dirty="0"/>
              <a:t>100 </a:t>
            </a:r>
            <a:r>
              <a:rPr lang="en-US" dirty="0" smtClean="0"/>
              <a:t>meters (</a:t>
            </a:r>
            <a:r>
              <a:rPr lang="en-US" dirty="0" smtClean="0">
                <a:solidFill>
                  <a:srgbClr val="FF0000"/>
                </a:solidFill>
              </a:rPr>
              <a:t>DANGER</a:t>
            </a:r>
            <a:r>
              <a:rPr lang="en-US" dirty="0" smtClean="0"/>
              <a:t>) (BUZZER RINGS)</a:t>
            </a:r>
            <a:endParaRPr lang="en-IN" dirty="0"/>
          </a:p>
        </p:txBody>
      </p:sp>
    </p:spTree>
    <p:extLst>
      <p:ext uri="{BB962C8B-B14F-4D97-AF65-F5344CB8AC3E}">
        <p14:creationId xmlns:p14="http://schemas.microsoft.com/office/powerpoint/2010/main" val="3072722380"/>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ppt/theme/theme2.xml><?xml version="1.0" encoding="utf-8"?>
<a:theme xmlns:a="http://schemas.openxmlformats.org/drawingml/2006/main" name="1_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TM10001106[[fn=Badge]]</Template>
  <TotalTime>229</TotalTime>
  <Words>1379</Words>
  <Application>Microsoft Office PowerPoint</Application>
  <PresentationFormat>Widescreen</PresentationFormat>
  <Paragraphs>106</Paragraphs>
  <Slides>21</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21</vt:i4>
      </vt:variant>
    </vt:vector>
  </HeadingPairs>
  <TitlesOfParts>
    <vt:vector size="29" baseType="lpstr">
      <vt:lpstr>Arial</vt:lpstr>
      <vt:lpstr>Calibri</vt:lpstr>
      <vt:lpstr>Gill Sans MT</vt:lpstr>
      <vt:lpstr>Impact</vt:lpstr>
      <vt:lpstr>Times New Roman</vt:lpstr>
      <vt:lpstr>Wingdings</vt:lpstr>
      <vt:lpstr>Badge</vt:lpstr>
      <vt:lpstr>1_Badge</vt:lpstr>
      <vt:lpstr>FIGHT AGAINST COVID-19</vt:lpstr>
      <vt:lpstr>INTRODUCTION</vt:lpstr>
      <vt:lpstr>SOCIAL DISTANCING INDICATOR AND ALARMING SYSTEM </vt:lpstr>
      <vt:lpstr>CIRCUIT</vt:lpstr>
      <vt:lpstr>PRINCIPLE</vt:lpstr>
      <vt:lpstr>WORKING OF ULTRASONIC SENSOR</vt:lpstr>
      <vt:lpstr>WORKING OF ULTRASONIC SENSOR</vt:lpstr>
      <vt:lpstr>WORKING OF CIRCUIT</vt:lpstr>
      <vt:lpstr>DISTANCE MEASURED BY SENSOR</vt:lpstr>
      <vt:lpstr>INDICATORS</vt:lpstr>
      <vt:lpstr>PRACTICAL USE</vt:lpstr>
      <vt:lpstr>PowerPoint Presentation</vt:lpstr>
      <vt:lpstr>CIRCUIT</vt:lpstr>
      <vt:lpstr>PRINCIPLE</vt:lpstr>
      <vt:lpstr>WORKING OF PIR SENSOR</vt:lpstr>
      <vt:lpstr>WORKING OF PIR SENSOR</vt:lpstr>
      <vt:lpstr>SPDT RELAY</vt:lpstr>
      <vt:lpstr>WORKING OF CIRCUIT</vt:lpstr>
      <vt:lpstr>TUNNEL INDICATORS</vt:lpstr>
      <vt:lpstr>PRACTICAL USE</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21</cp:revision>
  <dcterms:created xsi:type="dcterms:W3CDTF">2021-05-09T18:04:04Z</dcterms:created>
  <dcterms:modified xsi:type="dcterms:W3CDTF">2021-05-10T10:34:05Z</dcterms:modified>
</cp:coreProperties>
</file>