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B220C0-3A04-4B16-BFE8-A5F7AC3FDD02}" type="datetimeFigureOut">
              <a:rPr lang="en-US" smtClean="0"/>
              <a:t>5/20/2021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3FC787-29C2-414D-BEE8-90283669AD1C}" type="slidenum">
              <a:rPr lang="en-US" smtClean="0"/>
              <a:t>‹#›</a:t>
            </a:fld>
            <a:endParaRPr lang="en-US"/>
          </a:p>
        </p:txBody>
      </p:sp>
    </p:spTree>
    <p:extLst>
      <p:ext uri="{BB962C8B-B14F-4D97-AF65-F5344CB8AC3E}">
        <p14:creationId xmlns:p14="http://schemas.microsoft.com/office/powerpoint/2010/main" val="2554481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3FC787-29C2-414D-BEE8-90283669AD1C}" type="slidenum">
              <a:rPr lang="en-US" smtClean="0"/>
              <a:t>1</a:t>
            </a:fld>
            <a:endParaRPr lang="en-US"/>
          </a:p>
        </p:txBody>
      </p:sp>
    </p:spTree>
    <p:extLst>
      <p:ext uri="{BB962C8B-B14F-4D97-AF65-F5344CB8AC3E}">
        <p14:creationId xmlns:p14="http://schemas.microsoft.com/office/powerpoint/2010/main" val="1669332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60C8A96F-5801-4C13-8F05-0F347B0951C7}" type="datetimeFigureOut">
              <a:rPr lang="en-US" smtClean="0"/>
              <a:t>5/20/2021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2F66E6B-364E-4B1A-874F-58D487E60D0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0235479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C8A96F-5801-4C13-8F05-0F347B0951C7}"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66E6B-364E-4B1A-874F-58D487E60D0B}" type="slidenum">
              <a:rPr lang="en-US" smtClean="0"/>
              <a:t>‹#›</a:t>
            </a:fld>
            <a:endParaRPr lang="en-US"/>
          </a:p>
        </p:txBody>
      </p:sp>
    </p:spTree>
    <p:extLst>
      <p:ext uri="{BB962C8B-B14F-4D97-AF65-F5344CB8AC3E}">
        <p14:creationId xmlns:p14="http://schemas.microsoft.com/office/powerpoint/2010/main" val="2922336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C8A96F-5801-4C13-8F05-0F347B0951C7}"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66E6B-364E-4B1A-874F-58D487E60D0B}" type="slidenum">
              <a:rPr lang="en-US" smtClean="0"/>
              <a:t>‹#›</a:t>
            </a:fld>
            <a:endParaRPr lang="en-US"/>
          </a:p>
        </p:txBody>
      </p:sp>
    </p:spTree>
    <p:extLst>
      <p:ext uri="{BB962C8B-B14F-4D97-AF65-F5344CB8AC3E}">
        <p14:creationId xmlns:p14="http://schemas.microsoft.com/office/powerpoint/2010/main" val="136599683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C8A96F-5801-4C13-8F05-0F347B0951C7}"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66E6B-364E-4B1A-874F-58D487E60D0B}" type="slidenum">
              <a:rPr lang="en-US" smtClean="0"/>
              <a:t>‹#›</a:t>
            </a:fld>
            <a:endParaRPr lang="en-US"/>
          </a:p>
        </p:txBody>
      </p:sp>
    </p:spTree>
    <p:extLst>
      <p:ext uri="{BB962C8B-B14F-4D97-AF65-F5344CB8AC3E}">
        <p14:creationId xmlns:p14="http://schemas.microsoft.com/office/powerpoint/2010/main" val="2199345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60C8A96F-5801-4C13-8F05-0F347B0951C7}" type="datetimeFigureOut">
              <a:rPr lang="en-US" smtClean="0"/>
              <a:t>5/20/2021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2F66E6B-364E-4B1A-874F-58D487E60D0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7996266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C8A96F-5801-4C13-8F05-0F347B0951C7}"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F66E6B-364E-4B1A-874F-58D487E60D0B}" type="slidenum">
              <a:rPr lang="en-US" smtClean="0"/>
              <a:t>‹#›</a:t>
            </a:fld>
            <a:endParaRPr lang="en-US"/>
          </a:p>
        </p:txBody>
      </p:sp>
    </p:spTree>
    <p:extLst>
      <p:ext uri="{BB962C8B-B14F-4D97-AF65-F5344CB8AC3E}">
        <p14:creationId xmlns:p14="http://schemas.microsoft.com/office/powerpoint/2010/main" val="365047323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C8A96F-5801-4C13-8F05-0F347B0951C7}" type="datetimeFigureOut">
              <a:rPr lang="en-US" smtClean="0"/>
              <a:t>5/20/2021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F66E6B-364E-4B1A-874F-58D487E60D0B}" type="slidenum">
              <a:rPr lang="en-US" smtClean="0"/>
              <a:t>‹#›</a:t>
            </a:fld>
            <a:endParaRPr lang="en-US"/>
          </a:p>
        </p:txBody>
      </p:sp>
    </p:spTree>
    <p:extLst>
      <p:ext uri="{BB962C8B-B14F-4D97-AF65-F5344CB8AC3E}">
        <p14:creationId xmlns:p14="http://schemas.microsoft.com/office/powerpoint/2010/main" val="181409730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C8A96F-5801-4C13-8F05-0F347B0951C7}" type="datetimeFigureOut">
              <a:rPr lang="en-US" smtClean="0"/>
              <a:t>5/20/2021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F66E6B-364E-4B1A-874F-58D487E60D0B}" type="slidenum">
              <a:rPr lang="en-US" smtClean="0"/>
              <a:t>‹#›</a:t>
            </a:fld>
            <a:endParaRPr lang="en-US"/>
          </a:p>
        </p:txBody>
      </p:sp>
    </p:spTree>
    <p:extLst>
      <p:ext uri="{BB962C8B-B14F-4D97-AF65-F5344CB8AC3E}">
        <p14:creationId xmlns:p14="http://schemas.microsoft.com/office/powerpoint/2010/main" val="3557794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C8A96F-5801-4C13-8F05-0F347B0951C7}" type="datetimeFigureOut">
              <a:rPr lang="en-US" smtClean="0"/>
              <a:t>5/20/2021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F66E6B-364E-4B1A-874F-58D487E60D0B}" type="slidenum">
              <a:rPr lang="en-US" smtClean="0"/>
              <a:t>‹#›</a:t>
            </a:fld>
            <a:endParaRPr lang="en-US"/>
          </a:p>
        </p:txBody>
      </p:sp>
    </p:spTree>
    <p:extLst>
      <p:ext uri="{BB962C8B-B14F-4D97-AF65-F5344CB8AC3E}">
        <p14:creationId xmlns:p14="http://schemas.microsoft.com/office/powerpoint/2010/main" val="286722865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60C8A96F-5801-4C13-8F05-0F347B0951C7}" type="datetimeFigureOut">
              <a:rPr lang="en-US" smtClean="0"/>
              <a:t>5/20/2021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D2F66E6B-364E-4B1A-874F-58D487E60D0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5663753"/>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60C8A96F-5801-4C13-8F05-0F347B0951C7}" type="datetimeFigureOut">
              <a:rPr lang="en-US" smtClean="0"/>
              <a:t>5/20/2021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D2F66E6B-364E-4B1A-874F-58D487E60D0B}" type="slidenum">
              <a:rPr lang="en-US" smtClean="0"/>
              <a:t>‹#›</a:t>
            </a:fld>
            <a:endParaRPr lang="en-US"/>
          </a:p>
        </p:txBody>
      </p:sp>
    </p:spTree>
    <p:extLst>
      <p:ext uri="{BB962C8B-B14F-4D97-AF65-F5344CB8AC3E}">
        <p14:creationId xmlns:p14="http://schemas.microsoft.com/office/powerpoint/2010/main" val="472833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60C8A96F-5801-4C13-8F05-0F347B0951C7}" type="datetimeFigureOut">
              <a:rPr lang="en-US" smtClean="0"/>
              <a:t>5/20/2021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2F66E6B-364E-4B1A-874F-58D487E60D0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376379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7A3A-6279-4853-9FEC-1607BBCAC255}"/>
              </a:ext>
            </a:extLst>
          </p:cNvPr>
          <p:cNvSpPr>
            <a:spLocks noGrp="1"/>
          </p:cNvSpPr>
          <p:nvPr>
            <p:ph type="ctrTitle"/>
          </p:nvPr>
        </p:nvSpPr>
        <p:spPr>
          <a:xfrm>
            <a:off x="1026161" y="1840632"/>
            <a:ext cx="10454640" cy="3525520"/>
          </a:xfrm>
          <a:ln>
            <a:noFill/>
          </a:ln>
          <a:effectLst>
            <a:glow rad="139700">
              <a:schemeClr val="accent1">
                <a:satMod val="175000"/>
                <a:alpha val="40000"/>
              </a:schemeClr>
            </a:glow>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r>
              <a:rPr lang="en-IN" sz="4800" b="1" dirty="0">
                <a:effectLst/>
                <a:latin typeface="Times New Roman" panose="02020603050405020304" pitchFamily="18" charset="0"/>
                <a:ea typeface="Calibri" panose="020F0502020204030204" pitchFamily="34" charset="0"/>
                <a:cs typeface="Times New Roman" panose="02020603050405020304" pitchFamily="18" charset="0"/>
              </a:rPr>
              <a:t>Deadlock and concurrency algorithms visualiser</a:t>
            </a:r>
            <a:br>
              <a:rPr lang="en-IN" sz="44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D81D3211-1D7D-4CC9-B67E-7C79D4BCAC91}"/>
              </a:ext>
            </a:extLst>
          </p:cNvPr>
          <p:cNvSpPr>
            <a:spLocks noGrp="1"/>
          </p:cNvSpPr>
          <p:nvPr>
            <p:ph type="subTitle" idx="1"/>
          </p:nvPr>
        </p:nvSpPr>
        <p:spPr>
          <a:xfrm>
            <a:off x="6096000" y="6062553"/>
            <a:ext cx="6831673" cy="1086237"/>
          </a:xfrm>
        </p:spPr>
        <p:txBody>
          <a:bodyPr/>
          <a:lstStyle/>
          <a:p>
            <a:pPr marL="0" marR="0" algn="l">
              <a:lnSpc>
                <a:spcPct val="107000"/>
              </a:lnSpc>
              <a:spcBef>
                <a:spcPts val="0"/>
              </a:spcBef>
              <a:spcAft>
                <a:spcPts val="0"/>
              </a:spcAft>
            </a:pPr>
            <a:r>
              <a:rPr lang="en-IN" sz="20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Shachi Intodia      (2K19/CO/350)   </a:t>
            </a:r>
            <a:endParaRPr lang="en-US" sz="20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r>
              <a:rPr lang="en-IN" sz="20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Shikhar Chauhan  (2K19/CO/359)</a:t>
            </a:r>
            <a:endParaRPr lang="en-US" sz="20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2FE5C86-A66A-4D9F-B636-D46718C1D9B4}"/>
              </a:ext>
            </a:extLst>
          </p:cNvPr>
          <p:cNvSpPr txBox="1"/>
          <p:nvPr/>
        </p:nvSpPr>
        <p:spPr>
          <a:xfrm>
            <a:off x="4754881" y="4842932"/>
            <a:ext cx="2997200" cy="523220"/>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OS PROJECT</a:t>
            </a:r>
          </a:p>
        </p:txBody>
      </p:sp>
    </p:spTree>
    <p:extLst>
      <p:ext uri="{BB962C8B-B14F-4D97-AF65-F5344CB8AC3E}">
        <p14:creationId xmlns:p14="http://schemas.microsoft.com/office/powerpoint/2010/main" val="3773018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B4BA0-4C7C-47D1-9517-79AD91C6366C}"/>
              </a:ext>
            </a:extLst>
          </p:cNvPr>
          <p:cNvSpPr>
            <a:spLocks noGrp="1"/>
          </p:cNvSpPr>
          <p:nvPr>
            <p:ph type="title"/>
          </p:nvPr>
        </p:nvSpPr>
        <p:spPr/>
        <p:txBody>
          <a:bodyPr/>
          <a:lstStyle/>
          <a:p>
            <a:pPr algn="ctr"/>
            <a:r>
              <a:rPr lang="en-US" dirty="0"/>
              <a:t>Producer-consumer algorithm</a:t>
            </a:r>
          </a:p>
        </p:txBody>
      </p:sp>
      <p:sp>
        <p:nvSpPr>
          <p:cNvPr id="3" name="Content Placeholder 2">
            <a:extLst>
              <a:ext uri="{FF2B5EF4-FFF2-40B4-BE49-F238E27FC236}">
                <a16:creationId xmlns:a16="http://schemas.microsoft.com/office/drawing/2014/main" id="{02F02ED8-CF3C-4CA1-89C3-41A9C1FF28CE}"/>
              </a:ext>
            </a:extLst>
          </p:cNvPr>
          <p:cNvSpPr>
            <a:spLocks noGrp="1"/>
          </p:cNvSpPr>
          <p:nvPr>
            <p:ph idx="1"/>
          </p:nvPr>
        </p:nvSpPr>
        <p:spPr>
          <a:xfrm>
            <a:off x="1068798" y="1874517"/>
            <a:ext cx="6063522" cy="4189614"/>
          </a:xfrm>
        </p:spPr>
        <p:txBody>
          <a:bodyPr>
            <a:normAutofit lnSpcReduction="10000"/>
          </a:bodyPr>
          <a:lstStyle/>
          <a:p>
            <a:pPr marL="0" indent="0">
              <a:buNone/>
            </a:pPr>
            <a:r>
              <a:rPr lang="en-US" b="1" dirty="0">
                <a:latin typeface="Cambria" panose="02040503050406030204" pitchFamily="18" charset="0"/>
                <a:ea typeface="Cambria" panose="02040503050406030204" pitchFamily="18" charset="0"/>
              </a:rPr>
              <a:t>The Producer-Consumer problem </a:t>
            </a:r>
            <a:r>
              <a:rPr lang="en-US" dirty="0">
                <a:latin typeface="Cambria" panose="02040503050406030204" pitchFamily="18" charset="0"/>
                <a:ea typeface="Cambria" panose="02040503050406030204" pitchFamily="18" charset="0"/>
              </a:rPr>
              <a:t>is a classical multi-process synchronization problem, that is we are trying to achieve synchronization between more than one process. There is one Producer in the producer-consumer problem, Producer is producing some items, whereas there is one Consumer that is consuming the items produced by the Producer. The same memory buffer is shared by both producers and consumers which is of fixed-size. The task of the Producer is to produce the item, put it into the memory buffer, and again start producing items. Whereas the task of the Consumer is to consume the item from the memory buffer..</a:t>
            </a:r>
          </a:p>
        </p:txBody>
      </p:sp>
      <p:pic>
        <p:nvPicPr>
          <p:cNvPr id="6146" name="Picture 2" descr="abc">
            <a:extLst>
              <a:ext uri="{FF2B5EF4-FFF2-40B4-BE49-F238E27FC236}">
                <a16:creationId xmlns:a16="http://schemas.microsoft.com/office/drawing/2014/main" id="{C8367404-86B8-4619-951A-6D66403A2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9343" y="2922278"/>
            <a:ext cx="4130657" cy="2061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309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92B6B-DB39-49F7-883C-1EE0FB7B9C3A}"/>
              </a:ext>
            </a:extLst>
          </p:cNvPr>
          <p:cNvSpPr>
            <a:spLocks noGrp="1"/>
          </p:cNvSpPr>
          <p:nvPr>
            <p:ph type="title"/>
          </p:nvPr>
        </p:nvSpPr>
        <p:spPr/>
        <p:txBody>
          <a:bodyPr/>
          <a:lstStyle/>
          <a:p>
            <a:pPr algn="ctr"/>
            <a:r>
              <a:rPr lang="en-US" dirty="0"/>
              <a:t>Banker’s algorithm</a:t>
            </a:r>
          </a:p>
        </p:txBody>
      </p:sp>
      <p:sp>
        <p:nvSpPr>
          <p:cNvPr id="3" name="Content Placeholder 2">
            <a:extLst>
              <a:ext uri="{FF2B5EF4-FFF2-40B4-BE49-F238E27FC236}">
                <a16:creationId xmlns:a16="http://schemas.microsoft.com/office/drawing/2014/main" id="{A17A8CB1-9F2B-419F-A5F8-14003B746DCB}"/>
              </a:ext>
            </a:extLst>
          </p:cNvPr>
          <p:cNvSpPr>
            <a:spLocks noGrp="1"/>
          </p:cNvSpPr>
          <p:nvPr>
            <p:ph idx="1"/>
          </p:nvPr>
        </p:nvSpPr>
        <p:spPr>
          <a:xfrm>
            <a:off x="1109438" y="1389893"/>
            <a:ext cx="7303042" cy="5336027"/>
          </a:xfrm>
        </p:spPr>
        <p:txBody>
          <a:bodyPr>
            <a:normAutofit fontScale="92500"/>
          </a:bodyPr>
          <a:lstStyle/>
          <a:p>
            <a:pPr marL="0" indent="0">
              <a:buNone/>
            </a:pPr>
            <a:r>
              <a:rPr lang="en-US" b="1" i="0" dirty="0">
                <a:solidFill>
                  <a:schemeClr val="tx1">
                    <a:lumMod val="75000"/>
                    <a:lumOff val="25000"/>
                  </a:schemeClr>
                </a:solidFill>
                <a:effectLst/>
                <a:latin typeface="Cambria" panose="02040503050406030204" pitchFamily="18" charset="0"/>
                <a:ea typeface="Cambria" panose="02040503050406030204" pitchFamily="18" charset="0"/>
              </a:rPr>
              <a:t>The banker’s algorithm </a:t>
            </a:r>
            <a:r>
              <a:rPr lang="en-US" b="0" i="0" dirty="0">
                <a:solidFill>
                  <a:schemeClr val="tx1">
                    <a:lumMod val="75000"/>
                    <a:lumOff val="25000"/>
                  </a:schemeClr>
                </a:solidFill>
                <a:effectLst/>
                <a:latin typeface="Cambria" panose="02040503050406030204" pitchFamily="18" charset="0"/>
                <a:ea typeface="Cambria" panose="02040503050406030204" pitchFamily="18" charset="0"/>
              </a:rPr>
              <a:t>is a resource allocation and deadlock avoidance algorithm that tests for safety by simulating the allocation for predetermined maximum possible amounts of all resources, then makes an “s-state” check to test for possible activities, before deciding whether allocation should be allowed to continue.</a:t>
            </a:r>
            <a:br>
              <a:rPr lang="en-US" dirty="0">
                <a:solidFill>
                  <a:schemeClr val="tx1">
                    <a:lumMod val="75000"/>
                    <a:lumOff val="25000"/>
                  </a:schemeClr>
                </a:solidFill>
                <a:latin typeface="Cambria" panose="02040503050406030204" pitchFamily="18" charset="0"/>
                <a:ea typeface="Cambria" panose="02040503050406030204" pitchFamily="18" charset="0"/>
              </a:rPr>
            </a:br>
            <a:r>
              <a:rPr lang="en-US" b="0" i="0" dirty="0">
                <a:solidFill>
                  <a:schemeClr val="tx1">
                    <a:lumMod val="75000"/>
                    <a:lumOff val="25000"/>
                  </a:schemeClr>
                </a:solidFill>
                <a:effectLst/>
                <a:latin typeface="Cambria" panose="02040503050406030204" pitchFamily="18" charset="0"/>
                <a:ea typeface="Cambria" panose="02040503050406030204" pitchFamily="18" charset="0"/>
              </a:rPr>
              <a:t>Banker’s algorithm is named so because it is used in banking system to check whether loan can be sanctioned to a person or not. Suppose there are n number of account holders in a bank and the total sum of their money is S. If a person applies for a loan then the bank first subtracts the loan amount from the total money that bank has and if the remaining amount is greater than S then only the loan is sanctioned. It is done because if all the account holders comes to withdraw their money then the bank can easily do it.</a:t>
            </a:r>
            <a:br>
              <a:rPr lang="en-US" dirty="0">
                <a:solidFill>
                  <a:schemeClr val="tx1">
                    <a:lumMod val="75000"/>
                    <a:lumOff val="25000"/>
                  </a:schemeClr>
                </a:solidFill>
                <a:latin typeface="Cambria" panose="02040503050406030204" pitchFamily="18" charset="0"/>
                <a:ea typeface="Cambria" panose="02040503050406030204" pitchFamily="18" charset="0"/>
              </a:rPr>
            </a:br>
            <a:r>
              <a:rPr lang="en-US" b="0" i="0" dirty="0">
                <a:solidFill>
                  <a:schemeClr val="tx1">
                    <a:lumMod val="75000"/>
                    <a:lumOff val="25000"/>
                  </a:schemeClr>
                </a:solidFill>
                <a:effectLst/>
                <a:latin typeface="Cambria" panose="02040503050406030204" pitchFamily="18" charset="0"/>
                <a:ea typeface="Cambria" panose="02040503050406030204" pitchFamily="18" charset="0"/>
              </a:rPr>
              <a:t>In other words, the bank would never allocate its money in such a way that it can no longer satisfy the needs of all its customers. The bank would try to be in safe state always.</a:t>
            </a:r>
            <a:endParaRPr lang="en-US" dirty="0">
              <a:solidFill>
                <a:schemeClr val="tx1">
                  <a:lumMod val="75000"/>
                  <a:lumOff val="25000"/>
                </a:schemeClr>
              </a:solidFill>
              <a:latin typeface="Cambria" panose="02040503050406030204" pitchFamily="18" charset="0"/>
              <a:ea typeface="Cambria" panose="02040503050406030204" pitchFamily="18" charset="0"/>
            </a:endParaRPr>
          </a:p>
        </p:txBody>
      </p:sp>
      <p:pic>
        <p:nvPicPr>
          <p:cNvPr id="7170" name="Picture 2" descr="abc">
            <a:extLst>
              <a:ext uri="{FF2B5EF4-FFF2-40B4-BE49-F238E27FC236}">
                <a16:creationId xmlns:a16="http://schemas.microsoft.com/office/drawing/2014/main" id="{DE7D1481-C1AB-4813-B5EE-9113E7D606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2480" y="1880382"/>
            <a:ext cx="3061038" cy="200328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Deadlock in Operating System : Algorithms, Advanatges &amp; Disadvantages">
            <a:extLst>
              <a:ext uri="{FF2B5EF4-FFF2-40B4-BE49-F238E27FC236}">
                <a16:creationId xmlns:a16="http://schemas.microsoft.com/office/drawing/2014/main" id="{BDDB2F53-9414-452D-AEB2-0A42220867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2480" y="4329748"/>
            <a:ext cx="3313279" cy="1786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193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Simple Thankyou GIF">
            <a:extLst>
              <a:ext uri="{FF2B5EF4-FFF2-40B4-BE49-F238E27FC236}">
                <a16:creationId xmlns:a16="http://schemas.microsoft.com/office/drawing/2014/main" id="{6B0F22F0-88D6-441B-86AE-62CDA92AD7D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225040" y="-157481"/>
            <a:ext cx="7904480" cy="7396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54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E4072A-8F09-42FB-9129-24C26AB7F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6590" y="3895093"/>
            <a:ext cx="4481879" cy="2867662"/>
          </a:xfrm>
          <a:prstGeom prst="rect">
            <a:avLst/>
          </a:prstGeom>
        </p:spPr>
      </p:pic>
      <p:sp>
        <p:nvSpPr>
          <p:cNvPr id="2" name="Title 1">
            <a:extLst>
              <a:ext uri="{FF2B5EF4-FFF2-40B4-BE49-F238E27FC236}">
                <a16:creationId xmlns:a16="http://schemas.microsoft.com/office/drawing/2014/main" id="{81265544-4650-4BEF-82EC-A139F228D22B}"/>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1A7B395B-86B4-4FA2-8110-04982BE128ED}"/>
              </a:ext>
            </a:extLst>
          </p:cNvPr>
          <p:cNvSpPr>
            <a:spLocks noGrp="1"/>
          </p:cNvSpPr>
          <p:nvPr>
            <p:ph idx="1"/>
          </p:nvPr>
        </p:nvSpPr>
        <p:spPr>
          <a:xfrm>
            <a:off x="1077959" y="1529076"/>
            <a:ext cx="10036082" cy="4455163"/>
          </a:xfrm>
        </p:spPr>
        <p:txBody>
          <a:bodyPr>
            <a:normAutofit/>
          </a:bodyPr>
          <a:lstStyle/>
          <a:p>
            <a:pPr marL="0" marR="0" indent="0">
              <a:lnSpc>
                <a:spcPct val="107000"/>
              </a:lnSpc>
              <a:spcBef>
                <a:spcPts val="0"/>
              </a:spcBef>
              <a:spcAft>
                <a:spcPts val="800"/>
              </a:spcAft>
              <a:buNone/>
            </a:pPr>
            <a:r>
              <a:rPr lang="en-IN" sz="1800" b="1" dirty="0">
                <a:effectLst/>
                <a:latin typeface="Cambria" panose="02040503050406030204" pitchFamily="18" charset="0"/>
                <a:ea typeface="Calibri" panose="020F0502020204030204" pitchFamily="34" charset="0"/>
                <a:cs typeface="Times New Roman" panose="02020603050405020304" pitchFamily="18" charset="0"/>
              </a:rPr>
              <a:t>Concurrency </a:t>
            </a:r>
            <a:r>
              <a:rPr lang="en-IN" sz="1800" dirty="0">
                <a:effectLst/>
                <a:latin typeface="Cambria" panose="02040503050406030204" pitchFamily="18" charset="0"/>
                <a:ea typeface="Calibri" panose="020F0502020204030204" pitchFamily="34" charset="0"/>
                <a:cs typeface="Times New Roman" panose="02020603050405020304" pitchFamily="18" charset="0"/>
              </a:rPr>
              <a:t>is the execution of the multiple instruction sequences at the same time. It happens in the operating system when there are several process threads running in parallel. Concurrency results in sharing of resources result in problems like deadlocks and resources starvation. Both interleaved and overlapped processes can be viewed as examples of concurrent processes.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IN" sz="1800" b="1" dirty="0">
                <a:effectLst/>
                <a:latin typeface="Cambria" panose="02040503050406030204" pitchFamily="18" charset="0"/>
                <a:ea typeface="Calibri" panose="020F0502020204030204" pitchFamily="34" charset="0"/>
                <a:cs typeface="Times New Roman" panose="02020603050405020304" pitchFamily="18" charset="0"/>
              </a:rPr>
              <a:t>Deadlock</a:t>
            </a:r>
            <a:r>
              <a:rPr lang="en-IN" sz="1800" dirty="0">
                <a:effectLst/>
                <a:latin typeface="Cambria" panose="02040503050406030204" pitchFamily="18" charset="0"/>
                <a:ea typeface="Calibri" panose="020F0502020204030204" pitchFamily="34" charset="0"/>
                <a:cs typeface="Times New Roman" panose="02020603050405020304" pitchFamily="18" charset="0"/>
              </a:rPr>
              <a:t> is a situation where a set of processes are blocked because each process is holding a resource and waiting for another resource acquired by some other process.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IN" sz="1800" dirty="0">
                <a:effectLst/>
                <a:latin typeface="Cambria" panose="02040503050406030204" pitchFamily="18" charset="0"/>
                <a:ea typeface="Calibri" panose="020F0502020204030204" pitchFamily="34" charset="0"/>
                <a:cs typeface="Times New Roman" panose="02020603050405020304" pitchFamily="18" charset="0"/>
              </a:rPr>
              <a:t>The conditions for deadlock to occur are: (a) Mutual exclusion, </a:t>
            </a:r>
          </a:p>
          <a:p>
            <a:pPr marL="0" marR="0" indent="0">
              <a:lnSpc>
                <a:spcPct val="107000"/>
              </a:lnSpc>
              <a:spcBef>
                <a:spcPts val="0"/>
              </a:spcBef>
              <a:spcAft>
                <a:spcPts val="800"/>
              </a:spcAft>
              <a:buNone/>
            </a:pPr>
            <a:r>
              <a:rPr lang="en-IN" sz="1800" dirty="0">
                <a:effectLst/>
                <a:latin typeface="Cambria" panose="02040503050406030204" pitchFamily="18" charset="0"/>
                <a:ea typeface="Calibri" panose="020F0502020204030204" pitchFamily="34" charset="0"/>
                <a:cs typeface="Times New Roman" panose="02020603050405020304" pitchFamily="18" charset="0"/>
              </a:rPr>
              <a:t>(b) Hold and wait, (c) No pre-emption, (d) Circular wait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IN" sz="1800" dirty="0">
                <a:effectLst/>
                <a:latin typeface="Cambria" panose="02040503050406030204" pitchFamily="18" charset="0"/>
                <a:ea typeface="Calibri" panose="020F0502020204030204" pitchFamily="34" charset="0"/>
                <a:cs typeface="Times New Roman" panose="02020603050405020304" pitchFamily="18" charset="0"/>
              </a:rPr>
              <a:t>Three approaches exist for dealing with deadlock: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sz="1800" dirty="0">
                <a:effectLst/>
                <a:latin typeface="Cambria" panose="02040503050406030204" pitchFamily="18" charset="0"/>
                <a:ea typeface="Calibri" panose="020F0502020204030204" pitchFamily="34" charset="0"/>
                <a:cs typeface="Times New Roman" panose="02020603050405020304" pitchFamily="18" charset="0"/>
              </a:rPr>
              <a:t>Prevention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sz="1800" dirty="0">
                <a:effectLst/>
                <a:latin typeface="Cambria" panose="02040503050406030204" pitchFamily="18" charset="0"/>
                <a:ea typeface="Calibri" panose="020F0502020204030204" pitchFamily="34" charset="0"/>
                <a:cs typeface="Times New Roman" panose="02020603050405020304" pitchFamily="18" charset="0"/>
              </a:rPr>
              <a:t>Avoidance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sz="1800" dirty="0">
                <a:effectLst/>
                <a:latin typeface="Cambria" panose="02040503050406030204" pitchFamily="18" charset="0"/>
                <a:ea typeface="Calibri" panose="020F0502020204030204" pitchFamily="34" charset="0"/>
                <a:cs typeface="Times New Roman" panose="02020603050405020304" pitchFamily="18" charset="0"/>
              </a:rPr>
              <a:t>Detection and recovery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86127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F41BA0-7557-4ABC-91CD-CF680460EFB7}"/>
              </a:ext>
            </a:extLst>
          </p:cNvPr>
          <p:cNvSpPr>
            <a:spLocks noGrp="1"/>
          </p:cNvSpPr>
          <p:nvPr>
            <p:ph idx="1"/>
          </p:nvPr>
        </p:nvSpPr>
        <p:spPr>
          <a:xfrm>
            <a:off x="1241518" y="1066801"/>
            <a:ext cx="10452642" cy="5709919"/>
          </a:xfrm>
        </p:spPr>
        <p:txBody>
          <a:bodyPr>
            <a:normAutofit/>
          </a:bodyPr>
          <a:lstStyle/>
          <a:p>
            <a:pPr marL="0" marR="0" indent="0">
              <a:lnSpc>
                <a:spcPct val="115000"/>
              </a:lnSpc>
              <a:spcBef>
                <a:spcPts val="0"/>
              </a:spcBef>
              <a:spcAft>
                <a:spcPts val="1000"/>
              </a:spcAft>
              <a:buNone/>
            </a:pPr>
            <a:r>
              <a:rPr lang="en-US" dirty="0">
                <a:effectLst/>
                <a:latin typeface="Cambria" panose="02040503050406030204" pitchFamily="18" charset="0"/>
                <a:ea typeface="Calibri" panose="020F0502020204030204" pitchFamily="34" charset="0"/>
                <a:cs typeface="Times New Roman" panose="02020603050405020304" pitchFamily="18" charset="0"/>
              </a:rPr>
              <a:t>Our </a:t>
            </a:r>
            <a:r>
              <a:rPr lang="en-US" dirty="0">
                <a:latin typeface="Cambria" panose="02040503050406030204" pitchFamily="18" charset="0"/>
                <a:ea typeface="Calibri" panose="020F0502020204030204" pitchFamily="34" charset="0"/>
                <a:cs typeface="Times New Roman" panose="02020603050405020304" pitchFamily="18" charset="0"/>
              </a:rPr>
              <a:t>Web</a:t>
            </a:r>
            <a:r>
              <a:rPr lang="en-US" dirty="0">
                <a:effectLst/>
                <a:latin typeface="Cambria" panose="02040503050406030204" pitchFamily="18" charset="0"/>
                <a:ea typeface="Calibri" panose="020F0502020204030204" pitchFamily="34" charset="0"/>
                <a:cs typeface="Times New Roman" panose="02020603050405020304" pitchFamily="18" charset="0"/>
              </a:rPr>
              <a:t>site consists of various deadlock and concurrency algorithms: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dirty="0">
                <a:effectLst/>
                <a:latin typeface="Cambria" panose="02040503050406030204" pitchFamily="18" charset="0"/>
                <a:ea typeface="Calibri" panose="020F0502020204030204" pitchFamily="34" charset="0"/>
                <a:cs typeface="Times New Roman" panose="02020603050405020304" pitchFamily="18" charset="0"/>
              </a:rPr>
              <a:t>•	</a:t>
            </a:r>
            <a:r>
              <a:rPr lang="en-US" dirty="0">
                <a:latin typeface="Cambria" panose="02040503050406030204" pitchFamily="18" charset="0"/>
                <a:ea typeface="Calibri" panose="020F0502020204030204" pitchFamily="34" charset="0"/>
                <a:cs typeface="Times New Roman" panose="02020603050405020304" pitchFamily="18" charset="0"/>
              </a:rPr>
              <a:t>Strict Alteration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dirty="0">
                <a:effectLst/>
                <a:latin typeface="Cambria" panose="02040503050406030204" pitchFamily="18" charset="0"/>
                <a:ea typeface="Calibri" panose="020F0502020204030204" pitchFamily="34" charset="0"/>
                <a:cs typeface="Times New Roman" panose="02020603050405020304" pitchFamily="18" charset="0"/>
              </a:rPr>
              <a:t>•	Counting Semaphore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dirty="0">
                <a:effectLst/>
                <a:latin typeface="Cambria" panose="02040503050406030204" pitchFamily="18" charset="0"/>
                <a:ea typeface="Calibri" panose="020F0502020204030204" pitchFamily="34" charset="0"/>
                <a:cs typeface="Times New Roman" panose="02020603050405020304" pitchFamily="18" charset="0"/>
              </a:rPr>
              <a:t>•	Producer Consumer Algorithm</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dirty="0">
                <a:effectLst/>
                <a:latin typeface="Cambria" panose="02040503050406030204" pitchFamily="18" charset="0"/>
                <a:ea typeface="Calibri" panose="020F0502020204030204" pitchFamily="34" charset="0"/>
                <a:cs typeface="Times New Roman" panose="02020603050405020304" pitchFamily="18" charset="0"/>
              </a:rPr>
              <a:t>•	Lock variable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dirty="0">
                <a:effectLst/>
                <a:latin typeface="Cambria" panose="02040503050406030204" pitchFamily="18" charset="0"/>
                <a:ea typeface="Calibri" panose="020F0502020204030204" pitchFamily="34" charset="0"/>
                <a:cs typeface="Times New Roman" panose="02020603050405020304" pitchFamily="18" charset="0"/>
              </a:rPr>
              <a:t>•	Binary Semaphore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dirty="0">
                <a:effectLst/>
                <a:latin typeface="Cambria" panose="02040503050406030204" pitchFamily="18" charset="0"/>
                <a:ea typeface="Calibri" panose="020F0502020204030204" pitchFamily="34" charset="0"/>
                <a:cs typeface="Times New Roman" panose="02020603050405020304" pitchFamily="18" charset="0"/>
              </a:rPr>
              <a:t>•	Peterson’s Algorithm</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dirty="0">
                <a:effectLst/>
                <a:latin typeface="Cambria" panose="02040503050406030204" pitchFamily="18" charset="0"/>
                <a:ea typeface="Calibri" panose="020F0502020204030204" pitchFamily="34" charset="0"/>
                <a:cs typeface="Times New Roman" panose="02020603050405020304" pitchFamily="18" charset="0"/>
              </a:rPr>
              <a:t>•	Test and Lock Set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dirty="0">
                <a:effectLst/>
                <a:latin typeface="Cambria" panose="02040503050406030204" pitchFamily="18" charset="0"/>
                <a:ea typeface="Calibri" panose="020F0502020204030204" pitchFamily="34" charset="0"/>
                <a:cs typeface="Times New Roman" panose="02020603050405020304" pitchFamily="18" charset="0"/>
              </a:rPr>
              <a:t>•	Banker’s Algorithm</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dirty="0">
                <a:effectLst/>
                <a:latin typeface="Cambria" panose="02040503050406030204" pitchFamily="18" charset="0"/>
                <a:ea typeface="Calibri" panose="020F0502020204030204" pitchFamily="34" charset="0"/>
                <a:cs typeface="Times New Roman" panose="02020603050405020304" pitchFamily="18" charset="0"/>
              </a:rPr>
              <a:t>These are implemented using html, </a:t>
            </a:r>
            <a:r>
              <a:rPr lang="en-US" dirty="0" err="1">
                <a:effectLst/>
                <a:latin typeface="Cambria" panose="02040503050406030204" pitchFamily="18" charset="0"/>
                <a:ea typeface="Calibri" panose="020F0502020204030204" pitchFamily="34" charset="0"/>
                <a:cs typeface="Times New Roman" panose="02020603050405020304" pitchFamily="18" charset="0"/>
              </a:rPr>
              <a:t>css</a:t>
            </a:r>
            <a:r>
              <a:rPr lang="en-US" dirty="0">
                <a:effectLst/>
                <a:latin typeface="Cambria" panose="02040503050406030204" pitchFamily="18" charset="0"/>
                <a:ea typeface="Calibri" panose="020F0502020204030204" pitchFamily="34" charset="0"/>
                <a:cs typeface="Times New Roman" panose="02020603050405020304" pitchFamily="18" charset="0"/>
              </a:rPr>
              <a:t> and </a:t>
            </a:r>
            <a:r>
              <a:rPr lang="en-US" dirty="0" err="1">
                <a:effectLst/>
                <a:latin typeface="Cambria" panose="02040503050406030204" pitchFamily="18" charset="0"/>
                <a:ea typeface="Calibri" panose="020F0502020204030204" pitchFamily="34" charset="0"/>
                <a:cs typeface="Times New Roman" panose="02020603050405020304" pitchFamily="18" charset="0"/>
              </a:rPr>
              <a:t>javascript</a:t>
            </a:r>
            <a:r>
              <a:rPr lang="en-US" dirty="0">
                <a:effectLst/>
                <a:latin typeface="Cambria" panose="02040503050406030204" pitchFamily="18" charset="0"/>
                <a:ea typeface="Calibri" panose="020F0502020204030204" pitchFamily="34" charset="0"/>
                <a:cs typeface="Times New Roman" panose="02020603050405020304" pitchFamily="18" charset="0"/>
              </a:rPr>
              <a:t> on visual code studio.</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58A616F1-B1EE-4F38-B66E-5E2B36359E62}"/>
              </a:ext>
            </a:extLst>
          </p:cNvPr>
          <p:cNvPicPr/>
          <p:nvPr/>
        </p:nvPicPr>
        <p:blipFill rotWithShape="1">
          <a:blip r:embed="rId2"/>
          <a:srcRect b="6624"/>
          <a:stretch/>
        </p:blipFill>
        <p:spPr bwMode="auto">
          <a:xfrm>
            <a:off x="5633720" y="1563053"/>
            <a:ext cx="6060440" cy="3608388"/>
          </a:xfrm>
          <a:prstGeom prst="rect">
            <a:avLst/>
          </a:prstGeom>
          <a:ln>
            <a:no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20E2C5C9-6A14-4E8C-BC77-1D05F42482C4}"/>
              </a:ext>
            </a:extLst>
          </p:cNvPr>
          <p:cNvSpPr txBox="1"/>
          <p:nvPr/>
        </p:nvSpPr>
        <p:spPr>
          <a:xfrm>
            <a:off x="7139940" y="2262108"/>
            <a:ext cx="3048000" cy="461665"/>
          </a:xfrm>
          <a:prstGeom prst="rect">
            <a:avLst/>
          </a:prstGeom>
          <a:noFill/>
          <a:ln>
            <a:solidFill>
              <a:schemeClr val="tx2">
                <a:lumMod val="50000"/>
                <a:lumOff val="50000"/>
              </a:schemeClr>
            </a:solidFill>
          </a:ln>
          <a:effectLst>
            <a:glow rad="63500">
              <a:schemeClr val="accent1">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400" b="1" dirty="0">
                <a:solidFill>
                  <a:schemeClr val="bg1"/>
                </a:solidFill>
              </a:rPr>
              <a:t>Homepage</a:t>
            </a:r>
          </a:p>
        </p:txBody>
      </p:sp>
    </p:spTree>
    <p:extLst>
      <p:ext uri="{BB962C8B-B14F-4D97-AF65-F5344CB8AC3E}">
        <p14:creationId xmlns:p14="http://schemas.microsoft.com/office/powerpoint/2010/main" val="229667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C9C86-0365-4287-BBC5-6DF83C1D93C5}"/>
              </a:ext>
            </a:extLst>
          </p:cNvPr>
          <p:cNvSpPr>
            <a:spLocks noGrp="1"/>
          </p:cNvSpPr>
          <p:nvPr>
            <p:ph type="title"/>
          </p:nvPr>
        </p:nvSpPr>
        <p:spPr/>
        <p:txBody>
          <a:bodyPr/>
          <a:lstStyle/>
          <a:p>
            <a:pPr algn="ctr"/>
            <a:r>
              <a:rPr lang="en-US" dirty="0"/>
              <a:t>Strict Alteration</a:t>
            </a:r>
          </a:p>
        </p:txBody>
      </p:sp>
      <p:sp>
        <p:nvSpPr>
          <p:cNvPr id="3" name="Content Placeholder 2">
            <a:extLst>
              <a:ext uri="{FF2B5EF4-FFF2-40B4-BE49-F238E27FC236}">
                <a16:creationId xmlns:a16="http://schemas.microsoft.com/office/drawing/2014/main" id="{A8826A1C-AF32-4BAD-A1BD-AF8DF5DB2F98}"/>
              </a:ext>
            </a:extLst>
          </p:cNvPr>
          <p:cNvSpPr>
            <a:spLocks noGrp="1"/>
          </p:cNvSpPr>
          <p:nvPr>
            <p:ph idx="1"/>
          </p:nvPr>
        </p:nvSpPr>
        <p:spPr>
          <a:xfrm>
            <a:off x="1251678" y="1396996"/>
            <a:ext cx="5829842" cy="5196843"/>
          </a:xfrm>
        </p:spPr>
        <p:txBody>
          <a:bodyPr>
            <a:normAutofit/>
          </a:bodyPr>
          <a:lstStyle/>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en-US" sz="2400" b="1" dirty="0">
                <a:effectLst/>
                <a:latin typeface="Cambria" panose="02040503050406030204" pitchFamily="18" charset="0"/>
                <a:ea typeface="Calibri" panose="020F0502020204030204" pitchFamily="34" charset="0"/>
                <a:cs typeface="Times New Roman" panose="02020603050405020304" pitchFamily="18" charset="0"/>
              </a:rPr>
              <a:t>Strict Alternation Approach </a:t>
            </a:r>
            <a:r>
              <a:rPr lang="en-US" sz="2400" dirty="0">
                <a:effectLst/>
                <a:latin typeface="Cambria" panose="02040503050406030204" pitchFamily="18" charset="0"/>
                <a:ea typeface="Calibri" panose="020F0502020204030204" pitchFamily="34" charset="0"/>
                <a:cs typeface="Times New Roman" panose="02020603050405020304" pitchFamily="18" charset="0"/>
              </a:rPr>
              <a:t>is the software mechanism implemented at user mode. It is a busy waiting solution which can be implemented only for two processes. In this approach, A turn variable is used which is actually a lock. This approach can only be used for only two processes. In general, let the two processes be P0 and P1. They share a variable called turn variable. </a:t>
            </a:r>
            <a:endParaRPr lang="en-US" sz="2800" dirty="0"/>
          </a:p>
        </p:txBody>
      </p:sp>
      <p:pic>
        <p:nvPicPr>
          <p:cNvPr id="5" name="Picture 4">
            <a:extLst>
              <a:ext uri="{FF2B5EF4-FFF2-40B4-BE49-F238E27FC236}">
                <a16:creationId xmlns:a16="http://schemas.microsoft.com/office/drawing/2014/main" id="{6141E339-EE33-4AA7-927F-A806108106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0729" y="1541777"/>
            <a:ext cx="4284377" cy="4513583"/>
          </a:xfrm>
          <a:prstGeom prst="rect">
            <a:avLst/>
          </a:prstGeom>
        </p:spPr>
      </p:pic>
    </p:spTree>
    <p:extLst>
      <p:ext uri="{BB962C8B-B14F-4D97-AF65-F5344CB8AC3E}">
        <p14:creationId xmlns:p14="http://schemas.microsoft.com/office/powerpoint/2010/main" val="2187051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4A15-3134-49A8-9DC9-3C596F842F71}"/>
              </a:ext>
            </a:extLst>
          </p:cNvPr>
          <p:cNvSpPr>
            <a:spLocks noGrp="1"/>
          </p:cNvSpPr>
          <p:nvPr>
            <p:ph type="title"/>
          </p:nvPr>
        </p:nvSpPr>
        <p:spPr/>
        <p:txBody>
          <a:bodyPr/>
          <a:lstStyle/>
          <a:p>
            <a:pPr algn="ctr"/>
            <a:r>
              <a:rPr lang="en-US" dirty="0"/>
              <a:t>COUNTING SEMAPHORES</a:t>
            </a:r>
          </a:p>
        </p:txBody>
      </p:sp>
      <p:sp>
        <p:nvSpPr>
          <p:cNvPr id="3" name="Content Placeholder 2">
            <a:extLst>
              <a:ext uri="{FF2B5EF4-FFF2-40B4-BE49-F238E27FC236}">
                <a16:creationId xmlns:a16="http://schemas.microsoft.com/office/drawing/2014/main" id="{47AB97D0-1D4A-4B78-AED9-B04EF295F9EA}"/>
              </a:ext>
            </a:extLst>
          </p:cNvPr>
          <p:cNvSpPr>
            <a:spLocks noGrp="1"/>
          </p:cNvSpPr>
          <p:nvPr>
            <p:ph idx="1"/>
          </p:nvPr>
        </p:nvSpPr>
        <p:spPr>
          <a:xfrm>
            <a:off x="5679440" y="1637409"/>
            <a:ext cx="6096000" cy="4838205"/>
          </a:xfrm>
        </p:spPr>
        <p:txBody>
          <a:bodyPr>
            <a:normAutofit fontScale="92500" lnSpcReduction="20000"/>
          </a:bodyPr>
          <a:lstStyle/>
          <a:p>
            <a:pPr marL="0" indent="0">
              <a:buNone/>
            </a:pPr>
            <a:r>
              <a:rPr lang="en-US" sz="2400" dirty="0">
                <a:latin typeface="Cambria" panose="02040503050406030204" pitchFamily="18" charset="0"/>
                <a:ea typeface="Cambria" panose="02040503050406030204" pitchFamily="18" charset="0"/>
              </a:rPr>
              <a:t>In </a:t>
            </a:r>
            <a:r>
              <a:rPr lang="en-US" sz="2400" b="1" dirty="0">
                <a:latin typeface="Cambria" panose="02040503050406030204" pitchFamily="18" charset="0"/>
                <a:ea typeface="Cambria" panose="02040503050406030204" pitchFamily="18" charset="0"/>
              </a:rPr>
              <a:t>Counting semaphores</a:t>
            </a:r>
            <a:r>
              <a:rPr lang="en-US" sz="2400" dirty="0">
                <a:latin typeface="Cambria" panose="02040503050406030204" pitchFamily="18" charset="0"/>
                <a:ea typeface="Cambria" panose="02040503050406030204" pitchFamily="18" charset="0"/>
              </a:rPr>
              <a:t>, firstly, the semaphore variable is initialized with the number of resources available. After that, whenever a process needs some resource, then the wait() function is called and the value of the semaphore variable is decreased by one. The process then uses the resource and after using the resource, the signal() function is called and the value of the semaphore variable is increased by one. So, when the value of the semaphore variable goes to 0 i.e. all the resources are taken by the process and there is no resource left to be used, then if some other process wants to use resources, then that process has to wait for its turn. In this way, we achieve the process synchronization.</a:t>
            </a:r>
          </a:p>
        </p:txBody>
      </p:sp>
      <p:pic>
        <p:nvPicPr>
          <p:cNvPr id="5" name="Picture 4">
            <a:extLst>
              <a:ext uri="{FF2B5EF4-FFF2-40B4-BE49-F238E27FC236}">
                <a16:creationId xmlns:a16="http://schemas.microsoft.com/office/drawing/2014/main" id="{001579B7-4183-499A-ABC7-5BF28BBAB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678" y="1637410"/>
            <a:ext cx="4178046" cy="4178046"/>
          </a:xfrm>
          <a:prstGeom prst="rect">
            <a:avLst/>
          </a:prstGeom>
        </p:spPr>
      </p:pic>
    </p:spTree>
    <p:extLst>
      <p:ext uri="{BB962C8B-B14F-4D97-AF65-F5344CB8AC3E}">
        <p14:creationId xmlns:p14="http://schemas.microsoft.com/office/powerpoint/2010/main" val="3960003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4577-ADC2-4907-91A1-0CF104EF4281}"/>
              </a:ext>
            </a:extLst>
          </p:cNvPr>
          <p:cNvSpPr>
            <a:spLocks noGrp="1"/>
          </p:cNvSpPr>
          <p:nvPr>
            <p:ph type="title"/>
          </p:nvPr>
        </p:nvSpPr>
        <p:spPr/>
        <p:txBody>
          <a:bodyPr/>
          <a:lstStyle/>
          <a:p>
            <a:pPr algn="ctr"/>
            <a:r>
              <a:rPr lang="en-US" dirty="0"/>
              <a:t>Binary semaphores</a:t>
            </a:r>
          </a:p>
        </p:txBody>
      </p:sp>
      <p:sp>
        <p:nvSpPr>
          <p:cNvPr id="3" name="Content Placeholder 2">
            <a:extLst>
              <a:ext uri="{FF2B5EF4-FFF2-40B4-BE49-F238E27FC236}">
                <a16:creationId xmlns:a16="http://schemas.microsoft.com/office/drawing/2014/main" id="{AAB2C165-E4F3-4FC9-9E11-0A1A503B8348}"/>
              </a:ext>
            </a:extLst>
          </p:cNvPr>
          <p:cNvSpPr>
            <a:spLocks noGrp="1"/>
          </p:cNvSpPr>
          <p:nvPr>
            <p:ph idx="1"/>
          </p:nvPr>
        </p:nvSpPr>
        <p:spPr>
          <a:xfrm>
            <a:off x="1251678" y="1222894"/>
            <a:ext cx="6205762" cy="5635106"/>
          </a:xfrm>
        </p:spPr>
        <p:txBody>
          <a:bodyPr>
            <a:normAutofit fontScale="92500"/>
          </a:bodyPr>
          <a:lstStyle/>
          <a:p>
            <a:pPr marL="0" indent="0">
              <a:buNone/>
            </a:pPr>
            <a:r>
              <a:rPr lang="en-US" sz="1600" dirty="0">
                <a:latin typeface="Cambria" panose="02040503050406030204" pitchFamily="18" charset="0"/>
                <a:ea typeface="Cambria" panose="02040503050406030204" pitchFamily="18" charset="0"/>
              </a:rPr>
              <a:t>1. A </a:t>
            </a:r>
            <a:r>
              <a:rPr lang="en-US" sz="2600" b="1" dirty="0">
                <a:latin typeface="Cambria" panose="02040503050406030204" pitchFamily="18" charset="0"/>
                <a:ea typeface="Cambria" panose="02040503050406030204" pitchFamily="18" charset="0"/>
              </a:rPr>
              <a:t>binary semaphore </a:t>
            </a:r>
            <a:r>
              <a:rPr lang="en-US" sz="1600" dirty="0">
                <a:latin typeface="Cambria" panose="02040503050406030204" pitchFamily="18" charset="0"/>
                <a:ea typeface="Cambria" panose="02040503050406030204" pitchFamily="18" charset="0"/>
              </a:rPr>
              <a:t>has two components-</a:t>
            </a:r>
          </a:p>
          <a:p>
            <a:pPr marL="0" indent="0" algn="just">
              <a:buNone/>
            </a:pPr>
            <a:r>
              <a:rPr lang="en-US" sz="1600" dirty="0">
                <a:latin typeface="Cambria" panose="02040503050406030204" pitchFamily="18" charset="0"/>
                <a:ea typeface="Cambria" panose="02040503050406030204" pitchFamily="18" charset="0"/>
              </a:rPr>
              <a:t>  a.  An integer value which can be either 0 or 1.</a:t>
            </a:r>
          </a:p>
          <a:p>
            <a:pPr marL="0" indent="0" algn="just">
              <a:buNone/>
            </a:pPr>
            <a:r>
              <a:rPr lang="en-US" sz="1600" dirty="0">
                <a:latin typeface="Cambria" panose="02040503050406030204" pitchFamily="18" charset="0"/>
                <a:ea typeface="Cambria" panose="02040503050406030204" pitchFamily="18" charset="0"/>
              </a:rPr>
              <a:t>  b.  An associated waiting list (usually a queue).</a:t>
            </a:r>
          </a:p>
          <a:p>
            <a:pPr marL="0" indent="0" algn="just">
              <a:buNone/>
            </a:pPr>
            <a:r>
              <a:rPr lang="en-US" sz="1600" dirty="0">
                <a:latin typeface="Cambria" panose="02040503050406030204" pitchFamily="18" charset="0"/>
                <a:ea typeface="Cambria" panose="02040503050406030204" pitchFamily="18" charset="0"/>
              </a:rPr>
              <a:t>2. The waiting list of binary semaphore contains the processes that got blocked when trying to enter the critical section.</a:t>
            </a:r>
          </a:p>
          <a:p>
            <a:pPr marL="0" indent="0" algn="just">
              <a:buNone/>
            </a:pPr>
            <a:r>
              <a:rPr lang="en-US" sz="1600" dirty="0">
                <a:latin typeface="Cambria" panose="02040503050406030204" pitchFamily="18" charset="0"/>
                <a:ea typeface="Cambria" panose="02040503050406030204" pitchFamily="18" charset="0"/>
              </a:rPr>
              <a:t>3. In waiting list, the blocked processes are put to sleep.</a:t>
            </a:r>
          </a:p>
          <a:p>
            <a:pPr marL="0" indent="0" algn="just">
              <a:buNone/>
            </a:pPr>
            <a:r>
              <a:rPr lang="en-US" sz="1600" dirty="0">
                <a:latin typeface="Cambria" panose="02040503050406030204" pitchFamily="18" charset="0"/>
                <a:ea typeface="Cambria" panose="02040503050406030204" pitchFamily="18" charset="0"/>
              </a:rPr>
              <a:t>4. The waiting list is usually implemented using a queue data structure.</a:t>
            </a:r>
          </a:p>
          <a:p>
            <a:pPr marL="0" indent="0" algn="just">
              <a:buNone/>
            </a:pPr>
            <a:r>
              <a:rPr lang="en-US" sz="1600" dirty="0">
                <a:latin typeface="Cambria" panose="02040503050406030204" pitchFamily="18" charset="0"/>
                <a:ea typeface="Cambria" panose="02040503050406030204" pitchFamily="18" charset="0"/>
              </a:rPr>
              <a:t>5. Using a queue as waiting list ensures bounded waiting.</a:t>
            </a:r>
          </a:p>
          <a:p>
            <a:pPr marL="0" indent="0" algn="just">
              <a:buNone/>
            </a:pPr>
            <a:r>
              <a:rPr lang="en-US" sz="1600" dirty="0">
                <a:latin typeface="Cambria" panose="02040503050406030204" pitchFamily="18" charset="0"/>
                <a:ea typeface="Cambria" panose="02040503050406030204" pitchFamily="18" charset="0"/>
              </a:rPr>
              <a:t>6. This is because the process which arrives first in the waiting queue gets the chance to enter the critical section first.</a:t>
            </a:r>
          </a:p>
          <a:p>
            <a:pPr marL="0" indent="0" algn="just">
              <a:buNone/>
            </a:pPr>
            <a:r>
              <a:rPr lang="en-US" sz="1600" dirty="0">
                <a:latin typeface="Cambria" panose="02040503050406030204" pitchFamily="18" charset="0"/>
                <a:ea typeface="Cambria" panose="02040503050406030204" pitchFamily="18" charset="0"/>
              </a:rPr>
              <a:t>7. The wait operation is executed when a process tries to enter the critical section.</a:t>
            </a:r>
          </a:p>
          <a:p>
            <a:pPr marL="0" indent="0" algn="just">
              <a:buNone/>
            </a:pPr>
            <a:r>
              <a:rPr lang="en-US" sz="1600" dirty="0">
                <a:latin typeface="Cambria" panose="02040503050406030204" pitchFamily="18" charset="0"/>
                <a:ea typeface="Cambria" panose="02040503050406030204" pitchFamily="18" charset="0"/>
              </a:rPr>
              <a:t>8. The signal operation is executed when a process takes exit from the critical section.</a:t>
            </a:r>
          </a:p>
          <a:p>
            <a:pPr marL="0" indent="0" algn="just">
              <a:buNone/>
            </a:pPr>
            <a:r>
              <a:rPr lang="en-US" sz="1600" dirty="0">
                <a:latin typeface="Cambria" panose="02040503050406030204" pitchFamily="18" charset="0"/>
                <a:ea typeface="Cambria" panose="02040503050406030204" pitchFamily="18" charset="0"/>
              </a:rPr>
              <a:t>9. Binary semaphores are mainly used for two purposes-</a:t>
            </a:r>
          </a:p>
          <a:p>
            <a:pPr marL="0" indent="0" algn="just">
              <a:buNone/>
            </a:pPr>
            <a:r>
              <a:rPr lang="en-US" sz="1600" dirty="0">
                <a:latin typeface="Cambria" panose="02040503050406030204" pitchFamily="18" charset="0"/>
                <a:ea typeface="Cambria" panose="02040503050406030204" pitchFamily="18" charset="0"/>
              </a:rPr>
              <a:t>  a. To ensure mutual exclusion.</a:t>
            </a:r>
          </a:p>
          <a:p>
            <a:pPr marL="0" indent="0" algn="just">
              <a:buNone/>
            </a:pPr>
            <a:r>
              <a:rPr lang="en-US" sz="1600" dirty="0">
                <a:latin typeface="Cambria" panose="02040503050406030204" pitchFamily="18" charset="0"/>
                <a:ea typeface="Cambria" panose="02040503050406030204" pitchFamily="18" charset="0"/>
              </a:rPr>
              <a:t>  b. To implement order in which the process must execute.</a:t>
            </a:r>
          </a:p>
        </p:txBody>
      </p:sp>
      <p:pic>
        <p:nvPicPr>
          <p:cNvPr id="1026" name="Picture 2" descr="abc">
            <a:extLst>
              <a:ext uri="{FF2B5EF4-FFF2-40B4-BE49-F238E27FC236}">
                <a16:creationId xmlns:a16="http://schemas.microsoft.com/office/drawing/2014/main" id="{ACCDA44D-DE94-4F6D-BA04-D0F7AC137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2060" y="2157614"/>
            <a:ext cx="3979026" cy="3979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266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D7CB-434B-4633-9B48-DF62C7865E82}"/>
              </a:ext>
            </a:extLst>
          </p:cNvPr>
          <p:cNvSpPr>
            <a:spLocks noGrp="1"/>
          </p:cNvSpPr>
          <p:nvPr>
            <p:ph type="title"/>
          </p:nvPr>
        </p:nvSpPr>
        <p:spPr/>
        <p:txBody>
          <a:bodyPr/>
          <a:lstStyle/>
          <a:p>
            <a:pPr algn="ctr"/>
            <a:r>
              <a:rPr lang="en-US" dirty="0"/>
              <a:t>Lock variable</a:t>
            </a:r>
          </a:p>
        </p:txBody>
      </p:sp>
      <p:sp>
        <p:nvSpPr>
          <p:cNvPr id="3" name="Content Placeholder 2">
            <a:extLst>
              <a:ext uri="{FF2B5EF4-FFF2-40B4-BE49-F238E27FC236}">
                <a16:creationId xmlns:a16="http://schemas.microsoft.com/office/drawing/2014/main" id="{5B8131D4-2015-4590-A021-B5F315DA1EAB}"/>
              </a:ext>
            </a:extLst>
          </p:cNvPr>
          <p:cNvSpPr>
            <a:spLocks noGrp="1"/>
          </p:cNvSpPr>
          <p:nvPr>
            <p:ph idx="1"/>
          </p:nvPr>
        </p:nvSpPr>
        <p:spPr>
          <a:xfrm>
            <a:off x="5041358" y="1783078"/>
            <a:ext cx="6784882" cy="5059679"/>
          </a:xfrm>
        </p:spPr>
        <p:txBody>
          <a:bodyPr>
            <a:normAutofit/>
          </a:bodyPr>
          <a:lstStyle/>
          <a:p>
            <a:pPr marL="0" indent="0">
              <a:buNone/>
            </a:pPr>
            <a:r>
              <a:rPr lang="en-US" dirty="0">
                <a:latin typeface="Cambria" panose="02040503050406030204" pitchFamily="18" charset="0"/>
                <a:ea typeface="Cambria" panose="02040503050406030204" pitchFamily="18" charset="0"/>
              </a:rPr>
              <a:t>This is the simplest synchronization mechanism. This is a Software Mechanism implemented in User mode. This is a busy waiting solution which can be used for more than two processes. In this mechanism, a Lock variable </a:t>
            </a:r>
            <a:r>
              <a:rPr lang="en-US" dirty="0" err="1">
                <a:latin typeface="Cambria" panose="02040503050406030204" pitchFamily="18" charset="0"/>
                <a:ea typeface="Cambria" panose="02040503050406030204" pitchFamily="18" charset="0"/>
              </a:rPr>
              <a:t>lockis</a:t>
            </a:r>
            <a:r>
              <a:rPr lang="en-US" dirty="0">
                <a:latin typeface="Cambria" panose="02040503050406030204" pitchFamily="18" charset="0"/>
                <a:ea typeface="Cambria" panose="02040503050406030204" pitchFamily="18" charset="0"/>
              </a:rPr>
              <a:t> used. Two values of lock can be possible, either 0 or 1. Lock value 0 means that the critical section is vacant while the lock value 1 means that it is occupied. A process which wants to get into the critical section first checks the value of the lock variable. If it is 0 then it sets the value of lock as 1 and enters into the critical section, otherwise it waits.</a:t>
            </a:r>
          </a:p>
        </p:txBody>
      </p:sp>
      <p:pic>
        <p:nvPicPr>
          <p:cNvPr id="3074" name="Picture 2" descr="abc">
            <a:extLst>
              <a:ext uri="{FF2B5EF4-FFF2-40B4-BE49-F238E27FC236}">
                <a16:creationId xmlns:a16="http://schemas.microsoft.com/office/drawing/2014/main" id="{E54A0519-4DC7-451A-B132-82C3CBB2E7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135" y="2316480"/>
            <a:ext cx="3664585" cy="2983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776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5C8F1-3FF2-40C5-A9B5-7EF5C06F91A3}"/>
              </a:ext>
            </a:extLst>
          </p:cNvPr>
          <p:cNvSpPr>
            <a:spLocks noGrp="1"/>
          </p:cNvSpPr>
          <p:nvPr>
            <p:ph type="title"/>
          </p:nvPr>
        </p:nvSpPr>
        <p:spPr/>
        <p:txBody>
          <a:bodyPr/>
          <a:lstStyle/>
          <a:p>
            <a:pPr algn="ctr"/>
            <a:r>
              <a:rPr lang="en-US" dirty="0"/>
              <a:t>Test and set lock</a:t>
            </a:r>
          </a:p>
        </p:txBody>
      </p:sp>
      <p:sp>
        <p:nvSpPr>
          <p:cNvPr id="3" name="Content Placeholder 2">
            <a:extLst>
              <a:ext uri="{FF2B5EF4-FFF2-40B4-BE49-F238E27FC236}">
                <a16:creationId xmlns:a16="http://schemas.microsoft.com/office/drawing/2014/main" id="{FD22EAF5-A8C4-4005-8D4C-816A0CEDE535}"/>
              </a:ext>
            </a:extLst>
          </p:cNvPr>
          <p:cNvSpPr>
            <a:spLocks noGrp="1"/>
          </p:cNvSpPr>
          <p:nvPr>
            <p:ph idx="1"/>
          </p:nvPr>
        </p:nvSpPr>
        <p:spPr>
          <a:xfrm>
            <a:off x="1251678" y="1874517"/>
            <a:ext cx="5687602" cy="4307839"/>
          </a:xfrm>
        </p:spPr>
        <p:txBody>
          <a:bodyPr/>
          <a:lstStyle/>
          <a:p>
            <a:pPr marL="0" indent="0">
              <a:buNone/>
            </a:pPr>
            <a:r>
              <a:rPr lang="en-US" b="1" dirty="0" err="1">
                <a:latin typeface="Cambria" panose="02040503050406030204" pitchFamily="18" charset="0"/>
                <a:ea typeface="Cambria" panose="02040503050406030204" pitchFamily="18" charset="0"/>
              </a:rPr>
              <a:t>TestAndSet</a:t>
            </a:r>
            <a:r>
              <a:rPr lang="en-US" dirty="0">
                <a:latin typeface="Cambria" panose="02040503050406030204" pitchFamily="18" charset="0"/>
                <a:ea typeface="Cambria" panose="02040503050406030204" pitchFamily="18" charset="0"/>
              </a:rPr>
              <a:t> is a hardware solution to the synchronization problem. In </a:t>
            </a:r>
            <a:r>
              <a:rPr lang="en-US" dirty="0" err="1">
                <a:latin typeface="Cambria" panose="02040503050406030204" pitchFamily="18" charset="0"/>
                <a:ea typeface="Cambria" panose="02040503050406030204" pitchFamily="18" charset="0"/>
              </a:rPr>
              <a:t>TestAndSet</a:t>
            </a:r>
            <a:r>
              <a:rPr lang="en-US" dirty="0">
                <a:latin typeface="Cambria" panose="02040503050406030204" pitchFamily="18" charset="0"/>
                <a:ea typeface="Cambria" panose="02040503050406030204" pitchFamily="18" charset="0"/>
              </a:rPr>
              <a:t>, we have a shared lock variable which can take either of the two values, 0 or 1.</a:t>
            </a:r>
          </a:p>
          <a:p>
            <a:pPr marL="0" indent="0">
              <a:buNone/>
            </a:pPr>
            <a:r>
              <a:rPr lang="en-US" dirty="0">
                <a:latin typeface="Cambria" panose="02040503050406030204" pitchFamily="18" charset="0"/>
                <a:ea typeface="Cambria" panose="02040503050406030204" pitchFamily="18" charset="0"/>
              </a:rPr>
              <a:t>Before entering into the critical section, a process inquires about the lock. If it is locked, it keeps on waiting until it becomes free and if it is not locked, it takes the lock and executes the critical section.</a:t>
            </a:r>
          </a:p>
        </p:txBody>
      </p:sp>
      <p:pic>
        <p:nvPicPr>
          <p:cNvPr id="4098" name="Picture 2" descr="abc">
            <a:extLst>
              <a:ext uri="{FF2B5EF4-FFF2-40B4-BE49-F238E27FC236}">
                <a16:creationId xmlns:a16="http://schemas.microsoft.com/office/drawing/2014/main" id="{7F896404-A7BA-4D71-8F84-D5292A527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9280" y="1468213"/>
            <a:ext cx="4475162" cy="4714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176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B485B-D9D9-4C2D-9AB9-BF967AC8FAB2}"/>
              </a:ext>
            </a:extLst>
          </p:cNvPr>
          <p:cNvSpPr>
            <a:spLocks noGrp="1"/>
          </p:cNvSpPr>
          <p:nvPr>
            <p:ph type="title"/>
          </p:nvPr>
        </p:nvSpPr>
        <p:spPr/>
        <p:txBody>
          <a:bodyPr/>
          <a:lstStyle/>
          <a:p>
            <a:pPr algn="ctr"/>
            <a:r>
              <a:rPr lang="en-US" dirty="0"/>
              <a:t>Petersons algorithm</a:t>
            </a:r>
          </a:p>
        </p:txBody>
      </p:sp>
      <p:sp>
        <p:nvSpPr>
          <p:cNvPr id="3" name="Content Placeholder 2">
            <a:extLst>
              <a:ext uri="{FF2B5EF4-FFF2-40B4-BE49-F238E27FC236}">
                <a16:creationId xmlns:a16="http://schemas.microsoft.com/office/drawing/2014/main" id="{EF53F7FC-AA7C-4ED3-B4B3-34FFE6A65034}"/>
              </a:ext>
            </a:extLst>
          </p:cNvPr>
          <p:cNvSpPr>
            <a:spLocks noGrp="1"/>
          </p:cNvSpPr>
          <p:nvPr>
            <p:ph idx="1"/>
          </p:nvPr>
        </p:nvSpPr>
        <p:spPr>
          <a:xfrm>
            <a:off x="5691598" y="2594146"/>
            <a:ext cx="6002562" cy="3593591"/>
          </a:xfrm>
        </p:spPr>
        <p:txBody>
          <a:bodyPr/>
          <a:lstStyle/>
          <a:p>
            <a:pPr marL="0" indent="0">
              <a:buNone/>
            </a:pPr>
            <a:r>
              <a:rPr lang="en-US" b="1" dirty="0">
                <a:latin typeface="Cambria" panose="02040503050406030204" pitchFamily="18" charset="0"/>
                <a:ea typeface="Cambria" panose="02040503050406030204" pitchFamily="18" charset="0"/>
              </a:rPr>
              <a:t>Peterson’s solution </a:t>
            </a:r>
            <a:r>
              <a:rPr lang="en-US" dirty="0">
                <a:latin typeface="Cambria" panose="02040503050406030204" pitchFamily="18" charset="0"/>
                <a:ea typeface="Cambria" panose="02040503050406030204" pitchFamily="18" charset="0"/>
              </a:rPr>
              <a:t>provides a good algorithmic description of solving the critical-section problem and illustrates some of the complexities involved in designing software that addresses the requirements of mutual exclusion, progress, and bounded waiting. Peterson's algorithm is considered a standard low-level algorithm for two-thread mutual exclusion.</a:t>
            </a:r>
          </a:p>
        </p:txBody>
      </p:sp>
      <p:pic>
        <p:nvPicPr>
          <p:cNvPr id="5122" name="Picture 2" descr="abc">
            <a:extLst>
              <a:ext uri="{FF2B5EF4-FFF2-40B4-BE49-F238E27FC236}">
                <a16:creationId xmlns:a16="http://schemas.microsoft.com/office/drawing/2014/main" id="{24258939-17EC-4E1C-811C-E70D0D2E93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678" y="1666240"/>
            <a:ext cx="4292282" cy="4521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498390"/>
      </p:ext>
    </p:extLst>
  </p:cSld>
  <p:clrMapOvr>
    <a:masterClrMapping/>
  </p:clrMapOvr>
</p:sld>
</file>

<file path=ppt/theme/theme1.xml><?xml version="1.0" encoding="utf-8"?>
<a:theme xmlns:a="http://schemas.openxmlformats.org/drawingml/2006/main" name="Theme1">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B3941364-9326-4041-9D43-9E8278089AD3}" vid="{0CA881D0-BB8E-48FB-AC74-8559E9912A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168</TotalTime>
  <Words>1192</Words>
  <Application>Microsoft Office PowerPoint</Application>
  <PresentationFormat>Widescreen</PresentationFormat>
  <Paragraphs>55</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Cambria</vt:lpstr>
      <vt:lpstr>Gill Sans MT</vt:lpstr>
      <vt:lpstr>Impact</vt:lpstr>
      <vt:lpstr>Symbol</vt:lpstr>
      <vt:lpstr>Times New Roman</vt:lpstr>
      <vt:lpstr>Theme1</vt:lpstr>
      <vt:lpstr>Deadlock and concurrency algorithms visualiser  </vt:lpstr>
      <vt:lpstr>Introduction</vt:lpstr>
      <vt:lpstr>PowerPoint Presentation</vt:lpstr>
      <vt:lpstr>Strict Alteration</vt:lpstr>
      <vt:lpstr>COUNTING SEMAPHORES</vt:lpstr>
      <vt:lpstr>Binary semaphores</vt:lpstr>
      <vt:lpstr>Lock variable</vt:lpstr>
      <vt:lpstr>Test and set lock</vt:lpstr>
      <vt:lpstr>Petersons algorithm</vt:lpstr>
      <vt:lpstr>Producer-consumer algorithm</vt:lpstr>
      <vt:lpstr>Banker’s algorithm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 and concurrency algorithms visualiser  </dc:title>
  <dc:creator>Tureen Chauhan</dc:creator>
  <cp:lastModifiedBy>Tureen Chauhan</cp:lastModifiedBy>
  <cp:revision>12</cp:revision>
  <dcterms:created xsi:type="dcterms:W3CDTF">2021-05-18T06:34:49Z</dcterms:created>
  <dcterms:modified xsi:type="dcterms:W3CDTF">2021-05-20T12:42:30Z</dcterms:modified>
</cp:coreProperties>
</file>