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95" r:id="rId4"/>
    <p:sldId id="296" r:id="rId5"/>
    <p:sldId id="297" r:id="rId6"/>
    <p:sldId id="298" r:id="rId7"/>
    <p:sldId id="299" r:id="rId8"/>
    <p:sldId id="300" r:id="rId9"/>
    <p:sldId id="291" r:id="rId10"/>
    <p:sldId id="286" r:id="rId11"/>
    <p:sldId id="289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B1C08-9F8D-4350-B159-9461754E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9C58DD-3D08-441E-A23D-E9C8BD1ED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59516-9508-47E0-B3DE-2F06CA60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6F2-34C8-47F3-B94E-5DCC9C7B730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1ECF4B-01F2-445D-9610-361C2031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C3431-9EDC-4F23-8A09-2FC80CEC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2CE9-19D5-49FC-8086-010AFD083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41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DA91E5-EE16-4EA8-A7C7-9F0108E21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31AA6D-5BA3-4C99-991D-4352124D2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0A3B31-4FD3-4E30-A929-D9384BE4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6F2-34C8-47F3-B94E-5DCC9C7B730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ADAE9D-C9A3-4843-B7E9-B33E048E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ED7134-3151-47F2-BC5C-2461FF32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2CE9-19D5-49FC-8086-010AFD083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244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10197-5413-4532-AE6C-BD16E368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72798"/>
            <a:ext cx="9699594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720CF7-6FCE-4D98-AFA5-F0217858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8157B2-44F2-4301-8CB4-16A4B3DA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CO" dirty="0"/>
              <a:t>Instructor Walter Arias Pagina No.</a:t>
            </a:r>
            <a:fld id="{88F12CE9-19D5-49FC-8086-010AFD083DFA}" type="slidenum">
              <a:rPr lang="es-CO" smtClean="0"/>
              <a:pPr/>
              <a:t>‹Nº›</a:t>
            </a:fld>
            <a:endParaRPr lang="es-CO" dirty="0"/>
          </a:p>
        </p:txBody>
      </p:sp>
      <p:pic>
        <p:nvPicPr>
          <p:cNvPr id="8" name="Imagen 7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FC623287-CE72-492D-A5B8-E6C1725A2C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300" y="372798"/>
            <a:ext cx="975403" cy="97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3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91168-EEF1-4BA9-BC9F-20636D3A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FE3A77-D100-4FE3-BBC5-758902E7E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2E94EB-D95B-44A9-9785-97CD07FE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6F2-34C8-47F3-B94E-5DCC9C7B730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D351F-9996-4230-ACBF-24D1A5BF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5082C3-281B-46A3-B42C-BFF45F67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2CE9-19D5-49FC-8086-010AFD083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922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568E1-0E91-4F0B-B81C-FED19CA1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53E39-9897-46ED-B79D-3E087B898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DF1977-F793-404A-8128-9E936A06C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890C73-7F97-4DC4-8D45-68C5AE71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6F2-34C8-47F3-B94E-5DCC9C7B730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D8C576-725A-4781-81BB-F1DC2305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0648A3-E033-41B6-96FD-A552ECA7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2CE9-19D5-49FC-8086-010AFD083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1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42928-1A20-4F1C-8A85-41AC7E41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29D885-E28B-4ACE-AB93-DF2DCE1E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4C11B3-BF46-48E1-9CA0-0111B5CE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4C2960-9827-47D5-8322-5DC4C1CCF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D26E94-AB76-4E4A-AF9B-FE19DA181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80C0EA-D904-4F98-9ACF-0092E288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6F2-34C8-47F3-B94E-5DCC9C7B730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D620F9-F75C-4864-B054-C325DC36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9ABFFC-13EF-499B-947D-20403D7E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2CE9-19D5-49FC-8086-010AFD083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217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DE624-7798-4CD8-BD1D-D8BE39B2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34018D-DE77-48F5-8C47-9AB3889D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6F2-34C8-47F3-B94E-5DCC9C7B730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9B4907-B232-4A35-B4E0-1FF481E5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F37791-6DAC-400A-92E5-B353A331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2CE9-19D5-49FC-8086-010AFD083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807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6E6271-C307-42BF-A3F8-9A7CAD23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6F2-34C8-47F3-B94E-5DCC9C7B730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9E49FF-F8F3-4636-9B97-4EA37162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BF07E0-265A-40CE-A7AE-0AD54A55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2CE9-19D5-49FC-8086-010AFD083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941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4F2C1-DE9A-4D92-8EA7-744F9D07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ED1B4-AFE0-460C-9955-A9561E5A5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4A37B2-7040-4451-8456-AEEA6583A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8942D6-4704-4FAD-B62C-EDE83CFB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6F2-34C8-47F3-B94E-5DCC9C7B730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57B936-F2DF-40FD-9C46-F7B0E756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372B0-67BD-4D0F-877C-7C392B91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2CE9-19D5-49FC-8086-010AFD083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945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1F3C7-F01E-4126-8ECD-E4697A07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3A39BD-9426-42AC-82CF-ABA0364EB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66B4F0-281F-4F19-B68B-83C5E80CD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0E6595-8F67-4CE5-B8EA-104DEFF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6F2-34C8-47F3-B94E-5DCC9C7B730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8052CE-83AD-4469-BDFF-D22F2248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6AAF6F-DB2F-4292-8E36-0F9DAF15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2CE9-19D5-49FC-8086-010AFD083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580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316498-ABB8-4B83-AD3A-0305BF84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344DB6-B9AC-47D5-B985-5CE65AB88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7C969-F062-4BDC-8618-4850F141D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616F2-34C8-47F3-B94E-5DCC9C7B730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49734F-63D1-49E3-99B7-1B09536B8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D3AF4-66C0-4E50-90F0-E34A073EE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12CE9-19D5-49FC-8086-010AFD083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032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786A180-2F43-4306-A246-32008800BE20}"/>
              </a:ext>
            </a:extLst>
          </p:cNvPr>
          <p:cNvSpPr txBox="1"/>
          <p:nvPr/>
        </p:nvSpPr>
        <p:spPr>
          <a:xfrm>
            <a:off x="748417" y="3075503"/>
            <a:ext cx="102041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b="1" dirty="0"/>
              <a:t>Requerimientos y Entrevistas</a:t>
            </a:r>
          </a:p>
          <a:p>
            <a:pPr algn="ctr"/>
            <a:endParaRPr lang="es-ES" sz="4400" b="1" dirty="0"/>
          </a:p>
          <a:p>
            <a:pPr algn="ctr"/>
            <a:r>
              <a:rPr lang="es-ES" sz="2400" b="1" dirty="0"/>
              <a:t>Juan Camilo Vanegas González.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392273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10CAD-90E9-C070-8CA0-C6BB21F2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 de Reservas de Vuelos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983A58-07A6-DA2B-41E9-8AAE7DCFE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419" sz="3200" dirty="0"/>
          </a:p>
          <a:p>
            <a:pPr marL="0" indent="0" algn="ctr">
              <a:buNone/>
            </a:pPr>
            <a:r>
              <a:rPr lang="es-419" sz="3200" dirty="0"/>
              <a:t>Una empresa está planeando desarrollar un sistema de reservas de vuelos en línea para facilitar a los usuarios la búsqueda, selección y reserva de vuelos aéreos. Este sistema tiene como objetivo proporcionar a los usuarios una experiencia de reserva eficiente y sin problemas. </a:t>
            </a:r>
          </a:p>
          <a:p>
            <a:pPr marL="0" indent="0" algn="ctr">
              <a:buNone/>
            </a:pPr>
            <a:r>
              <a:rPr lang="es-419" sz="3200" dirty="0"/>
              <a:t>Deben plantear una entrevista para conocer ampliamente lo que necesita el cliente.</a:t>
            </a:r>
          </a:p>
        </p:txBody>
      </p:sp>
    </p:spTree>
    <p:extLst>
      <p:ext uri="{BB962C8B-B14F-4D97-AF65-F5344CB8AC3E}">
        <p14:creationId xmlns:p14="http://schemas.microsoft.com/office/powerpoint/2010/main" val="226322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DA478-177D-75E5-D4D9-A23BC0D1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Reservas de Hotel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F2C68C-EFBB-532F-855B-5B1FDD6B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419" sz="3200" dirty="0"/>
              <a:t>La demanda de sistemas de reservas en línea ha aumentado significativamente debido a la creciente preferencia de los viajeros por reservar alojamientos a través de Internet. En respuesta a esta demanda, la empresa se ha propuesto diseñar un sistema de reservas en línea altamente personalizable que satisfaga las necesidades de hoteles de diferentes tamaños y tipos.</a:t>
            </a:r>
          </a:p>
          <a:p>
            <a:pPr marL="0" indent="0" algn="ctr">
              <a:buNone/>
            </a:pPr>
            <a:r>
              <a:rPr lang="es-419" sz="3200" dirty="0"/>
              <a:t>Deberán generar una entrevista para recopilar la información necesaria.</a:t>
            </a:r>
          </a:p>
        </p:txBody>
      </p:sp>
    </p:spTree>
    <p:extLst>
      <p:ext uri="{BB962C8B-B14F-4D97-AF65-F5344CB8AC3E}">
        <p14:creationId xmlns:p14="http://schemas.microsoft.com/office/powerpoint/2010/main" val="409966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31504-3F51-64C3-C50C-EA09850C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son requerimientos?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B05990-0CF8-B8ED-77BF-D28491FF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419" sz="3600" dirty="0"/>
          </a:p>
          <a:p>
            <a:pPr marL="0" indent="0" algn="ctr">
              <a:buNone/>
            </a:pPr>
            <a:r>
              <a:rPr lang="es-419" sz="3600" dirty="0"/>
              <a:t>Son una parte fundamental en el proceso de desarrollo de software. Estos son declaraciones precisas y detalladas que describen las funciones, características, restricciones y expectativas del sistema de software que se está construyendo. Los requerimientos sirven como la base para guiar el diseño, implementación, pruebas y mantenimiento del software.</a:t>
            </a:r>
          </a:p>
        </p:txBody>
      </p:sp>
    </p:spTree>
    <p:extLst>
      <p:ext uri="{BB962C8B-B14F-4D97-AF65-F5344CB8AC3E}">
        <p14:creationId xmlns:p14="http://schemas.microsoft.com/office/powerpoint/2010/main" val="297200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47609-B78A-840F-F340-6B3F4281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Instrumentos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00301B-D22F-6C82-1617-9C63AD61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Entrevistas</a:t>
            </a:r>
          </a:p>
          <a:p>
            <a:pPr marL="0" indent="0">
              <a:buNone/>
            </a:pPr>
            <a:endParaRPr lang="es-419" dirty="0"/>
          </a:p>
          <a:p>
            <a:r>
              <a:rPr lang="es-419" b="1" dirty="0"/>
              <a:t>Entrevistas individuales: </a:t>
            </a:r>
            <a:r>
              <a:rPr lang="es-419" dirty="0"/>
              <a:t>Los analistas de requerimientos pueden hablar con los </a:t>
            </a:r>
            <a:r>
              <a:rPr lang="es-419" dirty="0" err="1"/>
              <a:t>stakeholders</a:t>
            </a:r>
            <a:r>
              <a:rPr lang="es-419" dirty="0"/>
              <a:t> de manera individual para comprender sus necesidades y expectativas.</a:t>
            </a:r>
          </a:p>
          <a:p>
            <a:endParaRPr lang="es-419" dirty="0"/>
          </a:p>
          <a:p>
            <a:r>
              <a:rPr lang="es-419" b="1" dirty="0"/>
              <a:t>Entrevistas grupales: </a:t>
            </a:r>
            <a:r>
              <a:rPr lang="es-419" dirty="0"/>
              <a:t>Las reuniones con grupos de </a:t>
            </a:r>
            <a:r>
              <a:rPr lang="es-419" dirty="0" err="1"/>
              <a:t>stakeholders</a:t>
            </a:r>
            <a:r>
              <a:rPr lang="es-419" dirty="0"/>
              <a:t> pueden ser efectivas para identificar y resolver discrepancias en los requerimientos.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969157-B716-D05F-B5FA-14A1C9BA0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771" y="62724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8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C530F-0BC5-EFC4-10A5-74D0DFA9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Entrevistas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87710-EAD2-B20F-4330-6EE2F03B8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5" y="1825624"/>
            <a:ext cx="11725834" cy="4924799"/>
          </a:xfrm>
        </p:spPr>
        <p:txBody>
          <a:bodyPr>
            <a:normAutofit fontScale="92500" lnSpcReduction="10000"/>
          </a:bodyPr>
          <a:lstStyle/>
          <a:p>
            <a:r>
              <a:rPr lang="es-419" sz="2400" b="1" dirty="0"/>
              <a:t>Entrevista Estructurada: </a:t>
            </a:r>
            <a:r>
              <a:rPr lang="es-419" sz="2400" dirty="0"/>
              <a:t>En este tipo de entrevista, las preguntas son fijas y estandarizadas. Se espera que los entrevistados den respuestas breves y específicas. Este enfoque se utiliza comúnmente en investigaciones cuantitativas y en procesos de selección de personal.</a:t>
            </a:r>
          </a:p>
          <a:p>
            <a:endParaRPr lang="es-419" sz="2400" b="1" dirty="0"/>
          </a:p>
          <a:p>
            <a:r>
              <a:rPr lang="es-419" sz="2400" b="1" dirty="0"/>
              <a:t>Entrevista Semiestructurada: </a:t>
            </a:r>
            <a:r>
              <a:rPr lang="es-419" sz="2400" dirty="0"/>
              <a:t>Aunque tiene algunas preguntas predefinidas, en este tipo de entrevista se permite una mayor flexibilidad en las respuestas. Los entrevistadores pueden realizar preguntas de seguimiento y explorar temas en profundidad.</a:t>
            </a:r>
          </a:p>
          <a:p>
            <a:endParaRPr lang="es-419" sz="2400" dirty="0"/>
          </a:p>
          <a:p>
            <a:r>
              <a:rPr lang="es-419" sz="2400" b="1" dirty="0"/>
              <a:t>Entrevista Abierta: </a:t>
            </a:r>
            <a:r>
              <a:rPr lang="es-419" sz="2400" dirty="0"/>
              <a:t>En este caso, las preguntas son abiertas y generales, y se anima a los entrevistados a responder en detalle. Este tipo de entrevista se utiliza en investigaciones cualitativas y para obtener información más descriptiva y contextual.</a:t>
            </a:r>
          </a:p>
          <a:p>
            <a:endParaRPr lang="es-419" sz="2400" dirty="0"/>
          </a:p>
          <a:p>
            <a:r>
              <a:rPr lang="es-419" sz="2400" b="1" dirty="0"/>
              <a:t>Entrevista Focalizada o Dirigida: </a:t>
            </a:r>
            <a:r>
              <a:rPr lang="es-419" sz="2400" dirty="0"/>
              <a:t>Se utiliza para obtener respuestas específicas sobre un tema o problema particular. Las preguntas se centran en aspectos específicos y buscan obtener detalles concretos.</a:t>
            </a:r>
          </a:p>
        </p:txBody>
      </p:sp>
    </p:spTree>
    <p:extLst>
      <p:ext uri="{BB962C8B-B14F-4D97-AF65-F5344CB8AC3E}">
        <p14:creationId xmlns:p14="http://schemas.microsoft.com/office/powerpoint/2010/main" val="93313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8F3C6-CE29-156E-ADD2-6B918299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Entrevista Estructurada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E24AAC-0F58-21E2-52B0-951602DAA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563"/>
          </a:xfrm>
        </p:spPr>
        <p:txBody>
          <a:bodyPr>
            <a:normAutofit/>
          </a:bodyPr>
          <a:lstStyle/>
          <a:p>
            <a:r>
              <a:rPr lang="es-419" dirty="0"/>
              <a:t>¿Cuál es el objetivo principal que espera lograr con el nuevo software que se está desarrollando?</a:t>
            </a:r>
          </a:p>
          <a:p>
            <a:r>
              <a:rPr lang="es-419" dirty="0"/>
              <a:t>¿Cuáles son las funcionalidades más críticas o esenciales que debe incluir este software para satisfacer sus necesidades?</a:t>
            </a:r>
          </a:p>
          <a:p>
            <a:r>
              <a:rPr lang="es-419" dirty="0"/>
              <a:t>¿Quiénes serán los principales usuarios de este software y cuáles son sus requisitos específicos en términos de accesibilidad y usabilidad?</a:t>
            </a:r>
          </a:p>
          <a:p>
            <a:r>
              <a:rPr lang="es-419" dirty="0"/>
              <a:t>¿El nuevo software debe integrarse con sistemas o aplicaciones existentes en su organización? ¿Qué requisitos tiene en este sentido?</a:t>
            </a:r>
          </a:p>
          <a:p>
            <a:r>
              <a:rPr lang="es-419" dirty="0"/>
              <a:t>¿Cuál es el plazo previsto para el desarrollo e implementación del software? ¿Existe un presupuesto específico que debamos tener en cuenta durante el proceso de desarrollo?</a:t>
            </a:r>
          </a:p>
        </p:txBody>
      </p:sp>
    </p:spTree>
    <p:extLst>
      <p:ext uri="{BB962C8B-B14F-4D97-AF65-F5344CB8AC3E}">
        <p14:creationId xmlns:p14="http://schemas.microsoft.com/office/powerpoint/2010/main" val="134662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4FB15-1777-BCB8-F285-60EA35F2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Entrevista Semiestructurada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EE681-C273-946A-38A6-08E4E9163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0669"/>
          </a:xfrm>
        </p:spPr>
        <p:txBody>
          <a:bodyPr>
            <a:normAutofit/>
          </a:bodyPr>
          <a:lstStyle/>
          <a:p>
            <a:r>
              <a:rPr lang="es-419" dirty="0"/>
              <a:t>Cuénteme cómo se desarrolla actualmente el proceso o flujo de trabajo que este software debe mejorar o automatizar. ¿Dónde ve oportunidades de mejora?</a:t>
            </a:r>
          </a:p>
          <a:p>
            <a:r>
              <a:rPr lang="es-419" dirty="0"/>
              <a:t>¿Puede proporcionar ejemplos específicos de situaciones o tareas en las que este software se utilizará con mayor frecuencia?</a:t>
            </a:r>
          </a:p>
          <a:p>
            <a:r>
              <a:rPr lang="es-419" dirty="0"/>
              <a:t>¿Tiene alguna preferencia en cuanto a la interfaz de usuario? Por ejemplo, ¿le gustaría una interfaz de usuario simple y minimalista, o prefiere una con más características y opciones visibles?</a:t>
            </a:r>
          </a:p>
          <a:p>
            <a:r>
              <a:rPr lang="es-419" dirty="0"/>
              <a:t>¿Qué tipo de datos se manejarán en este software y cuáles son los requisitos de seguridad y privacidad asociados? ¿Existen regulaciones específicas que debemos cumplir?</a:t>
            </a:r>
          </a:p>
        </p:txBody>
      </p:sp>
    </p:spTree>
    <p:extLst>
      <p:ext uri="{BB962C8B-B14F-4D97-AF65-F5344CB8AC3E}">
        <p14:creationId xmlns:p14="http://schemas.microsoft.com/office/powerpoint/2010/main" val="15313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579B6-9BB5-B08C-B83B-7F9C9A08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Entrevista Abierta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D97297-7B93-50D5-3E47-200898DE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419" dirty="0"/>
              <a:t>¿Cuáles son los desafíos o problemas más importantes que enfrenta su equipo u organización en relación con las operaciones que este software debe apoyar o mejorar?</a:t>
            </a:r>
          </a:p>
          <a:p>
            <a:r>
              <a:rPr lang="es-419" dirty="0"/>
              <a:t>Cuénteme sobre los procesos o procedimientos actuales que se utilizan en su organización para realizar las tareas relacionadas con este software. ¿Qué aspectos funcionan bien y cuáles necesitan mejoras?</a:t>
            </a:r>
          </a:p>
          <a:p>
            <a:r>
              <a:rPr lang="es-419" dirty="0"/>
              <a:t>¿Qué esperan los usuarios finales de este software en términos de funcionalidad, usabilidad y rendimiento? ¿Existen preferencias específicas que debemos tener en cuenta?</a:t>
            </a:r>
          </a:p>
          <a:p>
            <a:r>
              <a:rPr lang="es-419" dirty="0"/>
              <a:t>¿Puede describir situaciones específicas en las que este software se utilizará? 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9426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77F58-3361-BCBA-F4D1-CA1D8C7D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Entrevista Focalizada o Dirigida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AEDFA-B484-9E2B-3474-EE4BABA8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419" dirty="0"/>
              <a:t>¿Existen regulaciones o estándares específicos que debemos cumplir al desarrollar este software? ¿Cómo afectan estos requisitos al diseño y desarrollo?</a:t>
            </a:r>
          </a:p>
          <a:p>
            <a:r>
              <a:rPr lang="es-419" dirty="0"/>
              <a:t>¿Cuáles son sus expectativas en cuanto al mantenimiento continuo y el soporte técnico del software después de su implementación? ¿Necesita actualizaciones periódicas?</a:t>
            </a:r>
          </a:p>
          <a:p>
            <a:r>
              <a:rPr lang="es-419" dirty="0"/>
              <a:t>¿Cuáles son las previsiones de crecimiento o expansión en términos de usuarios y volumen de datos? ¿Qué requisitos de escalabilidad debemos considerar?</a:t>
            </a:r>
          </a:p>
          <a:p>
            <a:r>
              <a:rPr lang="es-419" dirty="0"/>
              <a:t>¿Necesita que este software se integre con sistemas o aplicaciones existentes en su organización? Si es así, ¿puede proporcionar detalles sobre las interfaces y protocolos requeridos?</a:t>
            </a:r>
          </a:p>
        </p:txBody>
      </p:sp>
    </p:spTree>
    <p:extLst>
      <p:ext uri="{BB962C8B-B14F-4D97-AF65-F5344CB8AC3E}">
        <p14:creationId xmlns:p14="http://schemas.microsoft.com/office/powerpoint/2010/main" val="117163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54E5A-AE45-CDEA-35D7-88E9B1BE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Sistema de Gestión de Biblioteca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3038D5-5264-5DB2-FB8D-E3DD1A3DB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s-419" sz="3600" dirty="0"/>
          </a:p>
          <a:p>
            <a:pPr marL="0" indent="0" algn="ctr">
              <a:buNone/>
            </a:pPr>
            <a:r>
              <a:rPr lang="es-419" sz="3600" dirty="0"/>
              <a:t>La "Biblioteca Moderna" ha sido un recurso valioso para la comunidad local durante décadas. La biblioteca alberga una amplia colección de libros, revistas, recursos digitales y otros materiales que son utilizados por estudiantes, investigadores, amantes de la lectura y el público en general. Sin embargo, la biblioteca enfrenta desafíos en la gestión de su creciente colección y en la mejora de sus servicios.</a:t>
            </a:r>
          </a:p>
          <a:p>
            <a:pPr marL="0" indent="0" algn="ctr">
              <a:buNone/>
            </a:pPr>
            <a:r>
              <a:rPr lang="es-419" sz="3600" dirty="0"/>
              <a:t>Para un sistema de gestión de biblioteca, deben plantear una entrevista que permita conocer toda la información relevante para realizar el sistema de gestión. </a:t>
            </a:r>
          </a:p>
        </p:txBody>
      </p:sp>
    </p:spTree>
    <p:extLst>
      <p:ext uri="{BB962C8B-B14F-4D97-AF65-F5344CB8AC3E}">
        <p14:creationId xmlns:p14="http://schemas.microsoft.com/office/powerpoint/2010/main" val="2851529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7" id="{7A543433-47D7-4943-9E57-62672404872A}" vid="{2EDF3267-BB73-4987-BE2C-D7C1FB42A4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</Template>
  <TotalTime>1847</TotalTime>
  <Words>951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¿Qué son requerimientos?</vt:lpstr>
      <vt:lpstr>Instrumentos</vt:lpstr>
      <vt:lpstr>Entrevistas</vt:lpstr>
      <vt:lpstr>Entrevista Estructurada</vt:lpstr>
      <vt:lpstr>Entrevista Semiestructurada</vt:lpstr>
      <vt:lpstr>Entrevista Abierta</vt:lpstr>
      <vt:lpstr>Entrevista Focalizada o Dirigida</vt:lpstr>
      <vt:lpstr>Sistema de Gestión de Biblioteca</vt:lpstr>
      <vt:lpstr>Sistema de Reservas de Vuelos</vt:lpstr>
      <vt:lpstr>Sistema de Reservas de Hotel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JCV</dc:creator>
  <cp:lastModifiedBy>User</cp:lastModifiedBy>
  <cp:revision>184</cp:revision>
  <dcterms:created xsi:type="dcterms:W3CDTF">2021-08-12T18:04:14Z</dcterms:created>
  <dcterms:modified xsi:type="dcterms:W3CDTF">2024-04-25T09:49:53Z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SetDate">
    <vt:lpwstr>2023-02-07T17:42:57Z</vt:lpwstr>
  </property>
  <property fmtid="{D5CDD505-2E9C-101B-9397-08002B2CF9AE}" pid="4" name="MSIP_Label_1299739c-ad3d-4908-806e-4d91151a6e13_Method">
    <vt:lpwstr>Standard</vt:lpwstr>
  </property>
  <property fmtid="{D5CDD505-2E9C-101B-9397-08002B2CF9AE}" pid="5" name="MSIP_Label_1299739c-ad3d-4908-806e-4d91151a6e13_Name">
    <vt:lpwstr>All Employees (Unrestricted)</vt:lpwstr>
  </property>
  <property fmtid="{D5CDD505-2E9C-101B-9397-08002B2CF9AE}" pid="6" name="MSIP_Label_1299739c-ad3d-4908-806e-4d91151a6e13_SiteId">
    <vt:lpwstr>cbc2c381-2f2e-4d93-91d1-506c9316ace7</vt:lpwstr>
  </property>
  <property fmtid="{D5CDD505-2E9C-101B-9397-08002B2CF9AE}" pid="7" name="MSIP_Label_1299739c-ad3d-4908-806e-4d91151a6e13_ActionId">
    <vt:lpwstr>a591aa44-8851-4b5c-9e84-f9b21b988ea8</vt:lpwstr>
  </property>
  <property fmtid="{D5CDD505-2E9C-101B-9397-08002B2CF9AE}" pid="8" name="MSIP_Label_1299739c-ad3d-4908-806e-4d91151a6e13_ContentBits">
    <vt:lpwstr>0</vt:lpwstr>
  </property>
</Properties>
</file>