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65" r:id="rId5"/>
    <p:sldId id="266" r:id="rId6"/>
    <p:sldId id="271" r:id="rId7"/>
    <p:sldId id="275" r:id="rId8"/>
    <p:sldId id="277" r:id="rId9"/>
    <p:sldId id="282" r:id="rId10"/>
    <p:sldId id="273" r:id="rId11"/>
    <p:sldId id="284" r:id="rId12"/>
    <p:sldId id="274" r:id="rId13"/>
    <p:sldId id="276" r:id="rId14"/>
    <p:sldId id="278" r:id="rId15"/>
    <p:sldId id="280" r:id="rId16"/>
    <p:sldId id="285" r:id="rId17"/>
    <p:sldId id="286" r:id="rId18"/>
    <p:sldId id="28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Double Compression of JPEG Image using DCT </a:t>
            </a:r>
            <a:r>
              <a:rPr lang="en-IN" dirty="0" smtClean="0"/>
              <a:t>Using Threshold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0756" y="3579963"/>
            <a:ext cx="4110487" cy="612476"/>
          </a:xfrm>
        </p:spPr>
        <p:txBody>
          <a:bodyPr/>
          <a:lstStyle/>
          <a:p>
            <a:r>
              <a:rPr lang="en-US" dirty="0" smtClean="0"/>
              <a:t>Minor Project 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6542" y="4579272"/>
            <a:ext cx="54470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IN" dirty="0" smtClean="0"/>
              <a:t>By:-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151243" y="4948604"/>
            <a:ext cx="3914057" cy="97640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36000" tIns="72000" rIns="36000" bIns="72000" rtlCol="0" anchor="ctr" anchorCtr="1">
            <a:spAutoFit/>
          </a:bodyPr>
          <a:lstStyle/>
          <a:p>
            <a:r>
              <a:rPr lang="en-IN" dirty="0" smtClean="0"/>
              <a:t>T </a:t>
            </a:r>
            <a:r>
              <a:rPr lang="en-IN" dirty="0" err="1" smtClean="0"/>
              <a:t>Apoorva</a:t>
            </a:r>
            <a:r>
              <a:rPr lang="en-IN" dirty="0" smtClean="0"/>
              <a:t> Singh     30210403014</a:t>
            </a:r>
          </a:p>
          <a:p>
            <a:r>
              <a:rPr lang="en-IN" dirty="0" smtClean="0"/>
              <a:t>Vasu </a:t>
            </a:r>
            <a:r>
              <a:rPr lang="en-IN" dirty="0" err="1" smtClean="0"/>
              <a:t>Tyagi</a:t>
            </a:r>
            <a:r>
              <a:rPr lang="en-IN" dirty="0" smtClean="0"/>
              <a:t>                00210407615</a:t>
            </a:r>
          </a:p>
          <a:p>
            <a:r>
              <a:rPr lang="en-IN" dirty="0" smtClean="0"/>
              <a:t>Saurabh Kumar       40210407615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77019" y="4440773"/>
            <a:ext cx="2719719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IN" dirty="0" smtClean="0"/>
              <a:t>Guide :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Mrs </a:t>
            </a:r>
            <a:r>
              <a:rPr lang="en-IN" dirty="0" err="1" smtClean="0"/>
              <a:t>Aekta</a:t>
            </a:r>
            <a:r>
              <a:rPr lang="en-IN" dirty="0" smtClean="0"/>
              <a:t> Singh</a:t>
            </a:r>
          </a:p>
          <a:p>
            <a:r>
              <a:rPr lang="en-IN" dirty="0"/>
              <a:t>	</a:t>
            </a:r>
            <a:r>
              <a:rPr lang="en-IN" dirty="0" smtClean="0"/>
              <a:t>Mrs Anjali Mehta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385011"/>
            <a:ext cx="9029700" cy="1081088"/>
          </a:xfrm>
        </p:spPr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620253"/>
            <a:ext cx="9791700" cy="455671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Image Editing</a:t>
            </a:r>
            <a:endParaRPr lang="en-IN" sz="3200" dirty="0"/>
          </a:p>
          <a:p>
            <a:r>
              <a:rPr lang="en-IN" sz="3200" dirty="0" smtClean="0"/>
              <a:t>Optical Sorting</a:t>
            </a:r>
          </a:p>
          <a:p>
            <a:r>
              <a:rPr lang="en-IN" sz="3200" dirty="0" smtClean="0"/>
              <a:t>Face Detection</a:t>
            </a:r>
          </a:p>
          <a:p>
            <a:r>
              <a:rPr lang="en-IN" sz="3200" dirty="0" smtClean="0"/>
              <a:t>Augmented Reality</a:t>
            </a:r>
          </a:p>
          <a:p>
            <a:r>
              <a:rPr lang="en-IN" sz="3200" dirty="0" smtClean="0"/>
              <a:t>Remote Sensing</a:t>
            </a:r>
          </a:p>
          <a:p>
            <a:r>
              <a:rPr lang="en-IN" sz="3200" dirty="0" smtClean="0"/>
              <a:t>Medical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1878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Merits of JPEG Compression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800"/>
              </a:spcBef>
            </a:pPr>
            <a:r>
              <a:rPr lang="en-IN" dirty="0"/>
              <a:t>Works with colour and grayscale images, but not with binary images.</a:t>
            </a:r>
          </a:p>
          <a:p>
            <a:pPr algn="just">
              <a:spcBef>
                <a:spcPts val="1800"/>
              </a:spcBef>
            </a:pPr>
            <a:r>
              <a:rPr lang="en-IN" dirty="0"/>
              <a:t> Up to 24 bit colour images (Unlike GIF)</a:t>
            </a:r>
          </a:p>
          <a:p>
            <a:pPr algn="just">
              <a:spcBef>
                <a:spcPts val="1800"/>
              </a:spcBef>
            </a:pPr>
            <a:r>
              <a:rPr lang="en-IN" dirty="0"/>
              <a:t> Target photographic quality images (Unlike GIF)</a:t>
            </a:r>
          </a:p>
          <a:p>
            <a:pPr algn="just">
              <a:spcBef>
                <a:spcPts val="1800"/>
              </a:spcBef>
            </a:pPr>
            <a:r>
              <a:rPr lang="en-IN" dirty="0"/>
              <a:t> Suitable for many applications e.g., satellite, medical, general photography, etc</a:t>
            </a:r>
            <a:r>
              <a:rPr lang="en-IN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IN" dirty="0" smtClean="0"/>
              <a:t>Widely used all over and supports every system.</a:t>
            </a:r>
            <a:endParaRPr lang="en-IN" dirty="0"/>
          </a:p>
          <a:p>
            <a:pPr>
              <a:spcBef>
                <a:spcPts val="18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3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Pert chart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8894"/>
              </p:ext>
            </p:extLst>
          </p:nvPr>
        </p:nvGraphicFramePr>
        <p:xfrm>
          <a:off x="1562100" y="1825625"/>
          <a:ext cx="9791700" cy="325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900"/>
                <a:gridCol w="3263900"/>
                <a:gridCol w="3263900"/>
              </a:tblGrid>
              <a:tr h="407127"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Optimal time(days)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Real</a:t>
                      </a:r>
                      <a:r>
                        <a:rPr lang="en-IN" baseline="0" dirty="0" smtClean="0"/>
                        <a:t> time(days)</a:t>
                      </a:r>
                      <a:endParaRPr lang="en-IN" dirty="0"/>
                    </a:p>
                  </a:txBody>
                  <a:tcPr/>
                </a:tc>
              </a:tr>
              <a:tr h="407127">
                <a:tc>
                  <a:txBody>
                    <a:bodyPr/>
                    <a:lstStyle/>
                    <a:p>
                      <a:r>
                        <a:rPr lang="en-IN" dirty="0" smtClean="0"/>
                        <a:t>Research</a:t>
                      </a:r>
                      <a:r>
                        <a:rPr lang="en-IN" baseline="0" dirty="0" smtClean="0"/>
                        <a:t> on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407127">
                <a:tc>
                  <a:txBody>
                    <a:bodyPr/>
                    <a:lstStyle/>
                    <a:p>
                      <a:r>
                        <a:rPr lang="en-IN" dirty="0" smtClean="0"/>
                        <a:t>Blueprint of 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407127">
                <a:tc>
                  <a:txBody>
                    <a:bodyPr/>
                    <a:lstStyle/>
                    <a:p>
                      <a:r>
                        <a:rPr lang="en-IN" dirty="0" smtClean="0"/>
                        <a:t>Testing 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407127">
                <a:tc>
                  <a:txBody>
                    <a:bodyPr/>
                    <a:lstStyle/>
                    <a:p>
                      <a:r>
                        <a:rPr lang="en-IN" dirty="0" smtClean="0"/>
                        <a:t>Debugging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407127">
                <a:tc>
                  <a:txBody>
                    <a:bodyPr/>
                    <a:lstStyle/>
                    <a:p>
                      <a:r>
                        <a:rPr lang="en-IN" dirty="0" smtClean="0"/>
                        <a:t>Final</a:t>
                      </a:r>
                      <a:r>
                        <a:rPr lang="en-IN" baseline="0" dirty="0" smtClean="0"/>
                        <a:t> checking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407127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report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407127">
                <a:tc>
                  <a:txBody>
                    <a:bodyPr/>
                    <a:lstStyle/>
                    <a:p>
                      <a:r>
                        <a:rPr lang="en-IN" dirty="0" smtClean="0"/>
                        <a:t>Completion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10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770" y="365125"/>
            <a:ext cx="9639030" cy="13255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Original image	        	     Compressed Image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70" y="1825625"/>
            <a:ext cx="4465098" cy="43513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93" y="1825625"/>
            <a:ext cx="4710952" cy="4351338"/>
          </a:xfrm>
        </p:spPr>
      </p:pic>
    </p:spTree>
    <p:extLst>
      <p:ext uri="{BB962C8B-B14F-4D97-AF65-F5344CB8AC3E}">
        <p14:creationId xmlns:p14="http://schemas.microsoft.com/office/powerpoint/2010/main" val="15681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337" y="365125"/>
            <a:ext cx="9502463" cy="1325563"/>
          </a:xfrm>
        </p:spPr>
        <p:txBody>
          <a:bodyPr/>
          <a:lstStyle/>
          <a:p>
            <a:r>
              <a:rPr lang="en-IN" dirty="0" smtClean="0"/>
              <a:t>Compression Parameters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37" y="2311879"/>
            <a:ext cx="9600603" cy="2734574"/>
          </a:xfrm>
        </p:spPr>
      </p:pic>
    </p:spTree>
    <p:extLst>
      <p:ext uri="{BB962C8B-B14F-4D97-AF65-F5344CB8AC3E}">
        <p14:creationId xmlns:p14="http://schemas.microsoft.com/office/powerpoint/2010/main" val="19117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Ankit </a:t>
            </a:r>
            <a:r>
              <a:rPr lang="en-IN" dirty="0" err="1" smtClean="0"/>
              <a:t>Chouhan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/>
              <a:t>M.l</a:t>
            </a:r>
            <a:r>
              <a:rPr lang="en-IN" dirty="0"/>
              <a:t> Nigam, </a:t>
            </a:r>
            <a:r>
              <a:rPr lang="en-IN" dirty="0" smtClean="0"/>
              <a:t>“Double </a:t>
            </a:r>
            <a:r>
              <a:rPr lang="en-IN" dirty="0"/>
              <a:t>Compression of JPEG Image using DCT with Estimated Quality Factor”, 1st IEEE International Conference on Power Electronics, Intelligent Control and Energy Systems (ICPEICES-2016) 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0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15" y="2514767"/>
            <a:ext cx="9029700" cy="1325563"/>
          </a:xfrm>
        </p:spPr>
        <p:txBody>
          <a:bodyPr/>
          <a:lstStyle/>
          <a:p>
            <a:pPr algn="ctr"/>
            <a:r>
              <a:rPr lang="en-IN" dirty="0" smtClean="0"/>
              <a:t>The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Overview of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About JPEG.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Basics of JPEG compression.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Double Compression.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Algorithm for Compression.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Comparison with Other Image Formats.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Merits of JPEG Compression.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Pert Chart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IN" dirty="0" smtClean="0"/>
              <a:t>Reduces redundancy and data size of image.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Used for efficient </a:t>
            </a:r>
            <a:r>
              <a:rPr lang="en-US" dirty="0"/>
              <a:t>storage, retrieval and </a:t>
            </a:r>
            <a:r>
              <a:rPr lang="en-US" dirty="0" smtClean="0"/>
              <a:t>transmission. </a:t>
            </a:r>
          </a:p>
          <a:p>
            <a:pPr>
              <a:spcBef>
                <a:spcPts val="1800"/>
              </a:spcBef>
            </a:pPr>
            <a:r>
              <a:rPr lang="en-IN" dirty="0" smtClean="0"/>
              <a:t>2 types: </a:t>
            </a:r>
            <a:r>
              <a:rPr lang="en-IN" dirty="0" err="1" smtClean="0"/>
              <a:t>Lossy</a:t>
            </a:r>
            <a:r>
              <a:rPr lang="en-IN" dirty="0" smtClean="0"/>
              <a:t>(Lower Quality) and Lossless(Original Quality).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Aiming to achieve the best compression ratio using DCT.</a:t>
            </a:r>
          </a:p>
          <a:p>
            <a:pPr>
              <a:spcBef>
                <a:spcPts val="1800"/>
              </a:spcBef>
            </a:pPr>
            <a:r>
              <a:rPr lang="en-IN" dirty="0" smtClean="0"/>
              <a:t>Discrete </a:t>
            </a:r>
            <a:r>
              <a:rPr lang="en-IN" dirty="0"/>
              <a:t>Cosine Transform (DCT) </a:t>
            </a:r>
            <a:r>
              <a:rPr lang="en-IN" dirty="0" smtClean="0"/>
              <a:t>transforms </a:t>
            </a:r>
            <a:r>
              <a:rPr lang="en-IN" dirty="0"/>
              <a:t>digital image data from the spatial domain to the frequency </a:t>
            </a:r>
            <a:r>
              <a:rPr lang="en-IN" dirty="0" smtClean="0"/>
              <a:t>domain.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97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JPEG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460105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Stands for </a:t>
            </a:r>
            <a:r>
              <a:rPr lang="en-US" b="1" dirty="0"/>
              <a:t>Joint </a:t>
            </a:r>
            <a:r>
              <a:rPr lang="en-US" b="1" dirty="0" err="1" smtClean="0"/>
              <a:t>Photographic</a:t>
            </a:r>
            <a:r>
              <a:rPr lang="en-US" b="1" dirty="0" err="1"/>
              <a:t>s</a:t>
            </a:r>
            <a:r>
              <a:rPr lang="en-US" b="1" dirty="0" smtClean="0"/>
              <a:t> </a:t>
            </a:r>
            <a:r>
              <a:rPr lang="en-US" b="1" dirty="0"/>
              <a:t>Experts </a:t>
            </a:r>
            <a:r>
              <a:rPr lang="en-US" b="1" dirty="0" smtClean="0"/>
              <a:t>Group.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en-US" b="1" dirty="0" err="1"/>
              <a:t>Lossy</a:t>
            </a:r>
            <a:r>
              <a:rPr lang="en-US" b="1" dirty="0"/>
              <a:t> </a:t>
            </a:r>
            <a:r>
              <a:rPr lang="en-US" dirty="0"/>
              <a:t>compression </a:t>
            </a:r>
            <a:r>
              <a:rPr lang="en-US" dirty="0" smtClean="0"/>
              <a:t>method.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Mostly used by </a:t>
            </a:r>
            <a:r>
              <a:rPr lang="en-US" b="1" dirty="0"/>
              <a:t>digital cameras </a:t>
            </a:r>
            <a:r>
              <a:rPr lang="en-US" dirty="0"/>
              <a:t>&amp; </a:t>
            </a:r>
            <a:r>
              <a:rPr lang="en-US" b="1" dirty="0"/>
              <a:t>web </a:t>
            </a:r>
            <a:r>
              <a:rPr lang="en-US" b="1" dirty="0" smtClean="0"/>
              <a:t>usage.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en-US" dirty="0"/>
              <a:t>Not suited for </a:t>
            </a:r>
            <a:r>
              <a:rPr lang="en-US" b="1" dirty="0"/>
              <a:t>drawing , textual </a:t>
            </a:r>
            <a:r>
              <a:rPr lang="en-US" dirty="0"/>
              <a:t>and</a:t>
            </a:r>
            <a:r>
              <a:rPr lang="en-US" b="1" dirty="0"/>
              <a:t> iconic </a:t>
            </a:r>
            <a:r>
              <a:rPr lang="en-US" b="1" dirty="0" smtClean="0"/>
              <a:t>graphics</a:t>
            </a:r>
            <a:r>
              <a:rPr lang="en-US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n-IN" dirty="0"/>
              <a:t>JPEG is a </a:t>
            </a:r>
            <a:r>
              <a:rPr lang="en-IN" b="1" dirty="0"/>
              <a:t>still frame compression standard </a:t>
            </a:r>
            <a:r>
              <a:rPr lang="en-IN" dirty="0"/>
              <a:t>based on the DCT</a:t>
            </a:r>
            <a:r>
              <a:rPr lang="en-IN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n-IN" dirty="0"/>
              <a:t>JPEG </a:t>
            </a:r>
            <a:r>
              <a:rPr lang="en-IN" dirty="0" smtClean="0"/>
              <a:t>can achieve </a:t>
            </a:r>
            <a:r>
              <a:rPr lang="en-IN" b="1" dirty="0"/>
              <a:t>high compression ratios </a:t>
            </a:r>
            <a:r>
              <a:rPr lang="en-IN" dirty="0"/>
              <a:t>with little loss in </a:t>
            </a:r>
            <a:r>
              <a:rPr lang="en-IN" dirty="0" smtClean="0"/>
              <a:t>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63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Basics of JPEG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690688"/>
            <a:ext cx="9791700" cy="498282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ja-JP" dirty="0"/>
              <a:t>Human vision is insensitive to </a:t>
            </a:r>
            <a:r>
              <a:rPr lang="en-US" altLang="ja-JP" b="1" dirty="0"/>
              <a:t>high spatial </a:t>
            </a:r>
            <a:r>
              <a:rPr lang="en-US" altLang="ja-JP" b="1" dirty="0" smtClean="0"/>
              <a:t>frequencies</a:t>
            </a:r>
            <a:endParaRPr lang="en-US" altLang="ja-JP" dirty="0"/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ja-JP" dirty="0"/>
              <a:t>JPEG Takes advantage of this by compressing </a:t>
            </a:r>
            <a:r>
              <a:rPr lang="en-US" altLang="ja-JP" b="1" dirty="0"/>
              <a:t>high frequencies more coarsely</a:t>
            </a:r>
            <a:r>
              <a:rPr lang="en-US" altLang="ja-JP" dirty="0"/>
              <a:t> and storing image as </a:t>
            </a:r>
            <a:r>
              <a:rPr lang="en-US" altLang="ja-JP" b="1" dirty="0"/>
              <a:t>frequency data</a:t>
            </a:r>
          </a:p>
          <a:p>
            <a:pPr>
              <a:spcBef>
                <a:spcPts val="1800"/>
              </a:spcBef>
            </a:pPr>
            <a:endParaRPr lang="en-IN" dirty="0"/>
          </a:p>
        </p:txBody>
      </p:sp>
      <p:pic>
        <p:nvPicPr>
          <p:cNvPr id="4" name="Picture 3" descr="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857" y="3195847"/>
            <a:ext cx="2939194" cy="248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614737" y="3982869"/>
            <a:ext cx="966877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7" name="Picture 6" descr="cd_25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177" y="3195847"/>
            <a:ext cx="2969394" cy="246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043831" y="5783547"/>
            <a:ext cx="25532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 err="1"/>
              <a:t>Losslessly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compressed</a:t>
            </a:r>
          </a:p>
          <a:p>
            <a:pPr algn="ctr"/>
            <a:r>
              <a:rPr lang="en-US" altLang="ja-JP" sz="2000" dirty="0" smtClean="0"/>
              <a:t>150KB</a:t>
            </a:r>
            <a:endParaRPr lang="en-US" altLang="ja-JP" sz="20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583706" y="5783547"/>
            <a:ext cx="30243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/>
              <a:t>JPEG </a:t>
            </a:r>
            <a:r>
              <a:rPr lang="en-US" altLang="ja-JP" sz="2000" dirty="0" smtClean="0"/>
              <a:t>compressed</a:t>
            </a:r>
          </a:p>
          <a:p>
            <a:pPr algn="ctr"/>
            <a:r>
              <a:rPr lang="en-US" altLang="ja-JP" sz="2000" dirty="0" smtClean="0"/>
              <a:t>14KB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579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Double Compression using DCT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2100" y="1825624"/>
                <a:ext cx="9791700" cy="46849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Image Compression done two </a:t>
                </a:r>
                <a:r>
                  <a:rPr lang="en-IN" dirty="0"/>
                  <a:t>times </a:t>
                </a:r>
                <a:r>
                  <a:rPr lang="en-IN" dirty="0" smtClean="0"/>
                  <a:t>with </a:t>
                </a:r>
                <a:r>
                  <a:rPr lang="en-IN" dirty="0"/>
                  <a:t>same alignment of </a:t>
                </a:r>
                <a:r>
                  <a:rPr lang="en-IN" dirty="0" smtClean="0"/>
                  <a:t>square image divided into blocks, </a:t>
                </a:r>
                <a:r>
                  <a:rPr lang="en-IN" dirty="0" smtClean="0"/>
                  <a:t>with </a:t>
                </a:r>
                <a:r>
                  <a:rPr lang="en-IN" dirty="0"/>
                  <a:t>different </a:t>
                </a:r>
                <a:r>
                  <a:rPr lang="en-IN" dirty="0" smtClean="0"/>
                  <a:t>threshold values</a:t>
                </a:r>
                <a:r>
                  <a:rPr lang="en-IN" dirty="0" smtClean="0"/>
                  <a:t>.</a:t>
                </a:r>
                <a:endParaRPr lang="en-IN" dirty="0" smtClean="0"/>
              </a:p>
              <a:p>
                <a:r>
                  <a:rPr lang="en-IN" dirty="0" smtClean="0"/>
                  <a:t>We are using threshold value to get the compression percentage, on giving low percentage quality of image is high and when high percentage value is given quality of image is low.</a:t>
                </a:r>
              </a:p>
              <a:p>
                <a:r>
                  <a:rPr lang="en-IN" dirty="0" smtClean="0"/>
                  <a:t>DCT </a:t>
                </a:r>
                <a:r>
                  <a:rPr lang="en-IN" dirty="0"/>
                  <a:t>coefficient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𝑫𝒊𝒋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will be </a:t>
                </a:r>
                <a:r>
                  <a:rPr lang="en-IN" dirty="0"/>
                  <a:t>doubly compressed if and only </a:t>
                </a:r>
                <a:r>
                  <a:rPr lang="en-IN" dirty="0" smtClean="0"/>
                  <a:t>if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   QFT1 ≠ QFT2 </a:t>
                </a:r>
                <a:r>
                  <a:rPr lang="en-IN" dirty="0" smtClean="0"/>
                  <a:t>.</a:t>
                </a:r>
                <a:endParaRPr lang="en-IN" b="0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𝐷𝑖𝑗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𝐷𝑖𝑗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den>
                            </m:f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den>
                        </m:f>
                      </m:e>
                    </m:d>
                  </m:oMath>
                </a14:m>
                <a:endParaRPr lang="en-IN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2100" y="1825624"/>
                <a:ext cx="9791700" cy="4684903"/>
              </a:xfrm>
              <a:blipFill rotWithShape="0">
                <a:blip r:embed="rId2"/>
                <a:stretch>
                  <a:fillRect l="-1120" t="-2861" r="-2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5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DCT Algorithm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2100" y="1825624"/>
                <a:ext cx="9791700" cy="503237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IN" dirty="0" smtClean="0"/>
                  <a:t>Select </a:t>
                </a:r>
                <a:r>
                  <a:rPr lang="en-IN" dirty="0"/>
                  <a:t>an </a:t>
                </a:r>
                <a:r>
                  <a:rPr lang="en-IN" dirty="0" smtClean="0"/>
                  <a:t>Input image.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I</a:t>
                </a:r>
                <a:r>
                  <a:rPr lang="en-IN" dirty="0" smtClean="0"/>
                  <a:t>mage </a:t>
                </a:r>
                <a:r>
                  <a:rPr lang="en-IN" dirty="0"/>
                  <a:t>is decomposed into </a:t>
                </a:r>
                <a:r>
                  <a:rPr lang="en-IN" dirty="0" smtClean="0"/>
                  <a:t>square blocks</a:t>
                </a:r>
                <a:r>
                  <a:rPr lang="en-IN" dirty="0"/>
                  <a:t>. </a:t>
                </a:r>
              </a:p>
              <a:p>
                <a:pPr marL="514350" indent="-514350">
                  <a:buAutoNum type="arabicPeriod"/>
                </a:pPr>
                <a:r>
                  <a:rPr lang="en-IN" dirty="0" smtClean="0"/>
                  <a:t>Applying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𝑫𝑪𝑻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from </a:t>
                </a:r>
                <a:r>
                  <a:rPr lang="en-IN" dirty="0"/>
                  <a:t>top-bottom, left - right</a:t>
                </a:r>
                <a:r>
                  <a:rPr lang="en-IN" dirty="0" smtClean="0"/>
                  <a:t>, </a:t>
                </a:r>
                <a:r>
                  <a:rPr lang="en-IN" dirty="0"/>
                  <a:t>DCT is performed on each block. </a:t>
                </a:r>
                <a:endParaRPr lang="en-IN" dirty="0" smtClean="0"/>
              </a:p>
              <a:p>
                <a:pPr marL="514350" indent="-514350">
                  <a:buAutoNum type="arabicPeriod"/>
                </a:pPr>
                <a:r>
                  <a:rPr lang="en-IN" dirty="0" smtClean="0"/>
                  <a:t>Set Quality Threshold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𝑸𝑭𝑻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₁)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equal </a:t>
                </a:r>
                <a:r>
                  <a:rPr lang="en-IN" dirty="0"/>
                  <a:t>to </a:t>
                </a:r>
                <a:r>
                  <a:rPr lang="en-IN" dirty="0" smtClean="0"/>
                  <a:t>1</a:t>
                </a:r>
                <a:r>
                  <a:rPr lang="en-IN" baseline="30000" dirty="0" smtClean="0"/>
                  <a:t>st</a:t>
                </a:r>
                <a:r>
                  <a:rPr lang="en-IN" dirty="0" smtClean="0"/>
                  <a:t> value. </a:t>
                </a:r>
              </a:p>
              <a:p>
                <a:pPr marL="514350" indent="-514350">
                  <a:buAutoNum type="arabicPeriod"/>
                </a:pPr>
                <a:r>
                  <a:rPr lang="en-IN" dirty="0" smtClean="0"/>
                  <a:t>Again </a:t>
                </a:r>
                <a:r>
                  <a:rPr lang="en-IN" dirty="0"/>
                  <a:t>applying the same process but </a:t>
                </a:r>
                <a:r>
                  <a:rPr lang="en-IN" dirty="0" smtClean="0"/>
                  <a:t>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𝑸𝑭𝑻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₂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/>
                  <a:t>equal to </a:t>
                </a:r>
                <a:r>
                  <a:rPr lang="en-IN" dirty="0" smtClean="0"/>
                  <a:t>2</a:t>
                </a:r>
                <a:r>
                  <a:rPr lang="en-IN" baseline="30000" dirty="0" smtClean="0"/>
                  <a:t>nd</a:t>
                </a:r>
                <a:r>
                  <a:rPr lang="en-IN" dirty="0" smtClean="0"/>
                  <a:t> value.</a:t>
                </a:r>
              </a:p>
              <a:p>
                <a:pPr marL="514350" indent="-514350">
                  <a:buAutoNum type="arabicPeriod"/>
                </a:pPr>
                <a:r>
                  <a:rPr lang="en-IN" dirty="0" smtClean="0"/>
                  <a:t>When </a:t>
                </a:r>
                <a:r>
                  <a:rPr lang="en-IN" dirty="0"/>
                  <a:t>required, o</a:t>
                </a:r>
                <a:r>
                  <a:rPr lang="en-IN" dirty="0" smtClean="0"/>
                  <a:t>riginal </a:t>
                </a:r>
                <a:r>
                  <a:rPr lang="en-IN" dirty="0"/>
                  <a:t>image is reconstructed via decompression process called </a:t>
                </a:r>
                <a:r>
                  <a:rPr lang="en-IN" b="1" dirty="0" smtClean="0"/>
                  <a:t>Inverse </a:t>
                </a:r>
                <a:r>
                  <a:rPr lang="en-IN" b="1" dirty="0"/>
                  <a:t>Discrete Cosine Transform (IDCT)</a:t>
                </a:r>
                <a:r>
                  <a:rPr lang="en-IN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2100" y="1825624"/>
                <a:ext cx="9791700" cy="5032376"/>
              </a:xfrm>
              <a:blipFill rotWithShape="0">
                <a:blip r:embed="rId2"/>
                <a:stretch>
                  <a:fillRect l="-1307" t="-2058" r="-2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8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000379"/>
          </a:xfrm>
        </p:spPr>
        <p:txBody>
          <a:bodyPr/>
          <a:lstStyle/>
          <a:p>
            <a:r>
              <a:rPr lang="en-IN" dirty="0" smtClean="0"/>
              <a:t>Measurement Factors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2100" y="1365504"/>
                <a:ext cx="9791700" cy="549249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b="1" dirty="0" smtClean="0"/>
                  <a:t>Compression Ratio (CR): </a:t>
                </a:r>
                <a:r>
                  <a:rPr lang="en-IN" dirty="0" smtClean="0"/>
                  <a:t>Ratio </a:t>
                </a:r>
                <a:r>
                  <a:rPr lang="en-IN" dirty="0"/>
                  <a:t>between the </a:t>
                </a:r>
                <a:r>
                  <a:rPr lang="en-IN" dirty="0" smtClean="0"/>
                  <a:t>information carrying bits in the original images </a:t>
                </a:r>
                <a:r>
                  <a:rPr lang="en-IN" dirty="0"/>
                  <a:t>to the reconstructed image</a:t>
                </a:r>
                <a:r>
                  <a:rPr lang="en-IN" dirty="0" smtClean="0"/>
                  <a:t>. </a:t>
                </a:r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r>
                  <a:rPr lang="en-IN" b="1" dirty="0" smtClean="0"/>
                  <a:t>Mean </a:t>
                </a:r>
                <a:r>
                  <a:rPr lang="en-IN" b="1" dirty="0"/>
                  <a:t>Square Error (MSE): </a:t>
                </a:r>
                <a:r>
                  <a:rPr lang="en-IN" dirty="0"/>
                  <a:t>It </a:t>
                </a:r>
                <a:r>
                  <a:rPr lang="en-IN" dirty="0" smtClean="0"/>
                  <a:t>is the </a:t>
                </a:r>
                <a:r>
                  <a:rPr lang="en-IN" dirty="0"/>
                  <a:t>average of square of the difference between the compressed image and the original image. </a:t>
                </a:r>
                <a:endParaRPr lang="en-IN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d>
                                        <m:d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r>
                  <a:rPr lang="en-IN" b="1" dirty="0"/>
                  <a:t>Peak Signal to Noise Ratio (PSNR): </a:t>
                </a:r>
                <a:r>
                  <a:rPr lang="en-IN" dirty="0"/>
                  <a:t>It </a:t>
                </a:r>
                <a:r>
                  <a:rPr lang="en-IN" dirty="0" smtClean="0"/>
                  <a:t>is the measure </a:t>
                </a:r>
                <a:r>
                  <a:rPr lang="en-IN" dirty="0"/>
                  <a:t>of quality of reconstructed image and it is most likely to be in </a:t>
                </a:r>
                <a:r>
                  <a:rPr lang="en-IN" dirty="0" smtClean="0"/>
                  <a:t>range </a:t>
                </a:r>
                <a:r>
                  <a:rPr lang="en-IN" dirty="0"/>
                  <a:t>[</a:t>
                </a:r>
                <a:r>
                  <a:rPr lang="en-IN" dirty="0" smtClean="0"/>
                  <a:t>30-40dB]. </a:t>
                </a:r>
                <a:r>
                  <a:rPr lang="en-IN" dirty="0"/>
                  <a:t>So that, MSE is minimum. </a:t>
                </a:r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𝑃𝑆𝑁𝑅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=20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2100" y="1365504"/>
                <a:ext cx="9791700" cy="5492496"/>
              </a:xfrm>
              <a:blipFill rotWithShape="0">
                <a:blip r:embed="rId2"/>
                <a:stretch>
                  <a:fillRect l="-933" t="-1665" r="-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96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GIF </a:t>
            </a:r>
            <a:r>
              <a:rPr lang="en-IN" b="1" dirty="0" smtClean="0"/>
              <a:t>Compression</a:t>
            </a:r>
            <a:r>
              <a:rPr lang="en-US" dirty="0"/>
              <a:t>(Graphics Interchange Format</a:t>
            </a:r>
            <a:r>
              <a:rPr lang="en-US" dirty="0" smtClean="0"/>
              <a:t>)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S</a:t>
            </a:r>
            <a:r>
              <a:rPr lang="en-US" sz="2400" dirty="0" err="1"/>
              <a:t>upports</a:t>
            </a:r>
            <a:r>
              <a:rPr lang="en-US" sz="2400" dirty="0"/>
              <a:t> a maximum of 256 colors. </a:t>
            </a:r>
            <a:endParaRPr lang="en-IN" sz="2400" dirty="0"/>
          </a:p>
          <a:p>
            <a:pPr marL="2743200" lvl="6" indent="0">
              <a:buNone/>
            </a:pPr>
            <a:r>
              <a:rPr lang="en-US" sz="2400" dirty="0" smtClean="0"/>
              <a:t>Uses </a:t>
            </a:r>
            <a:r>
              <a:rPr lang="en-US" sz="2400" dirty="0"/>
              <a:t>a lossless LZW compression algorithm</a:t>
            </a:r>
            <a:r>
              <a:rPr lang="en-US" sz="2400" dirty="0" smtClean="0"/>
              <a:t>.</a:t>
            </a:r>
            <a:endParaRPr lang="en-US" dirty="0"/>
          </a:p>
          <a:p>
            <a:r>
              <a:rPr lang="en-US" b="1" dirty="0" smtClean="0"/>
              <a:t>PNG Compression</a:t>
            </a:r>
            <a:r>
              <a:rPr lang="en-US" dirty="0"/>
              <a:t>(Portable Network Graphic)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Better </a:t>
            </a:r>
            <a:r>
              <a:rPr lang="en-US" sz="2400" dirty="0"/>
              <a:t>average compression than </a:t>
            </a:r>
            <a:r>
              <a:rPr lang="en-US" sz="2400" dirty="0" smtClean="0"/>
              <a:t>GIF.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Supports </a:t>
            </a:r>
            <a:r>
              <a:rPr lang="en-US" sz="2400" dirty="0"/>
              <a:t>24-bit </a:t>
            </a:r>
            <a:r>
              <a:rPr lang="en-US" sz="2400" dirty="0" smtClean="0"/>
              <a:t>images</a:t>
            </a:r>
            <a:r>
              <a:rPr lang="en-US" sz="2400" dirty="0"/>
              <a:t>.</a:t>
            </a:r>
            <a:endParaRPr lang="en-IN" sz="2400" dirty="0"/>
          </a:p>
          <a:p>
            <a:r>
              <a:rPr lang="en-US" b="1" dirty="0"/>
              <a:t>TIFF </a:t>
            </a:r>
            <a:r>
              <a:rPr lang="en-US" b="1" dirty="0" smtClean="0"/>
              <a:t>Compression</a:t>
            </a:r>
            <a:r>
              <a:rPr lang="en-US" dirty="0" smtClean="0"/>
              <a:t>(Tagged</a:t>
            </a:r>
            <a:r>
              <a:rPr lang="en-US" b="1" dirty="0" smtClean="0"/>
              <a:t> </a:t>
            </a:r>
            <a:r>
              <a:rPr lang="en-US" dirty="0"/>
              <a:t>Interchange File Format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400" dirty="0"/>
              <a:t>H</a:t>
            </a:r>
            <a:r>
              <a:rPr lang="en-US" sz="2400" dirty="0" smtClean="0"/>
              <a:t>ighly </a:t>
            </a:r>
            <a:r>
              <a:rPr lang="en-US" sz="2400" dirty="0"/>
              <a:t>flexible and platform-independent </a:t>
            </a:r>
            <a:r>
              <a:rPr lang="en-US" sz="2400" dirty="0" smtClean="0"/>
              <a:t>format.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Supports multiple algorithms, both lossless and </a:t>
            </a:r>
            <a:r>
              <a:rPr lang="en-US" sz="2400" dirty="0" err="1" smtClean="0"/>
              <a:t>lossy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9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www.w3.org/XML/1998/namespace"/>
    <ds:schemaRef ds:uri="a4f35948-e619-41b3-aa29-22878b09cfd2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837</TotalTime>
  <Words>532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ゴシック</vt:lpstr>
      <vt:lpstr>Arial</vt:lpstr>
      <vt:lpstr>Calibri</vt:lpstr>
      <vt:lpstr>Cambria</vt:lpstr>
      <vt:lpstr>Cambria Math</vt:lpstr>
      <vt:lpstr>Wingdings</vt:lpstr>
      <vt:lpstr>Cloud skipper design template</vt:lpstr>
      <vt:lpstr>Double Compression of JPEG Image using DCT Using Threshold Value</vt:lpstr>
      <vt:lpstr>Table of Contents</vt:lpstr>
      <vt:lpstr>Overview</vt:lpstr>
      <vt:lpstr>About JPEG</vt:lpstr>
      <vt:lpstr> Basics of JPEG Compression</vt:lpstr>
      <vt:lpstr>Double Compression using DCT</vt:lpstr>
      <vt:lpstr>DCT Algorithm</vt:lpstr>
      <vt:lpstr>Measurement Factors</vt:lpstr>
      <vt:lpstr>Comparison</vt:lpstr>
      <vt:lpstr>Applications</vt:lpstr>
      <vt:lpstr>Merits of JPEG Compression</vt:lpstr>
      <vt:lpstr>Pert chart</vt:lpstr>
      <vt:lpstr>    Original image               Compressed Image</vt:lpstr>
      <vt:lpstr>Compression Parameters</vt:lpstr>
      <vt:lpstr>References</vt:lpstr>
      <vt:lpstr>The End.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Image Compression Using Matlab</dc:title>
  <dc:creator>Apoorv Singh</dc:creator>
  <cp:lastModifiedBy>Apoorv Singh</cp:lastModifiedBy>
  <cp:revision>46</cp:revision>
  <dcterms:created xsi:type="dcterms:W3CDTF">2017-09-11T07:23:41Z</dcterms:created>
  <dcterms:modified xsi:type="dcterms:W3CDTF">2017-11-22T08:33:29Z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