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5" r:id="rId6"/>
    <p:sldId id="266" r:id="rId7"/>
    <p:sldId id="267" r:id="rId8"/>
    <p:sldId id="268" r:id="rId9"/>
    <p:sldId id="270" r:id="rId10"/>
    <p:sldId id="271" r:id="rId11"/>
    <p:sldId id="272" r:id="rId12"/>
    <p:sldId id="273" r:id="rId13"/>
    <p:sldId id="274" r:id="rId14"/>
    <p:sldId id="261" r:id="rId15"/>
    <p:sldId id="26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38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CA5892-F343-4E38-9BCF-146FDEA4909D}" type="datetimeFigureOut">
              <a:rPr lang="en-PH" smtClean="0"/>
              <a:t>09/02/2018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EDBF520-3999-42E9-B811-C34A600038F8}" type="slidenum">
              <a:rPr lang="en-PH" smtClean="0"/>
              <a:t>‹#›</a:t>
            </a:fld>
            <a:endParaRPr lang="en-PH"/>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CA5892-F343-4E38-9BCF-146FDEA4909D}" type="datetimeFigureOut">
              <a:rPr lang="en-PH" smtClean="0"/>
              <a:t>09/02/2018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EDBF520-3999-42E9-B811-C34A600038F8}" type="slidenum">
              <a:rPr lang="en-PH" smtClean="0"/>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CA5892-F343-4E38-9BCF-146FDEA4909D}" type="datetimeFigureOut">
              <a:rPr lang="en-PH" smtClean="0"/>
              <a:t>09/02/2018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EDBF520-3999-42E9-B811-C34A600038F8}" type="slidenum">
              <a:rPr lang="en-PH" smtClean="0"/>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CA5892-F343-4E38-9BCF-146FDEA4909D}" type="datetimeFigureOut">
              <a:rPr lang="en-PH" smtClean="0"/>
              <a:t>09/02/2018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EDBF520-3999-42E9-B811-C34A600038F8}" type="slidenum">
              <a:rPr lang="en-PH" smtClean="0"/>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A5892-F343-4E38-9BCF-146FDEA4909D}" type="datetimeFigureOut">
              <a:rPr lang="en-PH" smtClean="0"/>
              <a:t>09/02/2018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EDBF520-3999-42E9-B811-C34A600038F8}" type="slidenum">
              <a:rPr lang="en-PH" smtClean="0"/>
              <a:t>‹#›</a:t>
            </a:fld>
            <a:endParaRPr lang="en-PH"/>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CA5892-F343-4E38-9BCF-146FDEA4909D}" type="datetimeFigureOut">
              <a:rPr lang="en-PH" smtClean="0"/>
              <a:t>09/02/2018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EDBF520-3999-42E9-B811-C34A600038F8}" type="slidenum">
              <a:rPr lang="en-PH" smtClean="0"/>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CA5892-F343-4E38-9BCF-146FDEA4909D}" type="datetimeFigureOut">
              <a:rPr lang="en-PH" smtClean="0"/>
              <a:t>09/02/2018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0EDBF520-3999-42E9-B811-C34A600038F8}" type="slidenum">
              <a:rPr lang="en-PH" smtClean="0"/>
              <a:t>‹#›</a:t>
            </a:fld>
            <a:endParaRPr lang="en-PH"/>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CA5892-F343-4E38-9BCF-146FDEA4909D}" type="datetimeFigureOut">
              <a:rPr lang="en-PH" smtClean="0"/>
              <a:t>09/02/2018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EDBF520-3999-42E9-B811-C34A600038F8}" type="slidenum">
              <a:rPr lang="en-PH" smtClean="0"/>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A5892-F343-4E38-9BCF-146FDEA4909D}" type="datetimeFigureOut">
              <a:rPr lang="en-PH" smtClean="0"/>
              <a:t>09/02/2018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0EDBF520-3999-42E9-B811-C34A600038F8}" type="slidenum">
              <a:rPr lang="en-PH" smtClean="0"/>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CA5892-F343-4E38-9BCF-146FDEA4909D}" type="datetimeFigureOut">
              <a:rPr lang="en-PH" smtClean="0"/>
              <a:t>09/02/2018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EDBF520-3999-42E9-B811-C34A600038F8}" type="slidenum">
              <a:rPr lang="en-PH" smtClean="0"/>
              <a:t>‹#›</a:t>
            </a:fld>
            <a:endParaRPr lang="en-PH"/>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CA5892-F343-4E38-9BCF-146FDEA4909D}" type="datetimeFigureOut">
              <a:rPr lang="en-PH" smtClean="0"/>
              <a:t>09/02/2018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EDBF520-3999-42E9-B811-C34A600038F8}" type="slidenum">
              <a:rPr lang="en-PH" smtClean="0"/>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D0CA5892-F343-4E38-9BCF-146FDEA4909D}" type="datetimeFigureOut">
              <a:rPr lang="en-PH" smtClean="0"/>
              <a:t>09/02/2018</a:t>
            </a:fld>
            <a:endParaRPr lang="en-PH"/>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PH"/>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EDBF520-3999-42E9-B811-C34A600038F8}" type="slidenum">
              <a:rPr lang="en-PH" smtClean="0"/>
              <a:t>‹#›</a:t>
            </a:fld>
            <a:endParaRPr lang="en-PH"/>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0968" y="283335"/>
            <a:ext cx="9144000" cy="2891778"/>
          </a:xfrm>
        </p:spPr>
        <p:txBody>
          <a:bodyPr>
            <a:normAutofit fontScale="90000"/>
          </a:bodyPr>
          <a:lstStyle/>
          <a:p>
            <a:r>
              <a:rPr lang="en-US" sz="4000" b="1" dirty="0"/>
              <a:t>THE DEVELOPMENT OF “Returning Wrath of Pseudo</a:t>
            </a:r>
            <a:r>
              <a:rPr lang="en-US" sz="4000" b="1" dirty="0" smtClean="0"/>
              <a:t>” </a:t>
            </a:r>
            <a:r>
              <a:rPr lang="en-US" sz="4000" b="1" dirty="0"/>
              <a:t>AN ANDROID</a:t>
            </a:r>
            <a:r>
              <a:rPr lang="en-PH" sz="4000" dirty="0"/>
              <a:t/>
            </a:r>
            <a:br>
              <a:rPr lang="en-PH" sz="4000" dirty="0"/>
            </a:br>
            <a:r>
              <a:rPr lang="en-US" sz="4000" b="1" dirty="0"/>
              <a:t>BASED RPG IN LEARNING BASIC PROGRAMMING</a:t>
            </a:r>
            <a:r>
              <a:rPr lang="en-PH" sz="4000" dirty="0"/>
              <a:t/>
            </a:r>
            <a:br>
              <a:rPr lang="en-PH" sz="4000" dirty="0"/>
            </a:br>
            <a:endParaRPr lang="en-PH" sz="4000" dirty="0"/>
          </a:p>
        </p:txBody>
      </p:sp>
      <p:sp>
        <p:nvSpPr>
          <p:cNvPr id="5" name="Title 1"/>
          <p:cNvSpPr txBox="1">
            <a:spLocks/>
          </p:cNvSpPr>
          <p:nvPr/>
        </p:nvSpPr>
        <p:spPr>
          <a:xfrm>
            <a:off x="1420968" y="3175113"/>
            <a:ext cx="9144000" cy="28917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PH" sz="2000" b="1" dirty="0" smtClean="0"/>
              <a:t>Name of Researchers:</a:t>
            </a:r>
          </a:p>
          <a:p>
            <a:pPr algn="l"/>
            <a:endParaRPr lang="en-PH" sz="2000" b="1" dirty="0" smtClean="0"/>
          </a:p>
          <a:p>
            <a:pPr algn="just"/>
            <a:r>
              <a:rPr lang="en-PH" sz="2000" b="1" dirty="0" smtClean="0"/>
              <a:t>Geronimo, Isaac Harold C.</a:t>
            </a:r>
          </a:p>
          <a:p>
            <a:pPr algn="just"/>
            <a:r>
              <a:rPr lang="en-PH" sz="2000" b="1" dirty="0" err="1" smtClean="0"/>
              <a:t>Busa</a:t>
            </a:r>
            <a:r>
              <a:rPr lang="en-PH" sz="2000" b="1" dirty="0" smtClean="0"/>
              <a:t>, Mark Louie C.</a:t>
            </a:r>
          </a:p>
          <a:p>
            <a:pPr algn="just"/>
            <a:r>
              <a:rPr lang="en-PH" sz="2000" b="1" dirty="0" err="1" smtClean="0"/>
              <a:t>Desdaya</a:t>
            </a:r>
            <a:r>
              <a:rPr lang="en-PH" sz="2000" b="1" dirty="0" smtClean="0"/>
              <a:t>, Franz Pete C.</a:t>
            </a:r>
          </a:p>
          <a:p>
            <a:pPr algn="just"/>
            <a:r>
              <a:rPr lang="en-PH" sz="2000" b="1" dirty="0" smtClean="0"/>
              <a:t>Diana, </a:t>
            </a:r>
            <a:r>
              <a:rPr lang="en-PH" sz="2000" b="1" dirty="0" err="1" smtClean="0"/>
              <a:t>Romillito</a:t>
            </a:r>
            <a:r>
              <a:rPr lang="en-PH" sz="2000" b="1" dirty="0" smtClean="0"/>
              <a:t> R.</a:t>
            </a:r>
          </a:p>
        </p:txBody>
      </p:sp>
    </p:spTree>
    <p:extLst>
      <p:ext uri="{BB962C8B-B14F-4D97-AF65-F5344CB8AC3E}">
        <p14:creationId xmlns:p14="http://schemas.microsoft.com/office/powerpoint/2010/main" val="1448674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Summary of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2591319"/>
              </p:ext>
            </p:extLst>
          </p:nvPr>
        </p:nvGraphicFramePr>
        <p:xfrm>
          <a:off x="2165685" y="2273970"/>
          <a:ext cx="7363326" cy="2683040"/>
        </p:xfrm>
        <a:graphic>
          <a:graphicData uri="http://schemas.openxmlformats.org/drawingml/2006/table">
            <a:tbl>
              <a:tblPr firstRow="1" firstCol="1" bandRow="1">
                <a:tableStyleId>{5C22544A-7EE6-4342-B048-85BDC9FD1C3A}</a:tableStyleId>
              </a:tblPr>
              <a:tblGrid>
                <a:gridCol w="4810406"/>
                <a:gridCol w="1081590"/>
                <a:gridCol w="1471330"/>
              </a:tblGrid>
              <a:tr h="670760">
                <a:tc>
                  <a:txBody>
                    <a:bodyPr/>
                    <a:lstStyle/>
                    <a:p>
                      <a:pPr marL="0" marR="0" algn="ctr">
                        <a:lnSpc>
                          <a:spcPct val="107000"/>
                        </a:lnSpc>
                        <a:spcBef>
                          <a:spcPts val="0"/>
                        </a:spcBef>
                        <a:spcAft>
                          <a:spcPts val="0"/>
                        </a:spcAft>
                      </a:pPr>
                      <a:r>
                        <a:rPr lang="en-US" sz="1200" dirty="0">
                          <a:effectLst/>
                        </a:rPr>
                        <a:t>Security </a:t>
                      </a:r>
                      <a:r>
                        <a:rPr lang="en-PH" sz="1200" dirty="0">
                          <a:effectLst/>
                        </a:rPr>
                        <a:t>sub-characteristics</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200">
                          <a:effectLst/>
                        </a:rPr>
                        <a:t>Weighted</a:t>
                      </a:r>
                      <a:endParaRPr lang="en-US" sz="1100">
                        <a:effectLst/>
                      </a:endParaRPr>
                    </a:p>
                    <a:p>
                      <a:pPr marL="0" marR="0" algn="ctr">
                        <a:lnSpc>
                          <a:spcPct val="107000"/>
                        </a:lnSpc>
                        <a:spcBef>
                          <a:spcPts val="0"/>
                        </a:spcBef>
                        <a:spcAft>
                          <a:spcPts val="0"/>
                        </a:spcAft>
                      </a:pPr>
                      <a:r>
                        <a:rPr lang="en-US" sz="1200">
                          <a:effectLst/>
                        </a:rPr>
                        <a:t>Mean</a:t>
                      </a:r>
                      <a:endParaRPr lang="en-US" sz="110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200">
                          <a:effectLst/>
                        </a:rPr>
                        <a:t>Interpretation</a:t>
                      </a:r>
                      <a:endParaRPr lang="en-US" sz="1100">
                        <a:effectLst/>
                        <a:latin typeface="Calibri"/>
                        <a:ea typeface="Calibri"/>
                        <a:cs typeface="Times New Roman"/>
                      </a:endParaRPr>
                    </a:p>
                  </a:txBody>
                  <a:tcPr marL="68580" marR="68580" marT="0" marB="0" anchor="ctr"/>
                </a:tc>
              </a:tr>
              <a:tr h="335380">
                <a:tc>
                  <a:txBody>
                    <a:bodyPr/>
                    <a:lstStyle/>
                    <a:p>
                      <a:pPr marL="0" marR="0">
                        <a:lnSpc>
                          <a:spcPct val="107000"/>
                        </a:lnSpc>
                        <a:spcBef>
                          <a:spcPts val="0"/>
                        </a:spcBef>
                        <a:spcAft>
                          <a:spcPts val="0"/>
                        </a:spcAft>
                      </a:pPr>
                      <a:r>
                        <a:rPr lang="en-US" sz="1200">
                          <a:effectLst/>
                        </a:rPr>
                        <a:t>Confidentiality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4.30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35380">
                <a:tc>
                  <a:txBody>
                    <a:bodyPr/>
                    <a:lstStyle/>
                    <a:p>
                      <a:pPr marL="0" marR="0">
                        <a:lnSpc>
                          <a:spcPct val="107000"/>
                        </a:lnSpc>
                        <a:spcBef>
                          <a:spcPts val="0"/>
                        </a:spcBef>
                        <a:spcAft>
                          <a:spcPts val="0"/>
                        </a:spcAft>
                      </a:pPr>
                      <a:r>
                        <a:rPr lang="en-US" sz="1200">
                          <a:effectLst/>
                        </a:rPr>
                        <a:t>Integrity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4.30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35380">
                <a:tc>
                  <a:txBody>
                    <a:bodyPr/>
                    <a:lstStyle/>
                    <a:p>
                      <a:pPr marL="0" marR="0">
                        <a:lnSpc>
                          <a:spcPct val="107000"/>
                        </a:lnSpc>
                        <a:spcBef>
                          <a:spcPts val="0"/>
                        </a:spcBef>
                        <a:spcAft>
                          <a:spcPts val="0"/>
                        </a:spcAft>
                      </a:pPr>
                      <a:r>
                        <a:rPr lang="en-US" sz="1200">
                          <a:effectLst/>
                        </a:rPr>
                        <a:t>Non-repudiation</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4.30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35380">
                <a:tc>
                  <a:txBody>
                    <a:bodyPr/>
                    <a:lstStyle/>
                    <a:p>
                      <a:pPr marL="0" marR="0">
                        <a:lnSpc>
                          <a:spcPct val="107000"/>
                        </a:lnSpc>
                        <a:spcBef>
                          <a:spcPts val="0"/>
                        </a:spcBef>
                        <a:spcAft>
                          <a:spcPts val="0"/>
                        </a:spcAft>
                      </a:pPr>
                      <a:r>
                        <a:rPr lang="en-US" sz="1200">
                          <a:effectLst/>
                        </a:rPr>
                        <a:t>Accountability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4.10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Very Good</a:t>
                      </a:r>
                      <a:endParaRPr lang="en-US" sz="1100">
                        <a:effectLst/>
                        <a:latin typeface="Calibri"/>
                        <a:ea typeface="Calibri"/>
                        <a:cs typeface="Times New Roman"/>
                      </a:endParaRPr>
                    </a:p>
                  </a:txBody>
                  <a:tcPr marL="68580" marR="68580" marT="0" marB="0" anchor="b"/>
                </a:tc>
              </a:tr>
              <a:tr h="335380">
                <a:tc>
                  <a:txBody>
                    <a:bodyPr/>
                    <a:lstStyle/>
                    <a:p>
                      <a:pPr marL="0" marR="0">
                        <a:lnSpc>
                          <a:spcPct val="107000"/>
                        </a:lnSpc>
                        <a:spcBef>
                          <a:spcPts val="0"/>
                        </a:spcBef>
                        <a:spcAft>
                          <a:spcPts val="0"/>
                        </a:spcAft>
                      </a:pPr>
                      <a:r>
                        <a:rPr lang="en-US" sz="1200">
                          <a:effectLst/>
                        </a:rPr>
                        <a:t>Authenticity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4.30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35380">
                <a:tc>
                  <a:txBody>
                    <a:bodyPr/>
                    <a:lstStyle/>
                    <a:p>
                      <a:pPr marL="0" marR="0" algn="r">
                        <a:lnSpc>
                          <a:spcPct val="107000"/>
                        </a:lnSpc>
                        <a:spcBef>
                          <a:spcPts val="0"/>
                        </a:spcBef>
                        <a:spcAft>
                          <a:spcPts val="0"/>
                        </a:spcAft>
                      </a:pPr>
                      <a:r>
                        <a:rPr lang="en-US" sz="1200" dirty="0">
                          <a:effectLst/>
                        </a:rPr>
                        <a:t>MEAN</a:t>
                      </a:r>
                      <a:endParaRPr lang="en-US" sz="1100" dirty="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4.26</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dirty="0">
                          <a:effectLst/>
                        </a:rPr>
                        <a:t>Excellent</a:t>
                      </a:r>
                      <a:endParaRPr lang="en-US" sz="1100" dirty="0">
                        <a:effectLst/>
                        <a:latin typeface="Calibri"/>
                        <a:ea typeface="Calibri"/>
                        <a:cs typeface="Times New Roman"/>
                      </a:endParaRPr>
                    </a:p>
                  </a:txBody>
                  <a:tcPr marL="68580" marR="68580" marT="0" marB="0" anchor="b"/>
                </a:tc>
              </a:tr>
            </a:tbl>
          </a:graphicData>
        </a:graphic>
      </p:graphicFrame>
      <p:sp>
        <p:nvSpPr>
          <p:cNvPr id="5" name="Rectangle 4"/>
          <p:cNvSpPr/>
          <p:nvPr/>
        </p:nvSpPr>
        <p:spPr>
          <a:xfrm>
            <a:off x="1098028" y="1583976"/>
            <a:ext cx="4869731" cy="369332"/>
          </a:xfrm>
          <a:prstGeom prst="rect">
            <a:avLst/>
          </a:prstGeom>
        </p:spPr>
        <p:txBody>
          <a:bodyPr wrap="none">
            <a:spAutoFit/>
          </a:bodyPr>
          <a:lstStyle/>
          <a:p>
            <a:r>
              <a:rPr lang="en-PH" dirty="0"/>
              <a:t>Table 7</a:t>
            </a:r>
            <a:r>
              <a:rPr lang="en-PH" dirty="0" smtClean="0"/>
              <a:t>: </a:t>
            </a:r>
            <a:r>
              <a:rPr lang="en-PH" dirty="0"/>
              <a:t>Experts’ evaluation based on security</a:t>
            </a:r>
            <a:endParaRPr lang="en-US" dirty="0"/>
          </a:p>
        </p:txBody>
      </p:sp>
      <p:sp>
        <p:nvSpPr>
          <p:cNvPr id="6" name="Rectangle 5"/>
          <p:cNvSpPr/>
          <p:nvPr/>
        </p:nvSpPr>
        <p:spPr>
          <a:xfrm>
            <a:off x="3047999" y="5187027"/>
            <a:ext cx="6096000" cy="1200329"/>
          </a:xfrm>
          <a:prstGeom prst="rect">
            <a:avLst/>
          </a:prstGeom>
        </p:spPr>
        <p:txBody>
          <a:bodyPr>
            <a:spAutoFit/>
          </a:bodyPr>
          <a:lstStyle/>
          <a:p>
            <a:pPr algn="just"/>
            <a:r>
              <a:rPr lang="en-PH" dirty="0" smtClean="0"/>
              <a:t>	The </a:t>
            </a:r>
            <a:r>
              <a:rPr lang="en-PH" dirty="0"/>
              <a:t>general weighted mean for reliability is 4.26. Confidentiality, integrity, non-repudiation, authenticity has the highest mean equivalent to 4.60 and accountability has the lowest mean equivalent to 4.10.</a:t>
            </a:r>
            <a:endParaRPr lang="en-US" dirty="0"/>
          </a:p>
        </p:txBody>
      </p:sp>
    </p:spTree>
    <p:extLst>
      <p:ext uri="{BB962C8B-B14F-4D97-AF65-F5344CB8AC3E}">
        <p14:creationId xmlns:p14="http://schemas.microsoft.com/office/powerpoint/2010/main" val="2920452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Summary of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2164229"/>
              </p:ext>
            </p:extLst>
          </p:nvPr>
        </p:nvGraphicFramePr>
        <p:xfrm>
          <a:off x="2177716" y="2261939"/>
          <a:ext cx="7760369" cy="2490537"/>
        </p:xfrm>
        <a:graphic>
          <a:graphicData uri="http://schemas.openxmlformats.org/drawingml/2006/table">
            <a:tbl>
              <a:tblPr firstRow="1" firstCol="1" bandRow="1">
                <a:tableStyleId>{5C22544A-7EE6-4342-B048-85BDC9FD1C3A}</a:tableStyleId>
              </a:tblPr>
              <a:tblGrid>
                <a:gridCol w="5041128"/>
                <a:gridCol w="1152055"/>
                <a:gridCol w="1567186"/>
              </a:tblGrid>
              <a:tr h="622635">
                <a:tc>
                  <a:txBody>
                    <a:bodyPr/>
                    <a:lstStyle/>
                    <a:p>
                      <a:pPr marL="0" marR="0" algn="ctr">
                        <a:lnSpc>
                          <a:spcPct val="107000"/>
                        </a:lnSpc>
                        <a:spcBef>
                          <a:spcPts val="0"/>
                        </a:spcBef>
                        <a:spcAft>
                          <a:spcPts val="0"/>
                        </a:spcAft>
                      </a:pPr>
                      <a:r>
                        <a:rPr lang="en-US" sz="1200">
                          <a:effectLst/>
                        </a:rPr>
                        <a:t>Maintainability </a:t>
                      </a:r>
                      <a:r>
                        <a:rPr lang="en-PH" sz="1200">
                          <a:effectLst/>
                        </a:rPr>
                        <a:t>sub-characteristics</a:t>
                      </a:r>
                      <a:endParaRPr lang="en-US" sz="110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200">
                          <a:effectLst/>
                        </a:rPr>
                        <a:t>Weighted</a:t>
                      </a:r>
                      <a:endParaRPr lang="en-US" sz="1100">
                        <a:effectLst/>
                      </a:endParaRPr>
                    </a:p>
                    <a:p>
                      <a:pPr marL="0" marR="0" algn="ctr">
                        <a:lnSpc>
                          <a:spcPct val="107000"/>
                        </a:lnSpc>
                        <a:spcBef>
                          <a:spcPts val="0"/>
                        </a:spcBef>
                        <a:spcAft>
                          <a:spcPts val="0"/>
                        </a:spcAft>
                      </a:pPr>
                      <a:r>
                        <a:rPr lang="en-US" sz="1200">
                          <a:effectLst/>
                        </a:rPr>
                        <a:t>Mean</a:t>
                      </a:r>
                      <a:endParaRPr lang="en-US" sz="110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200">
                          <a:effectLst/>
                        </a:rPr>
                        <a:t>Interpretation</a:t>
                      </a:r>
                      <a:endParaRPr lang="en-US" sz="1100">
                        <a:effectLst/>
                        <a:latin typeface="Calibri"/>
                        <a:ea typeface="Calibri"/>
                        <a:cs typeface="Times New Roman"/>
                      </a:endParaRPr>
                    </a:p>
                  </a:txBody>
                  <a:tcPr marL="68580" marR="68580" marT="0" marB="0" anchor="ctr"/>
                </a:tc>
              </a:tr>
              <a:tr h="311317">
                <a:tc>
                  <a:txBody>
                    <a:bodyPr/>
                    <a:lstStyle/>
                    <a:p>
                      <a:pPr marL="0" marR="0">
                        <a:lnSpc>
                          <a:spcPct val="107000"/>
                        </a:lnSpc>
                        <a:spcBef>
                          <a:spcPts val="0"/>
                        </a:spcBef>
                        <a:spcAft>
                          <a:spcPts val="0"/>
                        </a:spcAft>
                      </a:pPr>
                      <a:r>
                        <a:rPr lang="en-US" sz="1200">
                          <a:effectLst/>
                        </a:rPr>
                        <a:t>Modularity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4.60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11317">
                <a:tc>
                  <a:txBody>
                    <a:bodyPr/>
                    <a:lstStyle/>
                    <a:p>
                      <a:pPr marL="0" marR="0">
                        <a:lnSpc>
                          <a:spcPct val="107000"/>
                        </a:lnSpc>
                        <a:spcBef>
                          <a:spcPts val="0"/>
                        </a:spcBef>
                        <a:spcAft>
                          <a:spcPts val="0"/>
                        </a:spcAft>
                      </a:pPr>
                      <a:r>
                        <a:rPr lang="en-US" sz="1200">
                          <a:effectLst/>
                        </a:rPr>
                        <a:t>Reusability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4.40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11317">
                <a:tc>
                  <a:txBody>
                    <a:bodyPr/>
                    <a:lstStyle/>
                    <a:p>
                      <a:pPr marL="0" marR="0">
                        <a:lnSpc>
                          <a:spcPct val="107000"/>
                        </a:lnSpc>
                        <a:spcBef>
                          <a:spcPts val="0"/>
                        </a:spcBef>
                        <a:spcAft>
                          <a:spcPts val="0"/>
                        </a:spcAft>
                      </a:pPr>
                      <a:r>
                        <a:rPr lang="en-US" sz="1200">
                          <a:effectLst/>
                        </a:rPr>
                        <a:t>Analyzability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4.30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11317">
                <a:tc>
                  <a:txBody>
                    <a:bodyPr/>
                    <a:lstStyle/>
                    <a:p>
                      <a:pPr marL="0" marR="0">
                        <a:lnSpc>
                          <a:spcPct val="107000"/>
                        </a:lnSpc>
                        <a:spcBef>
                          <a:spcPts val="0"/>
                        </a:spcBef>
                        <a:spcAft>
                          <a:spcPts val="0"/>
                        </a:spcAft>
                      </a:pPr>
                      <a:r>
                        <a:rPr lang="en-US" sz="1200">
                          <a:effectLst/>
                        </a:rPr>
                        <a:t>Modifiability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4.40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11317">
                <a:tc>
                  <a:txBody>
                    <a:bodyPr/>
                    <a:lstStyle/>
                    <a:p>
                      <a:pPr marL="0" marR="0">
                        <a:lnSpc>
                          <a:spcPct val="107000"/>
                        </a:lnSpc>
                        <a:spcBef>
                          <a:spcPts val="0"/>
                        </a:spcBef>
                        <a:spcAft>
                          <a:spcPts val="0"/>
                        </a:spcAft>
                      </a:pPr>
                      <a:r>
                        <a:rPr lang="en-US" sz="1200">
                          <a:effectLst/>
                        </a:rPr>
                        <a:t>Testability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4.60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11317">
                <a:tc>
                  <a:txBody>
                    <a:bodyPr/>
                    <a:lstStyle/>
                    <a:p>
                      <a:pPr marL="0" marR="0" algn="r">
                        <a:lnSpc>
                          <a:spcPct val="107000"/>
                        </a:lnSpc>
                        <a:spcBef>
                          <a:spcPts val="0"/>
                        </a:spcBef>
                        <a:spcAft>
                          <a:spcPts val="0"/>
                        </a:spcAft>
                      </a:pPr>
                      <a:r>
                        <a:rPr lang="en-US" sz="1200">
                          <a:effectLst/>
                        </a:rPr>
                        <a:t>MEAN</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4.46</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dirty="0">
                          <a:effectLst/>
                        </a:rPr>
                        <a:t>Excellent</a:t>
                      </a:r>
                      <a:endParaRPr lang="en-US" sz="1100" dirty="0">
                        <a:effectLst/>
                        <a:latin typeface="Calibri"/>
                        <a:ea typeface="Calibri"/>
                        <a:cs typeface="Times New Roman"/>
                      </a:endParaRPr>
                    </a:p>
                  </a:txBody>
                  <a:tcPr marL="68580" marR="68580" marT="0" marB="0" anchor="b"/>
                </a:tc>
              </a:tr>
            </a:tbl>
          </a:graphicData>
        </a:graphic>
      </p:graphicFrame>
      <p:sp>
        <p:nvSpPr>
          <p:cNvPr id="5" name="Rectangle 4"/>
          <p:cNvSpPr/>
          <p:nvPr/>
        </p:nvSpPr>
        <p:spPr>
          <a:xfrm>
            <a:off x="1001653" y="1511787"/>
            <a:ext cx="5536580" cy="369332"/>
          </a:xfrm>
          <a:prstGeom prst="rect">
            <a:avLst/>
          </a:prstGeom>
        </p:spPr>
        <p:txBody>
          <a:bodyPr wrap="none">
            <a:spAutoFit/>
          </a:bodyPr>
          <a:lstStyle/>
          <a:p>
            <a:r>
              <a:rPr lang="en-PH" dirty="0"/>
              <a:t>Table 8</a:t>
            </a:r>
            <a:r>
              <a:rPr lang="en-PH" dirty="0" smtClean="0"/>
              <a:t>: </a:t>
            </a:r>
            <a:r>
              <a:rPr lang="en-PH" dirty="0"/>
              <a:t>Experts’ evaluation based on maintainability</a:t>
            </a:r>
            <a:endParaRPr lang="en-US" dirty="0"/>
          </a:p>
        </p:txBody>
      </p:sp>
      <p:sp>
        <p:nvSpPr>
          <p:cNvPr id="6" name="Rectangle 5"/>
          <p:cNvSpPr/>
          <p:nvPr/>
        </p:nvSpPr>
        <p:spPr>
          <a:xfrm>
            <a:off x="3048000" y="4916178"/>
            <a:ext cx="6096000" cy="1477328"/>
          </a:xfrm>
          <a:prstGeom prst="rect">
            <a:avLst/>
          </a:prstGeom>
        </p:spPr>
        <p:txBody>
          <a:bodyPr>
            <a:spAutoFit/>
          </a:bodyPr>
          <a:lstStyle/>
          <a:p>
            <a:pPr algn="just"/>
            <a:r>
              <a:rPr lang="en-PH" dirty="0" smtClean="0"/>
              <a:t>	The </a:t>
            </a:r>
            <a:r>
              <a:rPr lang="en-PH" dirty="0"/>
              <a:t>general weighted mean for reliability is 4.46. Modularity and testability has the highest mean equivalent to 4.60 and reusability and modifiability is the second to the highest mean equivalent to 4.40 and analysability has the lowest mean equivalent to </a:t>
            </a:r>
            <a:r>
              <a:rPr lang="en-PH" dirty="0" smtClean="0"/>
              <a:t>4.30</a:t>
            </a:r>
            <a:r>
              <a:rPr lang="en-PH" dirty="0"/>
              <a:t>.</a:t>
            </a:r>
            <a:endParaRPr lang="en-US" dirty="0"/>
          </a:p>
        </p:txBody>
      </p:sp>
    </p:spTree>
    <p:extLst>
      <p:ext uri="{BB962C8B-B14F-4D97-AF65-F5344CB8AC3E}">
        <p14:creationId xmlns:p14="http://schemas.microsoft.com/office/powerpoint/2010/main" val="29175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Summary of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9159461"/>
              </p:ext>
            </p:extLst>
          </p:nvPr>
        </p:nvGraphicFramePr>
        <p:xfrm>
          <a:off x="2201779" y="2310061"/>
          <a:ext cx="7652084" cy="2634917"/>
        </p:xfrm>
        <a:graphic>
          <a:graphicData uri="http://schemas.openxmlformats.org/drawingml/2006/table">
            <a:tbl>
              <a:tblPr firstRow="1" firstCol="1" bandRow="1">
                <a:tableStyleId>{5C22544A-7EE6-4342-B048-85BDC9FD1C3A}</a:tableStyleId>
              </a:tblPr>
              <a:tblGrid>
                <a:gridCol w="4917857"/>
                <a:gridCol w="1158404"/>
                <a:gridCol w="1575823"/>
              </a:tblGrid>
              <a:tr h="878305">
                <a:tc>
                  <a:txBody>
                    <a:bodyPr/>
                    <a:lstStyle/>
                    <a:p>
                      <a:pPr marL="0" marR="0" algn="ctr">
                        <a:lnSpc>
                          <a:spcPct val="107000"/>
                        </a:lnSpc>
                        <a:spcBef>
                          <a:spcPts val="0"/>
                        </a:spcBef>
                        <a:spcAft>
                          <a:spcPts val="0"/>
                        </a:spcAft>
                      </a:pPr>
                      <a:r>
                        <a:rPr lang="en-US" sz="1200" dirty="0">
                          <a:effectLst/>
                        </a:rPr>
                        <a:t>Portability </a:t>
                      </a:r>
                      <a:r>
                        <a:rPr lang="en-PH" sz="1200" dirty="0">
                          <a:effectLst/>
                        </a:rPr>
                        <a:t>sub-characteristics</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200">
                          <a:effectLst/>
                        </a:rPr>
                        <a:t>Weighted</a:t>
                      </a:r>
                      <a:endParaRPr lang="en-US" sz="1100">
                        <a:effectLst/>
                      </a:endParaRPr>
                    </a:p>
                    <a:p>
                      <a:pPr marL="0" marR="0" algn="ctr">
                        <a:lnSpc>
                          <a:spcPct val="107000"/>
                        </a:lnSpc>
                        <a:spcBef>
                          <a:spcPts val="0"/>
                        </a:spcBef>
                        <a:spcAft>
                          <a:spcPts val="0"/>
                        </a:spcAft>
                      </a:pPr>
                      <a:r>
                        <a:rPr lang="en-US" sz="1200">
                          <a:effectLst/>
                        </a:rPr>
                        <a:t>Mean</a:t>
                      </a:r>
                      <a:endParaRPr lang="en-US" sz="110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200">
                          <a:effectLst/>
                        </a:rPr>
                        <a:t>Interpretation</a:t>
                      </a:r>
                      <a:endParaRPr lang="en-US" sz="1100">
                        <a:effectLst/>
                        <a:latin typeface="Calibri"/>
                        <a:ea typeface="Calibri"/>
                        <a:cs typeface="Times New Roman"/>
                      </a:endParaRPr>
                    </a:p>
                  </a:txBody>
                  <a:tcPr marL="68580" marR="68580" marT="0" marB="0" anchor="ctr"/>
                </a:tc>
              </a:tr>
              <a:tr h="439153">
                <a:tc>
                  <a:txBody>
                    <a:bodyPr/>
                    <a:lstStyle/>
                    <a:p>
                      <a:pPr marL="0" marR="0">
                        <a:lnSpc>
                          <a:spcPct val="107000"/>
                        </a:lnSpc>
                        <a:spcBef>
                          <a:spcPts val="0"/>
                        </a:spcBef>
                        <a:spcAft>
                          <a:spcPts val="0"/>
                        </a:spcAft>
                      </a:pPr>
                      <a:r>
                        <a:rPr lang="en-US" sz="1200">
                          <a:effectLst/>
                        </a:rPr>
                        <a:t>Adaptability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4.50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439153">
                <a:tc>
                  <a:txBody>
                    <a:bodyPr/>
                    <a:lstStyle/>
                    <a:p>
                      <a:pPr marL="0" marR="0">
                        <a:lnSpc>
                          <a:spcPct val="107000"/>
                        </a:lnSpc>
                        <a:spcBef>
                          <a:spcPts val="0"/>
                        </a:spcBef>
                        <a:spcAft>
                          <a:spcPts val="0"/>
                        </a:spcAft>
                      </a:pPr>
                      <a:r>
                        <a:rPr lang="en-US" sz="1200">
                          <a:effectLst/>
                        </a:rPr>
                        <a:t>Install 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4.60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439153">
                <a:tc>
                  <a:txBody>
                    <a:bodyPr/>
                    <a:lstStyle/>
                    <a:p>
                      <a:pPr marL="0" marR="0">
                        <a:lnSpc>
                          <a:spcPct val="107000"/>
                        </a:lnSpc>
                        <a:spcBef>
                          <a:spcPts val="0"/>
                        </a:spcBef>
                        <a:spcAft>
                          <a:spcPts val="0"/>
                        </a:spcAft>
                      </a:pPr>
                      <a:r>
                        <a:rPr lang="en-US" sz="1200">
                          <a:effectLst/>
                        </a:rPr>
                        <a:t>Replace 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4.50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439153">
                <a:tc>
                  <a:txBody>
                    <a:bodyPr/>
                    <a:lstStyle/>
                    <a:p>
                      <a:pPr marL="0" marR="0" algn="r">
                        <a:lnSpc>
                          <a:spcPct val="107000"/>
                        </a:lnSpc>
                        <a:spcBef>
                          <a:spcPts val="0"/>
                        </a:spcBef>
                        <a:spcAft>
                          <a:spcPts val="0"/>
                        </a:spcAft>
                      </a:pPr>
                      <a:r>
                        <a:rPr lang="en-US" sz="1200" dirty="0">
                          <a:effectLst/>
                        </a:rPr>
                        <a:t>MEAN</a:t>
                      </a:r>
                      <a:endParaRPr lang="en-US" sz="1100" dirty="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4.53</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dirty="0">
                          <a:effectLst/>
                        </a:rPr>
                        <a:t>Excellent</a:t>
                      </a:r>
                      <a:endParaRPr lang="en-US" sz="1100" dirty="0">
                        <a:effectLst/>
                        <a:latin typeface="Calibri"/>
                        <a:ea typeface="Calibri"/>
                        <a:cs typeface="Times New Roman"/>
                      </a:endParaRPr>
                    </a:p>
                  </a:txBody>
                  <a:tcPr marL="68580" marR="68580" marT="0" marB="0" anchor="b"/>
                </a:tc>
              </a:tr>
            </a:tbl>
          </a:graphicData>
        </a:graphic>
      </p:graphicFrame>
      <p:sp>
        <p:nvSpPr>
          <p:cNvPr id="5" name="Rectangle 4"/>
          <p:cNvSpPr/>
          <p:nvPr/>
        </p:nvSpPr>
        <p:spPr>
          <a:xfrm>
            <a:off x="1013690" y="1547881"/>
            <a:ext cx="5536580" cy="369332"/>
          </a:xfrm>
          <a:prstGeom prst="rect">
            <a:avLst/>
          </a:prstGeom>
        </p:spPr>
        <p:txBody>
          <a:bodyPr wrap="none">
            <a:spAutoFit/>
          </a:bodyPr>
          <a:lstStyle/>
          <a:p>
            <a:r>
              <a:rPr lang="en-PH" dirty="0"/>
              <a:t>Table 9</a:t>
            </a:r>
            <a:r>
              <a:rPr lang="en-PH" dirty="0" smtClean="0"/>
              <a:t>: </a:t>
            </a:r>
            <a:r>
              <a:rPr lang="en-PH" dirty="0"/>
              <a:t>Experts’ evaluation based on maintainability</a:t>
            </a:r>
            <a:endParaRPr lang="en-US" dirty="0"/>
          </a:p>
        </p:txBody>
      </p:sp>
      <p:sp>
        <p:nvSpPr>
          <p:cNvPr id="6" name="Rectangle 5"/>
          <p:cNvSpPr/>
          <p:nvPr/>
        </p:nvSpPr>
        <p:spPr>
          <a:xfrm>
            <a:off x="3144252" y="5223121"/>
            <a:ext cx="6096000" cy="1200329"/>
          </a:xfrm>
          <a:prstGeom prst="rect">
            <a:avLst/>
          </a:prstGeom>
        </p:spPr>
        <p:txBody>
          <a:bodyPr>
            <a:spAutoFit/>
          </a:bodyPr>
          <a:lstStyle/>
          <a:p>
            <a:pPr algn="just"/>
            <a:r>
              <a:rPr lang="en-PH" dirty="0" smtClean="0"/>
              <a:t>	The </a:t>
            </a:r>
            <a:r>
              <a:rPr lang="en-PH" dirty="0"/>
              <a:t>general weighted mean for reliability is 4.53. Install ability has the highest mean equivalent to 4.60 and adaptability and </a:t>
            </a:r>
            <a:r>
              <a:rPr lang="en-PH" dirty="0" err="1"/>
              <a:t>replacebility</a:t>
            </a:r>
            <a:r>
              <a:rPr lang="en-PH" dirty="0"/>
              <a:t> has the lowest mean equivalent to 4.50.</a:t>
            </a:r>
            <a:endParaRPr lang="en-US" dirty="0"/>
          </a:p>
        </p:txBody>
      </p:sp>
    </p:spTree>
    <p:extLst>
      <p:ext uri="{BB962C8B-B14F-4D97-AF65-F5344CB8AC3E}">
        <p14:creationId xmlns:p14="http://schemas.microsoft.com/office/powerpoint/2010/main" val="3619122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Summary of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0314409"/>
              </p:ext>
            </p:extLst>
          </p:nvPr>
        </p:nvGraphicFramePr>
        <p:xfrm>
          <a:off x="2177716" y="2298033"/>
          <a:ext cx="7591926" cy="3068050"/>
        </p:xfrm>
        <a:graphic>
          <a:graphicData uri="http://schemas.openxmlformats.org/drawingml/2006/table">
            <a:tbl>
              <a:tblPr firstRow="1" firstCol="1" bandRow="1">
                <a:tableStyleId>{5C22544A-7EE6-4342-B048-85BDC9FD1C3A}</a:tableStyleId>
              </a:tblPr>
              <a:tblGrid>
                <a:gridCol w="4575606"/>
                <a:gridCol w="1201415"/>
                <a:gridCol w="1814905"/>
              </a:tblGrid>
              <a:tr h="306805">
                <a:tc>
                  <a:txBody>
                    <a:bodyPr/>
                    <a:lstStyle/>
                    <a:p>
                      <a:pPr marL="0" marR="0" algn="ctr">
                        <a:lnSpc>
                          <a:spcPct val="107000"/>
                        </a:lnSpc>
                        <a:spcBef>
                          <a:spcPts val="0"/>
                        </a:spcBef>
                        <a:spcAft>
                          <a:spcPts val="0"/>
                        </a:spcAft>
                      </a:pPr>
                      <a:r>
                        <a:rPr lang="en-US" sz="1200">
                          <a:effectLst/>
                        </a:rPr>
                        <a:t>Software Evaluation Characteristics</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Mean</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Interpretation</a:t>
                      </a:r>
                      <a:endParaRPr lang="en-US" sz="1100">
                        <a:effectLst/>
                        <a:latin typeface="Calibri"/>
                        <a:ea typeface="Calibri"/>
                        <a:cs typeface="Times New Roman"/>
                      </a:endParaRPr>
                    </a:p>
                  </a:txBody>
                  <a:tcPr marL="68580" marR="68580" marT="0" marB="0" anchor="b"/>
                </a:tc>
              </a:tr>
              <a:tr h="306805">
                <a:tc>
                  <a:txBody>
                    <a:bodyPr/>
                    <a:lstStyle/>
                    <a:p>
                      <a:pPr marL="0" marR="0" algn="ctr">
                        <a:lnSpc>
                          <a:spcPct val="107000"/>
                        </a:lnSpc>
                        <a:spcBef>
                          <a:spcPts val="0"/>
                        </a:spcBef>
                        <a:spcAft>
                          <a:spcPts val="0"/>
                        </a:spcAft>
                      </a:pPr>
                      <a:r>
                        <a:rPr lang="en-US" sz="1200">
                          <a:effectLst/>
                        </a:rPr>
                        <a:t>FUNCTIONALITY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4.45</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06805">
                <a:tc>
                  <a:txBody>
                    <a:bodyPr/>
                    <a:lstStyle/>
                    <a:p>
                      <a:pPr marL="0" marR="0" algn="ctr">
                        <a:lnSpc>
                          <a:spcPct val="107000"/>
                        </a:lnSpc>
                        <a:spcBef>
                          <a:spcPts val="0"/>
                        </a:spcBef>
                        <a:spcAft>
                          <a:spcPts val="0"/>
                        </a:spcAft>
                      </a:pPr>
                      <a:r>
                        <a:rPr lang="en-US" sz="1200">
                          <a:effectLst/>
                        </a:rPr>
                        <a:t>RELIABILITY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4.53</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06805">
                <a:tc>
                  <a:txBody>
                    <a:bodyPr/>
                    <a:lstStyle/>
                    <a:p>
                      <a:pPr marL="0" marR="0" algn="ctr">
                        <a:lnSpc>
                          <a:spcPct val="107000"/>
                        </a:lnSpc>
                        <a:spcBef>
                          <a:spcPts val="0"/>
                        </a:spcBef>
                        <a:spcAft>
                          <a:spcPts val="0"/>
                        </a:spcAft>
                      </a:pPr>
                      <a:r>
                        <a:rPr lang="en-US" sz="1200">
                          <a:effectLst/>
                        </a:rPr>
                        <a:t>USABILITY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4.52</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06805">
                <a:tc>
                  <a:txBody>
                    <a:bodyPr/>
                    <a:lstStyle/>
                    <a:p>
                      <a:pPr marL="0" marR="0" algn="ctr">
                        <a:lnSpc>
                          <a:spcPct val="107000"/>
                        </a:lnSpc>
                        <a:spcBef>
                          <a:spcPts val="0"/>
                        </a:spcBef>
                        <a:spcAft>
                          <a:spcPts val="0"/>
                        </a:spcAft>
                      </a:pPr>
                      <a:r>
                        <a:rPr lang="en-US" sz="1200">
                          <a:effectLst/>
                        </a:rPr>
                        <a:t>PERFORMANCE EFFICIENCY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4.37</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06805">
                <a:tc>
                  <a:txBody>
                    <a:bodyPr/>
                    <a:lstStyle/>
                    <a:p>
                      <a:pPr marL="0" marR="0" algn="ctr">
                        <a:lnSpc>
                          <a:spcPct val="107000"/>
                        </a:lnSpc>
                        <a:spcBef>
                          <a:spcPts val="0"/>
                        </a:spcBef>
                        <a:spcAft>
                          <a:spcPts val="0"/>
                        </a:spcAft>
                      </a:pPr>
                      <a:r>
                        <a:rPr lang="en-US" sz="1200">
                          <a:effectLst/>
                        </a:rPr>
                        <a:t>COMPATIBILITY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4.45</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06805">
                <a:tc>
                  <a:txBody>
                    <a:bodyPr/>
                    <a:lstStyle/>
                    <a:p>
                      <a:pPr marL="0" marR="0" algn="ctr">
                        <a:lnSpc>
                          <a:spcPct val="107000"/>
                        </a:lnSpc>
                        <a:spcBef>
                          <a:spcPts val="0"/>
                        </a:spcBef>
                        <a:spcAft>
                          <a:spcPts val="0"/>
                        </a:spcAft>
                      </a:pPr>
                      <a:r>
                        <a:rPr lang="en-US" sz="1200">
                          <a:effectLst/>
                        </a:rPr>
                        <a:t>SECURITY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4.26</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06805">
                <a:tc>
                  <a:txBody>
                    <a:bodyPr/>
                    <a:lstStyle/>
                    <a:p>
                      <a:pPr marL="0" marR="0" algn="ctr">
                        <a:lnSpc>
                          <a:spcPct val="107000"/>
                        </a:lnSpc>
                        <a:spcBef>
                          <a:spcPts val="0"/>
                        </a:spcBef>
                        <a:spcAft>
                          <a:spcPts val="0"/>
                        </a:spcAft>
                      </a:pPr>
                      <a:r>
                        <a:rPr lang="en-US" sz="1200">
                          <a:effectLst/>
                        </a:rPr>
                        <a:t>MAINTAINABILITY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4.46</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06805">
                <a:tc>
                  <a:txBody>
                    <a:bodyPr/>
                    <a:lstStyle/>
                    <a:p>
                      <a:pPr marL="0" marR="0" algn="ctr">
                        <a:lnSpc>
                          <a:spcPct val="107000"/>
                        </a:lnSpc>
                        <a:spcBef>
                          <a:spcPts val="0"/>
                        </a:spcBef>
                        <a:spcAft>
                          <a:spcPts val="0"/>
                        </a:spcAft>
                      </a:pPr>
                      <a:r>
                        <a:rPr lang="en-US" sz="1200">
                          <a:effectLst/>
                        </a:rPr>
                        <a:t>PORTABILITY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4.53</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06805">
                <a:tc>
                  <a:txBody>
                    <a:bodyPr/>
                    <a:lstStyle/>
                    <a:p>
                      <a:pPr marL="0" marR="0" algn="r">
                        <a:lnSpc>
                          <a:spcPct val="107000"/>
                        </a:lnSpc>
                        <a:spcBef>
                          <a:spcPts val="0"/>
                        </a:spcBef>
                        <a:spcAft>
                          <a:spcPts val="0"/>
                        </a:spcAft>
                      </a:pPr>
                      <a:r>
                        <a:rPr lang="en-US" sz="1200">
                          <a:effectLst/>
                        </a:rPr>
                        <a:t>Overall Mean</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4.47</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dirty="0">
                          <a:effectLst/>
                        </a:rPr>
                        <a:t>Excellent</a:t>
                      </a:r>
                      <a:endParaRPr lang="en-US" sz="1100" dirty="0">
                        <a:effectLst/>
                        <a:latin typeface="Calibri"/>
                        <a:ea typeface="Calibri"/>
                        <a:cs typeface="Times New Roman"/>
                      </a:endParaRPr>
                    </a:p>
                  </a:txBody>
                  <a:tcPr marL="68580" marR="68580" marT="0" marB="0" anchor="b"/>
                </a:tc>
              </a:tr>
            </a:tbl>
          </a:graphicData>
        </a:graphic>
      </p:graphicFrame>
      <p:sp>
        <p:nvSpPr>
          <p:cNvPr id="5" name="Rectangle 4"/>
          <p:cNvSpPr/>
          <p:nvPr/>
        </p:nvSpPr>
        <p:spPr>
          <a:xfrm>
            <a:off x="1017025" y="1503400"/>
            <a:ext cx="4647491" cy="369332"/>
          </a:xfrm>
          <a:prstGeom prst="rect">
            <a:avLst/>
          </a:prstGeom>
        </p:spPr>
        <p:txBody>
          <a:bodyPr wrap="none">
            <a:spAutoFit/>
          </a:bodyPr>
          <a:lstStyle/>
          <a:p>
            <a:r>
              <a:rPr lang="en-PH" dirty="0"/>
              <a:t>Table </a:t>
            </a:r>
            <a:r>
              <a:rPr lang="en-PH" dirty="0" smtClean="0"/>
              <a:t>10: </a:t>
            </a:r>
            <a:r>
              <a:rPr lang="en-PH" dirty="0"/>
              <a:t>Overall Evaluation of the Program</a:t>
            </a:r>
            <a:endParaRPr lang="en-US" dirty="0"/>
          </a:p>
        </p:txBody>
      </p:sp>
    </p:spTree>
    <p:extLst>
      <p:ext uri="{BB962C8B-B14F-4D97-AF65-F5344CB8AC3E}">
        <p14:creationId xmlns:p14="http://schemas.microsoft.com/office/powerpoint/2010/main" val="229166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Summary of Related Studies and Literature</a:t>
            </a:r>
          </a:p>
        </p:txBody>
      </p:sp>
      <p:sp>
        <p:nvSpPr>
          <p:cNvPr id="3" name="Content Placeholder 2"/>
          <p:cNvSpPr>
            <a:spLocks noGrp="1"/>
          </p:cNvSpPr>
          <p:nvPr>
            <p:ph idx="1"/>
          </p:nvPr>
        </p:nvSpPr>
        <p:spPr/>
        <p:txBody>
          <a:bodyPr>
            <a:normAutofit fontScale="92500" lnSpcReduction="20000"/>
          </a:bodyPr>
          <a:lstStyle/>
          <a:p>
            <a:r>
              <a:rPr lang="en-PH" sz="2000" dirty="0"/>
              <a:t>Types of Games 3D gaming is interactive computer entertainment that is graphically presented in the three dimensions of height, width and depth; the addition of depth to 2D gaming enabled the exploration of virtual worlds with more realistic representation.</a:t>
            </a:r>
          </a:p>
          <a:p>
            <a:r>
              <a:rPr lang="en-PH" sz="2000" dirty="0"/>
              <a:t>Type of platforms: Pc game, console game, arcade game, handheld and many more</a:t>
            </a:r>
            <a:r>
              <a:rPr lang="en-PH" sz="2000" dirty="0" smtClean="0"/>
              <a:t>.</a:t>
            </a:r>
            <a:endParaRPr lang="en-PH" sz="2000" dirty="0"/>
          </a:p>
          <a:p>
            <a:r>
              <a:rPr lang="en-PH" sz="2000" dirty="0"/>
              <a:t>director of business development at Synergy88 Digital, recounts.</a:t>
            </a:r>
          </a:p>
          <a:p>
            <a:r>
              <a:rPr lang="en-PH" sz="2000" dirty="0"/>
              <a:t>The entire language contains only 11 total commands - but they're enough to simulate almost any computer algorithm in the world! The Pokémon games are all video games in the Pokémon </a:t>
            </a:r>
            <a:r>
              <a:rPr lang="en-PH" sz="2000" dirty="0" smtClean="0"/>
              <a:t>franchise.</a:t>
            </a:r>
          </a:p>
          <a:p>
            <a:r>
              <a:rPr lang="en-PH" sz="2000" dirty="0"/>
              <a:t>All games in the standard style are considered the base, definitive canon for the Pokémon series.</a:t>
            </a:r>
          </a:p>
          <a:p>
            <a:r>
              <a:rPr lang="en-PH" sz="2000" dirty="0"/>
              <a:t>Coding is the new literacy! With </a:t>
            </a:r>
            <a:r>
              <a:rPr lang="en-PH" sz="2000" dirty="0" err="1"/>
              <a:t>ScratchJr</a:t>
            </a:r>
            <a:r>
              <a:rPr lang="en-PH" sz="2000" dirty="0"/>
              <a:t>, young children can program their own interactive stories and games. </a:t>
            </a:r>
          </a:p>
          <a:p>
            <a:r>
              <a:rPr lang="en-PH" sz="2000" dirty="0"/>
              <a:t>The idea was to develop an interface that allowed computer programs to be built by simply dragging and dropping puzzle blocks to represent complex programming constructs and commands</a:t>
            </a:r>
            <a:r>
              <a:rPr lang="en-PH" sz="2000" dirty="0" smtClean="0"/>
              <a:t>.</a:t>
            </a:r>
          </a:p>
          <a:p>
            <a:r>
              <a:rPr lang="en-PH" sz="2000" dirty="0"/>
              <a:t>This simple concept removed the need to learn the syntax of a formal programming language, and made teaching and learning the basics of computer science accessible to younger learners and to teachers with no formal coding background. </a:t>
            </a:r>
          </a:p>
        </p:txBody>
      </p:sp>
    </p:spTree>
    <p:extLst>
      <p:ext uri="{BB962C8B-B14F-4D97-AF65-F5344CB8AC3E}">
        <p14:creationId xmlns:p14="http://schemas.microsoft.com/office/powerpoint/2010/main" val="477151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Conclusions</a:t>
            </a:r>
            <a:endParaRPr lang="en-PH" dirty="0"/>
          </a:p>
        </p:txBody>
      </p:sp>
      <p:sp>
        <p:nvSpPr>
          <p:cNvPr id="3" name="Content Placeholder 2"/>
          <p:cNvSpPr>
            <a:spLocks noGrp="1"/>
          </p:cNvSpPr>
          <p:nvPr>
            <p:ph idx="1"/>
          </p:nvPr>
        </p:nvSpPr>
        <p:spPr/>
        <p:txBody>
          <a:bodyPr/>
          <a:lstStyle/>
          <a:p>
            <a:pPr lvl="0"/>
            <a:r>
              <a:rPr lang="en-PH" dirty="0"/>
              <a:t>According to the opinions of the respondents and the findings of the research, our game is effective as most of the objectives have been met.</a:t>
            </a:r>
            <a:endParaRPr lang="en-US" dirty="0"/>
          </a:p>
          <a:p>
            <a:pPr lvl="0"/>
            <a:r>
              <a:rPr lang="en-PH" dirty="0"/>
              <a:t>Many fields at the game did not met and determine additional development needs.</a:t>
            </a:r>
            <a:endParaRPr lang="en-US" dirty="0"/>
          </a:p>
          <a:p>
            <a:endParaRPr lang="en-PH" b="1" dirty="0"/>
          </a:p>
        </p:txBody>
      </p:sp>
    </p:spTree>
    <p:extLst>
      <p:ext uri="{BB962C8B-B14F-4D97-AF65-F5344CB8AC3E}">
        <p14:creationId xmlns:p14="http://schemas.microsoft.com/office/powerpoint/2010/main" val="834864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Recommendations</a:t>
            </a:r>
            <a:endParaRPr lang="en-PH" dirty="0"/>
          </a:p>
        </p:txBody>
      </p:sp>
      <p:sp>
        <p:nvSpPr>
          <p:cNvPr id="3" name="Content Placeholder 2"/>
          <p:cNvSpPr>
            <a:spLocks noGrp="1"/>
          </p:cNvSpPr>
          <p:nvPr>
            <p:ph idx="1"/>
          </p:nvPr>
        </p:nvSpPr>
        <p:spPr/>
        <p:txBody>
          <a:bodyPr/>
          <a:lstStyle/>
          <a:p>
            <a:pPr marL="0" indent="0">
              <a:buNone/>
            </a:pPr>
            <a:r>
              <a:rPr lang="en-PH" dirty="0"/>
              <a:t>This section will be discussing main aspects to further develop and improve the overall maturity of the game. </a:t>
            </a:r>
            <a:endParaRPr lang="en-US" dirty="0"/>
          </a:p>
          <a:p>
            <a:pPr marL="0" indent="0">
              <a:buNone/>
            </a:pPr>
            <a:r>
              <a:rPr lang="en-PH" dirty="0"/>
              <a:t>The following </a:t>
            </a:r>
            <a:r>
              <a:rPr lang="en-PH" dirty="0" smtClean="0"/>
              <a:t>recommendations </a:t>
            </a:r>
            <a:r>
              <a:rPr lang="en-PH" dirty="0"/>
              <a:t>are suggested by the researchers: </a:t>
            </a:r>
            <a:endParaRPr lang="en-US" dirty="0"/>
          </a:p>
          <a:p>
            <a:r>
              <a:rPr lang="en-PH" dirty="0"/>
              <a:t>1.	Adding more functions in the block programming </a:t>
            </a:r>
            <a:endParaRPr lang="en-US" dirty="0"/>
          </a:p>
          <a:p>
            <a:r>
              <a:rPr lang="en-PH" dirty="0"/>
              <a:t>2.	Allowing multiple saving slots for player's progress</a:t>
            </a:r>
            <a:endParaRPr lang="en-US" dirty="0"/>
          </a:p>
          <a:p>
            <a:r>
              <a:rPr lang="en-PH" dirty="0"/>
              <a:t>3.	Allowing player to replay encountered boss battles to gain a higher score. </a:t>
            </a:r>
            <a:endParaRPr lang="en-US" dirty="0"/>
          </a:p>
          <a:p>
            <a:r>
              <a:rPr lang="en-PH" dirty="0"/>
              <a:t>4.	Creating more immersive gameplay</a:t>
            </a:r>
            <a:endParaRPr lang="en-PH" dirty="0"/>
          </a:p>
        </p:txBody>
      </p:sp>
    </p:spTree>
    <p:extLst>
      <p:ext uri="{BB962C8B-B14F-4D97-AF65-F5344CB8AC3E}">
        <p14:creationId xmlns:p14="http://schemas.microsoft.com/office/powerpoint/2010/main" val="2524272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Acknowledgement</a:t>
            </a:r>
            <a:endParaRPr lang="en-PH" dirty="0"/>
          </a:p>
        </p:txBody>
      </p:sp>
      <p:sp>
        <p:nvSpPr>
          <p:cNvPr id="3" name="Content Placeholder 2"/>
          <p:cNvSpPr>
            <a:spLocks noGrp="1"/>
          </p:cNvSpPr>
          <p:nvPr>
            <p:ph idx="1"/>
          </p:nvPr>
        </p:nvSpPr>
        <p:spPr/>
        <p:txBody>
          <a:bodyPr>
            <a:normAutofit fontScale="85000" lnSpcReduction="20000"/>
          </a:bodyPr>
          <a:lstStyle/>
          <a:p>
            <a:r>
              <a:rPr lang="en-US" sz="2000" dirty="0"/>
              <a:t>First of all, we would like to thank our classmates who were there with us through all the years in Lyceum of </a:t>
            </a:r>
            <a:r>
              <a:rPr lang="en-US" sz="2000" dirty="0" err="1"/>
              <a:t>Alabang</a:t>
            </a:r>
            <a:r>
              <a:rPr lang="en-US" sz="2000" dirty="0"/>
              <a:t>. </a:t>
            </a:r>
            <a:endParaRPr lang="en-US" sz="2000" dirty="0" smtClean="0"/>
          </a:p>
          <a:p>
            <a:r>
              <a:rPr lang="en-US" sz="2000" dirty="0"/>
              <a:t>Also, we would like to thank the institution that became our home for the past four years – Lyceum of </a:t>
            </a:r>
            <a:r>
              <a:rPr lang="en-US" sz="2000" dirty="0" err="1"/>
              <a:t>Alabang</a:t>
            </a:r>
            <a:r>
              <a:rPr lang="en-US" sz="2000" dirty="0"/>
              <a:t>. We thank our dear president, Dr. </a:t>
            </a:r>
            <a:r>
              <a:rPr lang="en-US" sz="2000" dirty="0" err="1"/>
              <a:t>Danillo</a:t>
            </a:r>
            <a:r>
              <a:rPr lang="en-US" sz="2000" dirty="0"/>
              <a:t> V. </a:t>
            </a:r>
            <a:r>
              <a:rPr lang="en-US" sz="2000" dirty="0" err="1"/>
              <a:t>Ayap</a:t>
            </a:r>
            <a:r>
              <a:rPr lang="en-US" sz="2000" dirty="0"/>
              <a:t>, and all the faculties and staff of Lyceum.</a:t>
            </a:r>
            <a:endParaRPr lang="en-PH" sz="2000" dirty="0"/>
          </a:p>
          <a:p>
            <a:r>
              <a:rPr lang="en-US" sz="2000" dirty="0"/>
              <a:t>We want to express our gratitude to the Dean of CCSE, Dean Danny G. </a:t>
            </a:r>
            <a:r>
              <a:rPr lang="en-US" sz="2000" dirty="0" err="1"/>
              <a:t>Umoso</a:t>
            </a:r>
            <a:r>
              <a:rPr lang="en-US" sz="2000" dirty="0"/>
              <a:t>, for teaching us the proper process in the development of this project, for giving us guide on managing our time wisely and guide us through our project development. You’ve equipped us sufficiently with the skills for the professional world. </a:t>
            </a:r>
            <a:endParaRPr lang="en-PH" sz="2000" dirty="0"/>
          </a:p>
          <a:p>
            <a:r>
              <a:rPr lang="en-US" sz="2000" dirty="0"/>
              <a:t>Our adviser Professor </a:t>
            </a:r>
            <a:r>
              <a:rPr lang="en-US" sz="2000" dirty="0" err="1"/>
              <a:t>Regie</a:t>
            </a:r>
            <a:r>
              <a:rPr lang="en-US" sz="2000" dirty="0"/>
              <a:t> C </a:t>
            </a:r>
            <a:r>
              <a:rPr lang="en-US" sz="2000" dirty="0" err="1"/>
              <a:t>Ellana</a:t>
            </a:r>
            <a:r>
              <a:rPr lang="en-US" sz="2000" dirty="0"/>
              <a:t>, for giving us guidance and advised in doing the whole development of the project. He also showed patience, giving us motivation and immense knowledge. </a:t>
            </a:r>
            <a:endParaRPr lang="en-US" sz="2000" dirty="0" smtClean="0"/>
          </a:p>
          <a:p>
            <a:r>
              <a:rPr lang="en-US" sz="2000" dirty="0"/>
              <a:t>We would like to thank also to the church that we stay when we are working for our Capstone Project, the Haven Bible Baptist Church. Pastor Ramon Geronimo and Mrs. Irma Geronimo, Thank you for caring us and supplying us a place to stay and provide us bountiful blessings. </a:t>
            </a:r>
            <a:endParaRPr lang="en-PH" sz="2000" dirty="0"/>
          </a:p>
          <a:p>
            <a:r>
              <a:rPr lang="en-US" sz="2000" dirty="0"/>
              <a:t>We would like to thank our dear parents, </a:t>
            </a:r>
            <a:r>
              <a:rPr lang="en-US" sz="2000" dirty="0" err="1"/>
              <a:t>Marivic</a:t>
            </a:r>
            <a:r>
              <a:rPr lang="en-US" sz="2000" dirty="0"/>
              <a:t> C. </a:t>
            </a:r>
            <a:r>
              <a:rPr lang="en-US" sz="2000" dirty="0" err="1"/>
              <a:t>Busa</a:t>
            </a:r>
            <a:r>
              <a:rPr lang="en-US" sz="2000" dirty="0"/>
              <a:t>, Leo A. </a:t>
            </a:r>
            <a:r>
              <a:rPr lang="en-US" sz="2000" dirty="0" err="1"/>
              <a:t>Busa</a:t>
            </a:r>
            <a:r>
              <a:rPr lang="en-US" sz="2000" dirty="0"/>
              <a:t>, Jessie G. </a:t>
            </a:r>
            <a:r>
              <a:rPr lang="en-US" sz="2000" dirty="0" err="1"/>
              <a:t>Descaya</a:t>
            </a:r>
            <a:r>
              <a:rPr lang="en-US" sz="2000" dirty="0"/>
              <a:t>, Gil A. </a:t>
            </a:r>
            <a:r>
              <a:rPr lang="en-US" sz="2000" dirty="0" err="1"/>
              <a:t>Descaya</a:t>
            </a:r>
            <a:r>
              <a:rPr lang="en-US" sz="2000" dirty="0"/>
              <a:t>, Rosalie R. Diana, </a:t>
            </a:r>
            <a:r>
              <a:rPr lang="en-US" sz="2000" dirty="0" err="1"/>
              <a:t>Marlito</a:t>
            </a:r>
            <a:r>
              <a:rPr lang="en-US" sz="2000" dirty="0"/>
              <a:t> M. Diana, Ramon Geronimo, and Irma Geronimo. They have supported and financed our studies, without them we are not here in these stage of our life. We want to say thank you and dedicate this all to you.</a:t>
            </a:r>
            <a:endParaRPr lang="en-PH" sz="2000" dirty="0"/>
          </a:p>
          <a:p>
            <a:r>
              <a:rPr lang="en-US" sz="2000" dirty="0"/>
              <a:t>But above all, we thank our Almighty God. He has given us sufficient grace every day guiding us each step of the way, and supplied our needs. Without Him we can do nothing. In His Word, He have said that “I can do all things through Christ which </a:t>
            </a:r>
            <a:r>
              <a:rPr lang="en-US" sz="2000" dirty="0" err="1"/>
              <a:t>strengtheneth</a:t>
            </a:r>
            <a:r>
              <a:rPr lang="en-US" sz="2000" dirty="0"/>
              <a:t> me” (Philippians 4:13) and truly, we have done it all through Christ. We bring back all the praises and glory to God and God alone.</a:t>
            </a:r>
            <a:endParaRPr lang="en-PH" sz="2000" dirty="0"/>
          </a:p>
          <a:p>
            <a:endParaRPr lang="en-PH" sz="2000" dirty="0" smtClean="0"/>
          </a:p>
        </p:txBody>
      </p:sp>
    </p:spTree>
    <p:extLst>
      <p:ext uri="{BB962C8B-B14F-4D97-AF65-F5344CB8AC3E}">
        <p14:creationId xmlns:p14="http://schemas.microsoft.com/office/powerpoint/2010/main" val="162676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Project Objectives</a:t>
            </a:r>
            <a:endParaRPr lang="en-PH" dirty="0"/>
          </a:p>
        </p:txBody>
      </p:sp>
      <p:sp>
        <p:nvSpPr>
          <p:cNvPr id="3" name="Content Placeholder 2"/>
          <p:cNvSpPr>
            <a:spLocks noGrp="1"/>
          </p:cNvSpPr>
          <p:nvPr>
            <p:ph idx="1"/>
          </p:nvPr>
        </p:nvSpPr>
        <p:spPr/>
        <p:txBody>
          <a:bodyPr>
            <a:normAutofit/>
          </a:bodyPr>
          <a:lstStyle/>
          <a:p>
            <a:pPr marL="0" indent="0">
              <a:buNone/>
            </a:pPr>
            <a:r>
              <a:rPr lang="en-PH" dirty="0"/>
              <a:t>The main objective of the project is to develop ”Returning Wrath of Pseudo” an Android based role playing game that will enhance the players capability in formulating logic as base knowledge in learning </a:t>
            </a:r>
            <a:r>
              <a:rPr lang="en-PH" dirty="0" smtClean="0"/>
              <a:t>programming</a:t>
            </a:r>
          </a:p>
          <a:p>
            <a:pPr marL="0" indent="0">
              <a:buNone/>
            </a:pPr>
            <a:endParaRPr lang="en-PH" dirty="0"/>
          </a:p>
          <a:p>
            <a:pPr marL="0" indent="0">
              <a:buNone/>
            </a:pPr>
            <a:r>
              <a:rPr lang="en-PH" dirty="0"/>
              <a:t>Specifically:</a:t>
            </a:r>
          </a:p>
          <a:p>
            <a:pPr lvl="0"/>
            <a:r>
              <a:rPr lang="en-PH" dirty="0"/>
              <a:t>To construct the project's gameplay and plot</a:t>
            </a:r>
          </a:p>
          <a:p>
            <a:pPr lvl="0"/>
            <a:r>
              <a:rPr lang="en-PH" dirty="0"/>
              <a:t>To design the game using UML designing tools</a:t>
            </a:r>
          </a:p>
          <a:p>
            <a:pPr lvl="0"/>
            <a:r>
              <a:rPr lang="en-PH" dirty="0"/>
              <a:t>To developed a game on the Unity 3D engine using C#</a:t>
            </a:r>
          </a:p>
          <a:p>
            <a:pPr lvl="0"/>
            <a:r>
              <a:rPr lang="en-PH" dirty="0"/>
              <a:t>To evaluate the acceptability of the game using the ISO/IEC 25010</a:t>
            </a:r>
          </a:p>
          <a:p>
            <a:endParaRPr lang="en-PH" dirty="0"/>
          </a:p>
        </p:txBody>
      </p:sp>
    </p:spTree>
    <p:extLst>
      <p:ext uri="{BB962C8B-B14F-4D97-AF65-F5344CB8AC3E}">
        <p14:creationId xmlns:p14="http://schemas.microsoft.com/office/powerpoint/2010/main" val="2668802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Scope and Limitation</a:t>
            </a:r>
            <a:endParaRPr lang="en-PH" dirty="0"/>
          </a:p>
        </p:txBody>
      </p:sp>
      <p:sp>
        <p:nvSpPr>
          <p:cNvPr id="3" name="Content Placeholder 2"/>
          <p:cNvSpPr>
            <a:spLocks noGrp="1"/>
          </p:cNvSpPr>
          <p:nvPr>
            <p:ph idx="1"/>
          </p:nvPr>
        </p:nvSpPr>
        <p:spPr/>
        <p:txBody>
          <a:bodyPr>
            <a:noAutofit/>
          </a:bodyPr>
          <a:lstStyle/>
          <a:p>
            <a:r>
              <a:rPr lang="en-PH" sz="2300" dirty="0"/>
              <a:t>The project will primarily focus on the development of a single-player role-playing </a:t>
            </a:r>
            <a:r>
              <a:rPr lang="en-PH" sz="2300" dirty="0" smtClean="0"/>
              <a:t>game.</a:t>
            </a:r>
          </a:p>
          <a:p>
            <a:r>
              <a:rPr lang="en-PH" sz="2300" dirty="0" smtClean="0"/>
              <a:t>There </a:t>
            </a:r>
            <a:r>
              <a:rPr lang="en-PH" sz="2300" dirty="0"/>
              <a:t>will be three (3) worlds namely; “</a:t>
            </a:r>
            <a:r>
              <a:rPr lang="en-PH" sz="2300" dirty="0" err="1"/>
              <a:t>Overworld</a:t>
            </a:r>
            <a:r>
              <a:rPr lang="en-PH" sz="2300" dirty="0"/>
              <a:t>”, “Underworld”, and “</a:t>
            </a:r>
            <a:r>
              <a:rPr lang="en-PH" sz="2300" dirty="0" err="1"/>
              <a:t>Na’rak</a:t>
            </a:r>
            <a:r>
              <a:rPr lang="en-PH" sz="2300" dirty="0" smtClean="0"/>
              <a:t>”.</a:t>
            </a:r>
          </a:p>
          <a:p>
            <a:r>
              <a:rPr lang="en-PH" sz="2300" dirty="0" smtClean="0"/>
              <a:t>Each world will be 3 stages.</a:t>
            </a:r>
          </a:p>
          <a:p>
            <a:r>
              <a:rPr lang="en-PH" sz="2300" dirty="0" smtClean="0"/>
              <a:t>Every stages has 5 quest.</a:t>
            </a:r>
          </a:p>
          <a:p>
            <a:r>
              <a:rPr lang="en-PH" sz="2300" dirty="0"/>
              <a:t>There will be checkpoints in the game where the player’s data will be saved</a:t>
            </a:r>
            <a:r>
              <a:rPr lang="en-PH" sz="2300" dirty="0" smtClean="0"/>
              <a:t>.</a:t>
            </a:r>
          </a:p>
          <a:p>
            <a:r>
              <a:rPr lang="en-PH" sz="2300" dirty="0"/>
              <a:t>There will </a:t>
            </a:r>
            <a:r>
              <a:rPr lang="en-PH" sz="2300" dirty="0" smtClean="0"/>
              <a:t>be </a:t>
            </a:r>
            <a:r>
              <a:rPr lang="en-PH" sz="2300" dirty="0"/>
              <a:t>an option for a new game that will reset the game and overwrite any saved data</a:t>
            </a:r>
            <a:r>
              <a:rPr lang="en-PH" sz="2300" dirty="0" smtClean="0"/>
              <a:t>.</a:t>
            </a:r>
          </a:p>
          <a:p>
            <a:r>
              <a:rPr lang="en-PH" sz="2300" dirty="0"/>
              <a:t>The game will be running in an Android operating system with a minimum version of </a:t>
            </a:r>
            <a:r>
              <a:rPr lang="en-PH" sz="2300" dirty="0" smtClean="0"/>
              <a:t>4.1</a:t>
            </a:r>
          </a:p>
          <a:p>
            <a:r>
              <a:rPr lang="en-PH" sz="2300" dirty="0"/>
              <a:t>The game will be using touchscreen controls and utilize the mobile phone. </a:t>
            </a:r>
            <a:endParaRPr lang="en-PH" sz="2300" dirty="0" smtClean="0"/>
          </a:p>
        </p:txBody>
      </p:sp>
    </p:spTree>
    <p:extLst>
      <p:ext uri="{BB962C8B-B14F-4D97-AF65-F5344CB8AC3E}">
        <p14:creationId xmlns:p14="http://schemas.microsoft.com/office/powerpoint/2010/main" val="3378339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Summary of Results</a:t>
            </a:r>
            <a:endParaRPr lang="en-PH"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98000641"/>
              </p:ext>
            </p:extLst>
          </p:nvPr>
        </p:nvGraphicFramePr>
        <p:xfrm>
          <a:off x="3477132" y="2093494"/>
          <a:ext cx="5149515" cy="3092115"/>
        </p:xfrm>
        <a:graphic>
          <a:graphicData uri="http://schemas.openxmlformats.org/drawingml/2006/table">
            <a:tbl>
              <a:tblPr firstRow="1" firstCol="1" lastRow="1" lastCol="1" bandRow="1" bandCol="1">
                <a:tableStyleId>{5C22544A-7EE6-4342-B048-85BDC9FD1C3A}</a:tableStyleId>
              </a:tblPr>
              <a:tblGrid>
                <a:gridCol w="2491701"/>
                <a:gridCol w="2657814"/>
              </a:tblGrid>
              <a:tr h="602665">
                <a:tc>
                  <a:txBody>
                    <a:bodyPr/>
                    <a:lstStyle/>
                    <a:p>
                      <a:pPr marL="0" marR="0" algn="ctr">
                        <a:lnSpc>
                          <a:spcPct val="107000"/>
                        </a:lnSpc>
                        <a:spcBef>
                          <a:spcPts val="0"/>
                        </a:spcBef>
                        <a:spcAft>
                          <a:spcPts val="800"/>
                        </a:spcAft>
                      </a:pPr>
                      <a:r>
                        <a:rPr lang="en-PH" sz="1200" dirty="0">
                          <a:effectLst/>
                        </a:rPr>
                        <a:t>Scale</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a:effectLst/>
                        </a:rPr>
                        <a:t>Interpretation</a:t>
                      </a:r>
                      <a:endParaRPr lang="en-US" sz="1100">
                        <a:effectLst/>
                        <a:latin typeface="Calibri"/>
                        <a:ea typeface="Calibri"/>
                        <a:cs typeface="Times New Roman"/>
                      </a:endParaRPr>
                    </a:p>
                  </a:txBody>
                  <a:tcPr marL="68580" marR="68580" marT="0" marB="0" anchor="ctr"/>
                </a:tc>
              </a:tr>
              <a:tr h="497890">
                <a:tc>
                  <a:txBody>
                    <a:bodyPr/>
                    <a:lstStyle/>
                    <a:p>
                      <a:pPr marL="0" marR="0" algn="ctr">
                        <a:lnSpc>
                          <a:spcPct val="107000"/>
                        </a:lnSpc>
                        <a:spcBef>
                          <a:spcPts val="0"/>
                        </a:spcBef>
                        <a:spcAft>
                          <a:spcPts val="800"/>
                        </a:spcAft>
                      </a:pPr>
                      <a:r>
                        <a:rPr lang="en-PH" sz="1200">
                          <a:effectLst/>
                        </a:rPr>
                        <a:t>4.21 to 5.00</a:t>
                      </a:r>
                      <a:endParaRPr lang="en-US" sz="110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a:effectLst/>
                        </a:rPr>
                        <a:t>Excellent</a:t>
                      </a:r>
                      <a:endParaRPr lang="en-US" sz="1100">
                        <a:effectLst/>
                        <a:latin typeface="Calibri"/>
                        <a:ea typeface="Calibri"/>
                        <a:cs typeface="Times New Roman"/>
                      </a:endParaRPr>
                    </a:p>
                  </a:txBody>
                  <a:tcPr marL="68580" marR="68580" marT="0" marB="0" anchor="ctr"/>
                </a:tc>
              </a:tr>
              <a:tr h="497890">
                <a:tc>
                  <a:txBody>
                    <a:bodyPr/>
                    <a:lstStyle/>
                    <a:p>
                      <a:pPr marL="0" marR="0" algn="ctr">
                        <a:lnSpc>
                          <a:spcPct val="107000"/>
                        </a:lnSpc>
                        <a:spcBef>
                          <a:spcPts val="0"/>
                        </a:spcBef>
                        <a:spcAft>
                          <a:spcPts val="800"/>
                        </a:spcAft>
                      </a:pPr>
                      <a:r>
                        <a:rPr lang="en-PH" sz="1200">
                          <a:effectLst/>
                        </a:rPr>
                        <a:t>3.41 to 4.20</a:t>
                      </a:r>
                      <a:endParaRPr lang="en-US" sz="110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a:effectLst/>
                        </a:rPr>
                        <a:t>Very Good</a:t>
                      </a:r>
                      <a:endParaRPr lang="en-US" sz="1100">
                        <a:effectLst/>
                        <a:latin typeface="Calibri"/>
                        <a:ea typeface="Calibri"/>
                        <a:cs typeface="Times New Roman"/>
                      </a:endParaRPr>
                    </a:p>
                  </a:txBody>
                  <a:tcPr marL="68580" marR="68580" marT="0" marB="0" anchor="ctr"/>
                </a:tc>
              </a:tr>
              <a:tr h="497890">
                <a:tc>
                  <a:txBody>
                    <a:bodyPr/>
                    <a:lstStyle/>
                    <a:p>
                      <a:pPr marL="0" marR="0" algn="ctr">
                        <a:lnSpc>
                          <a:spcPct val="107000"/>
                        </a:lnSpc>
                        <a:spcBef>
                          <a:spcPts val="0"/>
                        </a:spcBef>
                        <a:spcAft>
                          <a:spcPts val="800"/>
                        </a:spcAft>
                      </a:pPr>
                      <a:r>
                        <a:rPr lang="en-PH" sz="1200">
                          <a:effectLst/>
                        </a:rPr>
                        <a:t>2.61 to 3.40</a:t>
                      </a:r>
                      <a:endParaRPr lang="en-US" sz="110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dirty="0">
                          <a:effectLst/>
                        </a:rPr>
                        <a:t>Good</a:t>
                      </a:r>
                      <a:endParaRPr lang="en-US" sz="1100" dirty="0">
                        <a:effectLst/>
                        <a:latin typeface="Calibri"/>
                        <a:ea typeface="Calibri"/>
                        <a:cs typeface="Times New Roman"/>
                      </a:endParaRPr>
                    </a:p>
                  </a:txBody>
                  <a:tcPr marL="68580" marR="68580" marT="0" marB="0" anchor="ctr"/>
                </a:tc>
              </a:tr>
              <a:tr h="497890">
                <a:tc>
                  <a:txBody>
                    <a:bodyPr/>
                    <a:lstStyle/>
                    <a:p>
                      <a:pPr marL="0" marR="0" algn="ctr">
                        <a:lnSpc>
                          <a:spcPct val="107000"/>
                        </a:lnSpc>
                        <a:spcBef>
                          <a:spcPts val="0"/>
                        </a:spcBef>
                        <a:spcAft>
                          <a:spcPts val="800"/>
                        </a:spcAft>
                      </a:pPr>
                      <a:r>
                        <a:rPr lang="en-PH" sz="1200">
                          <a:effectLst/>
                        </a:rPr>
                        <a:t>1.81 to 2.60</a:t>
                      </a:r>
                      <a:endParaRPr lang="en-US" sz="110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a:effectLst/>
                        </a:rPr>
                        <a:t>Fair</a:t>
                      </a:r>
                      <a:endParaRPr lang="en-US" sz="1100">
                        <a:effectLst/>
                        <a:latin typeface="Calibri"/>
                        <a:ea typeface="Calibri"/>
                        <a:cs typeface="Times New Roman"/>
                      </a:endParaRPr>
                    </a:p>
                  </a:txBody>
                  <a:tcPr marL="68580" marR="68580" marT="0" marB="0" anchor="ctr"/>
                </a:tc>
              </a:tr>
              <a:tr h="497890">
                <a:tc>
                  <a:txBody>
                    <a:bodyPr/>
                    <a:lstStyle/>
                    <a:p>
                      <a:pPr marL="0" marR="0" algn="ctr">
                        <a:lnSpc>
                          <a:spcPct val="107000"/>
                        </a:lnSpc>
                        <a:spcBef>
                          <a:spcPts val="0"/>
                        </a:spcBef>
                        <a:spcAft>
                          <a:spcPts val="800"/>
                        </a:spcAft>
                      </a:pPr>
                      <a:r>
                        <a:rPr lang="en-PH" sz="1200">
                          <a:effectLst/>
                        </a:rPr>
                        <a:t>1.00 to 1.80</a:t>
                      </a:r>
                      <a:endParaRPr lang="en-US" sz="110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dirty="0">
                          <a:effectLst/>
                        </a:rPr>
                        <a:t>Poor</a:t>
                      </a:r>
                      <a:endParaRPr lang="en-US" sz="1100" dirty="0">
                        <a:effectLst/>
                        <a:latin typeface="Calibri"/>
                        <a:ea typeface="Calibri"/>
                        <a:cs typeface="Times New Roman"/>
                      </a:endParaRPr>
                    </a:p>
                  </a:txBody>
                  <a:tcPr marL="68580" marR="68580" marT="0" marB="0" anchor="ctr"/>
                </a:tc>
              </a:tr>
            </a:tbl>
          </a:graphicData>
        </a:graphic>
      </p:graphicFrame>
      <p:sp>
        <p:nvSpPr>
          <p:cNvPr id="7" name="Rectangle 6"/>
          <p:cNvSpPr/>
          <p:nvPr/>
        </p:nvSpPr>
        <p:spPr>
          <a:xfrm>
            <a:off x="2939716" y="5429620"/>
            <a:ext cx="6096000" cy="646331"/>
          </a:xfrm>
          <a:prstGeom prst="rect">
            <a:avLst/>
          </a:prstGeom>
        </p:spPr>
        <p:txBody>
          <a:bodyPr>
            <a:spAutoFit/>
          </a:bodyPr>
          <a:lstStyle/>
          <a:p>
            <a:pPr algn="just"/>
            <a:r>
              <a:rPr lang="en-PH" dirty="0" smtClean="0"/>
              <a:t>	The </a:t>
            </a:r>
            <a:r>
              <a:rPr lang="en-PH" dirty="0"/>
              <a:t>table above shows the numerical scale used in the software evaluation and its equivalent interpretation.</a:t>
            </a:r>
            <a:endParaRPr lang="en-US" dirty="0"/>
          </a:p>
        </p:txBody>
      </p:sp>
      <p:sp>
        <p:nvSpPr>
          <p:cNvPr id="8" name="Rectangle 7"/>
          <p:cNvSpPr/>
          <p:nvPr/>
        </p:nvSpPr>
        <p:spPr>
          <a:xfrm>
            <a:off x="2573990" y="1583976"/>
            <a:ext cx="2736711" cy="369332"/>
          </a:xfrm>
          <a:prstGeom prst="rect">
            <a:avLst/>
          </a:prstGeom>
        </p:spPr>
        <p:txBody>
          <a:bodyPr wrap="none">
            <a:spAutoFit/>
          </a:bodyPr>
          <a:lstStyle/>
          <a:p>
            <a:r>
              <a:rPr lang="en-PH" dirty="0"/>
              <a:t>Table </a:t>
            </a:r>
            <a:r>
              <a:rPr lang="en-PH" dirty="0" smtClean="0"/>
              <a:t>1: </a:t>
            </a:r>
            <a:r>
              <a:rPr lang="en-PH" dirty="0"/>
              <a:t>Numerical Scale</a:t>
            </a:r>
            <a:endParaRPr lang="en-US" dirty="0"/>
          </a:p>
        </p:txBody>
      </p:sp>
    </p:spTree>
    <p:extLst>
      <p:ext uri="{BB962C8B-B14F-4D97-AF65-F5344CB8AC3E}">
        <p14:creationId xmlns:p14="http://schemas.microsoft.com/office/powerpoint/2010/main" val="1582077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Summary of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0172429"/>
              </p:ext>
            </p:extLst>
          </p:nvPr>
        </p:nvGraphicFramePr>
        <p:xfrm>
          <a:off x="2284998" y="2071359"/>
          <a:ext cx="8074193" cy="3247898"/>
        </p:xfrm>
        <a:graphic>
          <a:graphicData uri="http://schemas.openxmlformats.org/drawingml/2006/table">
            <a:tbl>
              <a:tblPr firstRow="1" firstCol="1" lastRow="1" lastCol="1" bandRow="1" bandCol="1">
                <a:tableStyleId>{5C22544A-7EE6-4342-B048-85BDC9FD1C3A}</a:tableStyleId>
              </a:tblPr>
              <a:tblGrid>
                <a:gridCol w="4449045"/>
                <a:gridCol w="1186412"/>
                <a:gridCol w="2438736"/>
              </a:tblGrid>
              <a:tr h="439429">
                <a:tc>
                  <a:txBody>
                    <a:bodyPr/>
                    <a:lstStyle/>
                    <a:p>
                      <a:pPr marL="0" marR="0" algn="ctr">
                        <a:lnSpc>
                          <a:spcPct val="107000"/>
                        </a:lnSpc>
                        <a:spcBef>
                          <a:spcPts val="0"/>
                        </a:spcBef>
                        <a:spcAft>
                          <a:spcPts val="800"/>
                        </a:spcAft>
                      </a:pPr>
                      <a:r>
                        <a:rPr lang="en-PH" sz="1200" dirty="0">
                          <a:effectLst/>
                          <a:latin typeface="Arial (body)"/>
                        </a:rPr>
                        <a:t>Functionality sub-characteristics</a:t>
                      </a:r>
                      <a:endParaRPr lang="en-US" sz="1100" dirty="0">
                        <a:effectLst/>
                        <a:latin typeface="Arial (body)"/>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a:effectLst/>
                          <a:latin typeface="Arial (body)"/>
                        </a:rPr>
                        <a:t>Weighted</a:t>
                      </a:r>
                      <a:endParaRPr lang="en-US" sz="1100">
                        <a:effectLst/>
                        <a:latin typeface="Arial (body)"/>
                      </a:endParaRPr>
                    </a:p>
                    <a:p>
                      <a:pPr marL="0" marR="0" algn="ctr">
                        <a:lnSpc>
                          <a:spcPct val="107000"/>
                        </a:lnSpc>
                        <a:spcBef>
                          <a:spcPts val="0"/>
                        </a:spcBef>
                        <a:spcAft>
                          <a:spcPts val="800"/>
                        </a:spcAft>
                      </a:pPr>
                      <a:r>
                        <a:rPr lang="en-PH" sz="1200">
                          <a:effectLst/>
                          <a:latin typeface="Arial (body)"/>
                        </a:rPr>
                        <a:t>Mean</a:t>
                      </a:r>
                      <a:endParaRPr lang="en-US" sz="1100">
                        <a:effectLst/>
                        <a:latin typeface="Arial (body)"/>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a:effectLst/>
                          <a:latin typeface="Arial (body)"/>
                        </a:rPr>
                        <a:t>Interpretation</a:t>
                      </a:r>
                      <a:endParaRPr lang="en-US" sz="1100">
                        <a:effectLst/>
                        <a:latin typeface="Arial (body)"/>
                        <a:ea typeface="Calibri"/>
                        <a:cs typeface="Times New Roman"/>
                      </a:endParaRPr>
                    </a:p>
                  </a:txBody>
                  <a:tcPr marL="68580" marR="68580" marT="0" marB="0" anchor="ctr"/>
                </a:tc>
              </a:tr>
              <a:tr h="377567">
                <a:tc>
                  <a:txBody>
                    <a:bodyPr/>
                    <a:lstStyle/>
                    <a:p>
                      <a:pPr marL="0" marR="0">
                        <a:lnSpc>
                          <a:spcPct val="107000"/>
                        </a:lnSpc>
                        <a:spcBef>
                          <a:spcPts val="0"/>
                        </a:spcBef>
                        <a:spcAft>
                          <a:spcPts val="800"/>
                        </a:spcAft>
                      </a:pPr>
                      <a:r>
                        <a:rPr lang="en-PH" sz="1200" dirty="0">
                          <a:effectLst/>
                          <a:latin typeface="Arial (body)"/>
                        </a:rPr>
                        <a:t>Functions required for the system are implemented (suitability)</a:t>
                      </a:r>
                      <a:endParaRPr lang="en-US" sz="1100" dirty="0">
                        <a:effectLst/>
                        <a:latin typeface="Arial (body)"/>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dirty="0">
                          <a:effectLst/>
                          <a:latin typeface="Arial (body)"/>
                        </a:rPr>
                        <a:t>4.50</a:t>
                      </a:r>
                      <a:endParaRPr lang="en-US" sz="1100" dirty="0">
                        <a:effectLst/>
                        <a:latin typeface="Arial (body)"/>
                        <a:ea typeface="Calibri"/>
                        <a:cs typeface="Times New Roman"/>
                      </a:endParaRPr>
                    </a:p>
                  </a:txBody>
                  <a:tcPr marL="68580" marR="68580" marT="0" marB="0" anchor="b"/>
                </a:tc>
                <a:tc>
                  <a:txBody>
                    <a:bodyPr/>
                    <a:lstStyle/>
                    <a:p>
                      <a:pPr marL="0" marR="0" algn="ctr">
                        <a:lnSpc>
                          <a:spcPct val="107000"/>
                        </a:lnSpc>
                        <a:spcBef>
                          <a:spcPts val="0"/>
                        </a:spcBef>
                        <a:spcAft>
                          <a:spcPts val="800"/>
                        </a:spcAft>
                      </a:pPr>
                      <a:r>
                        <a:rPr lang="en-PH" sz="1200">
                          <a:effectLst/>
                          <a:latin typeface="Arial (body)"/>
                        </a:rPr>
                        <a:t>Excellent </a:t>
                      </a:r>
                      <a:endParaRPr lang="en-US" sz="1100">
                        <a:effectLst/>
                        <a:latin typeface="Arial (body)"/>
                        <a:ea typeface="Calibri"/>
                        <a:cs typeface="Times New Roman"/>
                      </a:endParaRPr>
                    </a:p>
                  </a:txBody>
                  <a:tcPr marL="68580" marR="68580" marT="0" marB="0" anchor="ctr"/>
                </a:tc>
              </a:tr>
              <a:tr h="439429">
                <a:tc>
                  <a:txBody>
                    <a:bodyPr/>
                    <a:lstStyle/>
                    <a:p>
                      <a:pPr marL="0" marR="0">
                        <a:lnSpc>
                          <a:spcPct val="107000"/>
                        </a:lnSpc>
                        <a:spcBef>
                          <a:spcPts val="0"/>
                        </a:spcBef>
                        <a:spcAft>
                          <a:spcPts val="800"/>
                        </a:spcAft>
                      </a:pPr>
                      <a:r>
                        <a:rPr lang="en-PH" sz="1200" dirty="0">
                          <a:effectLst/>
                          <a:latin typeface="Arial (body)"/>
                        </a:rPr>
                        <a:t>Functional accuracy is provided (accurateness)   </a:t>
                      </a:r>
                      <a:endParaRPr lang="en-US" sz="1100" dirty="0">
                        <a:effectLst/>
                        <a:latin typeface="Arial (body)"/>
                      </a:endParaRPr>
                    </a:p>
                    <a:p>
                      <a:pPr marL="0" marR="0">
                        <a:lnSpc>
                          <a:spcPct val="107000"/>
                        </a:lnSpc>
                        <a:spcBef>
                          <a:spcPts val="0"/>
                        </a:spcBef>
                        <a:spcAft>
                          <a:spcPts val="800"/>
                        </a:spcAft>
                      </a:pPr>
                      <a:r>
                        <a:rPr lang="en-PH" sz="1200" dirty="0">
                          <a:effectLst/>
                          <a:latin typeface="Arial (body)"/>
                        </a:rPr>
                        <a:t> </a:t>
                      </a:r>
                      <a:endParaRPr lang="en-US" sz="1100" dirty="0">
                        <a:effectLst/>
                        <a:latin typeface="Arial (body)"/>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dirty="0">
                          <a:effectLst/>
                          <a:latin typeface="Arial (body)"/>
                        </a:rPr>
                        <a:t>4.48</a:t>
                      </a:r>
                      <a:endParaRPr lang="en-US" sz="1100" dirty="0">
                        <a:effectLst/>
                        <a:latin typeface="Arial (body)"/>
                        <a:ea typeface="Calibri"/>
                        <a:cs typeface="Times New Roman"/>
                      </a:endParaRPr>
                    </a:p>
                  </a:txBody>
                  <a:tcPr marL="68580" marR="68580" marT="0" marB="0" anchor="b"/>
                </a:tc>
                <a:tc>
                  <a:txBody>
                    <a:bodyPr/>
                    <a:lstStyle/>
                    <a:p>
                      <a:pPr marL="0" marR="0" algn="ctr">
                        <a:lnSpc>
                          <a:spcPct val="107000"/>
                        </a:lnSpc>
                        <a:spcBef>
                          <a:spcPts val="0"/>
                        </a:spcBef>
                        <a:spcAft>
                          <a:spcPts val="800"/>
                        </a:spcAft>
                      </a:pPr>
                      <a:r>
                        <a:rPr lang="en-PH" sz="1200">
                          <a:effectLst/>
                          <a:latin typeface="Arial (body)"/>
                        </a:rPr>
                        <a:t>Excellent</a:t>
                      </a:r>
                      <a:endParaRPr lang="en-US" sz="1100">
                        <a:effectLst/>
                        <a:latin typeface="Arial (body)"/>
                        <a:ea typeface="Calibri"/>
                        <a:cs typeface="Times New Roman"/>
                      </a:endParaRPr>
                    </a:p>
                  </a:txBody>
                  <a:tcPr marL="68580" marR="68580" marT="0" marB="0" anchor="ctr"/>
                </a:tc>
              </a:tr>
              <a:tr h="439429">
                <a:tc>
                  <a:txBody>
                    <a:bodyPr/>
                    <a:lstStyle/>
                    <a:p>
                      <a:pPr marL="0" marR="0">
                        <a:lnSpc>
                          <a:spcPct val="107000"/>
                        </a:lnSpc>
                        <a:spcBef>
                          <a:spcPts val="0"/>
                        </a:spcBef>
                        <a:spcAft>
                          <a:spcPts val="800"/>
                        </a:spcAft>
                      </a:pPr>
                      <a:r>
                        <a:rPr lang="en-PH" sz="1200" dirty="0">
                          <a:effectLst/>
                          <a:latin typeface="Arial (body)"/>
                        </a:rPr>
                        <a:t>Functions meet specifications (compliance)</a:t>
                      </a:r>
                      <a:endParaRPr lang="en-US" sz="1100" dirty="0">
                        <a:effectLst/>
                        <a:latin typeface="Arial (body)"/>
                      </a:endParaRPr>
                    </a:p>
                    <a:p>
                      <a:pPr marL="0" marR="0">
                        <a:lnSpc>
                          <a:spcPct val="107000"/>
                        </a:lnSpc>
                        <a:spcBef>
                          <a:spcPts val="0"/>
                        </a:spcBef>
                        <a:spcAft>
                          <a:spcPts val="800"/>
                        </a:spcAft>
                      </a:pPr>
                      <a:r>
                        <a:rPr lang="en-PH" sz="1200" dirty="0">
                          <a:effectLst/>
                          <a:latin typeface="Arial (body)"/>
                        </a:rPr>
                        <a:t> </a:t>
                      </a:r>
                      <a:endParaRPr lang="en-US" sz="1100" dirty="0">
                        <a:effectLst/>
                        <a:latin typeface="Arial (body)"/>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dirty="0">
                          <a:effectLst/>
                          <a:latin typeface="Arial (body)"/>
                        </a:rPr>
                        <a:t>4.37</a:t>
                      </a:r>
                      <a:endParaRPr lang="en-US" sz="1100" dirty="0">
                        <a:effectLst/>
                        <a:latin typeface="Arial (body)"/>
                        <a:ea typeface="Calibri"/>
                        <a:cs typeface="Times New Roman"/>
                      </a:endParaRPr>
                    </a:p>
                  </a:txBody>
                  <a:tcPr marL="68580" marR="68580" marT="0" marB="0" anchor="b"/>
                </a:tc>
                <a:tc>
                  <a:txBody>
                    <a:bodyPr/>
                    <a:lstStyle/>
                    <a:p>
                      <a:pPr marL="0" marR="0" algn="ctr">
                        <a:lnSpc>
                          <a:spcPct val="107000"/>
                        </a:lnSpc>
                        <a:spcBef>
                          <a:spcPts val="0"/>
                        </a:spcBef>
                        <a:spcAft>
                          <a:spcPts val="800"/>
                        </a:spcAft>
                      </a:pPr>
                      <a:r>
                        <a:rPr lang="en-PH" sz="1200" dirty="0">
                          <a:effectLst/>
                          <a:latin typeface="Arial (body)"/>
                        </a:rPr>
                        <a:t>Excellent</a:t>
                      </a:r>
                      <a:endParaRPr lang="en-US" sz="1100" dirty="0">
                        <a:effectLst/>
                        <a:latin typeface="Arial (body)"/>
                        <a:ea typeface="Calibri"/>
                        <a:cs typeface="Times New Roman"/>
                      </a:endParaRPr>
                    </a:p>
                  </a:txBody>
                  <a:tcPr marL="68580" marR="68580" marT="0" marB="0" anchor="ctr"/>
                </a:tc>
              </a:tr>
              <a:tr h="617419">
                <a:tc>
                  <a:txBody>
                    <a:bodyPr/>
                    <a:lstStyle/>
                    <a:p>
                      <a:pPr marL="0" marR="0">
                        <a:lnSpc>
                          <a:spcPct val="107000"/>
                        </a:lnSpc>
                        <a:spcBef>
                          <a:spcPts val="0"/>
                        </a:spcBef>
                        <a:spcAft>
                          <a:spcPts val="800"/>
                        </a:spcAft>
                      </a:pPr>
                      <a:r>
                        <a:rPr lang="en-PH" sz="1200" dirty="0">
                          <a:effectLst/>
                          <a:latin typeface="Arial (body)"/>
                        </a:rPr>
                        <a:t>Ease of connecting with other 	systems is provided (interoperability)</a:t>
                      </a:r>
                      <a:endParaRPr lang="en-US" sz="1100" dirty="0">
                        <a:effectLst/>
                        <a:latin typeface="Arial (body)"/>
                      </a:endParaRPr>
                    </a:p>
                    <a:p>
                      <a:pPr marL="0" marR="0">
                        <a:lnSpc>
                          <a:spcPct val="107000"/>
                        </a:lnSpc>
                        <a:spcBef>
                          <a:spcPts val="0"/>
                        </a:spcBef>
                        <a:spcAft>
                          <a:spcPts val="800"/>
                        </a:spcAft>
                      </a:pPr>
                      <a:r>
                        <a:rPr lang="en-PH" sz="1200" dirty="0">
                          <a:effectLst/>
                          <a:latin typeface="Arial (body)"/>
                        </a:rPr>
                        <a:t> </a:t>
                      </a:r>
                      <a:endParaRPr lang="en-US" sz="1100" dirty="0">
                        <a:effectLst/>
                        <a:latin typeface="Arial (body)"/>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dirty="0">
                          <a:effectLst/>
                          <a:latin typeface="Arial (body)"/>
                        </a:rPr>
                        <a:t>4.45</a:t>
                      </a:r>
                      <a:endParaRPr lang="en-US" sz="1100" dirty="0">
                        <a:effectLst/>
                        <a:latin typeface="Arial (body)"/>
                        <a:ea typeface="Calibri"/>
                        <a:cs typeface="Times New Roman"/>
                      </a:endParaRPr>
                    </a:p>
                  </a:txBody>
                  <a:tcPr marL="68580" marR="68580" marT="0" marB="0" anchor="b"/>
                </a:tc>
                <a:tc>
                  <a:txBody>
                    <a:bodyPr/>
                    <a:lstStyle/>
                    <a:p>
                      <a:pPr marL="0" marR="0" algn="ctr">
                        <a:lnSpc>
                          <a:spcPct val="107000"/>
                        </a:lnSpc>
                        <a:spcBef>
                          <a:spcPts val="0"/>
                        </a:spcBef>
                        <a:spcAft>
                          <a:spcPts val="800"/>
                        </a:spcAft>
                      </a:pPr>
                      <a:r>
                        <a:rPr lang="en-PH" sz="1200" dirty="0">
                          <a:effectLst/>
                          <a:latin typeface="Arial (body)"/>
                        </a:rPr>
                        <a:t>Excellent</a:t>
                      </a:r>
                      <a:endParaRPr lang="en-US" sz="1100" dirty="0">
                        <a:effectLst/>
                        <a:latin typeface="Arial (body)"/>
                        <a:ea typeface="Calibri"/>
                        <a:cs typeface="Times New Roman"/>
                      </a:endParaRPr>
                    </a:p>
                  </a:txBody>
                  <a:tcPr marL="68580" marR="68580" marT="0" marB="0" anchor="ctr"/>
                </a:tc>
              </a:tr>
              <a:tr h="439429">
                <a:tc>
                  <a:txBody>
                    <a:bodyPr/>
                    <a:lstStyle/>
                    <a:p>
                      <a:pPr marL="0" marR="0">
                        <a:lnSpc>
                          <a:spcPct val="107000"/>
                        </a:lnSpc>
                        <a:spcBef>
                          <a:spcPts val="0"/>
                        </a:spcBef>
                        <a:spcAft>
                          <a:spcPts val="800"/>
                        </a:spcAft>
                      </a:pPr>
                      <a:r>
                        <a:rPr lang="en-PH" sz="1200" dirty="0">
                          <a:effectLst/>
                          <a:latin typeface="Arial (body)"/>
                        </a:rPr>
                        <a:t>Substantial security is provided (security)</a:t>
                      </a:r>
                      <a:endParaRPr lang="en-US" sz="1100" dirty="0">
                        <a:effectLst/>
                        <a:latin typeface="Arial (body)"/>
                      </a:endParaRPr>
                    </a:p>
                    <a:p>
                      <a:pPr marL="0" marR="0">
                        <a:lnSpc>
                          <a:spcPct val="107000"/>
                        </a:lnSpc>
                        <a:spcBef>
                          <a:spcPts val="0"/>
                        </a:spcBef>
                        <a:spcAft>
                          <a:spcPts val="800"/>
                        </a:spcAft>
                      </a:pPr>
                      <a:r>
                        <a:rPr lang="en-PH" sz="1200" dirty="0">
                          <a:effectLst/>
                          <a:latin typeface="Arial (body)"/>
                        </a:rPr>
                        <a:t> </a:t>
                      </a:r>
                      <a:endParaRPr lang="en-US" sz="1100" dirty="0">
                        <a:effectLst/>
                        <a:latin typeface="Arial (body)"/>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dirty="0">
                          <a:effectLst/>
                          <a:latin typeface="Arial (body)"/>
                        </a:rPr>
                        <a:t>4.50</a:t>
                      </a:r>
                      <a:endParaRPr lang="en-US" sz="1100" dirty="0">
                        <a:effectLst/>
                        <a:latin typeface="Arial (body)"/>
                        <a:ea typeface="Calibri"/>
                        <a:cs typeface="Times New Roman"/>
                      </a:endParaRPr>
                    </a:p>
                  </a:txBody>
                  <a:tcPr marL="68580" marR="68580" marT="0" marB="0" anchor="b"/>
                </a:tc>
                <a:tc>
                  <a:txBody>
                    <a:bodyPr/>
                    <a:lstStyle/>
                    <a:p>
                      <a:pPr marL="0" marR="0" algn="ctr">
                        <a:lnSpc>
                          <a:spcPct val="107000"/>
                        </a:lnSpc>
                        <a:spcBef>
                          <a:spcPts val="0"/>
                        </a:spcBef>
                        <a:spcAft>
                          <a:spcPts val="800"/>
                        </a:spcAft>
                      </a:pPr>
                      <a:r>
                        <a:rPr lang="en-PH" sz="1200" dirty="0">
                          <a:effectLst/>
                          <a:latin typeface="Arial (body)"/>
                        </a:rPr>
                        <a:t>Excellent</a:t>
                      </a:r>
                      <a:endParaRPr lang="en-US" sz="1100" dirty="0">
                        <a:effectLst/>
                        <a:latin typeface="Arial (body)"/>
                        <a:ea typeface="Calibri"/>
                        <a:cs typeface="Times New Roman"/>
                      </a:endParaRPr>
                    </a:p>
                  </a:txBody>
                  <a:tcPr marL="68580" marR="68580" marT="0" marB="0" anchor="ctr"/>
                </a:tc>
              </a:tr>
              <a:tr h="169038">
                <a:tc>
                  <a:txBody>
                    <a:bodyPr/>
                    <a:lstStyle/>
                    <a:p>
                      <a:pPr marL="0" marR="0" algn="r">
                        <a:lnSpc>
                          <a:spcPct val="107000"/>
                        </a:lnSpc>
                        <a:spcBef>
                          <a:spcPts val="0"/>
                        </a:spcBef>
                        <a:spcAft>
                          <a:spcPts val="800"/>
                        </a:spcAft>
                      </a:pPr>
                      <a:r>
                        <a:rPr lang="en-PH" sz="1200" dirty="0">
                          <a:effectLst/>
                          <a:latin typeface="Arial (body)"/>
                        </a:rPr>
                        <a:t>                                                            Mean</a:t>
                      </a:r>
                      <a:endParaRPr lang="en-US" sz="1100" dirty="0">
                        <a:effectLst/>
                        <a:latin typeface="Arial (body)"/>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a:effectLst/>
                          <a:latin typeface="Arial (body)"/>
                        </a:rPr>
                        <a:t>4.48</a:t>
                      </a:r>
                      <a:endParaRPr lang="en-US" sz="1100">
                        <a:effectLst/>
                        <a:latin typeface="Arial (body)"/>
                        <a:ea typeface="Calibri"/>
                        <a:cs typeface="Times New Roman"/>
                      </a:endParaRPr>
                    </a:p>
                  </a:txBody>
                  <a:tcPr marL="68580" marR="68580" marT="0" marB="0" anchor="b"/>
                </a:tc>
                <a:tc>
                  <a:txBody>
                    <a:bodyPr/>
                    <a:lstStyle/>
                    <a:p>
                      <a:pPr marL="0" marR="0" algn="ctr">
                        <a:lnSpc>
                          <a:spcPct val="107000"/>
                        </a:lnSpc>
                        <a:spcBef>
                          <a:spcPts val="0"/>
                        </a:spcBef>
                        <a:spcAft>
                          <a:spcPts val="800"/>
                        </a:spcAft>
                      </a:pPr>
                      <a:r>
                        <a:rPr lang="en-PH" sz="1200" dirty="0">
                          <a:effectLst/>
                          <a:latin typeface="Arial (body)"/>
                        </a:rPr>
                        <a:t>Excellent</a:t>
                      </a:r>
                      <a:endParaRPr lang="en-US" sz="1100" dirty="0">
                        <a:effectLst/>
                        <a:latin typeface="Arial (body)"/>
                        <a:ea typeface="Calibri"/>
                        <a:cs typeface="Times New Roman"/>
                      </a:endParaRPr>
                    </a:p>
                  </a:txBody>
                  <a:tcPr marL="68580" marR="68580" marT="0" marB="0"/>
                </a:tc>
              </a:tr>
            </a:tbl>
          </a:graphicData>
        </a:graphic>
      </p:graphicFrame>
      <p:sp>
        <p:nvSpPr>
          <p:cNvPr id="5" name="Rectangle 4"/>
          <p:cNvSpPr/>
          <p:nvPr/>
        </p:nvSpPr>
        <p:spPr>
          <a:xfrm>
            <a:off x="3048000" y="5445840"/>
            <a:ext cx="6096000" cy="923330"/>
          </a:xfrm>
          <a:prstGeom prst="rect">
            <a:avLst/>
          </a:prstGeom>
        </p:spPr>
        <p:txBody>
          <a:bodyPr>
            <a:spAutoFit/>
          </a:bodyPr>
          <a:lstStyle/>
          <a:p>
            <a:pPr algn="just"/>
            <a:r>
              <a:rPr lang="en-PH" dirty="0" smtClean="0"/>
              <a:t>	The </a:t>
            </a:r>
            <a:r>
              <a:rPr lang="en-PH" dirty="0"/>
              <a:t>general weighted mean for functionality is 4.45. Suitability has the highest mean equivalent to 4.50 and compliance has the lowest mean equivalent to 4.37.</a:t>
            </a:r>
            <a:endParaRPr lang="en-US" dirty="0"/>
          </a:p>
        </p:txBody>
      </p:sp>
      <p:sp>
        <p:nvSpPr>
          <p:cNvPr id="6" name="Rectangle 5"/>
          <p:cNvSpPr/>
          <p:nvPr/>
        </p:nvSpPr>
        <p:spPr>
          <a:xfrm>
            <a:off x="1033855" y="1491371"/>
            <a:ext cx="5985421" cy="369332"/>
          </a:xfrm>
          <a:prstGeom prst="rect">
            <a:avLst/>
          </a:prstGeom>
        </p:spPr>
        <p:txBody>
          <a:bodyPr wrap="none">
            <a:spAutoFit/>
          </a:bodyPr>
          <a:lstStyle/>
          <a:p>
            <a:r>
              <a:rPr lang="en-PH" dirty="0"/>
              <a:t>Table </a:t>
            </a:r>
            <a:r>
              <a:rPr lang="en-PH" dirty="0" smtClean="0"/>
              <a:t>2: </a:t>
            </a:r>
            <a:r>
              <a:rPr lang="en-PH" dirty="0"/>
              <a:t>Users’/experts’ evaluation based on functionality</a:t>
            </a:r>
            <a:endParaRPr lang="en-US" dirty="0"/>
          </a:p>
        </p:txBody>
      </p:sp>
    </p:spTree>
    <p:extLst>
      <p:ext uri="{BB962C8B-B14F-4D97-AF65-F5344CB8AC3E}">
        <p14:creationId xmlns:p14="http://schemas.microsoft.com/office/powerpoint/2010/main" val="10608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Summary of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9778049"/>
              </p:ext>
            </p:extLst>
          </p:nvPr>
        </p:nvGraphicFramePr>
        <p:xfrm>
          <a:off x="2324099" y="2081464"/>
          <a:ext cx="7986964" cy="3152273"/>
        </p:xfrm>
        <a:graphic>
          <a:graphicData uri="http://schemas.openxmlformats.org/drawingml/2006/table">
            <a:tbl>
              <a:tblPr firstRow="1" firstCol="1" bandRow="1">
                <a:tableStyleId>{5C22544A-7EE6-4342-B048-85BDC9FD1C3A}</a:tableStyleId>
              </a:tblPr>
              <a:tblGrid>
                <a:gridCol w="4574993"/>
                <a:gridCol w="1182707"/>
                <a:gridCol w="2229264"/>
              </a:tblGrid>
              <a:tr h="736183">
                <a:tc>
                  <a:txBody>
                    <a:bodyPr/>
                    <a:lstStyle/>
                    <a:p>
                      <a:pPr marL="0" marR="0" algn="ctr">
                        <a:lnSpc>
                          <a:spcPct val="200000"/>
                        </a:lnSpc>
                        <a:spcBef>
                          <a:spcPts val="0"/>
                        </a:spcBef>
                        <a:spcAft>
                          <a:spcPts val="0"/>
                        </a:spcAft>
                      </a:pPr>
                      <a:r>
                        <a:rPr lang="en-US" sz="1200" dirty="0">
                          <a:effectLst/>
                        </a:rPr>
                        <a:t>Reliability </a:t>
                      </a:r>
                      <a:r>
                        <a:rPr lang="en-PH" sz="1200" dirty="0">
                          <a:effectLst/>
                        </a:rPr>
                        <a:t>sub-characteristics</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PH" sz="1200">
                          <a:effectLst/>
                        </a:rPr>
                        <a:t>Weighted</a:t>
                      </a:r>
                      <a:endParaRPr lang="en-US" sz="1100">
                        <a:effectLst/>
                      </a:endParaRPr>
                    </a:p>
                    <a:p>
                      <a:pPr marL="0" marR="0" algn="ctr">
                        <a:lnSpc>
                          <a:spcPct val="107000"/>
                        </a:lnSpc>
                        <a:spcBef>
                          <a:spcPts val="0"/>
                        </a:spcBef>
                        <a:spcAft>
                          <a:spcPts val="0"/>
                        </a:spcAft>
                      </a:pPr>
                      <a:r>
                        <a:rPr lang="en-PH" sz="1200">
                          <a:effectLst/>
                        </a:rPr>
                        <a:t>Mean</a:t>
                      </a:r>
                      <a:r>
                        <a:rPr lang="en-US" sz="1200">
                          <a:effectLst/>
                        </a:rPr>
                        <a:t> </a:t>
                      </a:r>
                      <a:endParaRPr lang="en-US" sz="1100">
                        <a:effectLst/>
                        <a:latin typeface="Calibri"/>
                        <a:ea typeface="Calibri"/>
                        <a:cs typeface="Times New Roman"/>
                      </a:endParaRPr>
                    </a:p>
                  </a:txBody>
                  <a:tcPr marL="68580" marR="68580" marT="0" marB="0" anchor="b"/>
                </a:tc>
                <a:tc>
                  <a:txBody>
                    <a:bodyPr/>
                    <a:lstStyle/>
                    <a:p>
                      <a:pPr marL="0" marR="0" algn="ctr">
                        <a:lnSpc>
                          <a:spcPct val="200000"/>
                        </a:lnSpc>
                        <a:spcBef>
                          <a:spcPts val="0"/>
                        </a:spcBef>
                        <a:spcAft>
                          <a:spcPts val="0"/>
                        </a:spcAft>
                      </a:pPr>
                      <a:r>
                        <a:rPr lang="en-PH" sz="1200" dirty="0">
                          <a:effectLst/>
                        </a:rPr>
                        <a:t>Interpretation</a:t>
                      </a:r>
                      <a:r>
                        <a:rPr lang="en-US" sz="1200" dirty="0">
                          <a:effectLst/>
                        </a:rPr>
                        <a:t> </a:t>
                      </a:r>
                      <a:endParaRPr lang="en-US" sz="1100" dirty="0">
                        <a:effectLst/>
                        <a:latin typeface="Calibri"/>
                        <a:ea typeface="Calibri"/>
                        <a:cs typeface="Times New Roman"/>
                      </a:endParaRPr>
                    </a:p>
                  </a:txBody>
                  <a:tcPr marL="68580" marR="68580" marT="0" marB="0" anchor="ctr"/>
                </a:tc>
              </a:tr>
              <a:tr h="527159">
                <a:tc>
                  <a:txBody>
                    <a:bodyPr/>
                    <a:lstStyle/>
                    <a:p>
                      <a:pPr marL="0" marR="0" algn="l">
                        <a:lnSpc>
                          <a:spcPct val="107000"/>
                        </a:lnSpc>
                        <a:spcBef>
                          <a:spcPts val="0"/>
                        </a:spcBef>
                        <a:spcAft>
                          <a:spcPts val="0"/>
                        </a:spcAft>
                      </a:pPr>
                      <a:r>
                        <a:rPr lang="en-PH" sz="1200" dirty="0">
                          <a:solidFill>
                            <a:schemeClr val="bg1"/>
                          </a:solidFill>
                          <a:effectLst/>
                        </a:rPr>
                        <a:t>The ability to respond to the </a:t>
                      </a:r>
                      <a:r>
                        <a:rPr lang="en-PH" sz="1200" u="none" dirty="0">
                          <a:solidFill>
                            <a:schemeClr val="bg1"/>
                          </a:solidFill>
                          <a:effectLst/>
                        </a:rPr>
                        <a:t>environment</a:t>
                      </a:r>
                      <a:r>
                        <a:rPr lang="en-PH" sz="1200" dirty="0">
                          <a:solidFill>
                            <a:schemeClr val="bg1"/>
                          </a:solidFill>
                          <a:effectLst/>
                        </a:rPr>
                        <a:t> in an </a:t>
                      </a:r>
                      <a:r>
                        <a:rPr lang="en-PH" sz="1200" b="1" i="0" u="none" dirty="0">
                          <a:solidFill>
                            <a:schemeClr val="bg1"/>
                          </a:solidFill>
                          <a:effectLst/>
                        </a:rPr>
                        <a:t>appropriate</a:t>
                      </a:r>
                      <a:r>
                        <a:rPr lang="en-PH" sz="1200" dirty="0">
                          <a:solidFill>
                            <a:schemeClr val="bg1"/>
                          </a:solidFill>
                          <a:effectLst/>
                        </a:rPr>
                        <a:t> manner (</a:t>
                      </a:r>
                      <a:r>
                        <a:rPr lang="en-US" sz="1200" dirty="0">
                          <a:solidFill>
                            <a:schemeClr val="bg1"/>
                          </a:solidFill>
                          <a:effectLst/>
                        </a:rPr>
                        <a:t>Maturity)</a:t>
                      </a:r>
                      <a:endParaRPr lang="en-US" sz="1100" dirty="0">
                        <a:solidFill>
                          <a:schemeClr val="bg1"/>
                        </a:solidFill>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4.63</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527159">
                <a:tc>
                  <a:txBody>
                    <a:bodyPr/>
                    <a:lstStyle/>
                    <a:p>
                      <a:pPr marL="0" marR="0" algn="l">
                        <a:lnSpc>
                          <a:spcPct val="107000"/>
                        </a:lnSpc>
                        <a:spcBef>
                          <a:spcPts val="0"/>
                        </a:spcBef>
                        <a:spcAft>
                          <a:spcPts val="0"/>
                        </a:spcAft>
                      </a:pPr>
                      <a:r>
                        <a:rPr lang="en-PH" sz="1200" dirty="0">
                          <a:solidFill>
                            <a:schemeClr val="bg1"/>
                          </a:solidFill>
                          <a:effectLst/>
                        </a:rPr>
                        <a:t>The proportion of time a system is in a functioning condition</a:t>
                      </a:r>
                      <a:r>
                        <a:rPr lang="en-US" sz="1200" dirty="0">
                          <a:solidFill>
                            <a:schemeClr val="bg1"/>
                          </a:solidFill>
                          <a:effectLst/>
                        </a:rPr>
                        <a:t> (Availability)</a:t>
                      </a:r>
                      <a:endParaRPr lang="en-US" sz="1100" dirty="0">
                        <a:solidFill>
                          <a:schemeClr val="bg1"/>
                        </a:solidFill>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4.57</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527159">
                <a:tc>
                  <a:txBody>
                    <a:bodyPr/>
                    <a:lstStyle/>
                    <a:p>
                      <a:pPr marL="0" marR="0" algn="l">
                        <a:lnSpc>
                          <a:spcPct val="107000"/>
                        </a:lnSpc>
                        <a:spcBef>
                          <a:spcPts val="0"/>
                        </a:spcBef>
                        <a:spcAft>
                          <a:spcPts val="0"/>
                        </a:spcAft>
                      </a:pPr>
                      <a:r>
                        <a:rPr lang="en-PH" sz="1200" dirty="0">
                          <a:solidFill>
                            <a:schemeClr val="bg1"/>
                          </a:solidFill>
                          <a:effectLst/>
                        </a:rPr>
                        <a:t>The property that enables a </a:t>
                      </a:r>
                      <a:r>
                        <a:rPr lang="en-PH" sz="1200" b="1" u="none" dirty="0" smtClean="0">
                          <a:solidFill>
                            <a:schemeClr val="bg1"/>
                          </a:solidFill>
                          <a:effectLst/>
                        </a:rPr>
                        <a:t>system</a:t>
                      </a:r>
                      <a:r>
                        <a:rPr lang="en-PH" sz="1200" dirty="0">
                          <a:solidFill>
                            <a:schemeClr val="bg1"/>
                          </a:solidFill>
                          <a:effectLst/>
                        </a:rPr>
                        <a:t> to continue operating properly in the event of the failure</a:t>
                      </a:r>
                      <a:r>
                        <a:rPr lang="en-US" sz="1200" dirty="0">
                          <a:solidFill>
                            <a:schemeClr val="bg1"/>
                          </a:solidFill>
                          <a:effectLst/>
                        </a:rPr>
                        <a:t> (Fault Tolerance)</a:t>
                      </a:r>
                      <a:endParaRPr lang="en-US" sz="1100" dirty="0">
                        <a:solidFill>
                          <a:schemeClr val="bg1"/>
                        </a:solidFill>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4.40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571033">
                <a:tc>
                  <a:txBody>
                    <a:bodyPr/>
                    <a:lstStyle/>
                    <a:p>
                      <a:pPr marL="0" marR="0" algn="l">
                        <a:lnSpc>
                          <a:spcPct val="107000"/>
                        </a:lnSpc>
                        <a:spcBef>
                          <a:spcPts val="0"/>
                        </a:spcBef>
                        <a:spcAft>
                          <a:spcPts val="0"/>
                        </a:spcAft>
                      </a:pPr>
                      <a:r>
                        <a:rPr lang="en-PH" sz="1200" dirty="0">
                          <a:effectLst/>
                        </a:rPr>
                        <a:t>Refers to the ability to restore your deployment to the point at which a failure occurred</a:t>
                      </a:r>
                      <a:r>
                        <a:rPr lang="en-PH" sz="1400" dirty="0">
                          <a:effectLst/>
                        </a:rPr>
                        <a:t> </a:t>
                      </a:r>
                      <a:r>
                        <a:rPr lang="en-US" sz="1200" dirty="0">
                          <a:effectLst/>
                        </a:rPr>
                        <a:t>(Recoverability)</a:t>
                      </a:r>
                      <a:endParaRPr lang="en-US" sz="1100" dirty="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4.52</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263580">
                <a:tc>
                  <a:txBody>
                    <a:bodyPr/>
                    <a:lstStyle/>
                    <a:p>
                      <a:pPr marL="0" marR="0" algn="r">
                        <a:lnSpc>
                          <a:spcPct val="107000"/>
                        </a:lnSpc>
                        <a:spcBef>
                          <a:spcPts val="0"/>
                        </a:spcBef>
                        <a:spcAft>
                          <a:spcPts val="0"/>
                        </a:spcAft>
                      </a:pPr>
                      <a:r>
                        <a:rPr lang="en-US" sz="1200" dirty="0">
                          <a:effectLst/>
                        </a:rPr>
                        <a:t>MEAN</a:t>
                      </a:r>
                      <a:endParaRPr lang="en-US" sz="1100" dirty="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4.53</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dirty="0">
                          <a:effectLst/>
                        </a:rPr>
                        <a:t>Excellent</a:t>
                      </a:r>
                      <a:endParaRPr lang="en-US" sz="1100" dirty="0">
                        <a:effectLst/>
                        <a:latin typeface="Calibri"/>
                        <a:ea typeface="Calibri"/>
                        <a:cs typeface="Times New Roman"/>
                      </a:endParaRPr>
                    </a:p>
                  </a:txBody>
                  <a:tcPr marL="68580" marR="68580" marT="0" marB="0" anchor="b"/>
                </a:tc>
              </a:tr>
            </a:tbl>
          </a:graphicData>
        </a:graphic>
      </p:graphicFrame>
      <p:sp>
        <p:nvSpPr>
          <p:cNvPr id="5" name="Rectangle 4"/>
          <p:cNvSpPr/>
          <p:nvPr/>
        </p:nvSpPr>
        <p:spPr>
          <a:xfrm>
            <a:off x="3132221" y="5457872"/>
            <a:ext cx="6096000" cy="923330"/>
          </a:xfrm>
          <a:prstGeom prst="rect">
            <a:avLst/>
          </a:prstGeom>
        </p:spPr>
        <p:txBody>
          <a:bodyPr>
            <a:spAutoFit/>
          </a:bodyPr>
          <a:lstStyle/>
          <a:p>
            <a:pPr algn="just"/>
            <a:r>
              <a:rPr lang="en-PH" dirty="0" smtClean="0"/>
              <a:t>	The </a:t>
            </a:r>
            <a:r>
              <a:rPr lang="en-PH" dirty="0"/>
              <a:t>general weighted mean for reliability is 4.43. Maturity has the highest mean equivalent to 4.50 and fault tolerance has the lowest mean equivalent to 4.40.</a:t>
            </a:r>
            <a:endParaRPr lang="en-US" dirty="0"/>
          </a:p>
        </p:txBody>
      </p:sp>
      <p:sp>
        <p:nvSpPr>
          <p:cNvPr id="6" name="Rectangle 5"/>
          <p:cNvSpPr/>
          <p:nvPr/>
        </p:nvSpPr>
        <p:spPr>
          <a:xfrm>
            <a:off x="1067994" y="1547882"/>
            <a:ext cx="5724644" cy="369332"/>
          </a:xfrm>
          <a:prstGeom prst="rect">
            <a:avLst/>
          </a:prstGeom>
        </p:spPr>
        <p:txBody>
          <a:bodyPr wrap="none">
            <a:spAutoFit/>
          </a:bodyPr>
          <a:lstStyle/>
          <a:p>
            <a:r>
              <a:rPr lang="en-PH" dirty="0"/>
              <a:t>Table </a:t>
            </a:r>
            <a:r>
              <a:rPr lang="en-PH" dirty="0" smtClean="0"/>
              <a:t>3: </a:t>
            </a:r>
            <a:r>
              <a:rPr lang="en-PH" dirty="0"/>
              <a:t>Users’/experts’ evaluation based on reliability	</a:t>
            </a:r>
            <a:endParaRPr lang="en-US" dirty="0"/>
          </a:p>
        </p:txBody>
      </p:sp>
    </p:spTree>
    <p:extLst>
      <p:ext uri="{BB962C8B-B14F-4D97-AF65-F5344CB8AC3E}">
        <p14:creationId xmlns:p14="http://schemas.microsoft.com/office/powerpoint/2010/main" val="394443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Summary of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8260201"/>
              </p:ext>
            </p:extLst>
          </p:nvPr>
        </p:nvGraphicFramePr>
        <p:xfrm>
          <a:off x="2342147" y="2165678"/>
          <a:ext cx="7652083" cy="3080088"/>
        </p:xfrm>
        <a:graphic>
          <a:graphicData uri="http://schemas.openxmlformats.org/drawingml/2006/table">
            <a:tbl>
              <a:tblPr firstRow="1" firstCol="1" bandRow="1">
                <a:tableStyleId>{5C22544A-7EE6-4342-B048-85BDC9FD1C3A}</a:tableStyleId>
              </a:tblPr>
              <a:tblGrid>
                <a:gridCol w="5015688"/>
                <a:gridCol w="1134489"/>
                <a:gridCol w="1501906"/>
              </a:tblGrid>
              <a:tr h="645586">
                <a:tc>
                  <a:txBody>
                    <a:bodyPr/>
                    <a:lstStyle/>
                    <a:p>
                      <a:pPr marL="0" marR="0" algn="ctr">
                        <a:lnSpc>
                          <a:spcPct val="200000"/>
                        </a:lnSpc>
                        <a:spcBef>
                          <a:spcPts val="0"/>
                        </a:spcBef>
                        <a:spcAft>
                          <a:spcPts val="0"/>
                        </a:spcAft>
                      </a:pPr>
                      <a:r>
                        <a:rPr lang="en-US" sz="1200" dirty="0">
                          <a:effectLst/>
                        </a:rPr>
                        <a:t>Usability </a:t>
                      </a:r>
                      <a:r>
                        <a:rPr lang="en-PH" sz="1100" dirty="0">
                          <a:effectLst/>
                        </a:rPr>
                        <a:t>sub-characteristics</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800"/>
                        </a:spcAft>
                      </a:pPr>
                      <a:r>
                        <a:rPr lang="en-US" sz="1200" dirty="0">
                          <a:effectLst/>
                        </a:rPr>
                        <a:t> </a:t>
                      </a:r>
                      <a:r>
                        <a:rPr lang="en-PH" sz="1100" dirty="0">
                          <a:effectLst/>
                        </a:rPr>
                        <a:t> Weighted</a:t>
                      </a:r>
                      <a:endParaRPr lang="en-US" sz="1100" dirty="0">
                        <a:effectLst/>
                      </a:endParaRPr>
                    </a:p>
                    <a:p>
                      <a:pPr marL="0" marR="0" algn="ctr">
                        <a:lnSpc>
                          <a:spcPct val="107000"/>
                        </a:lnSpc>
                        <a:spcBef>
                          <a:spcPts val="0"/>
                        </a:spcBef>
                        <a:spcAft>
                          <a:spcPts val="0"/>
                        </a:spcAft>
                      </a:pPr>
                      <a:r>
                        <a:rPr lang="en-PH" sz="1100" dirty="0">
                          <a:effectLst/>
                        </a:rPr>
                        <a:t>Mean</a:t>
                      </a:r>
                      <a:r>
                        <a:rPr lang="en-US" sz="1200" dirty="0">
                          <a:effectLst/>
                        </a:rPr>
                        <a:t> </a:t>
                      </a:r>
                      <a:endParaRPr lang="en-US" sz="1100" dirty="0">
                        <a:effectLst/>
                        <a:latin typeface="Calibri"/>
                        <a:ea typeface="Calibri"/>
                        <a:cs typeface="Times New Roman"/>
                      </a:endParaRPr>
                    </a:p>
                  </a:txBody>
                  <a:tcPr marL="68580" marR="68580" marT="0" marB="0" anchor="ctr"/>
                </a:tc>
                <a:tc>
                  <a:txBody>
                    <a:bodyPr/>
                    <a:lstStyle/>
                    <a:p>
                      <a:pPr marL="0" marR="0" algn="ctr">
                        <a:lnSpc>
                          <a:spcPct val="200000"/>
                        </a:lnSpc>
                        <a:spcBef>
                          <a:spcPts val="0"/>
                        </a:spcBef>
                        <a:spcAft>
                          <a:spcPts val="0"/>
                        </a:spcAft>
                      </a:pPr>
                      <a:r>
                        <a:rPr lang="en-PH" sz="1100" dirty="0">
                          <a:effectLst/>
                        </a:rPr>
                        <a:t>Interpretation</a:t>
                      </a:r>
                      <a:r>
                        <a:rPr lang="en-US" sz="1200" dirty="0">
                          <a:effectLst/>
                        </a:rPr>
                        <a:t>  </a:t>
                      </a:r>
                      <a:endParaRPr lang="en-US" sz="1100" dirty="0">
                        <a:effectLst/>
                        <a:latin typeface="Calibri"/>
                        <a:ea typeface="Calibri"/>
                        <a:cs typeface="Times New Roman"/>
                      </a:endParaRPr>
                    </a:p>
                  </a:txBody>
                  <a:tcPr marL="68580" marR="68580" marT="0" marB="0" anchor="ctr"/>
                </a:tc>
              </a:tr>
              <a:tr h="512544">
                <a:tc>
                  <a:txBody>
                    <a:bodyPr/>
                    <a:lstStyle/>
                    <a:p>
                      <a:pPr marL="0" marR="0" algn="l">
                        <a:lnSpc>
                          <a:spcPct val="107000"/>
                        </a:lnSpc>
                        <a:spcBef>
                          <a:spcPts val="0"/>
                        </a:spcBef>
                        <a:spcAft>
                          <a:spcPts val="0"/>
                        </a:spcAft>
                      </a:pPr>
                      <a:r>
                        <a:rPr lang="en-PH" sz="1200">
                          <a:effectLst/>
                        </a:rPr>
                        <a:t>To identify from knowledge of appearance or characteristics </a:t>
                      </a:r>
                      <a:r>
                        <a:rPr lang="en-US" sz="1200">
                          <a:effectLst/>
                        </a:rPr>
                        <a:t>(Recognizability)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4.48</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555201">
                <a:tc>
                  <a:txBody>
                    <a:bodyPr/>
                    <a:lstStyle/>
                    <a:p>
                      <a:pPr marL="0" marR="0" algn="l">
                        <a:lnSpc>
                          <a:spcPct val="107000"/>
                        </a:lnSpc>
                        <a:spcBef>
                          <a:spcPts val="0"/>
                        </a:spcBef>
                        <a:spcAft>
                          <a:spcPts val="0"/>
                        </a:spcAft>
                      </a:pPr>
                      <a:r>
                        <a:rPr lang="en-PH" sz="1200">
                          <a:effectLst/>
                        </a:rPr>
                        <a:t>Measure of the degree to which a user interface can be learned quickly and effectively</a:t>
                      </a:r>
                      <a:r>
                        <a:rPr lang="en-PH" sz="1400">
                          <a:effectLst/>
                        </a:rPr>
                        <a:t> </a:t>
                      </a:r>
                      <a:r>
                        <a:rPr lang="en-US" sz="1200">
                          <a:effectLst/>
                        </a:rPr>
                        <a:t>(Learnability)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dirty="0">
                          <a:effectLst/>
                        </a:rPr>
                        <a:t>4.58</a:t>
                      </a:r>
                      <a:endParaRPr lang="en-US" sz="1100" dirty="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341669">
                <a:tc>
                  <a:txBody>
                    <a:bodyPr/>
                    <a:lstStyle/>
                    <a:p>
                      <a:pPr marL="0" marR="0" algn="l">
                        <a:lnSpc>
                          <a:spcPct val="107000"/>
                        </a:lnSpc>
                        <a:spcBef>
                          <a:spcPts val="0"/>
                        </a:spcBef>
                        <a:spcAft>
                          <a:spcPts val="0"/>
                        </a:spcAft>
                      </a:pPr>
                      <a:r>
                        <a:rPr lang="en-PH" sz="1050">
                          <a:effectLst/>
                        </a:rPr>
                        <a:t>T</a:t>
                      </a:r>
                      <a:r>
                        <a:rPr lang="en-PH" sz="1200">
                          <a:effectLst/>
                        </a:rPr>
                        <a:t>he ability to keep an equipment</a:t>
                      </a:r>
                      <a:r>
                        <a:rPr lang="en-PH" sz="1600">
                          <a:effectLst/>
                        </a:rPr>
                        <a:t> </a:t>
                      </a:r>
                      <a:r>
                        <a:rPr lang="en-US" sz="1600">
                          <a:effectLst/>
                        </a:rPr>
                        <a:t>(</a:t>
                      </a:r>
                      <a:r>
                        <a:rPr lang="en-US" sz="1200">
                          <a:effectLst/>
                        </a:rPr>
                        <a:t>Operability)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4.57</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256272">
                <a:tc>
                  <a:txBody>
                    <a:bodyPr/>
                    <a:lstStyle/>
                    <a:p>
                      <a:pPr marL="0" marR="0" algn="l">
                        <a:lnSpc>
                          <a:spcPct val="107000"/>
                        </a:lnSpc>
                        <a:spcBef>
                          <a:spcPts val="0"/>
                        </a:spcBef>
                        <a:spcAft>
                          <a:spcPts val="0"/>
                        </a:spcAft>
                      </a:pPr>
                      <a:r>
                        <a:rPr lang="en-US" sz="1200">
                          <a:effectLst/>
                        </a:rPr>
                        <a:t>Error Protection</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4.33</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256272">
                <a:tc>
                  <a:txBody>
                    <a:bodyPr/>
                    <a:lstStyle/>
                    <a:p>
                      <a:pPr marL="0" marR="0" algn="l">
                        <a:lnSpc>
                          <a:spcPct val="107000"/>
                        </a:lnSpc>
                        <a:spcBef>
                          <a:spcPts val="0"/>
                        </a:spcBef>
                        <a:spcAft>
                          <a:spcPts val="0"/>
                        </a:spcAft>
                      </a:pPr>
                      <a:r>
                        <a:rPr lang="en-US" sz="1200">
                          <a:effectLst/>
                        </a:rPr>
                        <a:t>UI Aesthetics</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4.57</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256272">
                <a:tc>
                  <a:txBody>
                    <a:bodyPr/>
                    <a:lstStyle/>
                    <a:p>
                      <a:pPr marL="0" marR="0" algn="l">
                        <a:lnSpc>
                          <a:spcPct val="107000"/>
                        </a:lnSpc>
                        <a:spcBef>
                          <a:spcPts val="0"/>
                        </a:spcBef>
                        <a:spcAft>
                          <a:spcPts val="0"/>
                        </a:spcAft>
                      </a:pPr>
                      <a:r>
                        <a:rPr lang="en-US" sz="1200">
                          <a:effectLst/>
                        </a:rPr>
                        <a:t> Accessibility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4.60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256272">
                <a:tc>
                  <a:txBody>
                    <a:bodyPr/>
                    <a:lstStyle/>
                    <a:p>
                      <a:pPr marL="0" marR="0" algn="r">
                        <a:lnSpc>
                          <a:spcPct val="107000"/>
                        </a:lnSpc>
                        <a:spcBef>
                          <a:spcPts val="0"/>
                        </a:spcBef>
                        <a:spcAft>
                          <a:spcPts val="0"/>
                        </a:spcAft>
                      </a:pPr>
                      <a:r>
                        <a:rPr lang="en-US" sz="1200">
                          <a:effectLst/>
                        </a:rPr>
                        <a:t>MEAN</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4.52</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dirty="0">
                          <a:effectLst/>
                        </a:rPr>
                        <a:t>Excellent</a:t>
                      </a:r>
                      <a:endParaRPr lang="en-US" sz="1100" dirty="0">
                        <a:effectLst/>
                        <a:latin typeface="Calibri"/>
                        <a:ea typeface="Calibri"/>
                        <a:cs typeface="Times New Roman"/>
                      </a:endParaRPr>
                    </a:p>
                  </a:txBody>
                  <a:tcPr marL="68580" marR="68580" marT="0" marB="0" anchor="b"/>
                </a:tc>
              </a:tr>
            </a:tbl>
          </a:graphicData>
        </a:graphic>
      </p:graphicFrame>
      <p:sp>
        <p:nvSpPr>
          <p:cNvPr id="5" name="Rectangle 4"/>
          <p:cNvSpPr/>
          <p:nvPr/>
        </p:nvSpPr>
        <p:spPr>
          <a:xfrm>
            <a:off x="997613" y="1559912"/>
            <a:ext cx="5600700" cy="369332"/>
          </a:xfrm>
          <a:prstGeom prst="rect">
            <a:avLst/>
          </a:prstGeom>
        </p:spPr>
        <p:txBody>
          <a:bodyPr wrap="none">
            <a:spAutoFit/>
          </a:bodyPr>
          <a:lstStyle/>
          <a:p>
            <a:r>
              <a:rPr lang="en-PH" dirty="0"/>
              <a:t>Table 4</a:t>
            </a:r>
            <a:r>
              <a:rPr lang="en-PH" dirty="0" smtClean="0"/>
              <a:t>: </a:t>
            </a:r>
            <a:r>
              <a:rPr lang="en-PH" dirty="0"/>
              <a:t>Users’/experts’ evaluation based on usability</a:t>
            </a:r>
            <a:endParaRPr lang="en-US" dirty="0"/>
          </a:p>
        </p:txBody>
      </p:sp>
      <p:sp>
        <p:nvSpPr>
          <p:cNvPr id="6" name="Rectangle 5"/>
          <p:cNvSpPr/>
          <p:nvPr/>
        </p:nvSpPr>
        <p:spPr>
          <a:xfrm>
            <a:off x="3120189" y="5530059"/>
            <a:ext cx="6096000" cy="923330"/>
          </a:xfrm>
          <a:prstGeom prst="rect">
            <a:avLst/>
          </a:prstGeom>
        </p:spPr>
        <p:txBody>
          <a:bodyPr>
            <a:spAutoFit/>
          </a:bodyPr>
          <a:lstStyle/>
          <a:p>
            <a:pPr algn="just"/>
            <a:r>
              <a:rPr lang="en-PH" dirty="0" smtClean="0"/>
              <a:t>	The </a:t>
            </a:r>
            <a:r>
              <a:rPr lang="en-PH" dirty="0"/>
              <a:t>general weighted mean for reliability is 4.52. Accessibility has the highest mean equivalent to 4.60 and error protection has the lowest mean equivalent to 4.33.</a:t>
            </a:r>
            <a:endParaRPr lang="en-US" dirty="0"/>
          </a:p>
        </p:txBody>
      </p:sp>
    </p:spTree>
    <p:extLst>
      <p:ext uri="{BB962C8B-B14F-4D97-AF65-F5344CB8AC3E}">
        <p14:creationId xmlns:p14="http://schemas.microsoft.com/office/powerpoint/2010/main" val="1397430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Summary of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6341070"/>
              </p:ext>
            </p:extLst>
          </p:nvPr>
        </p:nvGraphicFramePr>
        <p:xfrm>
          <a:off x="2322095" y="2177714"/>
          <a:ext cx="7555831" cy="2502568"/>
        </p:xfrm>
        <a:graphic>
          <a:graphicData uri="http://schemas.openxmlformats.org/drawingml/2006/table">
            <a:tbl>
              <a:tblPr firstRow="1" firstCol="1" bandRow="1">
                <a:tableStyleId>{5C22544A-7EE6-4342-B048-85BDC9FD1C3A}</a:tableStyleId>
              </a:tblPr>
              <a:tblGrid>
                <a:gridCol w="5005952"/>
                <a:gridCol w="1057147"/>
                <a:gridCol w="1492732"/>
              </a:tblGrid>
              <a:tr h="834188">
                <a:tc>
                  <a:txBody>
                    <a:bodyPr/>
                    <a:lstStyle/>
                    <a:p>
                      <a:pPr marL="0" marR="0" algn="ctr">
                        <a:lnSpc>
                          <a:spcPct val="107000"/>
                        </a:lnSpc>
                        <a:spcBef>
                          <a:spcPts val="0"/>
                        </a:spcBef>
                        <a:spcAft>
                          <a:spcPts val="0"/>
                        </a:spcAft>
                      </a:pPr>
                      <a:r>
                        <a:rPr lang="en-US" sz="1200" dirty="0">
                          <a:effectLst/>
                        </a:rPr>
                        <a:t>Performance Efficiency </a:t>
                      </a:r>
                      <a:r>
                        <a:rPr lang="en-PH" sz="1200" dirty="0">
                          <a:effectLst/>
                        </a:rPr>
                        <a:t>sub-characteristics</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200">
                          <a:effectLst/>
                        </a:rPr>
                        <a:t>Weighted</a:t>
                      </a:r>
                      <a:endParaRPr lang="en-US" sz="1100">
                        <a:effectLst/>
                      </a:endParaRPr>
                    </a:p>
                    <a:p>
                      <a:pPr marL="0" marR="0" algn="ctr">
                        <a:lnSpc>
                          <a:spcPct val="107000"/>
                        </a:lnSpc>
                        <a:spcBef>
                          <a:spcPts val="0"/>
                        </a:spcBef>
                        <a:spcAft>
                          <a:spcPts val="0"/>
                        </a:spcAft>
                      </a:pPr>
                      <a:r>
                        <a:rPr lang="en-US" sz="1200">
                          <a:effectLst/>
                        </a:rPr>
                        <a:t>Mean</a:t>
                      </a:r>
                      <a:endParaRPr lang="en-US" sz="110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200">
                          <a:effectLst/>
                        </a:rPr>
                        <a:t>Interpretation</a:t>
                      </a:r>
                      <a:endParaRPr lang="en-US" sz="1100">
                        <a:effectLst/>
                        <a:latin typeface="Calibri"/>
                        <a:ea typeface="Calibri"/>
                        <a:cs typeface="Times New Roman"/>
                      </a:endParaRPr>
                    </a:p>
                  </a:txBody>
                  <a:tcPr marL="68580" marR="68580" marT="0" marB="0" anchor="ctr"/>
                </a:tc>
              </a:tr>
              <a:tr h="417095">
                <a:tc>
                  <a:txBody>
                    <a:bodyPr/>
                    <a:lstStyle/>
                    <a:p>
                      <a:pPr marL="0" marR="0">
                        <a:lnSpc>
                          <a:spcPct val="107000"/>
                        </a:lnSpc>
                        <a:spcBef>
                          <a:spcPts val="0"/>
                        </a:spcBef>
                        <a:spcAft>
                          <a:spcPts val="0"/>
                        </a:spcAft>
                      </a:pPr>
                      <a:r>
                        <a:rPr lang="en-US" sz="1200">
                          <a:effectLst/>
                        </a:rPr>
                        <a:t>Time Behavior</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4.20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Very Good</a:t>
                      </a:r>
                      <a:endParaRPr lang="en-US" sz="1100">
                        <a:effectLst/>
                        <a:latin typeface="Calibri"/>
                        <a:ea typeface="Calibri"/>
                        <a:cs typeface="Times New Roman"/>
                      </a:endParaRPr>
                    </a:p>
                  </a:txBody>
                  <a:tcPr marL="68580" marR="68580" marT="0" marB="0" anchor="b"/>
                </a:tc>
              </a:tr>
              <a:tr h="417095">
                <a:tc>
                  <a:txBody>
                    <a:bodyPr/>
                    <a:lstStyle/>
                    <a:p>
                      <a:pPr marL="0" marR="0">
                        <a:lnSpc>
                          <a:spcPct val="107000"/>
                        </a:lnSpc>
                        <a:spcBef>
                          <a:spcPts val="0"/>
                        </a:spcBef>
                        <a:spcAft>
                          <a:spcPts val="0"/>
                        </a:spcAft>
                      </a:pPr>
                      <a:r>
                        <a:rPr lang="en-US" sz="1200" dirty="0" smtClean="0">
                          <a:effectLst/>
                        </a:rPr>
                        <a:t>Resource </a:t>
                      </a:r>
                      <a:r>
                        <a:rPr lang="en-US" sz="1200" dirty="0">
                          <a:effectLst/>
                        </a:rPr>
                        <a:t>Utilization</a:t>
                      </a:r>
                      <a:endParaRPr lang="en-US" sz="1100" dirty="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4.60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417095">
                <a:tc>
                  <a:txBody>
                    <a:bodyPr/>
                    <a:lstStyle/>
                    <a:p>
                      <a:pPr marL="0" marR="0">
                        <a:lnSpc>
                          <a:spcPct val="107000"/>
                        </a:lnSpc>
                        <a:spcBef>
                          <a:spcPts val="0"/>
                        </a:spcBef>
                        <a:spcAft>
                          <a:spcPts val="0"/>
                        </a:spcAft>
                      </a:pPr>
                      <a:r>
                        <a:rPr lang="en-US" sz="1200">
                          <a:effectLst/>
                        </a:rPr>
                        <a:t>Capacity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4.30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417095">
                <a:tc>
                  <a:txBody>
                    <a:bodyPr/>
                    <a:lstStyle/>
                    <a:p>
                      <a:pPr marL="0" marR="0" algn="r">
                        <a:lnSpc>
                          <a:spcPct val="107000"/>
                        </a:lnSpc>
                        <a:spcBef>
                          <a:spcPts val="0"/>
                        </a:spcBef>
                        <a:spcAft>
                          <a:spcPts val="0"/>
                        </a:spcAft>
                      </a:pPr>
                      <a:r>
                        <a:rPr lang="en-US" sz="1200">
                          <a:effectLst/>
                        </a:rPr>
                        <a:t>MEAN</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4.37</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dirty="0">
                          <a:effectLst/>
                        </a:rPr>
                        <a:t>Excellent</a:t>
                      </a:r>
                      <a:endParaRPr lang="en-US" sz="1100" dirty="0">
                        <a:effectLst/>
                        <a:latin typeface="Calibri"/>
                        <a:ea typeface="Calibri"/>
                        <a:cs typeface="Times New Roman"/>
                      </a:endParaRPr>
                    </a:p>
                  </a:txBody>
                  <a:tcPr marL="68580" marR="68580" marT="0" marB="0" anchor="b"/>
                </a:tc>
              </a:tr>
            </a:tbl>
          </a:graphicData>
        </a:graphic>
      </p:graphicFrame>
      <p:sp>
        <p:nvSpPr>
          <p:cNvPr id="5" name="Rectangle 4"/>
          <p:cNvSpPr/>
          <p:nvPr/>
        </p:nvSpPr>
        <p:spPr>
          <a:xfrm>
            <a:off x="1062788" y="1481572"/>
            <a:ext cx="6866021" cy="369332"/>
          </a:xfrm>
          <a:prstGeom prst="rect">
            <a:avLst/>
          </a:prstGeom>
        </p:spPr>
        <p:txBody>
          <a:bodyPr wrap="square">
            <a:spAutoFit/>
          </a:bodyPr>
          <a:lstStyle/>
          <a:p>
            <a:r>
              <a:rPr lang="en-PH" dirty="0"/>
              <a:t>Table 5</a:t>
            </a:r>
            <a:r>
              <a:rPr lang="en-PH" dirty="0" smtClean="0"/>
              <a:t>: </a:t>
            </a:r>
            <a:r>
              <a:rPr lang="en-PH" dirty="0"/>
              <a:t>Experts’ evaluation based on performance efficiency</a:t>
            </a:r>
            <a:endParaRPr lang="en-US" dirty="0"/>
          </a:p>
        </p:txBody>
      </p:sp>
      <p:sp>
        <p:nvSpPr>
          <p:cNvPr id="6" name="Rectangle 5"/>
          <p:cNvSpPr/>
          <p:nvPr/>
        </p:nvSpPr>
        <p:spPr>
          <a:xfrm>
            <a:off x="2939716" y="4898268"/>
            <a:ext cx="6096000" cy="1200329"/>
          </a:xfrm>
          <a:prstGeom prst="rect">
            <a:avLst/>
          </a:prstGeom>
        </p:spPr>
        <p:txBody>
          <a:bodyPr>
            <a:spAutoFit/>
          </a:bodyPr>
          <a:lstStyle/>
          <a:p>
            <a:pPr algn="just"/>
            <a:r>
              <a:rPr lang="en-PH" dirty="0" smtClean="0"/>
              <a:t>	The </a:t>
            </a:r>
            <a:r>
              <a:rPr lang="en-PH" dirty="0"/>
              <a:t>general weighted mean for reliability is 4.37. Resource utilization has the highest mean equivalent to 4.60 and time behaviour has the lowest mean equivalent to 4.20.</a:t>
            </a:r>
            <a:endParaRPr lang="en-US" dirty="0"/>
          </a:p>
        </p:txBody>
      </p:sp>
    </p:spTree>
    <p:extLst>
      <p:ext uri="{BB962C8B-B14F-4D97-AF65-F5344CB8AC3E}">
        <p14:creationId xmlns:p14="http://schemas.microsoft.com/office/powerpoint/2010/main" val="120573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Summary of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1617182"/>
              </p:ext>
            </p:extLst>
          </p:nvPr>
        </p:nvGraphicFramePr>
        <p:xfrm>
          <a:off x="2129591" y="2298033"/>
          <a:ext cx="7591925" cy="2490536"/>
        </p:xfrm>
        <a:graphic>
          <a:graphicData uri="http://schemas.openxmlformats.org/drawingml/2006/table">
            <a:tbl>
              <a:tblPr firstRow="1" firstCol="1" bandRow="1">
                <a:tableStyleId>{5C22544A-7EE6-4342-B048-85BDC9FD1C3A}</a:tableStyleId>
              </a:tblPr>
              <a:tblGrid>
                <a:gridCol w="4934921"/>
                <a:gridCol w="1101560"/>
                <a:gridCol w="1555444"/>
              </a:tblGrid>
              <a:tr h="1005928">
                <a:tc>
                  <a:txBody>
                    <a:bodyPr/>
                    <a:lstStyle/>
                    <a:p>
                      <a:pPr marL="0" marR="0" algn="ctr">
                        <a:lnSpc>
                          <a:spcPct val="107000"/>
                        </a:lnSpc>
                        <a:spcBef>
                          <a:spcPts val="0"/>
                        </a:spcBef>
                        <a:spcAft>
                          <a:spcPts val="0"/>
                        </a:spcAft>
                      </a:pPr>
                      <a:r>
                        <a:rPr lang="en-US" sz="1200" dirty="0">
                          <a:effectLst/>
                        </a:rPr>
                        <a:t>Compatibility </a:t>
                      </a:r>
                      <a:r>
                        <a:rPr lang="en-PH" sz="1200" dirty="0">
                          <a:effectLst/>
                        </a:rPr>
                        <a:t>sub-characteristics</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200">
                          <a:effectLst/>
                        </a:rPr>
                        <a:t>Weighted</a:t>
                      </a:r>
                      <a:endParaRPr lang="en-US" sz="1100">
                        <a:effectLst/>
                      </a:endParaRPr>
                    </a:p>
                    <a:p>
                      <a:pPr marL="0" marR="0" algn="ctr">
                        <a:lnSpc>
                          <a:spcPct val="107000"/>
                        </a:lnSpc>
                        <a:spcBef>
                          <a:spcPts val="0"/>
                        </a:spcBef>
                        <a:spcAft>
                          <a:spcPts val="0"/>
                        </a:spcAft>
                      </a:pPr>
                      <a:r>
                        <a:rPr lang="en-US" sz="1200">
                          <a:effectLst/>
                        </a:rPr>
                        <a:t>Mean</a:t>
                      </a:r>
                      <a:endParaRPr lang="en-US" sz="110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200">
                          <a:effectLst/>
                        </a:rPr>
                        <a:t>Interpretation</a:t>
                      </a:r>
                      <a:endParaRPr lang="en-US" sz="1100">
                        <a:effectLst/>
                        <a:latin typeface="Calibri"/>
                        <a:ea typeface="Calibri"/>
                        <a:cs typeface="Times New Roman"/>
                      </a:endParaRPr>
                    </a:p>
                  </a:txBody>
                  <a:tcPr marL="68580" marR="68580" marT="0" marB="0" anchor="ctr"/>
                </a:tc>
              </a:tr>
              <a:tr h="489991">
                <a:tc>
                  <a:txBody>
                    <a:bodyPr/>
                    <a:lstStyle/>
                    <a:p>
                      <a:pPr marL="0" marR="0">
                        <a:lnSpc>
                          <a:spcPct val="107000"/>
                        </a:lnSpc>
                        <a:spcBef>
                          <a:spcPts val="0"/>
                        </a:spcBef>
                        <a:spcAft>
                          <a:spcPts val="0"/>
                        </a:spcAft>
                      </a:pPr>
                      <a:r>
                        <a:rPr lang="en-US" sz="1200">
                          <a:effectLst/>
                        </a:rPr>
                        <a:t>Co-existence</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4.60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489991">
                <a:tc>
                  <a:txBody>
                    <a:bodyPr/>
                    <a:lstStyle/>
                    <a:p>
                      <a:pPr marL="0" marR="0">
                        <a:lnSpc>
                          <a:spcPct val="107000"/>
                        </a:lnSpc>
                        <a:spcBef>
                          <a:spcPts val="0"/>
                        </a:spcBef>
                        <a:spcAft>
                          <a:spcPts val="0"/>
                        </a:spcAft>
                      </a:pPr>
                      <a:r>
                        <a:rPr lang="en-US" sz="1200">
                          <a:effectLst/>
                        </a:rPr>
                        <a:t>Interoperability</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4.30</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Excellent</a:t>
                      </a:r>
                      <a:endParaRPr lang="en-US" sz="1100">
                        <a:effectLst/>
                        <a:latin typeface="Calibri"/>
                        <a:ea typeface="Calibri"/>
                        <a:cs typeface="Times New Roman"/>
                      </a:endParaRPr>
                    </a:p>
                  </a:txBody>
                  <a:tcPr marL="68580" marR="68580" marT="0" marB="0" anchor="b"/>
                </a:tc>
              </a:tr>
              <a:tr h="504626">
                <a:tc>
                  <a:txBody>
                    <a:bodyPr/>
                    <a:lstStyle/>
                    <a:p>
                      <a:pPr marL="0" marR="0" algn="r">
                        <a:lnSpc>
                          <a:spcPct val="107000"/>
                        </a:lnSpc>
                        <a:spcBef>
                          <a:spcPts val="0"/>
                        </a:spcBef>
                        <a:spcAft>
                          <a:spcPts val="0"/>
                        </a:spcAft>
                      </a:pPr>
                      <a:r>
                        <a:rPr lang="en-US" sz="1200">
                          <a:effectLst/>
                        </a:rPr>
                        <a:t>MEAN</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a:effectLst/>
                        </a:rPr>
                        <a:t>4.45</a:t>
                      </a:r>
                      <a:endParaRPr lang="en-US" sz="1100">
                        <a:effectLst/>
                        <a:latin typeface="Calibri"/>
                        <a:ea typeface="Calibri"/>
                        <a:cs typeface="Times New Roman"/>
                      </a:endParaRPr>
                    </a:p>
                  </a:txBody>
                  <a:tcPr marL="68580" marR="68580" marT="0" marB="0" anchor="b"/>
                </a:tc>
                <a:tc>
                  <a:txBody>
                    <a:bodyPr/>
                    <a:lstStyle/>
                    <a:p>
                      <a:pPr marL="0" marR="0" algn="ctr">
                        <a:lnSpc>
                          <a:spcPct val="107000"/>
                        </a:lnSpc>
                        <a:spcBef>
                          <a:spcPts val="0"/>
                        </a:spcBef>
                        <a:spcAft>
                          <a:spcPts val="0"/>
                        </a:spcAft>
                      </a:pPr>
                      <a:r>
                        <a:rPr lang="en-US" sz="1200" dirty="0">
                          <a:effectLst/>
                        </a:rPr>
                        <a:t>Excellent</a:t>
                      </a:r>
                      <a:endParaRPr lang="en-US" sz="1100" dirty="0">
                        <a:effectLst/>
                        <a:latin typeface="Calibri"/>
                        <a:ea typeface="Calibri"/>
                        <a:cs typeface="Times New Roman"/>
                      </a:endParaRPr>
                    </a:p>
                  </a:txBody>
                  <a:tcPr marL="68580" marR="68580" marT="0" marB="0" anchor="b"/>
                </a:tc>
              </a:tr>
            </a:tbl>
          </a:graphicData>
        </a:graphic>
      </p:graphicFrame>
      <p:sp>
        <p:nvSpPr>
          <p:cNvPr id="5" name="Rectangle 4"/>
          <p:cNvSpPr/>
          <p:nvPr/>
        </p:nvSpPr>
        <p:spPr>
          <a:xfrm>
            <a:off x="986077" y="1503401"/>
            <a:ext cx="5344220" cy="369332"/>
          </a:xfrm>
          <a:prstGeom prst="rect">
            <a:avLst/>
          </a:prstGeom>
        </p:spPr>
        <p:txBody>
          <a:bodyPr wrap="none">
            <a:spAutoFit/>
          </a:bodyPr>
          <a:lstStyle/>
          <a:p>
            <a:r>
              <a:rPr lang="en-PH" dirty="0"/>
              <a:t>Table 6</a:t>
            </a:r>
            <a:r>
              <a:rPr lang="en-PH" dirty="0" smtClean="0"/>
              <a:t>: </a:t>
            </a:r>
            <a:r>
              <a:rPr lang="en-PH" dirty="0"/>
              <a:t>Experts’ evaluation based on compatibility</a:t>
            </a:r>
            <a:endParaRPr lang="en-US" dirty="0"/>
          </a:p>
        </p:txBody>
      </p:sp>
      <p:sp>
        <p:nvSpPr>
          <p:cNvPr id="6" name="Rectangle 5"/>
          <p:cNvSpPr/>
          <p:nvPr/>
        </p:nvSpPr>
        <p:spPr>
          <a:xfrm>
            <a:off x="2951747" y="5060830"/>
            <a:ext cx="6096000" cy="923330"/>
          </a:xfrm>
          <a:prstGeom prst="rect">
            <a:avLst/>
          </a:prstGeom>
        </p:spPr>
        <p:txBody>
          <a:bodyPr>
            <a:spAutoFit/>
          </a:bodyPr>
          <a:lstStyle/>
          <a:p>
            <a:pPr algn="just"/>
            <a:r>
              <a:rPr lang="en-PH" dirty="0" smtClean="0"/>
              <a:t>	The </a:t>
            </a:r>
            <a:r>
              <a:rPr lang="en-PH" dirty="0"/>
              <a:t>general weighted mean for reliability is 4.45. Co-existence has the highest mean equivalent to 4.60 and interoperability has the lowest mean equivalent to 4.30.</a:t>
            </a:r>
            <a:endParaRPr lang="en-US" dirty="0"/>
          </a:p>
        </p:txBody>
      </p:sp>
    </p:spTree>
    <p:extLst>
      <p:ext uri="{BB962C8B-B14F-4D97-AF65-F5344CB8AC3E}">
        <p14:creationId xmlns:p14="http://schemas.microsoft.com/office/powerpoint/2010/main" val="918165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524</TotalTime>
  <Words>1351</Words>
  <Application>Microsoft Office PowerPoint</Application>
  <PresentationFormat>Custom</PresentationFormat>
  <Paragraphs>281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THE DEVELOPMENT OF “Returning Wrath of Pseudo” AN ANDROID BASED RPG IN LEARNING BASIC PROGRAMMING </vt:lpstr>
      <vt:lpstr>Project Objectives</vt:lpstr>
      <vt:lpstr>Scope and Limitation</vt:lpstr>
      <vt:lpstr>Summary of Results</vt:lpstr>
      <vt:lpstr>Summary of Results</vt:lpstr>
      <vt:lpstr>Summary of Results</vt:lpstr>
      <vt:lpstr>Summary of Results</vt:lpstr>
      <vt:lpstr>Summary of Results</vt:lpstr>
      <vt:lpstr>Summary of Results</vt:lpstr>
      <vt:lpstr>Summary of Results</vt:lpstr>
      <vt:lpstr>Summary of Results</vt:lpstr>
      <vt:lpstr>Summary of Results</vt:lpstr>
      <vt:lpstr>Summary of Results</vt:lpstr>
      <vt:lpstr>Summary of Related Studies and Literature</vt:lpstr>
      <vt:lpstr>Conclusions</vt:lpstr>
      <vt:lpstr>Recommendations</vt:lpstr>
      <vt:lpstr>Acknowledgement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DEVELOPMENT OF “Returning Wrath of Pseudo”: AN ANDROID BASED RPG IN LEARNING BASIC PROGRAMMING</dc:title>
  <dc:creator>Microsoft account</dc:creator>
  <cp:lastModifiedBy>Franz Pete Descaya</cp:lastModifiedBy>
  <cp:revision>13</cp:revision>
  <dcterms:created xsi:type="dcterms:W3CDTF">2018-02-08T10:42:35Z</dcterms:created>
  <dcterms:modified xsi:type="dcterms:W3CDTF">2018-02-09T06:47:10Z</dcterms:modified>
</cp:coreProperties>
</file>