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1AD9"/>
    <a:srgbClr val="873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1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19E2A-6307-4F45-89E3-3DC76EB3A14D}" type="datetimeFigureOut">
              <a:rPr lang="sk-SK" smtClean="0"/>
              <a:t>28. 4. 2024</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EC019-426A-4884-A6F6-69022CBF601B}" type="slidenum">
              <a:rPr lang="sk-SK" smtClean="0"/>
              <a:t>‹#›</a:t>
            </a:fld>
            <a:endParaRPr lang="sk-SK"/>
          </a:p>
        </p:txBody>
      </p:sp>
    </p:spTree>
    <p:extLst>
      <p:ext uri="{BB962C8B-B14F-4D97-AF65-F5344CB8AC3E}">
        <p14:creationId xmlns:p14="http://schemas.microsoft.com/office/powerpoint/2010/main" val="350973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8</a:t>
            </a:fld>
            <a:endParaRPr lang="sk-SK"/>
          </a:p>
        </p:txBody>
      </p:sp>
    </p:spTree>
    <p:extLst>
      <p:ext uri="{BB962C8B-B14F-4D97-AF65-F5344CB8AC3E}">
        <p14:creationId xmlns:p14="http://schemas.microsoft.com/office/powerpoint/2010/main" val="309099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D19EC019-426A-4884-A6F6-69022CBF601B}" type="slidenum">
              <a:rPr lang="sk-SK" smtClean="0"/>
              <a:t>9</a:t>
            </a:fld>
            <a:endParaRPr lang="sk-SK"/>
          </a:p>
        </p:txBody>
      </p:sp>
    </p:spTree>
    <p:extLst>
      <p:ext uri="{BB962C8B-B14F-4D97-AF65-F5344CB8AC3E}">
        <p14:creationId xmlns:p14="http://schemas.microsoft.com/office/powerpoint/2010/main" val="214496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47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8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66803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90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8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0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399461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2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4/28/2024</a:t>
            </a:fld>
            <a:endParaRPr lang="en-US" dirty="0"/>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4/28/2024</a:t>
            </a:fld>
            <a:endParaRPr lang="en-US" dirty="0"/>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dirty="0"/>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6367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hyperlink" Target="https://azure.microsoft.com/en-us/resources/cloud-computing-dictionary/what-is-vpn" TargetMode="External"/><Relationship Id="rId3" Type="http://schemas.openxmlformats.org/officeDocument/2006/relationships/hyperlink" Target="https://www.fortinet.com/resources/cyberglossary/firewall" TargetMode="External"/><Relationship Id="rId7" Type="http://schemas.openxmlformats.org/officeDocument/2006/relationships/hyperlink" Target="https://www.alza.sk/slovnik/co-je-vpn#definicia" TargetMode="External"/><Relationship Id="rId2" Type="http://schemas.openxmlformats.org/officeDocument/2006/relationships/hyperlink" Target="https://www.cisco.com/c/en/us/products/security/firewalls/what-is-a-firewall.html" TargetMode="External"/><Relationship Id="rId1" Type="http://schemas.openxmlformats.org/officeDocument/2006/relationships/slideLayout" Target="../slideLayouts/slideLayout6.xml"/><Relationship Id="rId6" Type="http://schemas.openxmlformats.org/officeDocument/2006/relationships/hyperlink" Target="https://www.mozilla.org/sk/products/vpn/more/what-is-a-vpn/" TargetMode="External"/><Relationship Id="rId5" Type="http://schemas.openxmlformats.org/officeDocument/2006/relationships/hyperlink" Target="https://usa.kaspersky.com/resource-center/definitions/firewall" TargetMode="External"/><Relationship Id="rId10" Type="http://schemas.openxmlformats.org/officeDocument/2006/relationships/hyperlink" Target="https://www.alza.sk/slovnik/co-je-vpn" TargetMode="External"/><Relationship Id="rId4" Type="http://schemas.openxmlformats.org/officeDocument/2006/relationships/hyperlink" Target="https://www.checkpoint.com/cyber-hub/network-security/what-is-firewall/" TargetMode="External"/><Relationship Id="rId9" Type="http://schemas.openxmlformats.org/officeDocument/2006/relationships/hyperlink" Target="https://www.techwalla.com/articles/why-is-internet-security-importan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brázok, na ktorom je zima&#10;&#10;Automaticky generovaný popis">
            <a:extLst>
              <a:ext uri="{FF2B5EF4-FFF2-40B4-BE49-F238E27FC236}">
                <a16:creationId xmlns:a16="http://schemas.microsoft.com/office/drawing/2014/main" id="{D52E6F8A-0F56-5D76-E962-6D899A617839}"/>
              </a:ext>
            </a:extLst>
          </p:cNvPr>
          <p:cNvPicPr>
            <a:picLocks noChangeAspect="1"/>
          </p:cNvPicPr>
          <p:nvPr/>
        </p:nvPicPr>
        <p:blipFill rotWithShape="1">
          <a:blip r:embed="rId2">
            <a:alphaModFix amt="60000"/>
          </a:blip>
          <a:srcRect r="25"/>
          <a:stretch/>
        </p:blipFill>
        <p:spPr>
          <a:xfrm>
            <a:off x="3048" y="10"/>
            <a:ext cx="12188952" cy="6857990"/>
          </a:xfrm>
          <a:prstGeom prst="rect">
            <a:avLst/>
          </a:prstGeom>
        </p:spPr>
      </p:pic>
      <p:sp>
        <p:nvSpPr>
          <p:cNvPr id="2" name="Nadpis 1">
            <a:extLst>
              <a:ext uri="{FF2B5EF4-FFF2-40B4-BE49-F238E27FC236}">
                <a16:creationId xmlns:a16="http://schemas.microsoft.com/office/drawing/2014/main" id="{483EAEBB-EDB7-9F1D-B4E5-DFB04E765C66}"/>
              </a:ext>
            </a:extLst>
          </p:cNvPr>
          <p:cNvSpPr>
            <a:spLocks noGrp="1"/>
          </p:cNvSpPr>
          <p:nvPr>
            <p:ph type="ctrTitle"/>
          </p:nvPr>
        </p:nvSpPr>
        <p:spPr>
          <a:xfrm>
            <a:off x="521209" y="822960"/>
            <a:ext cx="7213092" cy="5015169"/>
          </a:xfrm>
        </p:spPr>
        <p:txBody>
          <a:bodyPr>
            <a:normAutofit/>
          </a:bodyPr>
          <a:lstStyle/>
          <a:p>
            <a:r>
              <a:rPr lang="sk-SK" sz="6000" dirty="0">
                <a:solidFill>
                  <a:srgbClr val="FFFFFF"/>
                </a:solidFill>
              </a:rPr>
              <a:t>Bezpečnosť na</a:t>
            </a:r>
            <a:br>
              <a:rPr lang="en-US" sz="6000" dirty="0">
                <a:solidFill>
                  <a:srgbClr val="FFFFFF"/>
                </a:solidFill>
              </a:rPr>
            </a:br>
            <a:r>
              <a:rPr lang="sk-SK" sz="6000" dirty="0">
                <a:solidFill>
                  <a:srgbClr val="FFFFFF"/>
                </a:solidFill>
              </a:rPr>
              <a:t>inte</a:t>
            </a:r>
            <a:r>
              <a:rPr lang="en-US" sz="6000" dirty="0">
                <a:solidFill>
                  <a:srgbClr val="FFFFFF"/>
                </a:solidFill>
              </a:rPr>
              <a:t>r</a:t>
            </a:r>
            <a:r>
              <a:rPr lang="sk-SK" sz="6000" dirty="0">
                <a:solidFill>
                  <a:srgbClr val="FFFFFF"/>
                </a:solidFill>
              </a:rPr>
              <a:t>nete</a:t>
            </a:r>
          </a:p>
        </p:txBody>
      </p:sp>
      <p:sp>
        <p:nvSpPr>
          <p:cNvPr id="3" name="Podnadpis 2">
            <a:extLst>
              <a:ext uri="{FF2B5EF4-FFF2-40B4-BE49-F238E27FC236}">
                <a16:creationId xmlns:a16="http://schemas.microsoft.com/office/drawing/2014/main" id="{F1417FA7-6380-0707-23D0-D6244964A0EA}"/>
              </a:ext>
            </a:extLst>
          </p:cNvPr>
          <p:cNvSpPr>
            <a:spLocks noGrp="1"/>
          </p:cNvSpPr>
          <p:nvPr>
            <p:ph type="subTitle" idx="1"/>
          </p:nvPr>
        </p:nvSpPr>
        <p:spPr>
          <a:xfrm>
            <a:off x="9261493" y="3041761"/>
            <a:ext cx="2429605" cy="2856204"/>
          </a:xfrm>
        </p:spPr>
        <p:txBody>
          <a:bodyPr>
            <a:normAutofit/>
          </a:bodyPr>
          <a:lstStyle/>
          <a:p>
            <a:r>
              <a:rPr lang="en-US" dirty="0">
                <a:solidFill>
                  <a:srgbClr val="FFFFFF"/>
                </a:solidFill>
              </a:rPr>
              <a:t>Michal </a:t>
            </a:r>
            <a:r>
              <a:rPr lang="sk-SK" dirty="0" err="1">
                <a:solidFill>
                  <a:srgbClr val="FFFFFF"/>
                </a:solidFill>
              </a:rPr>
              <a:t>Halagačka</a:t>
            </a:r>
            <a:endParaRPr lang="sk-SK" dirty="0">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3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43B2C831-884F-53C5-D2B6-2037685FDD44}"/>
              </a:ext>
            </a:extLst>
          </p:cNvPr>
          <p:cNvSpPr>
            <a:spLocks noGrp="1"/>
          </p:cNvSpPr>
          <p:nvPr>
            <p:ph type="title"/>
          </p:nvPr>
        </p:nvSpPr>
        <p:spPr>
          <a:xfrm>
            <a:off x="555870" y="4572001"/>
            <a:ext cx="3695699" cy="1508356"/>
          </a:xfrm>
        </p:spPr>
        <p:txBody>
          <a:bodyPr vert="horz" lIns="91440" tIns="45720" rIns="91440" bIns="45720" rtlCol="0" anchor="ctr">
            <a:normAutofit/>
          </a:bodyPr>
          <a:lstStyle/>
          <a:p>
            <a:r>
              <a:rPr lang="en-US" sz="4000" dirty="0">
                <a:latin typeface="Avenir Next LT Pro Light (Text)"/>
              </a:rPr>
              <a:t>VPN</a:t>
            </a:r>
          </a:p>
        </p:txBody>
      </p:sp>
      <p:cxnSp>
        <p:nvCxnSpPr>
          <p:cNvPr id="1039" name="Straight Connector 1038">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ástupný text 3">
            <a:extLst>
              <a:ext uri="{FF2B5EF4-FFF2-40B4-BE49-F238E27FC236}">
                <a16:creationId xmlns:a16="http://schemas.microsoft.com/office/drawing/2014/main" id="{2BCA5C40-7E7D-C615-BD28-F1933797A169}"/>
              </a:ext>
            </a:extLst>
          </p:cNvPr>
          <p:cNvSpPr>
            <a:spLocks noGrp="1"/>
          </p:cNvSpPr>
          <p:nvPr>
            <p:ph type="body" sz="half" idx="2"/>
          </p:nvPr>
        </p:nvSpPr>
        <p:spPr>
          <a:xfrm>
            <a:off x="4728315" y="4572001"/>
            <a:ext cx="6902996" cy="1508361"/>
          </a:xfrm>
        </p:spPr>
        <p:txBody>
          <a:bodyPr vert="horz" lIns="91440" tIns="45720" rIns="91440" bIns="45720" rtlCol="0" anchor="ctr">
            <a:normAutofit/>
          </a:bodyPr>
          <a:lstStyle/>
          <a:p>
            <a:pPr indent="-228600"/>
            <a:r>
              <a:rPr lang="en-US" dirty="0">
                <a:latin typeface="Bahnschrift Light SemiCondensed" panose="020B0502040204020203" pitchFamily="34" charset="0"/>
              </a:rPr>
              <a:t>VPN, po </a:t>
            </a:r>
            <a:r>
              <a:rPr lang="en-US" dirty="0" err="1">
                <a:latin typeface="Bahnschrift Light SemiCondensed" panose="020B0502040204020203" pitchFamily="34" charset="0"/>
              </a:rPr>
              <a:t>anglicky</a:t>
            </a:r>
            <a:r>
              <a:rPr lang="en-US" dirty="0">
                <a:latin typeface="Bahnschrift Light SemiCondensed" panose="020B0502040204020203" pitchFamily="34" charset="0"/>
              </a:rPr>
              <a:t> ‘Virtual Private Network’, </a:t>
            </a:r>
            <a:r>
              <a:rPr lang="en-US" dirty="0" err="1">
                <a:latin typeface="Bahnschrift Light SemiCondensed" panose="020B0502040204020203" pitchFamily="34" charset="0"/>
              </a:rPr>
              <a:t>celým</a:t>
            </a:r>
            <a:r>
              <a:rPr lang="en-US" dirty="0">
                <a:latin typeface="Bahnschrift Light SemiCondensed" panose="020B0502040204020203" pitchFamily="34" charset="0"/>
              </a:rPr>
              <a:t> </a:t>
            </a:r>
            <a:r>
              <a:rPr lang="en-US" dirty="0" err="1">
                <a:latin typeface="Bahnschrift Light SemiCondensed" panose="020B0502040204020203" pitchFamily="34" charset="0"/>
              </a:rPr>
              <a:t>názvom</a:t>
            </a:r>
            <a:r>
              <a:rPr lang="en-US" dirty="0">
                <a:latin typeface="Bahnschrift Light SemiCondensed" panose="020B0502040204020203" pitchFamily="34" charset="0"/>
              </a:rPr>
              <a:t> </a:t>
            </a:r>
            <a:r>
              <a:rPr lang="en-US" dirty="0" err="1">
                <a:latin typeface="Bahnschrift Light SemiCondensed" panose="020B0502040204020203" pitchFamily="34" charset="0"/>
              </a:rPr>
              <a:t>virtuálna</a:t>
            </a:r>
            <a:r>
              <a:rPr lang="en-US" dirty="0">
                <a:latin typeface="Bahnschrift Light SemiCondensed" panose="020B0502040204020203" pitchFamily="34" charset="0"/>
              </a:rPr>
              <a:t> </a:t>
            </a:r>
            <a:r>
              <a:rPr lang="en-US" dirty="0" err="1">
                <a:latin typeface="Bahnschrift Light SemiCondensed" panose="020B0502040204020203" pitchFamily="34" charset="0"/>
              </a:rPr>
              <a:t>súkromná</a:t>
            </a:r>
            <a:r>
              <a:rPr lang="en-US" dirty="0">
                <a:latin typeface="Bahnschrift Light SemiCondensed" panose="020B0502040204020203" pitchFamily="34" charset="0"/>
              </a:rPr>
              <a:t> </a:t>
            </a:r>
            <a:r>
              <a:rPr lang="en-US" dirty="0" err="1">
                <a:latin typeface="Bahnschrift Light SemiCondensed" panose="020B0502040204020203" pitchFamily="34" charset="0"/>
              </a:rPr>
              <a:t>sieť</a:t>
            </a:r>
            <a:r>
              <a:rPr lang="en-US" dirty="0">
                <a:latin typeface="Bahnschrift Light SemiCondensed" panose="020B0502040204020203" pitchFamily="34" charset="0"/>
              </a:rPr>
              <a:t>, je </a:t>
            </a:r>
            <a:r>
              <a:rPr lang="en-US" dirty="0" err="1">
                <a:latin typeface="Bahnschrift Light SemiCondensed" panose="020B0502040204020203" pitchFamily="34" charset="0"/>
              </a:rPr>
              <a:t>jeden</a:t>
            </a:r>
            <a:r>
              <a:rPr lang="en-US" dirty="0">
                <a:latin typeface="Bahnschrift Light SemiCondensed" panose="020B0502040204020203" pitchFamily="34" charset="0"/>
              </a:rPr>
              <a:t> z </a:t>
            </a:r>
            <a:r>
              <a:rPr lang="en-US" dirty="0" err="1">
                <a:latin typeface="Bahnschrift Light SemiCondensed" panose="020B0502040204020203" pitchFamily="34" charset="0"/>
              </a:rPr>
              <a:t>populárnych</a:t>
            </a:r>
            <a:r>
              <a:rPr lang="en-US" dirty="0">
                <a:latin typeface="Bahnschrift Light SemiCondensed" panose="020B0502040204020203" pitchFamily="34" charset="0"/>
              </a:rPr>
              <a:t> </a:t>
            </a:r>
            <a:r>
              <a:rPr lang="en-US" dirty="0" err="1">
                <a:latin typeface="Bahnschrift Light SemiCondensed" panose="020B0502040204020203" pitchFamily="34" charset="0"/>
              </a:rPr>
              <a:t>spôsobov</a:t>
            </a:r>
            <a:r>
              <a:rPr lang="en-US" dirty="0">
                <a:latin typeface="Bahnschrift Light SemiCondensed" panose="020B0502040204020203" pitchFamily="34" charset="0"/>
              </a:rPr>
              <a:t> </a:t>
            </a:r>
            <a:r>
              <a:rPr lang="en-US" dirty="0" err="1">
                <a:latin typeface="Bahnschrift Light SemiCondensed" panose="020B0502040204020203" pitchFamily="34" charset="0"/>
              </a:rPr>
              <a:t>sebaochrany</a:t>
            </a:r>
            <a:r>
              <a:rPr lang="en-US" dirty="0">
                <a:latin typeface="Bahnschrift Light SemiCondensed" panose="020B0502040204020203" pitchFamily="34" charset="0"/>
              </a:rPr>
              <a:t> </a:t>
            </a:r>
            <a:r>
              <a:rPr lang="en-US" dirty="0" err="1">
                <a:latin typeface="Bahnschrift Light SemiCondensed" panose="020B0502040204020203" pitchFamily="34" charset="0"/>
              </a:rPr>
              <a:t>na</a:t>
            </a:r>
            <a:r>
              <a:rPr lang="en-US" dirty="0">
                <a:latin typeface="Bahnschrift Light SemiCondensed" panose="020B0502040204020203" pitchFamily="34" charset="0"/>
              </a:rPr>
              <a:t> </a:t>
            </a:r>
            <a:r>
              <a:rPr lang="en-US" dirty="0" err="1">
                <a:latin typeface="Bahnschrift Light SemiCondensed" panose="020B0502040204020203" pitchFamily="34" charset="0"/>
              </a:rPr>
              <a:t>internete</a:t>
            </a:r>
            <a:r>
              <a:rPr lang="en-US" dirty="0">
                <a:latin typeface="Bahnschrift Light SemiCondensed" panose="020B0502040204020203" pitchFamily="34" charset="0"/>
              </a:rPr>
              <a:t>. </a:t>
            </a:r>
            <a:r>
              <a:rPr lang="en-US" dirty="0" err="1">
                <a:latin typeface="Bahnschrift Light SemiCondensed" panose="020B0502040204020203" pitchFamily="34" charset="0"/>
              </a:rPr>
              <a:t>Veľa</a:t>
            </a:r>
            <a:r>
              <a:rPr lang="en-US" dirty="0">
                <a:latin typeface="Bahnschrift Light SemiCondensed" panose="020B0502040204020203" pitchFamily="34" charset="0"/>
              </a:rPr>
              <a:t> </a:t>
            </a:r>
            <a:r>
              <a:rPr lang="en-US" dirty="0" err="1">
                <a:latin typeface="Bahnschrift Light SemiCondensed" panose="020B0502040204020203" pitchFamily="34" charset="0"/>
              </a:rPr>
              <a:t>ľudí</a:t>
            </a:r>
            <a:r>
              <a:rPr lang="en-US" dirty="0">
                <a:latin typeface="Bahnschrift Light SemiCondensed" panose="020B0502040204020203" pitchFamily="34" charset="0"/>
              </a:rPr>
              <a:t> </a:t>
            </a:r>
            <a:r>
              <a:rPr lang="en-US" dirty="0" err="1">
                <a:latin typeface="Bahnschrift Light SemiCondensed" panose="020B0502040204020203" pitchFamily="34" charset="0"/>
              </a:rPr>
              <a:t>vám</a:t>
            </a:r>
            <a:r>
              <a:rPr lang="en-US" dirty="0">
                <a:latin typeface="Bahnschrift Light SemiCondensed" panose="020B0502040204020203" pitchFamily="34" charset="0"/>
              </a:rPr>
              <a:t> </a:t>
            </a:r>
            <a:r>
              <a:rPr lang="en-US" dirty="0" err="1">
                <a:latin typeface="Bahnschrift Light SemiCondensed" panose="020B0502040204020203" pitchFamily="34" charset="0"/>
              </a:rPr>
              <a:t>povie</a:t>
            </a:r>
            <a:r>
              <a:rPr lang="en-US" dirty="0">
                <a:latin typeface="Bahnschrift Light SemiCondensed" panose="020B0502040204020203" pitchFamily="34" charset="0"/>
              </a:rPr>
              <a:t>, </a:t>
            </a:r>
            <a:r>
              <a:rPr lang="en-US" dirty="0" err="1">
                <a:latin typeface="Bahnschrift Light SemiCondensed" panose="020B0502040204020203" pitchFamily="34" charset="0"/>
              </a:rPr>
              <a:t>že</a:t>
            </a:r>
            <a:r>
              <a:rPr lang="en-US" dirty="0">
                <a:latin typeface="Bahnschrift Light SemiCondensed" panose="020B0502040204020203" pitchFamily="34" charset="0"/>
              </a:rPr>
              <a:t> to je </a:t>
            </a:r>
            <a:r>
              <a:rPr lang="en-US" dirty="0" err="1">
                <a:latin typeface="Bahnschrift Light SemiCondensed" panose="020B0502040204020203" pitchFamily="34" charset="0"/>
              </a:rPr>
              <a:t>jednoduchý</a:t>
            </a:r>
            <a:r>
              <a:rPr lang="en-US" dirty="0">
                <a:latin typeface="Bahnschrift Light SemiCondensed" panose="020B0502040204020203" pitchFamily="34" charset="0"/>
              </a:rPr>
              <a:t> </a:t>
            </a:r>
            <a:r>
              <a:rPr lang="en-US" dirty="0" err="1">
                <a:latin typeface="Bahnschrift Light SemiCondensed" panose="020B0502040204020203" pitchFamily="34" charset="0"/>
              </a:rPr>
              <a:t>spôsob</a:t>
            </a:r>
            <a:r>
              <a:rPr lang="en-US" dirty="0">
                <a:latin typeface="Bahnschrift Light SemiCondensed" panose="020B0502040204020203" pitchFamily="34" charset="0"/>
              </a:rPr>
              <a:t> </a:t>
            </a:r>
            <a:r>
              <a:rPr lang="en-US" dirty="0" err="1">
                <a:latin typeface="Bahnschrift Light SemiCondensed" panose="020B0502040204020203" pitchFamily="34" charset="0"/>
              </a:rPr>
              <a:t>ako</a:t>
            </a:r>
            <a:r>
              <a:rPr lang="en-US" dirty="0">
                <a:latin typeface="Bahnschrift Light SemiCondensed" panose="020B0502040204020203" pitchFamily="34" charset="0"/>
              </a:rPr>
              <a:t> </a:t>
            </a:r>
            <a:r>
              <a:rPr lang="en-US" dirty="0" err="1">
                <a:latin typeface="Bahnschrift Light SemiCondensed" panose="020B0502040204020203" pitchFamily="34" charset="0"/>
              </a:rPr>
              <a:t>sa</a:t>
            </a:r>
            <a:r>
              <a:rPr lang="en-US" dirty="0">
                <a:latin typeface="Bahnschrift Light SemiCondensed" panose="020B0502040204020203" pitchFamily="34" charset="0"/>
              </a:rPr>
              <a:t> </a:t>
            </a:r>
            <a:r>
              <a:rPr lang="en-US" dirty="0" err="1">
                <a:latin typeface="Bahnschrift Light SemiCondensed" panose="020B0502040204020203" pitchFamily="34" charset="0"/>
              </a:rPr>
              <a:t>zabezpečiť</a:t>
            </a:r>
            <a:r>
              <a:rPr lang="en-US" dirty="0">
                <a:latin typeface="Bahnschrift Light SemiCondensed" panose="020B0502040204020203" pitchFamily="34" charset="0"/>
              </a:rPr>
              <a:t> </a:t>
            </a:r>
            <a:r>
              <a:rPr lang="en-US" dirty="0" err="1">
                <a:latin typeface="Bahnschrift Light SemiCondensed" panose="020B0502040204020203" pitchFamily="34" charset="0"/>
              </a:rPr>
              <a:t>na</a:t>
            </a:r>
            <a:r>
              <a:rPr lang="en-US" dirty="0">
                <a:latin typeface="Bahnschrift Light SemiCondensed" panose="020B0502040204020203" pitchFamily="34" charset="0"/>
              </a:rPr>
              <a:t> </a:t>
            </a:r>
            <a:r>
              <a:rPr lang="en-US" dirty="0" err="1">
                <a:latin typeface="Bahnschrift Light SemiCondensed" panose="020B0502040204020203" pitchFamily="34" charset="0"/>
              </a:rPr>
              <a:t>internete</a:t>
            </a:r>
            <a:r>
              <a:rPr lang="en-US" dirty="0">
                <a:latin typeface="Bahnschrift Light SemiCondensed" panose="020B0502040204020203" pitchFamily="34" charset="0"/>
              </a:rPr>
              <a:t>, a </a:t>
            </a:r>
            <a:r>
              <a:rPr lang="en-US" dirty="0" err="1">
                <a:latin typeface="Bahnschrift Light SemiCondensed" panose="020B0502040204020203" pitchFamily="34" charset="0"/>
              </a:rPr>
              <a:t>že</a:t>
            </a:r>
            <a:r>
              <a:rPr lang="en-US" dirty="0">
                <a:latin typeface="Bahnschrift Light SemiCondensed" panose="020B0502040204020203" pitchFamily="34" charset="0"/>
              </a:rPr>
              <a:t> </a:t>
            </a:r>
            <a:r>
              <a:rPr lang="en-US" dirty="0" err="1">
                <a:latin typeface="Bahnschrift Light SemiCondensed" panose="020B0502040204020203" pitchFamily="34" charset="0"/>
              </a:rPr>
              <a:t>nieje</a:t>
            </a:r>
            <a:r>
              <a:rPr lang="en-US" dirty="0">
                <a:latin typeface="Bahnschrift Light SemiCondensed" panose="020B0502040204020203" pitchFamily="34" charset="0"/>
              </a:rPr>
              <a:t> </a:t>
            </a:r>
            <a:r>
              <a:rPr lang="en-US" dirty="0" err="1">
                <a:latin typeface="Bahnschrift Light SemiCondensed" panose="020B0502040204020203" pitchFamily="34" charset="0"/>
              </a:rPr>
              <a:t>dôvod</a:t>
            </a:r>
            <a:r>
              <a:rPr lang="en-US" dirty="0">
                <a:latin typeface="Bahnschrift Light SemiCondensed" panose="020B0502040204020203" pitchFamily="34" charset="0"/>
              </a:rPr>
              <a:t> </a:t>
            </a:r>
            <a:r>
              <a:rPr lang="en-US" dirty="0" err="1">
                <a:latin typeface="Bahnschrift Light SemiCondensed" panose="020B0502040204020203" pitchFamily="34" charset="0"/>
              </a:rPr>
              <a:t>ju</a:t>
            </a:r>
            <a:r>
              <a:rPr lang="en-US" dirty="0">
                <a:latin typeface="Bahnschrift Light SemiCondensed" panose="020B0502040204020203" pitchFamily="34" charset="0"/>
              </a:rPr>
              <a:t> </a:t>
            </a:r>
            <a:r>
              <a:rPr lang="en-US" dirty="0" err="1">
                <a:latin typeface="Bahnschrift Light SemiCondensed" panose="020B0502040204020203" pitchFamily="34" charset="0"/>
              </a:rPr>
              <a:t>nepoužívať</a:t>
            </a:r>
            <a:r>
              <a:rPr lang="en-US" dirty="0">
                <a:latin typeface="Bahnschrift Light SemiCondensed" panose="020B0502040204020203" pitchFamily="34" charset="0"/>
              </a:rPr>
              <a:t>, ale </a:t>
            </a:r>
            <a:r>
              <a:rPr lang="en-US" dirty="0" err="1">
                <a:latin typeface="Bahnschrift Light SemiCondensed" panose="020B0502040204020203" pitchFamily="34" charset="0"/>
              </a:rPr>
              <a:t>všetkých</a:t>
            </a:r>
            <a:r>
              <a:rPr lang="en-US" dirty="0">
                <a:latin typeface="Bahnschrift Light SemiCondensed" panose="020B0502040204020203" pitchFamily="34" charset="0"/>
              </a:rPr>
              <a:t> </a:t>
            </a:r>
            <a:r>
              <a:rPr lang="en-US" dirty="0" err="1">
                <a:latin typeface="Bahnschrift Light SemiCondensed" panose="020B0502040204020203" pitchFamily="34" charset="0"/>
              </a:rPr>
              <a:t>nás</a:t>
            </a:r>
            <a:r>
              <a:rPr lang="en-US" dirty="0">
                <a:latin typeface="Bahnschrift Light SemiCondensed" panose="020B0502040204020203" pitchFamily="34" charset="0"/>
              </a:rPr>
              <a:t> </a:t>
            </a:r>
            <a:r>
              <a:rPr lang="en-US" dirty="0" err="1">
                <a:latin typeface="Bahnschrift Light SemiCondensed" panose="020B0502040204020203" pitchFamily="34" charset="0"/>
              </a:rPr>
              <a:t>zaujíma</a:t>
            </a:r>
            <a:r>
              <a:rPr lang="en-US" dirty="0">
                <a:latin typeface="Bahnschrift Light SemiCondensed" panose="020B0502040204020203" pitchFamily="34" charset="0"/>
              </a:rPr>
              <a:t>, </a:t>
            </a:r>
            <a:r>
              <a:rPr lang="en-US" dirty="0" err="1">
                <a:latin typeface="Bahnschrift Light SemiCondensed" panose="020B0502040204020203" pitchFamily="34" charset="0"/>
              </a:rPr>
              <a:t>či</a:t>
            </a:r>
            <a:r>
              <a:rPr lang="en-US" dirty="0">
                <a:latin typeface="Bahnschrift Light SemiCondensed" panose="020B0502040204020203" pitchFamily="34" charset="0"/>
              </a:rPr>
              <a:t> </a:t>
            </a:r>
            <a:r>
              <a:rPr lang="en-US" dirty="0" err="1">
                <a:latin typeface="Bahnschrift Light SemiCondensed" panose="020B0502040204020203" pitchFamily="34" charset="0"/>
              </a:rPr>
              <a:t>majú</a:t>
            </a:r>
            <a:r>
              <a:rPr lang="en-US" dirty="0">
                <a:latin typeface="Bahnschrift Light SemiCondensed" panose="020B0502040204020203" pitchFamily="34" charset="0"/>
              </a:rPr>
              <a:t> </a:t>
            </a:r>
            <a:r>
              <a:rPr lang="en-US" dirty="0" err="1">
                <a:latin typeface="Bahnschrift Light SemiCondensed" panose="020B0502040204020203" pitchFamily="34" charset="0"/>
              </a:rPr>
              <a:t>pravdu</a:t>
            </a:r>
            <a:r>
              <a:rPr lang="en-US" dirty="0">
                <a:latin typeface="Bahnschrift Light SemiCondensed" panose="020B0502040204020203" pitchFamily="34" charset="0"/>
              </a:rPr>
              <a:t>?</a:t>
            </a:r>
          </a:p>
        </p:txBody>
      </p:sp>
      <p:cxnSp>
        <p:nvCxnSpPr>
          <p:cNvPr id="1041" name="Straight Connector 1040">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Čo je VPN? | Alza.sk">
            <a:extLst>
              <a:ext uri="{FF2B5EF4-FFF2-40B4-BE49-F238E27FC236}">
                <a16:creationId xmlns:a16="http://schemas.microsoft.com/office/drawing/2014/main" id="{A381C086-3581-69C3-6B0C-E61E91ED3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15" y="366578"/>
            <a:ext cx="6671350" cy="370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36883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43B2C831-884F-53C5-D2B6-2037685FDD44}"/>
              </a:ext>
            </a:extLst>
          </p:cNvPr>
          <p:cNvSpPr>
            <a:spLocks noGrp="1"/>
          </p:cNvSpPr>
          <p:nvPr>
            <p:ph type="title"/>
          </p:nvPr>
        </p:nvSpPr>
        <p:spPr>
          <a:xfrm>
            <a:off x="555870" y="4572001"/>
            <a:ext cx="3695699" cy="1508356"/>
          </a:xfrm>
        </p:spPr>
        <p:txBody>
          <a:bodyPr vert="horz" lIns="91440" tIns="45720" rIns="91440" bIns="45720" rtlCol="0" anchor="ctr">
            <a:normAutofit/>
          </a:bodyPr>
          <a:lstStyle/>
          <a:p>
            <a:r>
              <a:rPr lang="en-US" sz="4000" dirty="0">
                <a:latin typeface="Avenir Next LT Pro Light (Text)"/>
              </a:rPr>
              <a:t>VPN</a:t>
            </a:r>
          </a:p>
        </p:txBody>
      </p:sp>
      <p:cxnSp>
        <p:nvCxnSpPr>
          <p:cNvPr id="1039" name="Straight Connector 1038">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ástupný text 3">
            <a:extLst>
              <a:ext uri="{FF2B5EF4-FFF2-40B4-BE49-F238E27FC236}">
                <a16:creationId xmlns:a16="http://schemas.microsoft.com/office/drawing/2014/main" id="{2BCA5C40-7E7D-C615-BD28-F1933797A169}"/>
              </a:ext>
            </a:extLst>
          </p:cNvPr>
          <p:cNvSpPr>
            <a:spLocks noGrp="1"/>
          </p:cNvSpPr>
          <p:nvPr>
            <p:ph type="body" sz="half" idx="2"/>
          </p:nvPr>
        </p:nvSpPr>
        <p:spPr>
          <a:xfrm>
            <a:off x="4728315" y="4572001"/>
            <a:ext cx="6902996" cy="1508361"/>
          </a:xfrm>
        </p:spPr>
        <p:txBody>
          <a:bodyPr vert="horz" lIns="91440" tIns="45720" rIns="91440" bIns="45720" rtlCol="0" anchor="ctr">
            <a:normAutofit lnSpcReduction="10000"/>
          </a:bodyPr>
          <a:lstStyle/>
          <a:p>
            <a:pPr indent="-228600"/>
            <a:r>
              <a:rPr lang="en-US" dirty="0">
                <a:latin typeface="Bahnschrift Light SemiCondensed" panose="020B0502040204020203" pitchFamily="34" charset="0"/>
              </a:rPr>
              <a:t>VPN </a:t>
            </a:r>
            <a:r>
              <a:rPr lang="en-US" dirty="0" err="1">
                <a:latin typeface="Bahnschrift Light SemiCondensed" panose="020B0502040204020203" pitchFamily="34" charset="0"/>
              </a:rPr>
              <a:t>fungujú</a:t>
            </a:r>
            <a:r>
              <a:rPr lang="en-US" dirty="0">
                <a:latin typeface="Bahnschrift Light SemiCondensed" panose="020B0502040204020203" pitchFamily="34" charset="0"/>
              </a:rPr>
              <a:t> </a:t>
            </a:r>
            <a:r>
              <a:rPr lang="en-US" dirty="0" err="1">
                <a:latin typeface="Bahnschrift Light SemiCondensed" panose="020B0502040204020203" pitchFamily="34" charset="0"/>
              </a:rPr>
              <a:t>zložito</a:t>
            </a:r>
            <a:r>
              <a:rPr lang="en-US" dirty="0">
                <a:latin typeface="Bahnschrift Light SemiCondensed" panose="020B0502040204020203" pitchFamily="34" charset="0"/>
              </a:rPr>
              <a:t> a </a:t>
            </a:r>
            <a:r>
              <a:rPr lang="en-US" dirty="0" err="1">
                <a:latin typeface="Bahnschrift Light SemiCondensed" panose="020B0502040204020203" pitchFamily="34" charset="0"/>
              </a:rPr>
              <a:t>aj</a:t>
            </a:r>
            <a:r>
              <a:rPr lang="en-US" dirty="0">
                <a:latin typeface="Bahnschrift Light SemiCondensed" panose="020B0502040204020203" pitchFamily="34" charset="0"/>
              </a:rPr>
              <a:t> </a:t>
            </a:r>
            <a:r>
              <a:rPr lang="en-US" dirty="0" err="1">
                <a:latin typeface="Bahnschrift Light SemiCondensed" panose="020B0502040204020203" pitchFamily="34" charset="0"/>
              </a:rPr>
              <a:t>jednoducho</a:t>
            </a:r>
            <a:r>
              <a:rPr lang="en-US" dirty="0">
                <a:latin typeface="Bahnschrift Light SemiCondensed" panose="020B0502040204020203" pitchFamily="34" charset="0"/>
              </a:rPr>
              <a:t>. </a:t>
            </a:r>
            <a:r>
              <a:rPr lang="en-US" dirty="0" err="1">
                <a:latin typeface="Bahnschrift Light SemiCondensed" panose="020B0502040204020203" pitchFamily="34" charset="0"/>
              </a:rPr>
              <a:t>Jednoducho</a:t>
            </a:r>
            <a:r>
              <a:rPr lang="en-US" dirty="0">
                <a:latin typeface="Bahnschrift Light SemiCondensed" panose="020B0502040204020203" pitchFamily="34" charset="0"/>
              </a:rPr>
              <a:t>, </a:t>
            </a:r>
            <a:r>
              <a:rPr lang="en-US" dirty="0" err="1">
                <a:latin typeface="Bahnschrift Light SemiCondensed" panose="020B0502040204020203" pitchFamily="34" charset="0"/>
              </a:rPr>
              <a:t>pretože</a:t>
            </a:r>
            <a:r>
              <a:rPr lang="en-US" dirty="0">
                <a:latin typeface="Bahnschrift Light SemiCondensed" panose="020B0502040204020203" pitchFamily="34" charset="0"/>
              </a:rPr>
              <a:t> VPN je site </a:t>
            </a:r>
            <a:r>
              <a:rPr lang="en-US" dirty="0" err="1">
                <a:latin typeface="Bahnschrift Light SemiCondensed" panose="020B0502040204020203" pitchFamily="34" charset="0"/>
              </a:rPr>
              <a:t>zariadení</a:t>
            </a:r>
            <a:r>
              <a:rPr lang="en-US" dirty="0">
                <a:latin typeface="Bahnschrift Light SemiCondensed" panose="020B0502040204020203" pitchFamily="34" charset="0"/>
              </a:rPr>
              <a:t> </a:t>
            </a:r>
            <a:r>
              <a:rPr lang="en-US" dirty="0" err="1">
                <a:latin typeface="Bahnschrift Light SemiCondensed" panose="020B0502040204020203" pitchFamily="34" charset="0"/>
              </a:rPr>
              <a:t>pripojené</a:t>
            </a:r>
            <a:r>
              <a:rPr lang="en-US" dirty="0">
                <a:latin typeface="Bahnschrift Light SemiCondensed" panose="020B0502040204020203" pitchFamily="34" charset="0"/>
              </a:rPr>
              <a:t> </a:t>
            </a:r>
            <a:r>
              <a:rPr lang="en-US" dirty="0" err="1">
                <a:latin typeface="Bahnschrift Light SemiCondensed" panose="020B0502040204020203" pitchFamily="34" charset="0"/>
              </a:rPr>
              <a:t>cez</a:t>
            </a:r>
            <a:r>
              <a:rPr lang="en-US" dirty="0">
                <a:latin typeface="Bahnschrift Light SemiCondensed" panose="020B0502040204020203" pitchFamily="34" charset="0"/>
              </a:rPr>
              <a:t> internet </a:t>
            </a:r>
            <a:r>
              <a:rPr lang="en-US" dirty="0" err="1">
                <a:latin typeface="Bahnschrift Light SemiCondensed" panose="020B0502040204020203" pitchFamily="34" charset="0"/>
              </a:rPr>
              <a:t>na</a:t>
            </a:r>
            <a:r>
              <a:rPr lang="en-US" dirty="0">
                <a:latin typeface="Bahnschrift Light SemiCondensed" panose="020B0502040204020203" pitchFamily="34" charset="0"/>
              </a:rPr>
              <a:t> </a:t>
            </a:r>
            <a:r>
              <a:rPr lang="en-US" dirty="0" err="1">
                <a:latin typeface="Bahnschrift Light SemiCondensed" panose="020B0502040204020203" pitchFamily="34" charset="0"/>
              </a:rPr>
              <a:t>jeden</a:t>
            </a:r>
            <a:r>
              <a:rPr lang="en-US" dirty="0">
                <a:latin typeface="Bahnschrift Light SemiCondensed" panose="020B0502040204020203" pitchFamily="34" charset="0"/>
              </a:rPr>
              <a:t> server. S </a:t>
            </a:r>
            <a:r>
              <a:rPr lang="en-US" dirty="0" err="1">
                <a:latin typeface="Bahnschrift Light SemiCondensed" panose="020B0502040204020203" pitchFamily="34" charset="0"/>
              </a:rPr>
              <a:t>týmto</a:t>
            </a:r>
            <a:r>
              <a:rPr lang="en-US" dirty="0">
                <a:latin typeface="Bahnschrift Light SemiCondensed" panose="020B0502040204020203" pitchFamily="34" charset="0"/>
              </a:rPr>
              <a:t> </a:t>
            </a:r>
            <a:r>
              <a:rPr lang="en-US" dirty="0" err="1">
                <a:latin typeface="Bahnschrift Light SemiCondensed" panose="020B0502040204020203" pitchFamily="34" charset="0"/>
              </a:rPr>
              <a:t>serverom</a:t>
            </a:r>
            <a:r>
              <a:rPr lang="en-US" dirty="0">
                <a:latin typeface="Bahnschrift Light SemiCondensed" panose="020B0502040204020203" pitchFamily="34" charset="0"/>
              </a:rPr>
              <a:t> </a:t>
            </a:r>
            <a:r>
              <a:rPr lang="en-US" dirty="0" err="1">
                <a:latin typeface="Bahnschrift Light SemiCondensed" panose="020B0502040204020203" pitchFamily="34" charset="0"/>
              </a:rPr>
              <a:t>komunikujú</a:t>
            </a:r>
            <a:r>
              <a:rPr lang="en-US" dirty="0">
                <a:latin typeface="Bahnschrift Light SemiCondensed" panose="020B0502040204020203" pitchFamily="34" charset="0"/>
              </a:rPr>
              <a:t> </a:t>
            </a:r>
            <a:r>
              <a:rPr lang="en-US" dirty="0" err="1">
                <a:latin typeface="Bahnschrift Light SemiCondensed" panose="020B0502040204020203" pitchFamily="34" charset="0"/>
              </a:rPr>
              <a:t>pomocou</a:t>
            </a:r>
            <a:r>
              <a:rPr lang="en-US" dirty="0">
                <a:latin typeface="Bahnschrift Light SemiCondensed" panose="020B0502040204020203" pitchFamily="34" charset="0"/>
              </a:rPr>
              <a:t> </a:t>
            </a:r>
            <a:r>
              <a:rPr lang="en-US" dirty="0" err="1">
                <a:latin typeface="Bahnschrift Light SemiCondensed" panose="020B0502040204020203" pitchFamily="34" charset="0"/>
              </a:rPr>
              <a:t>enkrypcie</a:t>
            </a:r>
            <a:r>
              <a:rPr lang="en-US" dirty="0">
                <a:latin typeface="Bahnschrift Light SemiCondensed" panose="020B0502040204020203" pitchFamily="34" charset="0"/>
              </a:rPr>
              <a:t>, </a:t>
            </a:r>
            <a:r>
              <a:rPr lang="en-US" dirty="0" err="1">
                <a:latin typeface="Bahnschrift Light SemiCondensed" panose="020B0502040204020203" pitchFamily="34" charset="0"/>
              </a:rPr>
              <a:t>na</a:t>
            </a:r>
            <a:r>
              <a:rPr lang="en-US" dirty="0">
                <a:latin typeface="Bahnschrift Light SemiCondensed" panose="020B0502040204020203" pitchFamily="34" charset="0"/>
              </a:rPr>
              <a:t> </a:t>
            </a:r>
            <a:r>
              <a:rPr lang="en-US" dirty="0" err="1">
                <a:latin typeface="Bahnschrift Light SemiCondensed" panose="020B0502040204020203" pitchFamily="34" charset="0"/>
              </a:rPr>
              <a:t>ktorej</a:t>
            </a:r>
            <a:r>
              <a:rPr lang="en-US" dirty="0">
                <a:latin typeface="Bahnschrift Light SemiCondensed" panose="020B0502040204020203" pitchFamily="34" charset="0"/>
              </a:rPr>
              <a:t> </a:t>
            </a:r>
            <a:r>
              <a:rPr lang="en-US" dirty="0" err="1">
                <a:latin typeface="Bahnschrift Light SemiCondensed" panose="020B0502040204020203" pitchFamily="34" charset="0"/>
              </a:rPr>
              <a:t>sa</a:t>
            </a:r>
            <a:r>
              <a:rPr lang="en-US" dirty="0">
                <a:latin typeface="Bahnschrift Light SemiCondensed" panose="020B0502040204020203" pitchFamily="34" charset="0"/>
              </a:rPr>
              <a:t> </a:t>
            </a:r>
            <a:r>
              <a:rPr lang="en-US" dirty="0" err="1">
                <a:latin typeface="Bahnschrift Light SemiCondensed" panose="020B0502040204020203" pitchFamily="34" charset="0"/>
              </a:rPr>
              <a:t>dohodli</a:t>
            </a:r>
            <a:r>
              <a:rPr lang="en-US" dirty="0">
                <a:latin typeface="Bahnschrift Light SemiCondensed" panose="020B0502040204020203" pitchFamily="34" charset="0"/>
              </a:rPr>
              <a:t>, </a:t>
            </a:r>
            <a:r>
              <a:rPr lang="en-US" dirty="0" err="1">
                <a:latin typeface="Bahnschrift Light SemiCondensed" panose="020B0502040204020203" pitchFamily="34" charset="0"/>
              </a:rPr>
              <a:t>keď</a:t>
            </a:r>
            <a:r>
              <a:rPr lang="en-US" dirty="0">
                <a:latin typeface="Bahnschrift Light SemiCondensed" panose="020B0502040204020203" pitchFamily="34" charset="0"/>
              </a:rPr>
              <a:t> </a:t>
            </a:r>
            <a:r>
              <a:rPr lang="en-US" dirty="0" err="1">
                <a:latin typeface="Bahnschrift Light SemiCondensed" panose="020B0502040204020203" pitchFamily="34" charset="0"/>
              </a:rPr>
              <a:t>sa</a:t>
            </a:r>
            <a:r>
              <a:rPr lang="en-US" dirty="0">
                <a:latin typeface="Bahnschrift Light SemiCondensed" panose="020B0502040204020203" pitchFamily="34" charset="0"/>
              </a:rPr>
              <a:t> </a:t>
            </a:r>
            <a:r>
              <a:rPr lang="en-US" dirty="0" err="1">
                <a:latin typeface="Bahnschrift Light SemiCondensed" panose="020B0502040204020203" pitchFamily="34" charset="0"/>
              </a:rPr>
              <a:t>pripojili</a:t>
            </a:r>
            <a:r>
              <a:rPr lang="en-US" dirty="0">
                <a:latin typeface="Bahnschrift Light SemiCondensed" panose="020B0502040204020203" pitchFamily="34" charset="0"/>
              </a:rPr>
              <a:t>. </a:t>
            </a:r>
            <a:r>
              <a:rPr lang="en-US" dirty="0" err="1">
                <a:latin typeface="Bahnschrift Light SemiCondensed" panose="020B0502040204020203" pitchFamily="34" charset="0"/>
              </a:rPr>
              <a:t>Zložito</a:t>
            </a:r>
            <a:r>
              <a:rPr lang="en-US" dirty="0">
                <a:latin typeface="Bahnschrift Light SemiCondensed" panose="020B0502040204020203" pitchFamily="34" charset="0"/>
              </a:rPr>
              <a:t>, </a:t>
            </a:r>
            <a:r>
              <a:rPr lang="en-US" dirty="0" err="1">
                <a:latin typeface="Bahnschrift Light SemiCondensed" panose="020B0502040204020203" pitchFamily="34" charset="0"/>
              </a:rPr>
              <a:t>pretože</a:t>
            </a:r>
            <a:r>
              <a:rPr lang="en-US" dirty="0">
                <a:latin typeface="Bahnschrift Light SemiCondensed" panose="020B0502040204020203" pitchFamily="34" charset="0"/>
              </a:rPr>
              <a:t> </a:t>
            </a:r>
            <a:r>
              <a:rPr lang="en-US" dirty="0" err="1">
                <a:latin typeface="Bahnschrift Light SemiCondensed" panose="020B0502040204020203" pitchFamily="34" charset="0"/>
              </a:rPr>
              <a:t>nadobudnúť</a:t>
            </a:r>
            <a:r>
              <a:rPr lang="en-US" dirty="0">
                <a:latin typeface="Bahnschrift Light SemiCondensed" panose="020B0502040204020203" pitchFamily="34" charset="0"/>
              </a:rPr>
              <a:t> </a:t>
            </a:r>
            <a:r>
              <a:rPr lang="en-US" dirty="0" err="1">
                <a:latin typeface="Bahnschrift Light SemiCondensed" panose="020B0502040204020203" pitchFamily="34" charset="0"/>
              </a:rPr>
              <a:t>túto</a:t>
            </a:r>
            <a:r>
              <a:rPr lang="en-US" dirty="0">
                <a:latin typeface="Bahnschrift Light SemiCondensed" panose="020B0502040204020203" pitchFamily="34" charset="0"/>
              </a:rPr>
              <a:t> </a:t>
            </a:r>
            <a:r>
              <a:rPr lang="en-US" dirty="0" err="1">
                <a:latin typeface="Bahnschrift Light SemiCondensed" panose="020B0502040204020203" pitchFamily="34" charset="0"/>
              </a:rPr>
              <a:t>enkrypciu</a:t>
            </a:r>
            <a:r>
              <a:rPr lang="en-US" dirty="0">
                <a:latin typeface="Bahnschrift Light SemiCondensed" panose="020B0502040204020203" pitchFamily="34" charset="0"/>
              </a:rPr>
              <a:t> bez </a:t>
            </a:r>
            <a:r>
              <a:rPr lang="en-US" dirty="0" err="1">
                <a:latin typeface="Bahnschrift Light SemiCondensed" panose="020B0502040204020203" pitchFamily="34" charset="0"/>
              </a:rPr>
              <a:t>potenciálnych</a:t>
            </a:r>
            <a:r>
              <a:rPr lang="en-US" dirty="0">
                <a:latin typeface="Bahnschrift Light SemiCondensed" panose="020B0502040204020203" pitchFamily="34" charset="0"/>
              </a:rPr>
              <a:t> </a:t>
            </a:r>
            <a:r>
              <a:rPr lang="en-US" dirty="0" err="1">
                <a:latin typeface="Bahnschrift Light SemiCondensed" panose="020B0502040204020203" pitchFamily="34" charset="0"/>
              </a:rPr>
              <a:t>odposlúchavačov</a:t>
            </a:r>
            <a:r>
              <a:rPr lang="en-US" dirty="0">
                <a:latin typeface="Bahnschrift Light SemiCondensed" panose="020B0502040204020203" pitchFamily="34" charset="0"/>
              </a:rPr>
              <a:t> </a:t>
            </a:r>
            <a:r>
              <a:rPr lang="en-US" dirty="0" err="1">
                <a:latin typeface="Bahnschrift Light SemiCondensed" panose="020B0502040204020203" pitchFamily="34" charset="0"/>
              </a:rPr>
              <a:t>môže</a:t>
            </a:r>
            <a:r>
              <a:rPr lang="en-US" dirty="0">
                <a:latin typeface="Bahnschrift Light SemiCondensed" panose="020B0502040204020203" pitchFamily="34" charset="0"/>
              </a:rPr>
              <a:t> </a:t>
            </a:r>
            <a:r>
              <a:rPr lang="en-US" dirty="0" err="1">
                <a:latin typeface="Bahnschrift Light SemiCondensed" panose="020B0502040204020203" pitchFamily="34" charset="0"/>
              </a:rPr>
              <a:t>byť</a:t>
            </a:r>
            <a:r>
              <a:rPr lang="en-US" dirty="0">
                <a:latin typeface="Bahnschrift Light SemiCondensed" panose="020B0502040204020203" pitchFamily="34" charset="0"/>
              </a:rPr>
              <a:t> </a:t>
            </a:r>
            <a:r>
              <a:rPr lang="en-US" dirty="0" err="1">
                <a:latin typeface="Bahnschrift Light SemiCondensed" panose="020B0502040204020203" pitchFamily="34" charset="0"/>
              </a:rPr>
              <a:t>ťažké</a:t>
            </a:r>
            <a:r>
              <a:rPr lang="en-US" dirty="0">
                <a:latin typeface="Bahnschrift Light SemiCondensed" panose="020B0502040204020203" pitchFamily="34" charset="0"/>
              </a:rPr>
              <a:t>. </a:t>
            </a:r>
            <a:r>
              <a:rPr lang="en-US" dirty="0" err="1">
                <a:latin typeface="Bahnschrift Light SemiCondensed" panose="020B0502040204020203" pitchFamily="34" charset="0"/>
              </a:rPr>
              <a:t>Taktiež</a:t>
            </a:r>
            <a:r>
              <a:rPr lang="en-US" dirty="0">
                <a:latin typeface="Bahnschrift Light SemiCondensed" panose="020B0502040204020203" pitchFamily="34" charset="0"/>
              </a:rPr>
              <a:t>, VPN </a:t>
            </a:r>
            <a:r>
              <a:rPr lang="en-US" dirty="0" err="1">
                <a:latin typeface="Bahnschrift Light SemiCondensed" panose="020B0502040204020203" pitchFamily="34" charset="0"/>
              </a:rPr>
              <a:t>môže</a:t>
            </a:r>
            <a:r>
              <a:rPr lang="en-US" dirty="0">
                <a:latin typeface="Bahnschrift Light SemiCondensed" panose="020B0502040204020203" pitchFamily="34" charset="0"/>
              </a:rPr>
              <a:t> </a:t>
            </a:r>
            <a:r>
              <a:rPr lang="en-US" dirty="0" err="1">
                <a:latin typeface="Bahnschrift Light SemiCondensed" panose="020B0502040204020203" pitchFamily="34" charset="0"/>
              </a:rPr>
              <a:t>byť</a:t>
            </a:r>
            <a:r>
              <a:rPr lang="en-US" dirty="0">
                <a:latin typeface="Bahnschrift Light SemiCondensed" panose="020B0502040204020203" pitchFamily="34" charset="0"/>
              </a:rPr>
              <a:t>, </a:t>
            </a:r>
            <a:r>
              <a:rPr lang="en-US" dirty="0" err="1">
                <a:latin typeface="Bahnschrift Light SemiCondensed" panose="020B0502040204020203" pitchFamily="34" charset="0"/>
              </a:rPr>
              <a:t>okrem</a:t>
            </a:r>
            <a:r>
              <a:rPr lang="en-US" dirty="0">
                <a:latin typeface="Bahnschrift Light SemiCondensed" panose="020B0502040204020203" pitchFamily="34" charset="0"/>
              </a:rPr>
              <a:t> </a:t>
            </a:r>
            <a:r>
              <a:rPr lang="en-US" dirty="0" err="1">
                <a:latin typeface="Bahnschrift Light SemiCondensed" panose="020B0502040204020203" pitchFamily="34" charset="0"/>
              </a:rPr>
              <a:t>iných</a:t>
            </a:r>
            <a:r>
              <a:rPr lang="en-US" dirty="0">
                <a:latin typeface="Bahnschrift Light SemiCondensed" panose="020B0502040204020203" pitchFamily="34" charset="0"/>
              </a:rPr>
              <a:t> </a:t>
            </a:r>
            <a:r>
              <a:rPr lang="en-US" dirty="0" err="1">
                <a:latin typeface="Bahnschrift Light SemiCondensed" panose="020B0502040204020203" pitchFamily="34" charset="0"/>
              </a:rPr>
              <a:t>faktorov</a:t>
            </a:r>
            <a:r>
              <a:rPr lang="en-US" dirty="0">
                <a:latin typeface="Bahnschrift Light SemiCondensed" panose="020B0502040204020203" pitchFamily="34" charset="0"/>
              </a:rPr>
              <a:t>, </a:t>
            </a:r>
            <a:r>
              <a:rPr lang="en-US" dirty="0" err="1">
                <a:latin typeface="Bahnschrift Light SemiCondensed" panose="020B0502040204020203" pitchFamily="34" charset="0"/>
              </a:rPr>
              <a:t>len</a:t>
            </a:r>
            <a:r>
              <a:rPr lang="en-US" dirty="0">
                <a:latin typeface="Bahnschrift Light SemiCondensed" panose="020B0502040204020203" pitchFamily="34" charset="0"/>
              </a:rPr>
              <a:t> </a:t>
            </a:r>
            <a:r>
              <a:rPr lang="en-US" dirty="0" err="1">
                <a:latin typeface="Bahnschrift Light SemiCondensed" panose="020B0502040204020203" pitchFamily="34" charset="0"/>
              </a:rPr>
              <a:t>tak</a:t>
            </a:r>
            <a:r>
              <a:rPr lang="en-US" dirty="0">
                <a:latin typeface="Bahnschrift Light SemiCondensed" panose="020B0502040204020203" pitchFamily="34" charset="0"/>
              </a:rPr>
              <a:t> </a:t>
            </a:r>
            <a:r>
              <a:rPr lang="en-US" dirty="0" err="1">
                <a:latin typeface="Bahnschrift Light SemiCondensed" panose="020B0502040204020203" pitchFamily="34" charset="0"/>
              </a:rPr>
              <a:t>dobrá</a:t>
            </a:r>
            <a:r>
              <a:rPr lang="en-US" dirty="0">
                <a:latin typeface="Bahnschrift Light SemiCondensed" panose="020B0502040204020203" pitchFamily="34" charset="0"/>
              </a:rPr>
              <a:t>, </a:t>
            </a:r>
            <a:r>
              <a:rPr lang="en-US" dirty="0" err="1">
                <a:latin typeface="Bahnschrift Light SemiCondensed" panose="020B0502040204020203" pitchFamily="34" charset="0"/>
              </a:rPr>
              <a:t>ako</a:t>
            </a:r>
            <a:r>
              <a:rPr lang="en-US" dirty="0">
                <a:latin typeface="Bahnschrift Light SemiCondensed" panose="020B0502040204020203" pitchFamily="34" charset="0"/>
              </a:rPr>
              <a:t> je </a:t>
            </a:r>
            <a:r>
              <a:rPr lang="en-US" dirty="0" err="1">
                <a:latin typeface="Bahnschrift Light SemiCondensed" panose="020B0502040204020203" pitchFamily="34" charset="0"/>
              </a:rPr>
              <a:t>inkrypcia</a:t>
            </a:r>
            <a:r>
              <a:rPr lang="en-US" dirty="0">
                <a:latin typeface="Bahnschrift Light SemiCondensed" panose="020B0502040204020203" pitchFamily="34" charset="0"/>
              </a:rPr>
              <a:t>, </a:t>
            </a:r>
            <a:r>
              <a:rPr lang="en-US" dirty="0" err="1">
                <a:latin typeface="Bahnschrift Light SemiCondensed" panose="020B0502040204020203" pitchFamily="34" charset="0"/>
              </a:rPr>
              <a:t>ktorú</a:t>
            </a:r>
            <a:r>
              <a:rPr lang="en-US" dirty="0">
                <a:latin typeface="Bahnschrift Light SemiCondensed" panose="020B0502040204020203" pitchFamily="34" charset="0"/>
              </a:rPr>
              <a:t> </a:t>
            </a:r>
            <a:r>
              <a:rPr lang="en-US" dirty="0" err="1">
                <a:latin typeface="Bahnschrift Light SemiCondensed" panose="020B0502040204020203" pitchFamily="34" charset="0"/>
              </a:rPr>
              <a:t>používa</a:t>
            </a:r>
            <a:r>
              <a:rPr lang="en-US" dirty="0">
                <a:latin typeface="Bahnschrift Light SemiCondensed" panose="020B0502040204020203" pitchFamily="34" charset="0"/>
              </a:rPr>
              <a:t>.</a:t>
            </a:r>
            <a:endParaRPr lang="sk-SK" dirty="0">
              <a:latin typeface="Bahnschrift Light SemiCondensed" panose="020B0502040204020203" pitchFamily="34" charset="0"/>
            </a:endParaRPr>
          </a:p>
        </p:txBody>
      </p:sp>
      <p:cxnSp>
        <p:nvCxnSpPr>
          <p:cNvPr id="1041" name="Straight Connector 1040">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Čo je VPN? | Alza.sk">
            <a:extLst>
              <a:ext uri="{FF2B5EF4-FFF2-40B4-BE49-F238E27FC236}">
                <a16:creationId xmlns:a16="http://schemas.microsoft.com/office/drawing/2014/main" id="{A381C086-3581-69C3-6B0C-E61E91ED3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15" y="366578"/>
            <a:ext cx="6671350" cy="370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935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43B2C831-884F-53C5-D2B6-2037685FDD44}"/>
              </a:ext>
            </a:extLst>
          </p:cNvPr>
          <p:cNvSpPr>
            <a:spLocks noGrp="1"/>
          </p:cNvSpPr>
          <p:nvPr>
            <p:ph type="title"/>
          </p:nvPr>
        </p:nvSpPr>
        <p:spPr>
          <a:xfrm>
            <a:off x="555870" y="4572001"/>
            <a:ext cx="3695699" cy="1508356"/>
          </a:xfrm>
        </p:spPr>
        <p:txBody>
          <a:bodyPr vert="horz" lIns="91440" tIns="45720" rIns="91440" bIns="45720" rtlCol="0" anchor="ctr">
            <a:normAutofit/>
          </a:bodyPr>
          <a:lstStyle/>
          <a:p>
            <a:r>
              <a:rPr lang="en-US" sz="4000" dirty="0">
                <a:latin typeface="Avenir Next LT Pro Light (Text)"/>
              </a:rPr>
              <a:t>VPN</a:t>
            </a:r>
          </a:p>
        </p:txBody>
      </p:sp>
      <p:cxnSp>
        <p:nvCxnSpPr>
          <p:cNvPr id="1039" name="Straight Connector 1038">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ástupný text 3">
            <a:extLst>
              <a:ext uri="{FF2B5EF4-FFF2-40B4-BE49-F238E27FC236}">
                <a16:creationId xmlns:a16="http://schemas.microsoft.com/office/drawing/2014/main" id="{2BCA5C40-7E7D-C615-BD28-F1933797A169}"/>
              </a:ext>
            </a:extLst>
          </p:cNvPr>
          <p:cNvSpPr>
            <a:spLocks noGrp="1"/>
          </p:cNvSpPr>
          <p:nvPr>
            <p:ph type="body" sz="half" idx="2"/>
          </p:nvPr>
        </p:nvSpPr>
        <p:spPr>
          <a:xfrm>
            <a:off x="4728315" y="4572001"/>
            <a:ext cx="6902996" cy="1508361"/>
          </a:xfrm>
        </p:spPr>
        <p:txBody>
          <a:bodyPr vert="horz" lIns="91440" tIns="45720" rIns="91440" bIns="45720" rtlCol="0" anchor="ctr">
            <a:normAutofit/>
          </a:bodyPr>
          <a:lstStyle/>
          <a:p>
            <a:pPr indent="-228600"/>
            <a:r>
              <a:rPr lang="en-US" dirty="0" err="1">
                <a:latin typeface="Bahnschrift Light SemiCondensed" panose="020B0502040204020203" pitchFamily="34" charset="0"/>
              </a:rPr>
              <a:t>Iný</a:t>
            </a:r>
            <a:r>
              <a:rPr lang="en-US" dirty="0">
                <a:latin typeface="Bahnschrift Light SemiCondensed" panose="020B0502040204020203" pitchFamily="34" charset="0"/>
              </a:rPr>
              <a:t> </a:t>
            </a:r>
            <a:r>
              <a:rPr lang="en-US" dirty="0" err="1">
                <a:latin typeface="Bahnschrift Light SemiCondensed" panose="020B0502040204020203" pitchFamily="34" charset="0"/>
              </a:rPr>
              <a:t>spôsob</a:t>
            </a:r>
            <a:r>
              <a:rPr lang="en-US" dirty="0">
                <a:latin typeface="Bahnschrift Light SemiCondensed" panose="020B0502040204020203" pitchFamily="34" charset="0"/>
              </a:rPr>
              <a:t> </a:t>
            </a:r>
            <a:r>
              <a:rPr lang="en-US" dirty="0" err="1">
                <a:latin typeface="Bahnschrift Light SemiCondensed" panose="020B0502040204020203" pitchFamily="34" charset="0"/>
              </a:rPr>
              <a:t>ako</a:t>
            </a:r>
            <a:r>
              <a:rPr lang="en-US" dirty="0">
                <a:latin typeface="Bahnschrift Light SemiCondensed" panose="020B0502040204020203" pitchFamily="34" charset="0"/>
              </a:rPr>
              <a:t> </a:t>
            </a:r>
            <a:r>
              <a:rPr lang="en-US" dirty="0" err="1">
                <a:latin typeface="Bahnschrift Light SemiCondensed" panose="020B0502040204020203" pitchFamily="34" charset="0"/>
              </a:rPr>
              <a:t>sa</a:t>
            </a:r>
            <a:r>
              <a:rPr lang="en-US" dirty="0">
                <a:latin typeface="Bahnschrift Light SemiCondensed" panose="020B0502040204020203" pitchFamily="34" charset="0"/>
              </a:rPr>
              <a:t> </a:t>
            </a:r>
            <a:r>
              <a:rPr lang="en-US" dirty="0" err="1">
                <a:latin typeface="Bahnschrift Light SemiCondensed" panose="020B0502040204020203" pitchFamily="34" charset="0"/>
              </a:rPr>
              <a:t>na</a:t>
            </a:r>
            <a:r>
              <a:rPr lang="en-US" dirty="0">
                <a:latin typeface="Bahnschrift Light SemiCondensed" panose="020B0502040204020203" pitchFamily="34" charset="0"/>
              </a:rPr>
              <a:t> </a:t>
            </a:r>
            <a:r>
              <a:rPr lang="en-US" dirty="0" err="1">
                <a:latin typeface="Bahnschrift Light SemiCondensed" panose="020B0502040204020203" pitchFamily="34" charset="0"/>
              </a:rPr>
              <a:t>VPNky</a:t>
            </a:r>
            <a:r>
              <a:rPr lang="en-US" dirty="0">
                <a:latin typeface="Bahnschrift Light SemiCondensed" panose="020B0502040204020203" pitchFamily="34" charset="0"/>
              </a:rPr>
              <a:t> </a:t>
            </a:r>
            <a:r>
              <a:rPr lang="en-US" dirty="0" err="1">
                <a:latin typeface="Bahnschrift Light SemiCondensed" panose="020B0502040204020203" pitchFamily="34" charset="0"/>
              </a:rPr>
              <a:t>môže</a:t>
            </a:r>
            <a:r>
              <a:rPr lang="en-US" dirty="0">
                <a:latin typeface="Bahnschrift Light SemiCondensed" panose="020B0502040204020203" pitchFamily="34" charset="0"/>
              </a:rPr>
              <a:t> </a:t>
            </a:r>
            <a:r>
              <a:rPr lang="en-US" dirty="0" err="1">
                <a:latin typeface="Bahnschrift Light SemiCondensed" panose="020B0502040204020203" pitchFamily="34" charset="0"/>
              </a:rPr>
              <a:t>niekto</a:t>
            </a:r>
            <a:r>
              <a:rPr lang="en-US" dirty="0">
                <a:latin typeface="Bahnschrift Light SemiCondensed" panose="020B0502040204020203" pitchFamily="34" charset="0"/>
              </a:rPr>
              <a:t> </a:t>
            </a:r>
            <a:r>
              <a:rPr lang="en-US" dirty="0" err="1">
                <a:latin typeface="Bahnschrift Light SemiCondensed" panose="020B0502040204020203" pitchFamily="34" charset="0"/>
              </a:rPr>
              <a:t>pozrieť</a:t>
            </a:r>
            <a:r>
              <a:rPr lang="en-US" dirty="0">
                <a:latin typeface="Bahnschrift Light SemiCondensed" panose="020B0502040204020203" pitchFamily="34" charset="0"/>
              </a:rPr>
              <a:t>, je </a:t>
            </a:r>
            <a:r>
              <a:rPr lang="en-US" dirty="0" err="1">
                <a:latin typeface="Bahnschrift Light SemiCondensed" panose="020B0502040204020203" pitchFamily="34" charset="0"/>
              </a:rPr>
              <a:t>že</a:t>
            </a:r>
            <a:r>
              <a:rPr lang="en-US" dirty="0">
                <a:latin typeface="Bahnschrift Light SemiCondensed" panose="020B0502040204020203" pitchFamily="34" charset="0"/>
              </a:rPr>
              <a:t> ich </a:t>
            </a:r>
            <a:r>
              <a:rPr lang="en-US" dirty="0" err="1">
                <a:latin typeface="Bahnschrift Light SemiCondensed" panose="020B0502040204020203" pitchFamily="34" charset="0"/>
              </a:rPr>
              <a:t>uvidí</a:t>
            </a:r>
            <a:r>
              <a:rPr lang="en-US" dirty="0">
                <a:latin typeface="Bahnschrift Light SemiCondensed" panose="020B0502040204020203" pitchFamily="34" charset="0"/>
              </a:rPr>
              <a:t> </a:t>
            </a:r>
            <a:r>
              <a:rPr lang="en-US" dirty="0" err="1">
                <a:latin typeface="Bahnschrift Light SemiCondensed" panose="020B0502040204020203" pitchFamily="34" charset="0"/>
              </a:rPr>
              <a:t>ako</a:t>
            </a:r>
            <a:r>
              <a:rPr lang="en-US" dirty="0">
                <a:latin typeface="Bahnschrift Light SemiCondensed" panose="020B0502040204020203" pitchFamily="34" charset="0"/>
              </a:rPr>
              <a:t> </a:t>
            </a:r>
            <a:r>
              <a:rPr lang="en-US" dirty="0" err="1">
                <a:latin typeface="Bahnschrift Light SemiCondensed" panose="020B0502040204020203" pitchFamily="34" charset="0"/>
              </a:rPr>
              <a:t>slabinu</a:t>
            </a:r>
            <a:r>
              <a:rPr lang="en-US" dirty="0">
                <a:latin typeface="Bahnschrift Light SemiCondensed" panose="020B0502040204020203" pitchFamily="34" charset="0"/>
              </a:rPr>
              <a:t>, </a:t>
            </a:r>
            <a:r>
              <a:rPr lang="en-US" dirty="0" err="1">
                <a:latin typeface="Bahnschrift Light SemiCondensed" panose="020B0502040204020203" pitchFamily="34" charset="0"/>
              </a:rPr>
              <a:t>cez</a:t>
            </a:r>
            <a:r>
              <a:rPr lang="en-US" dirty="0">
                <a:latin typeface="Bahnschrift Light SemiCondensed" panose="020B0502040204020203" pitchFamily="34" charset="0"/>
              </a:rPr>
              <a:t> </a:t>
            </a:r>
            <a:r>
              <a:rPr lang="en-US" dirty="0" err="1">
                <a:latin typeface="Bahnschrift Light SemiCondensed" panose="020B0502040204020203" pitchFamily="34" charset="0"/>
              </a:rPr>
              <a:t>ktorú</a:t>
            </a:r>
            <a:r>
              <a:rPr lang="en-US" dirty="0">
                <a:latin typeface="Bahnschrift Light SemiCondensed" panose="020B0502040204020203" pitchFamily="34" charset="0"/>
              </a:rPr>
              <a:t> </a:t>
            </a:r>
            <a:r>
              <a:rPr lang="en-US" dirty="0" err="1">
                <a:latin typeface="Bahnschrift Light SemiCondensed" panose="020B0502040204020203" pitchFamily="34" charset="0"/>
              </a:rPr>
              <a:t>sa</a:t>
            </a:r>
            <a:r>
              <a:rPr lang="en-US" dirty="0">
                <a:latin typeface="Bahnschrift Light SemiCondensed" panose="020B0502040204020203" pitchFamily="34" charset="0"/>
              </a:rPr>
              <a:t> </a:t>
            </a:r>
            <a:r>
              <a:rPr lang="en-US" dirty="0" err="1">
                <a:latin typeface="Bahnschrift Light SemiCondensed" panose="020B0502040204020203" pitchFamily="34" charset="0"/>
              </a:rPr>
              <a:t>môže</a:t>
            </a:r>
            <a:r>
              <a:rPr lang="en-US" dirty="0">
                <a:latin typeface="Bahnschrift Light SemiCondensed" panose="020B0502040204020203" pitchFamily="34" charset="0"/>
              </a:rPr>
              <a:t> </a:t>
            </a:r>
            <a:r>
              <a:rPr lang="en-US" dirty="0" err="1">
                <a:latin typeface="Bahnschrift Light SemiCondensed" panose="020B0502040204020203" pitchFamily="34" charset="0"/>
              </a:rPr>
              <a:t>niekto</a:t>
            </a:r>
            <a:r>
              <a:rPr lang="en-US" dirty="0">
                <a:latin typeface="Bahnschrift Light SemiCondensed" panose="020B0502040204020203" pitchFamily="34" charset="0"/>
              </a:rPr>
              <a:t> </a:t>
            </a:r>
            <a:r>
              <a:rPr lang="en-US" dirty="0" err="1">
                <a:latin typeface="Bahnschrift Light SemiCondensed" panose="020B0502040204020203" pitchFamily="34" charset="0"/>
              </a:rPr>
              <a:t>zlomyseľný</a:t>
            </a:r>
            <a:r>
              <a:rPr lang="en-US" dirty="0">
                <a:latin typeface="Bahnschrift Light SemiCondensed" panose="020B0502040204020203" pitchFamily="34" charset="0"/>
              </a:rPr>
              <a:t> </a:t>
            </a:r>
            <a:r>
              <a:rPr lang="en-US" dirty="0" err="1">
                <a:latin typeface="Bahnschrift Light SemiCondensed" panose="020B0502040204020203" pitchFamily="34" charset="0"/>
              </a:rPr>
              <a:t>dostať</a:t>
            </a:r>
            <a:r>
              <a:rPr lang="en-US" dirty="0">
                <a:latin typeface="Bahnschrift Light SemiCondensed" panose="020B0502040204020203" pitchFamily="34" charset="0"/>
              </a:rPr>
              <a:t> k </a:t>
            </a:r>
            <a:r>
              <a:rPr lang="en-US" dirty="0" err="1">
                <a:latin typeface="Bahnschrift Light SemiCondensed" panose="020B0502040204020203" pitchFamily="34" charset="0"/>
              </a:rPr>
              <a:t>našim</a:t>
            </a:r>
            <a:r>
              <a:rPr lang="en-US" dirty="0">
                <a:latin typeface="Bahnschrift Light SemiCondensed" panose="020B0502040204020203" pitchFamily="34" charset="0"/>
              </a:rPr>
              <a:t> </a:t>
            </a:r>
            <a:r>
              <a:rPr lang="en-US" dirty="0" err="1">
                <a:latin typeface="Bahnschrift Light SemiCondensed" panose="020B0502040204020203" pitchFamily="34" charset="0"/>
              </a:rPr>
              <a:t>dátam</a:t>
            </a:r>
            <a:r>
              <a:rPr lang="en-US" dirty="0">
                <a:latin typeface="Bahnschrift Light SemiCondensed" panose="020B0502040204020203" pitchFamily="34" charset="0"/>
              </a:rPr>
              <a:t>, </a:t>
            </a:r>
            <a:r>
              <a:rPr lang="en-US" dirty="0" err="1">
                <a:latin typeface="Bahnschrift Light SemiCondensed" panose="020B0502040204020203" pitchFamily="34" charset="0"/>
              </a:rPr>
              <a:t>keďže</a:t>
            </a:r>
            <a:r>
              <a:rPr lang="en-US" dirty="0">
                <a:latin typeface="Bahnschrift Light SemiCondensed" panose="020B0502040204020203" pitchFamily="34" charset="0"/>
              </a:rPr>
              <a:t> server, </a:t>
            </a:r>
            <a:r>
              <a:rPr lang="en-US" dirty="0" err="1">
                <a:latin typeface="Bahnschrift Light SemiCondensed" panose="020B0502040204020203" pitchFamily="34" charset="0"/>
              </a:rPr>
              <a:t>cez</a:t>
            </a:r>
            <a:r>
              <a:rPr lang="en-US" dirty="0">
                <a:latin typeface="Bahnschrift Light SemiCondensed" panose="020B0502040204020203" pitchFamily="34" charset="0"/>
              </a:rPr>
              <a:t> </a:t>
            </a:r>
            <a:r>
              <a:rPr lang="en-US" dirty="0" err="1">
                <a:latin typeface="Bahnschrift Light SemiCondensed" panose="020B0502040204020203" pitchFamily="34" charset="0"/>
              </a:rPr>
              <a:t>ktorý</a:t>
            </a:r>
            <a:r>
              <a:rPr lang="en-US" dirty="0">
                <a:latin typeface="Bahnschrift Light SemiCondensed" panose="020B0502040204020203" pitchFamily="34" charset="0"/>
              </a:rPr>
              <a:t> </a:t>
            </a:r>
            <a:r>
              <a:rPr lang="en-US" dirty="0" err="1">
                <a:latin typeface="Bahnschrift Light SemiCondensed" panose="020B0502040204020203" pitchFamily="34" charset="0"/>
              </a:rPr>
              <a:t>sieť</a:t>
            </a:r>
            <a:r>
              <a:rPr lang="en-US" dirty="0">
                <a:latin typeface="Bahnschrift Light SemiCondensed" panose="020B0502040204020203" pitchFamily="34" charset="0"/>
              </a:rPr>
              <a:t> </a:t>
            </a:r>
            <a:r>
              <a:rPr lang="en-US" dirty="0" err="1">
                <a:latin typeface="Bahnschrift Light SemiCondensed" panose="020B0502040204020203" pitchFamily="34" charset="0"/>
              </a:rPr>
              <a:t>pôsobý</a:t>
            </a:r>
            <a:r>
              <a:rPr lang="en-US" dirty="0">
                <a:latin typeface="Bahnschrift Light SemiCondensed" panose="020B0502040204020203" pitchFamily="34" charset="0"/>
              </a:rPr>
              <a:t> </a:t>
            </a:r>
            <a:r>
              <a:rPr lang="en-US" dirty="0" err="1">
                <a:latin typeface="Bahnschrift Light SemiCondensed" panose="020B0502040204020203" pitchFamily="34" charset="0"/>
              </a:rPr>
              <a:t>môže</a:t>
            </a:r>
            <a:r>
              <a:rPr lang="en-US" dirty="0">
                <a:latin typeface="Bahnschrift Light SemiCondensed" panose="020B0502040204020203" pitchFamily="34" charset="0"/>
              </a:rPr>
              <a:t> </a:t>
            </a:r>
            <a:r>
              <a:rPr lang="en-US" dirty="0" err="1">
                <a:latin typeface="Bahnschrift Light SemiCondensed" panose="020B0502040204020203" pitchFamily="34" charset="0"/>
              </a:rPr>
              <a:t>ponechávať</a:t>
            </a:r>
            <a:r>
              <a:rPr lang="en-US" dirty="0">
                <a:latin typeface="Bahnschrift Light SemiCondensed" panose="020B0502040204020203" pitchFamily="34" charset="0"/>
              </a:rPr>
              <a:t> </a:t>
            </a:r>
            <a:r>
              <a:rPr lang="en-US" dirty="0" err="1">
                <a:latin typeface="Bahnschrift Light SemiCondensed" panose="020B0502040204020203" pitchFamily="34" charset="0"/>
              </a:rPr>
              <a:t>záznami</a:t>
            </a:r>
            <a:r>
              <a:rPr lang="en-US" dirty="0">
                <a:latin typeface="Bahnschrift Light SemiCondensed" panose="020B0502040204020203" pitchFamily="34" charset="0"/>
              </a:rPr>
              <a:t> o </a:t>
            </a:r>
            <a:r>
              <a:rPr lang="en-US" dirty="0" err="1">
                <a:latin typeface="Bahnschrift Light SemiCondensed" panose="020B0502040204020203" pitchFamily="34" charset="0"/>
              </a:rPr>
              <a:t>aktivite</a:t>
            </a:r>
            <a:r>
              <a:rPr lang="en-US" dirty="0">
                <a:latin typeface="Bahnschrift Light SemiCondensed" panose="020B0502040204020203" pitchFamily="34" charset="0"/>
              </a:rPr>
              <a:t> VPN </a:t>
            </a:r>
            <a:r>
              <a:rPr lang="en-US" dirty="0" err="1">
                <a:latin typeface="Bahnschrift Light SemiCondensed" panose="020B0502040204020203" pitchFamily="34" charset="0"/>
              </a:rPr>
              <a:t>používateľov</a:t>
            </a:r>
            <a:r>
              <a:rPr lang="en-US" dirty="0">
                <a:latin typeface="Bahnschrift Light SemiCondensed" panose="020B0502040204020203" pitchFamily="34" charset="0"/>
              </a:rPr>
              <a:t>. V </a:t>
            </a:r>
            <a:r>
              <a:rPr lang="en-US" dirty="0" err="1">
                <a:latin typeface="Bahnschrift Light SemiCondensed" panose="020B0502040204020203" pitchFamily="34" charset="0"/>
              </a:rPr>
              <a:t>takomto</a:t>
            </a:r>
            <a:r>
              <a:rPr lang="en-US" dirty="0">
                <a:latin typeface="Bahnschrift Light SemiCondensed" panose="020B0502040204020203" pitchFamily="34" charset="0"/>
              </a:rPr>
              <a:t> </a:t>
            </a:r>
            <a:r>
              <a:rPr lang="en-US" dirty="0" err="1">
                <a:latin typeface="Bahnschrift Light SemiCondensed" panose="020B0502040204020203" pitchFamily="34" charset="0"/>
              </a:rPr>
              <a:t>prípade</a:t>
            </a:r>
            <a:r>
              <a:rPr lang="en-US" dirty="0">
                <a:latin typeface="Bahnschrift Light SemiCondensed" panose="020B0502040204020203" pitchFamily="34" charset="0"/>
              </a:rPr>
              <a:t> </a:t>
            </a:r>
            <a:r>
              <a:rPr lang="en-US" dirty="0" err="1">
                <a:latin typeface="Bahnschrift Light SemiCondensed" panose="020B0502040204020203" pitchFamily="34" charset="0"/>
              </a:rPr>
              <a:t>záleží</a:t>
            </a:r>
            <a:r>
              <a:rPr lang="en-US" dirty="0">
                <a:latin typeface="Bahnschrift Light SemiCondensed" panose="020B0502040204020203" pitchFamily="34" charset="0"/>
              </a:rPr>
              <a:t> </a:t>
            </a:r>
            <a:r>
              <a:rPr lang="en-US" dirty="0" err="1">
                <a:latin typeface="Bahnschrift Light SemiCondensed" panose="020B0502040204020203" pitchFamily="34" charset="0"/>
              </a:rPr>
              <a:t>na</a:t>
            </a:r>
            <a:r>
              <a:rPr lang="en-US" dirty="0">
                <a:latin typeface="Bahnschrift Light SemiCondensed" panose="020B0502040204020203" pitchFamily="34" charset="0"/>
              </a:rPr>
              <a:t> tom, </a:t>
            </a:r>
            <a:r>
              <a:rPr lang="en-US" dirty="0" err="1">
                <a:latin typeface="Bahnschrift Light SemiCondensed" panose="020B0502040204020203" pitchFamily="34" charset="0"/>
              </a:rPr>
              <a:t>či</a:t>
            </a:r>
            <a:r>
              <a:rPr lang="en-US" dirty="0">
                <a:latin typeface="Bahnschrift Light SemiCondensed" panose="020B0502040204020203" pitchFamily="34" charset="0"/>
              </a:rPr>
              <a:t> </a:t>
            </a:r>
            <a:r>
              <a:rPr lang="en-US" dirty="0" err="1">
                <a:latin typeface="Bahnschrift Light SemiCondensed" panose="020B0502040204020203" pitchFamily="34" charset="0"/>
              </a:rPr>
              <a:t>chceme</a:t>
            </a:r>
            <a:r>
              <a:rPr lang="en-US" dirty="0">
                <a:latin typeface="Bahnschrift Light SemiCondensed" panose="020B0502040204020203" pitchFamily="34" charset="0"/>
              </a:rPr>
              <a:t> </a:t>
            </a:r>
            <a:r>
              <a:rPr lang="en-US" dirty="0" err="1">
                <a:latin typeface="Bahnschrift Light SemiCondensed" panose="020B0502040204020203" pitchFamily="34" charset="0"/>
              </a:rPr>
              <a:t>veriť</a:t>
            </a:r>
            <a:r>
              <a:rPr lang="en-US" dirty="0">
                <a:latin typeface="Bahnschrift Light SemiCondensed" panose="020B0502040204020203" pitchFamily="34" charset="0"/>
              </a:rPr>
              <a:t> v </a:t>
            </a:r>
            <a:r>
              <a:rPr lang="en-US" dirty="0" err="1">
                <a:latin typeface="Bahnschrift Light SemiCondensed" panose="020B0502040204020203" pitchFamily="34" charset="0"/>
              </a:rPr>
              <a:t>spoločnosť</a:t>
            </a:r>
            <a:r>
              <a:rPr lang="en-US" dirty="0">
                <a:latin typeface="Bahnschrift Light SemiCondensed" panose="020B0502040204020203" pitchFamily="34" charset="0"/>
              </a:rPr>
              <a:t>, </a:t>
            </a:r>
            <a:r>
              <a:rPr lang="en-US" dirty="0" err="1">
                <a:latin typeface="Bahnschrift Light SemiCondensed" panose="020B0502040204020203" pitchFamily="34" charset="0"/>
              </a:rPr>
              <a:t>ktorá</a:t>
            </a:r>
            <a:r>
              <a:rPr lang="en-US" dirty="0">
                <a:latin typeface="Bahnschrift Light SemiCondensed" panose="020B0502040204020203" pitchFamily="34" charset="0"/>
              </a:rPr>
              <a:t> VPN </a:t>
            </a:r>
            <a:r>
              <a:rPr lang="en-US" dirty="0" err="1">
                <a:latin typeface="Bahnschrift Light SemiCondensed" panose="020B0502040204020203" pitchFamily="34" charset="0"/>
              </a:rPr>
              <a:t>poskytuje</a:t>
            </a:r>
            <a:r>
              <a:rPr lang="en-US" dirty="0">
                <a:latin typeface="Bahnschrift Light SemiCondensed" panose="020B0502040204020203" pitchFamily="34" charset="0"/>
              </a:rPr>
              <a:t>.</a:t>
            </a:r>
            <a:endParaRPr lang="sk-SK" dirty="0">
              <a:latin typeface="Bahnschrift Light SemiCondensed" panose="020B0502040204020203" pitchFamily="34" charset="0"/>
            </a:endParaRPr>
          </a:p>
        </p:txBody>
      </p:sp>
      <p:cxnSp>
        <p:nvCxnSpPr>
          <p:cNvPr id="1041" name="Straight Connector 1040">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Čo je VPN? | Alza.sk">
            <a:extLst>
              <a:ext uri="{FF2B5EF4-FFF2-40B4-BE49-F238E27FC236}">
                <a16:creationId xmlns:a16="http://schemas.microsoft.com/office/drawing/2014/main" id="{A381C086-3581-69C3-6B0C-E61E91ED3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15" y="366578"/>
            <a:ext cx="6671350" cy="370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942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4DA3766-8676-3A85-A676-A2CD22130DF0}"/>
              </a:ext>
            </a:extLst>
          </p:cNvPr>
          <p:cNvSpPr>
            <a:spLocks noGrp="1"/>
          </p:cNvSpPr>
          <p:nvPr>
            <p:ph type="title"/>
          </p:nvPr>
        </p:nvSpPr>
        <p:spPr/>
        <p:txBody>
          <a:bodyPr/>
          <a:lstStyle/>
          <a:p>
            <a:pPr algn="ctr"/>
            <a:r>
              <a:rPr lang="en-US" dirty="0" err="1">
                <a:latin typeface="Avenir Next LT Pro Light (Text)"/>
              </a:rPr>
              <a:t>Ďakujem</a:t>
            </a:r>
            <a:r>
              <a:rPr lang="en-US" dirty="0">
                <a:latin typeface="Avenir Next LT Pro Light (Text)"/>
              </a:rPr>
              <a:t> za </a:t>
            </a:r>
            <a:r>
              <a:rPr lang="en-US" dirty="0" err="1">
                <a:latin typeface="Avenir Next LT Pro Light (Text)"/>
              </a:rPr>
              <a:t>pozornosť</a:t>
            </a:r>
            <a:endParaRPr lang="sk-SK" dirty="0">
              <a:latin typeface="Avenir Next LT Pro Light (Text)"/>
            </a:endParaRPr>
          </a:p>
        </p:txBody>
      </p:sp>
      <p:sp>
        <p:nvSpPr>
          <p:cNvPr id="3" name="BlokTextu 2">
            <a:extLst>
              <a:ext uri="{FF2B5EF4-FFF2-40B4-BE49-F238E27FC236}">
                <a16:creationId xmlns:a16="http://schemas.microsoft.com/office/drawing/2014/main" id="{2E342D22-D4E1-06B6-F2B2-94B0285ABDA5}"/>
              </a:ext>
            </a:extLst>
          </p:cNvPr>
          <p:cNvSpPr txBox="1"/>
          <p:nvPr/>
        </p:nvSpPr>
        <p:spPr>
          <a:xfrm>
            <a:off x="571500" y="1950720"/>
            <a:ext cx="11049000" cy="3970318"/>
          </a:xfrm>
          <a:prstGeom prst="rect">
            <a:avLst/>
          </a:prstGeom>
          <a:noFill/>
        </p:spPr>
        <p:txBody>
          <a:bodyPr wrap="square" rtlCol="0">
            <a:spAutoFit/>
          </a:bodyPr>
          <a:lstStyle/>
          <a:p>
            <a:pPr algn="ctr"/>
            <a:r>
              <a:rPr lang="en-US" b="1" dirty="0"/>
              <a:t>ZDROJE:</a:t>
            </a:r>
          </a:p>
          <a:p>
            <a:pPr algn="ctr"/>
            <a:r>
              <a:rPr lang="en-US" u="sng" dirty="0"/>
              <a:t>Firewall info</a:t>
            </a:r>
          </a:p>
          <a:p>
            <a:pPr algn="ctr"/>
            <a:r>
              <a:rPr lang="sk-SK" dirty="0">
                <a:hlinkClick r:id="rId2"/>
              </a:rPr>
              <a:t>https://www.cisco.com/c/en/us/products/security/firewalls/what-is-a-firewall.html</a:t>
            </a:r>
            <a:br>
              <a:rPr lang="en-US" dirty="0"/>
            </a:br>
            <a:r>
              <a:rPr lang="en-US" dirty="0">
                <a:hlinkClick r:id="rId3"/>
              </a:rPr>
              <a:t>https://www.fortinet.com/resources/cyberglossary/firewall</a:t>
            </a:r>
            <a:endParaRPr lang="en-US" dirty="0"/>
          </a:p>
          <a:p>
            <a:pPr algn="ctr"/>
            <a:r>
              <a:rPr lang="sk-SK" dirty="0">
                <a:hlinkClick r:id="rId4"/>
              </a:rPr>
              <a:t>https://www.checkpoint.com/cyber-hub/network-security/what-is-firewall/</a:t>
            </a:r>
            <a:endParaRPr lang="en-US" dirty="0"/>
          </a:p>
          <a:p>
            <a:pPr algn="ctr"/>
            <a:r>
              <a:rPr lang="sk-SK" dirty="0">
                <a:hlinkClick r:id="rId5"/>
              </a:rPr>
              <a:t>https://usa.kaspersky.com/resource-center/definitions/firewall</a:t>
            </a:r>
            <a:endParaRPr lang="en-US" dirty="0"/>
          </a:p>
          <a:p>
            <a:pPr algn="ctr"/>
            <a:r>
              <a:rPr lang="en-US" u="sng" dirty="0"/>
              <a:t>VPN info</a:t>
            </a:r>
          </a:p>
          <a:p>
            <a:pPr algn="ctr"/>
            <a:r>
              <a:rPr lang="sk-SK" u="sng" dirty="0">
                <a:hlinkClick r:id="rId6"/>
              </a:rPr>
              <a:t>https://www.mozilla.org/sk/products/vpn/more/what-is-a-vpn/</a:t>
            </a:r>
            <a:endParaRPr lang="en-US" u="sng" dirty="0"/>
          </a:p>
          <a:p>
            <a:pPr algn="ctr"/>
            <a:r>
              <a:rPr lang="sk-SK" u="sng" dirty="0">
                <a:hlinkClick r:id="rId7"/>
              </a:rPr>
              <a:t>https://www.alza.sk/slovnik/co-je-vpn#definicia</a:t>
            </a:r>
            <a:endParaRPr lang="en-US" u="sng" dirty="0"/>
          </a:p>
          <a:p>
            <a:pPr algn="ctr"/>
            <a:r>
              <a:rPr lang="sk-SK" u="sng" dirty="0">
                <a:hlinkClick r:id="rId8"/>
              </a:rPr>
              <a:t>https://azure.microsoft.com/en-us/resources/cloud-computing-dictionary/what-is-vpn</a:t>
            </a:r>
            <a:endParaRPr lang="en-US" u="sng" dirty="0"/>
          </a:p>
          <a:p>
            <a:pPr algn="ctr"/>
            <a:r>
              <a:rPr lang="en-US" u="sng" dirty="0" err="1"/>
              <a:t>Všeobecné</a:t>
            </a:r>
            <a:r>
              <a:rPr lang="en-US" u="sng" dirty="0"/>
              <a:t> info (</a:t>
            </a:r>
            <a:r>
              <a:rPr lang="en-US" u="sng" dirty="0" err="1"/>
              <a:t>na</a:t>
            </a:r>
            <a:r>
              <a:rPr lang="en-US" u="sng" dirty="0"/>
              <a:t> </a:t>
            </a:r>
            <a:r>
              <a:rPr lang="en-US" u="sng" dirty="0" err="1"/>
              <a:t>úvod</a:t>
            </a:r>
            <a:r>
              <a:rPr lang="en-US" u="sng" dirty="0"/>
              <a:t>)</a:t>
            </a:r>
          </a:p>
          <a:p>
            <a:pPr algn="ctr"/>
            <a:r>
              <a:rPr lang="sk-SK" u="sng" dirty="0">
                <a:hlinkClick r:id="rId9"/>
              </a:rPr>
              <a:t>https://www.techwalla.com/articles/why-is-internet-security-important</a:t>
            </a:r>
            <a:endParaRPr lang="en-US" u="sng" dirty="0"/>
          </a:p>
          <a:p>
            <a:pPr algn="ctr"/>
            <a:r>
              <a:rPr lang="en-US" u="sng" dirty="0" err="1"/>
              <a:t>Obrázky</a:t>
            </a:r>
            <a:endParaRPr lang="en-US" u="sng" dirty="0"/>
          </a:p>
          <a:p>
            <a:pPr algn="ctr"/>
            <a:r>
              <a:rPr lang="sk-SK" u="sng" dirty="0">
                <a:hlinkClick r:id="rId10"/>
              </a:rPr>
              <a:t>https://www.alza.sk/slovnik/co-je-vpn</a:t>
            </a:r>
            <a:r>
              <a:rPr lang="en-US" dirty="0"/>
              <a:t> --&gt; </a:t>
            </a:r>
            <a:r>
              <a:rPr lang="en-US" dirty="0" err="1"/>
              <a:t>obr</a:t>
            </a:r>
            <a:r>
              <a:rPr lang="en-US" dirty="0"/>
              <a:t> </a:t>
            </a:r>
            <a:r>
              <a:rPr lang="en-US" dirty="0" err="1"/>
              <a:t>na</a:t>
            </a:r>
            <a:r>
              <a:rPr lang="en-US" dirty="0"/>
              <a:t> </a:t>
            </a:r>
            <a:r>
              <a:rPr lang="en-US" dirty="0" err="1"/>
              <a:t>strane</a:t>
            </a:r>
            <a:r>
              <a:rPr lang="en-US" dirty="0"/>
              <a:t> 10-12 </a:t>
            </a:r>
            <a:endParaRPr lang="sk-SK" dirty="0"/>
          </a:p>
        </p:txBody>
      </p:sp>
    </p:spTree>
    <p:extLst>
      <p:ext uri="{BB962C8B-B14F-4D97-AF65-F5344CB8AC3E}">
        <p14:creationId xmlns:p14="http://schemas.microsoft.com/office/powerpoint/2010/main" val="2460234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4310F31-EAD6-45FB-A352-DF85F0E407F6}"/>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dirty="0" err="1">
                <a:latin typeface="Avenir Next LT Pro Light (Text)"/>
              </a:rPr>
              <a:t>Obsah</a:t>
            </a:r>
            <a:endParaRPr lang="en-US" sz="4800" dirty="0">
              <a:latin typeface="Avenir Next LT Pro Light (Text)"/>
            </a:endParaRPr>
          </a:p>
        </p:txBody>
      </p:sp>
      <p:cxnSp>
        <p:nvCxnSpPr>
          <p:cNvPr id="28" name="Straight Connector 17">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9">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2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Nadpis 1">
            <a:extLst>
              <a:ext uri="{FF2B5EF4-FFF2-40B4-BE49-F238E27FC236}">
                <a16:creationId xmlns:a16="http://schemas.microsoft.com/office/drawing/2014/main" id="{2BC0E0F4-3620-E40D-6D15-6D5A55EFAC4C}"/>
              </a:ext>
            </a:extLst>
          </p:cNvPr>
          <p:cNvSpPr txBox="1">
            <a:spLocks/>
          </p:cNvSpPr>
          <p:nvPr/>
        </p:nvSpPr>
        <p:spPr>
          <a:xfrm>
            <a:off x="4764196" y="924264"/>
            <a:ext cx="6867115" cy="5009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r>
              <a:rPr lang="sk-SK" sz="3200" u="sng" dirty="0"/>
              <a:t>Úvod </a:t>
            </a:r>
            <a:endParaRPr lang="en-US" sz="3200" u="sng" dirty="0"/>
          </a:p>
          <a:p>
            <a:r>
              <a:rPr lang="sk-SK" sz="3200" dirty="0"/>
              <a:t>- Prečo je toto dôležité </a:t>
            </a:r>
            <a:endParaRPr lang="en-US" sz="3200" dirty="0"/>
          </a:p>
          <a:p>
            <a:r>
              <a:rPr lang="sk-SK" sz="3200" u="sng" dirty="0"/>
              <a:t>VPN </a:t>
            </a:r>
            <a:endParaRPr lang="en-US" sz="3200" u="sng" dirty="0"/>
          </a:p>
          <a:p>
            <a:r>
              <a:rPr lang="sk-SK" sz="3200" dirty="0"/>
              <a:t>- Ako funguje </a:t>
            </a:r>
            <a:endParaRPr lang="en-US" sz="3200" dirty="0"/>
          </a:p>
          <a:p>
            <a:r>
              <a:rPr lang="sk-SK" sz="3200" dirty="0"/>
              <a:t>- </a:t>
            </a:r>
            <a:r>
              <a:rPr lang="en-US" sz="3200" dirty="0"/>
              <a:t>I</a:t>
            </a:r>
            <a:r>
              <a:rPr lang="sk-SK" sz="3200" dirty="0"/>
              <a:t>ch využitia </a:t>
            </a:r>
            <a:endParaRPr lang="en-US" sz="3200" dirty="0"/>
          </a:p>
          <a:p>
            <a:r>
              <a:rPr lang="sk-SK" sz="3200" u="sng" dirty="0"/>
              <a:t>Firewall </a:t>
            </a:r>
            <a:endParaRPr lang="en-US" sz="3200" u="sng" dirty="0"/>
          </a:p>
          <a:p>
            <a:r>
              <a:rPr lang="en-US" sz="3200" dirty="0"/>
              <a:t>- </a:t>
            </a:r>
            <a:r>
              <a:rPr lang="sk-SK" sz="3200" dirty="0"/>
              <a:t>Začiatky </a:t>
            </a:r>
            <a:r>
              <a:rPr lang="en-US" sz="3200" dirty="0"/>
              <a:t>F</a:t>
            </a:r>
            <a:r>
              <a:rPr lang="sk-SK" sz="3200" dirty="0" err="1"/>
              <a:t>irewallov</a:t>
            </a:r>
            <a:r>
              <a:rPr lang="sk-SK" sz="3200" dirty="0"/>
              <a:t> </a:t>
            </a:r>
            <a:endParaRPr lang="en-US" sz="3200" dirty="0"/>
          </a:p>
          <a:p>
            <a:r>
              <a:rPr lang="sk-SK" sz="3200" dirty="0"/>
              <a:t>- Typy </a:t>
            </a:r>
            <a:r>
              <a:rPr lang="en-US" sz="3200" dirty="0"/>
              <a:t>F</a:t>
            </a:r>
            <a:r>
              <a:rPr lang="sk-SK" sz="3200" dirty="0" err="1"/>
              <a:t>irewallov</a:t>
            </a:r>
            <a:endParaRPr lang="sk-SK" sz="3200" dirty="0"/>
          </a:p>
        </p:txBody>
      </p:sp>
      <p:pic>
        <p:nvPicPr>
          <p:cNvPr id="8" name="Picture 41">
            <a:extLst>
              <a:ext uri="{FF2B5EF4-FFF2-40B4-BE49-F238E27FC236}">
                <a16:creationId xmlns:a16="http://schemas.microsoft.com/office/drawing/2014/main" id="{18F15131-97B6-7767-1CD8-2159472E2F2C}"/>
              </a:ext>
            </a:extLst>
          </p:cNvPr>
          <p:cNvPicPr>
            <a:picLocks noChangeAspect="1"/>
          </p:cNvPicPr>
          <p:nvPr/>
        </p:nvPicPr>
        <p:blipFill rotWithShape="1">
          <a:blip r:embed="rId2"/>
          <a:srcRect t="11388" b="4342"/>
          <a:stretch/>
        </p:blipFill>
        <p:spPr>
          <a:xfrm>
            <a:off x="-12192001" y="-1231"/>
            <a:ext cx="12192001" cy="6857989"/>
          </a:xfrm>
          <a:prstGeom prst="rect">
            <a:avLst/>
          </a:prstGeom>
        </p:spPr>
      </p:pic>
    </p:spTree>
    <p:extLst>
      <p:ext uri="{BB962C8B-B14F-4D97-AF65-F5344CB8AC3E}">
        <p14:creationId xmlns:p14="http://schemas.microsoft.com/office/powerpoint/2010/main" val="1477836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3168C5-529E-4E00-9D4C-9F5E3252E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F07BAF3-9192-40BA-915C-84551923BF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C0903C-FF46-4546-AC00-F18FCD5BF9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571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70C4DD-D704-4C63-874C-EA8923E7FA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1"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152486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9" name="Zástupný text 2">
            <a:extLst>
              <a:ext uri="{FF2B5EF4-FFF2-40B4-BE49-F238E27FC236}">
                <a16:creationId xmlns:a16="http://schemas.microsoft.com/office/drawing/2014/main" id="{6B5B7D83-65C1-7A06-0EB7-61FF9D86A54C}"/>
              </a:ext>
            </a:extLst>
          </p:cNvPr>
          <p:cNvSpPr txBox="1">
            <a:spLocks/>
          </p:cNvSpPr>
          <p:nvPr/>
        </p:nvSpPr>
        <p:spPr>
          <a:xfrm>
            <a:off x="-4896173"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11" name="Nadpis 1">
            <a:extLst>
              <a:ext uri="{FF2B5EF4-FFF2-40B4-BE49-F238E27FC236}">
                <a16:creationId xmlns:a16="http://schemas.microsoft.com/office/drawing/2014/main" id="{1AF2A0C0-0F69-A4E6-EF6E-CFA9EA0ADBDB}"/>
              </a:ext>
            </a:extLst>
          </p:cNvPr>
          <p:cNvSpPr txBox="1">
            <a:spLocks/>
          </p:cNvSpPr>
          <p:nvPr/>
        </p:nvSpPr>
        <p:spPr>
          <a:xfrm>
            <a:off x="6476322" y="-613243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56707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2" name="Nadpis 1">
            <a:extLst>
              <a:ext uri="{FF2B5EF4-FFF2-40B4-BE49-F238E27FC236}">
                <a16:creationId xmlns:a16="http://schemas.microsoft.com/office/drawing/2014/main" id="{1670A850-2211-2170-1BF8-E5534151EFCD}"/>
              </a:ext>
            </a:extLst>
          </p:cNvPr>
          <p:cNvSpPr>
            <a:spLocks noGrp="1"/>
          </p:cNvSpPr>
          <p:nvPr>
            <p:ph type="title"/>
          </p:nvPr>
        </p:nvSpPr>
        <p:spPr>
          <a:xfrm>
            <a:off x="6476322" y="8885788"/>
            <a:ext cx="5456598" cy="3805791"/>
          </a:xfrm>
        </p:spPr>
        <p:txBody>
          <a:bodyPr vert="horz" lIns="91440" tIns="45720" rIns="91440" bIns="45720" numCol="1" rtlCol="0" anchor="t">
            <a:normAutofit/>
          </a:bodyPr>
          <a:lstStyle/>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nebezpečenstvo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nachádza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Skoro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všetci</a:t>
            </a:r>
            <a:r>
              <a:rPr lang="en-US" sz="2900" dirty="0">
                <a:latin typeface="Bahnschrift Light SemiCondensed" panose="020B0502040204020203" pitchFamily="34" charset="0"/>
              </a:rPr>
              <a:t> tam </a:t>
            </a:r>
            <a:r>
              <a:rPr lang="en-US" sz="2900" dirty="0" err="1">
                <a:latin typeface="Bahnschrift Light SemiCondensed" panose="020B0502040204020203" pitchFamily="34" charset="0"/>
              </a:rPr>
              <a:t>máme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uložené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či</a:t>
            </a:r>
            <a:r>
              <a:rPr lang="en-US" sz="2900" dirty="0">
                <a:latin typeface="Bahnschrift Light SemiCondensed" panose="020B0502040204020203" pitchFamily="34" charset="0"/>
              </a:rPr>
              <a:t> ich tam </a:t>
            </a:r>
            <a:r>
              <a:rPr lang="en-US" sz="2900" dirty="0" err="1">
                <a:latin typeface="Bahnschrift Light SemiCondensed" panose="020B0502040204020203" pitchFamily="34" charset="0"/>
              </a:rPr>
              <a:t>chceme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alebo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Vieme</a:t>
            </a:r>
            <a:r>
              <a:rPr lang="en-US" sz="2900" dirty="0">
                <a:latin typeface="Bahnschrift Light SemiCondensed" panose="020B0502040204020203" pitchFamily="34" charset="0"/>
              </a:rPr>
              <a:t> ale </a:t>
            </a:r>
            <a:r>
              <a:rPr lang="en-US" sz="2900" dirty="0" err="1">
                <a:latin typeface="Bahnschrift Light SemiCondensed" panose="020B0502040204020203" pitchFamily="34" charset="0"/>
              </a:rPr>
              <a:t>povedať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akým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spôsobom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zabezpečené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Pravdepodbne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chcem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uviest</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túto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prezentáciu</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možnosť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rozšíriť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vedomosti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ohľadom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tejto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témy</a:t>
            </a:r>
            <a:r>
              <a:rPr lang="en-US" sz="2900" dirty="0">
                <a:latin typeface="Bahnschrift Light SemiCondensed" panose="020B0502040204020203" pitchFamily="34" charset="0"/>
              </a:rPr>
              <a:t>.</a:t>
            </a:r>
          </a:p>
        </p:txBody>
      </p:sp>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1526104"/>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Tree>
    <p:extLst>
      <p:ext uri="{BB962C8B-B14F-4D97-AF65-F5344CB8AC3E}">
        <p14:creationId xmlns:p14="http://schemas.microsoft.com/office/powerpoint/2010/main" val="331847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a:extLst>
              <a:ext uri="{FF2B5EF4-FFF2-40B4-BE49-F238E27FC236}">
                <a16:creationId xmlns:a16="http://schemas.microsoft.com/office/drawing/2014/main" id="{61F8DAC2-BAD7-56B0-7E24-0FDC8FA6E183}"/>
              </a:ext>
            </a:extLst>
          </p:cNvPr>
          <p:cNvPicPr>
            <a:picLocks noChangeAspect="1"/>
          </p:cNvPicPr>
          <p:nvPr/>
        </p:nvPicPr>
        <p:blipFill rotWithShape="1">
          <a:blip r:embed="rId2"/>
          <a:srcRect t="11388" b="4342"/>
          <a:stretch/>
        </p:blipFill>
        <p:spPr>
          <a:xfrm>
            <a:off x="0" y="11"/>
            <a:ext cx="12192001" cy="6857989"/>
          </a:xfrm>
          <a:prstGeom prst="rect">
            <a:avLst/>
          </a:prstGeom>
        </p:spPr>
      </p:pic>
      <p:sp>
        <p:nvSpPr>
          <p:cNvPr id="7" name="Zástupný text 2">
            <a:extLst>
              <a:ext uri="{FF2B5EF4-FFF2-40B4-BE49-F238E27FC236}">
                <a16:creationId xmlns:a16="http://schemas.microsoft.com/office/drawing/2014/main" id="{E2F6FCF9-B7BB-C0B7-72A3-493676AF5DFF}"/>
              </a:ext>
            </a:extLst>
          </p:cNvPr>
          <p:cNvSpPr txBox="1">
            <a:spLocks/>
          </p:cNvSpPr>
          <p:nvPr/>
        </p:nvSpPr>
        <p:spPr>
          <a:xfrm>
            <a:off x="539496" y="916610"/>
            <a:ext cx="2473013" cy="820750"/>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Úvod</a:t>
            </a:r>
            <a:endParaRPr lang="en-US" sz="3200" dirty="0">
              <a:solidFill>
                <a:schemeClr val="bg1"/>
              </a:solidFill>
            </a:endParaRPr>
          </a:p>
        </p:txBody>
      </p:sp>
      <p:sp>
        <p:nvSpPr>
          <p:cNvPr id="3" name="Zástupný text 2">
            <a:extLst>
              <a:ext uri="{FF2B5EF4-FFF2-40B4-BE49-F238E27FC236}">
                <a16:creationId xmlns:a16="http://schemas.microsoft.com/office/drawing/2014/main" id="{1426CD3B-6B53-FC7D-286A-4B6289AF2947}"/>
              </a:ext>
            </a:extLst>
          </p:cNvPr>
          <p:cNvSpPr txBox="1">
            <a:spLocks/>
          </p:cNvSpPr>
          <p:nvPr/>
        </p:nvSpPr>
        <p:spPr>
          <a:xfrm>
            <a:off x="539496" y="1737360"/>
            <a:ext cx="4896173" cy="457200"/>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err="1">
                <a:solidFill>
                  <a:schemeClr val="bg1"/>
                </a:solidFill>
              </a:rPr>
              <a:t>Prečo</a:t>
            </a:r>
            <a:r>
              <a:rPr lang="en-US" sz="3200" dirty="0">
                <a:solidFill>
                  <a:schemeClr val="bg1"/>
                </a:solidFill>
              </a:rPr>
              <a:t> je toto </a:t>
            </a:r>
            <a:r>
              <a:rPr lang="en-US" sz="3200" dirty="0" err="1">
                <a:solidFill>
                  <a:schemeClr val="bg1"/>
                </a:solidFill>
              </a:rPr>
              <a:t>dôležité</a:t>
            </a:r>
            <a:r>
              <a:rPr lang="en-US" sz="3200" dirty="0">
                <a:solidFill>
                  <a:schemeClr val="bg1"/>
                </a:solidFill>
              </a:rPr>
              <a:t>?</a:t>
            </a:r>
          </a:p>
        </p:txBody>
      </p:sp>
      <p:sp>
        <p:nvSpPr>
          <p:cNvPr id="5" name="Nadpis 1">
            <a:extLst>
              <a:ext uri="{FF2B5EF4-FFF2-40B4-BE49-F238E27FC236}">
                <a16:creationId xmlns:a16="http://schemas.microsoft.com/office/drawing/2014/main" id="{DBC19CB1-148F-B980-D990-18F3B7124903}"/>
              </a:ext>
            </a:extLst>
          </p:cNvPr>
          <p:cNvSpPr txBox="1">
            <a:spLocks/>
          </p:cNvSpPr>
          <p:nvPr/>
        </p:nvSpPr>
        <p:spPr>
          <a:xfrm>
            <a:off x="6476322" y="8885788"/>
            <a:ext cx="5456598" cy="4127936"/>
          </a:xfrm>
          <a:prstGeom prst="rect">
            <a:avLst/>
          </a:prstGeom>
        </p:spPr>
        <p:txBody>
          <a:bodyPr vert="horz" lIns="91440" tIns="45720" rIns="91440" bIns="45720" numCol="1" rtlCol="0" anchor="t">
            <a:normAutofit lnSpcReduction="10000"/>
          </a:bodyPr>
          <a:lstStyle>
            <a:lvl1pPr algn="l" defTabSz="914400" rtl="0" eaLnBrk="1" latinLnBrk="0" hangingPunct="1">
              <a:lnSpc>
                <a:spcPct val="90000"/>
              </a:lnSpc>
              <a:spcBef>
                <a:spcPct val="0"/>
              </a:spcBef>
              <a:buNone/>
              <a:defRPr sz="6000" kern="1200" spc="-100" baseline="0">
                <a:solidFill>
                  <a:schemeClr val="tx1"/>
                </a:solidFill>
                <a:latin typeface="Batang" panose="02030600000101010101" pitchFamily="18" charset="-127"/>
                <a:ea typeface="Batang" panose="02030600000101010101" pitchFamily="18" charset="-127"/>
                <a:cs typeface="+mj-cs"/>
              </a:defRPr>
            </a:lvl1pPr>
          </a:lstStyle>
          <a:p>
            <a:pPr algn="just"/>
            <a:r>
              <a:rPr lang="en-US" sz="2900" dirty="0" err="1">
                <a:latin typeface="Bahnschrift Light SemiCondensed" panose="020B0502040204020203" pitchFamily="34" charset="0"/>
              </a:rPr>
              <a:t>Bezpečnostné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opatrenia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ako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Firewall a </a:t>
            </a:r>
            <a:r>
              <a:rPr lang="en-US" sz="2900" dirty="0" err="1">
                <a:latin typeface="Bahnschrift Light SemiCondensed" panose="020B0502040204020203" pitchFamily="34" charset="0"/>
              </a:rPr>
              <a:t>prípadne</a:t>
            </a:r>
            <a:r>
              <a:rPr lang="en-US" sz="2900" dirty="0">
                <a:latin typeface="Bahnschrift Light SemiCondensed" panose="020B0502040204020203" pitchFamily="34" charset="0"/>
              </a:rPr>
              <a:t> VPN, </a:t>
            </a:r>
            <a:r>
              <a:rPr lang="en-US" sz="2900" dirty="0" err="1">
                <a:latin typeface="Bahnschrift Light SemiCondensed" panose="020B0502040204020203" pitchFamily="34" charset="0"/>
              </a:rPr>
              <a:t>nás</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chránia</a:t>
            </a:r>
            <a:r>
              <a:rPr lang="en-US" sz="2900" dirty="0">
                <a:latin typeface="Bahnschrift Light SemiCondensed" panose="020B0502040204020203" pitchFamily="34" charset="0"/>
              </a:rPr>
              <a:t> pred </a:t>
            </a:r>
            <a:r>
              <a:rPr lang="en-US" sz="2900" dirty="0" err="1">
                <a:latin typeface="Bahnschrift Light SemiCondensed" panose="020B0502040204020203" pitchFamily="34" charset="0"/>
              </a:rPr>
              <a:t>zákernými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útokmi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kde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sú</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naše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cieľom</a:t>
            </a:r>
            <a:r>
              <a:rPr lang="en-US" sz="2900" dirty="0">
                <a:latin typeface="Bahnschrift Light SemiCondensed" panose="020B0502040204020203" pitchFamily="34" charset="0"/>
              </a:rPr>
              <a:t>.</a:t>
            </a:r>
          </a:p>
          <a:p>
            <a:pPr algn="just"/>
            <a:r>
              <a:rPr lang="en-US" sz="2900" dirty="0" err="1">
                <a:latin typeface="Bahnschrift Light SemiCondensed" panose="020B0502040204020203" pitchFamily="34" charset="0"/>
              </a:rPr>
              <a:t>Veľa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ľudí</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neuvedomuje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hlavne</a:t>
            </a:r>
            <a:r>
              <a:rPr lang="en-US" sz="2900" dirty="0">
                <a:latin typeface="Bahnschrift Light SemiCondensed" panose="020B0502040204020203" pitchFamily="34" charset="0"/>
              </a:rPr>
              <a:t> z </a:t>
            </a:r>
            <a:r>
              <a:rPr lang="en-US" sz="2900" dirty="0" err="1">
                <a:latin typeface="Bahnschrift Light SemiCondensed" panose="020B0502040204020203" pitchFamily="34" charset="0"/>
              </a:rPr>
              <a:t>mladšej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generácie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prečo</a:t>
            </a:r>
            <a:r>
              <a:rPr lang="en-US" sz="2900" dirty="0">
                <a:latin typeface="Bahnschrift Light SemiCondensed" panose="020B0502040204020203" pitchFamily="34" charset="0"/>
              </a:rPr>
              <a:t> by </a:t>
            </a:r>
            <a:r>
              <a:rPr lang="en-US" sz="2900" dirty="0" err="1">
                <a:latin typeface="Bahnschrift Light SemiCondensed" panose="020B0502040204020203" pitchFamily="34" charset="0"/>
              </a:rPr>
              <a:t>si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mali</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chrániť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svoje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osobné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údaje</a:t>
            </a:r>
            <a:r>
              <a:rPr lang="en-US" sz="2900" dirty="0">
                <a:latin typeface="Bahnschrift Light SemiCondensed" panose="020B0502040204020203" pitchFamily="34" charset="0"/>
              </a:rPr>
              <a:t>, a </a:t>
            </a:r>
            <a:r>
              <a:rPr lang="en-US" sz="2900" dirty="0" err="1">
                <a:latin typeface="Bahnschrift Light SemiCondensed" panose="020B0502040204020203" pitchFamily="34" charset="0"/>
              </a:rPr>
              <a:t>preto</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vypíšem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zopár</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hlavných</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dôvodov</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Treba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myslieť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to, </a:t>
            </a:r>
            <a:r>
              <a:rPr lang="en-US" sz="2900" dirty="0" err="1">
                <a:latin typeface="Bahnschrift Light SemiCondensed" panose="020B0502040204020203" pitchFamily="34" charset="0"/>
              </a:rPr>
              <a:t>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anonymita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internete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môže</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pomôcť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aj</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keď</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sa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vám</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dané</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prípady</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nemusia</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zdať</a:t>
            </a:r>
            <a:r>
              <a:rPr lang="en-US" sz="2900" dirty="0">
                <a:latin typeface="Bahnschrift Light SemiCondensed" panose="020B0502040204020203" pitchFamily="34" charset="0"/>
              </a:rPr>
              <a:t> </a:t>
            </a:r>
            <a:r>
              <a:rPr lang="en-US" sz="2900" dirty="0" err="1">
                <a:latin typeface="Bahnschrift Light SemiCondensed" panose="020B0502040204020203" pitchFamily="34" charset="0"/>
              </a:rPr>
              <a:t>najdôležitejšie</a:t>
            </a:r>
            <a:r>
              <a:rPr lang="en-US" sz="2900" dirty="0">
                <a:latin typeface="Bahnschrift Light SemiCondensed" panose="020B0502040204020203" pitchFamily="34" charset="0"/>
              </a:rPr>
              <a:t>.</a:t>
            </a:r>
          </a:p>
        </p:txBody>
      </p:sp>
      <p:sp>
        <p:nvSpPr>
          <p:cNvPr id="12" name="Ovál 11">
            <a:extLst>
              <a:ext uri="{FF2B5EF4-FFF2-40B4-BE49-F238E27FC236}">
                <a16:creationId xmlns:a16="http://schemas.microsoft.com/office/drawing/2014/main" id="{68B47437-6C9B-2D5B-707F-6B1FD7B4214D}"/>
              </a:ext>
            </a:extLst>
          </p:cNvPr>
          <p:cNvSpPr/>
          <p:nvPr/>
        </p:nvSpPr>
        <p:spPr>
          <a:xfrm>
            <a:off x="6510715" y="1737360"/>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0" name="Obdĺžnik 9">
            <a:extLst>
              <a:ext uri="{FF2B5EF4-FFF2-40B4-BE49-F238E27FC236}">
                <a16:creationId xmlns:a16="http://schemas.microsoft.com/office/drawing/2014/main" id="{CB31010B-9529-5D83-989A-560FE5017F81}"/>
              </a:ext>
            </a:extLst>
          </p:cNvPr>
          <p:cNvSpPr/>
          <p:nvPr/>
        </p:nvSpPr>
        <p:spPr>
          <a:xfrm>
            <a:off x="7036747" y="1737360"/>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identity</a:t>
            </a:r>
            <a:endParaRPr lang="sk-SK" sz="3200" dirty="0"/>
          </a:p>
        </p:txBody>
      </p:sp>
      <p:sp>
        <p:nvSpPr>
          <p:cNvPr id="13" name="Ovál 12">
            <a:extLst>
              <a:ext uri="{FF2B5EF4-FFF2-40B4-BE49-F238E27FC236}">
                <a16:creationId xmlns:a16="http://schemas.microsoft.com/office/drawing/2014/main" id="{107F9130-2A06-B58E-B76F-99751F43EE98}"/>
              </a:ext>
            </a:extLst>
          </p:cNvPr>
          <p:cNvSpPr/>
          <p:nvPr/>
        </p:nvSpPr>
        <p:spPr>
          <a:xfrm>
            <a:off x="6476322" y="2948929"/>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4" name="Obdĺžnik 13">
            <a:extLst>
              <a:ext uri="{FF2B5EF4-FFF2-40B4-BE49-F238E27FC236}">
                <a16:creationId xmlns:a16="http://schemas.microsoft.com/office/drawing/2014/main" id="{DA71A678-2C17-4262-2EA2-38C01C3FA562}"/>
              </a:ext>
            </a:extLst>
          </p:cNvPr>
          <p:cNvSpPr/>
          <p:nvPr/>
        </p:nvSpPr>
        <p:spPr>
          <a:xfrm>
            <a:off x="7002354" y="2948929"/>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Krádež</a:t>
            </a:r>
            <a:r>
              <a:rPr lang="en-US" sz="3200" dirty="0"/>
              <a:t> </a:t>
            </a:r>
            <a:r>
              <a:rPr lang="en-US" sz="3200" dirty="0" err="1"/>
              <a:t>údajov</a:t>
            </a:r>
            <a:endParaRPr lang="sk-SK" sz="3200" dirty="0"/>
          </a:p>
        </p:txBody>
      </p:sp>
      <p:sp>
        <p:nvSpPr>
          <p:cNvPr id="15" name="Ovál 14">
            <a:extLst>
              <a:ext uri="{FF2B5EF4-FFF2-40B4-BE49-F238E27FC236}">
                <a16:creationId xmlns:a16="http://schemas.microsoft.com/office/drawing/2014/main" id="{AB431086-0C7C-20BA-02BC-9C96A471818D}"/>
              </a:ext>
            </a:extLst>
          </p:cNvPr>
          <p:cNvSpPr/>
          <p:nvPr/>
        </p:nvSpPr>
        <p:spPr>
          <a:xfrm>
            <a:off x="6476322" y="4217675"/>
            <a:ext cx="1052064" cy="1051560"/>
          </a:xfrm>
          <a:prstGeom prst="ellipse">
            <a:avLst/>
          </a:prstGeom>
          <a:solidFill>
            <a:srgbClr val="831AD9"/>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16" name="Obdĺžnik 15">
            <a:extLst>
              <a:ext uri="{FF2B5EF4-FFF2-40B4-BE49-F238E27FC236}">
                <a16:creationId xmlns:a16="http://schemas.microsoft.com/office/drawing/2014/main" id="{B635BBA7-915D-FAAE-C2EB-051E9AC98184}"/>
              </a:ext>
            </a:extLst>
          </p:cNvPr>
          <p:cNvSpPr/>
          <p:nvPr/>
        </p:nvSpPr>
        <p:spPr>
          <a:xfrm>
            <a:off x="7002354" y="4217675"/>
            <a:ext cx="4896173" cy="1051560"/>
          </a:xfrm>
          <a:prstGeom prst="rect">
            <a:avLst/>
          </a:prstGeom>
          <a:gradFill>
            <a:gsLst>
              <a:gs pos="51000">
                <a:srgbClr val="831AD9"/>
              </a:gs>
              <a:gs pos="100000">
                <a:srgbClr val="831AD9"/>
              </a:gs>
              <a:gs pos="0">
                <a:srgbClr val="831AD9">
                  <a:alpha val="0"/>
                </a:srgbClr>
              </a:gs>
            </a:gsLst>
            <a:lin ang="10800000" scaled="1"/>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sz="3200" dirty="0" err="1"/>
              <a:t>Podvody</a:t>
            </a:r>
            <a:endParaRPr lang="sk-SK" sz="3200" dirty="0"/>
          </a:p>
        </p:txBody>
      </p:sp>
    </p:spTree>
    <p:extLst>
      <p:ext uri="{BB962C8B-B14F-4D97-AF65-F5344CB8AC3E}">
        <p14:creationId xmlns:p14="http://schemas.microsoft.com/office/powerpoint/2010/main" val="102025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a:solidFill>
                  <a:srgbClr val="FFFFFF"/>
                </a:solidFill>
                <a:latin typeface="Bahnschrift Light SemiCondensed" panose="020B0502040204020203" pitchFamily="34" charset="0"/>
              </a:rPr>
              <a:t>Firewall je </a:t>
            </a:r>
            <a:r>
              <a:rPr lang="en-US" sz="2900" dirty="0" err="1">
                <a:solidFill>
                  <a:srgbClr val="FFFFFF"/>
                </a:solidFill>
                <a:latin typeface="Bahnschrift Light SemiCondensed" panose="020B0502040204020203" pitchFamily="34" charset="0"/>
              </a:rPr>
              <a:t>bezpečnostné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zariadenie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či</a:t>
            </a:r>
            <a:r>
              <a:rPr lang="en-US" sz="2900" dirty="0">
                <a:solidFill>
                  <a:srgbClr val="FFFFFF"/>
                </a:solidFill>
                <a:latin typeface="Bahnschrift Light SemiCondensed" panose="020B0502040204020203" pitchFamily="34" charset="0"/>
              </a:rPr>
              <a:t> software, </a:t>
            </a:r>
            <a:r>
              <a:rPr lang="en-US" sz="2900" dirty="0" err="1">
                <a:solidFill>
                  <a:srgbClr val="FFFFFF"/>
                </a:solidFill>
                <a:latin typeface="Bahnschrift Light SemiCondensed" panose="020B0502040204020203" pitchFamily="34" charset="0"/>
              </a:rPr>
              <a:t>ktorý</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zabezpečuje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vysielanie</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prijímanie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dát</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na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internete</a:t>
            </a:r>
            <a:r>
              <a:rPr lang="en-US" sz="2900" dirty="0">
                <a:solidFill>
                  <a:srgbClr val="FFFFFF"/>
                </a:solidFill>
                <a:latin typeface="Bahnschrift Light SemiCondensed" panose="020B0502040204020203" pitchFamily="34" charset="0"/>
              </a:rPr>
              <a:t>.</a:t>
            </a:r>
            <a:br>
              <a:rPr lang="en-US" sz="2900" dirty="0">
                <a:solidFill>
                  <a:srgbClr val="FFFFFF"/>
                </a:solidFill>
                <a:latin typeface="Bahnschrift Light SemiCondensed" panose="020B0502040204020203" pitchFamily="34" charset="0"/>
              </a:rPr>
            </a:br>
            <a:r>
              <a:rPr lang="en-US" sz="2900" dirty="0" err="1">
                <a:solidFill>
                  <a:srgbClr val="FFFFFF"/>
                </a:solidFill>
                <a:latin typeface="Bahnschrift Light SemiCondensed" panose="020B0502040204020203" pitchFamily="34" charset="0"/>
              </a:rPr>
              <a:t>Sú</a:t>
            </a:r>
            <a:r>
              <a:rPr lang="en-US" sz="2900" dirty="0">
                <a:solidFill>
                  <a:srgbClr val="FFFFFF"/>
                </a:solidFill>
                <a:latin typeface="Bahnschrift Light SemiCondensed" panose="020B0502040204020203" pitchFamily="34" charset="0"/>
              </a:rPr>
              <a:t> to </a:t>
            </a:r>
            <a:r>
              <a:rPr lang="en-US" sz="2900" dirty="0" err="1">
                <a:solidFill>
                  <a:srgbClr val="FFFFFF"/>
                </a:solidFill>
                <a:latin typeface="Bahnschrift Light SemiCondensed" panose="020B0502040204020203" pitchFamily="34" charset="0"/>
              </a:rPr>
              <a:t>najstarším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spôsobom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ochrany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na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počítačových</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sieťach</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kedže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boli</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vynájdené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skoro</a:t>
            </a:r>
            <a:r>
              <a:rPr lang="en-US" sz="2900" dirty="0">
                <a:solidFill>
                  <a:srgbClr val="FFFFFF"/>
                </a:solidFill>
                <a:latin typeface="Bahnschrift Light SemiCondensed" panose="020B0502040204020203" pitchFamily="34" charset="0"/>
              </a:rPr>
              <a:t> v </a:t>
            </a:r>
            <a:r>
              <a:rPr lang="en-US" sz="2900" dirty="0" err="1">
                <a:solidFill>
                  <a:srgbClr val="FFFFFF"/>
                </a:solidFill>
                <a:latin typeface="Bahnschrift Light SemiCondensed" panose="020B0502040204020203" pitchFamily="34" charset="0"/>
              </a:rPr>
              <a:t>rovnakom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čase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ako</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routere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cca</a:t>
            </a:r>
            <a:r>
              <a:rPr lang="en-US" sz="2900" dirty="0">
                <a:solidFill>
                  <a:srgbClr val="FFFFFF"/>
                </a:solidFill>
                <a:latin typeface="Bahnschrift Light SemiCondensed" panose="020B0502040204020203" pitchFamily="34" charset="0"/>
              </a:rPr>
              <a:t> 1985)</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6" name="Obdĺžnik 5">
            <a:extLst>
              <a:ext uri="{FF2B5EF4-FFF2-40B4-BE49-F238E27FC236}">
                <a16:creationId xmlns:a16="http://schemas.microsoft.com/office/drawing/2014/main" id="{387CBE92-5034-1F6D-60A8-48645BD99833}"/>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15664400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2"/>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latin typeface="Bahnschrift Light SemiCondensed" panose="020B0502040204020203" pitchFamily="34" charset="0"/>
              </a:rPr>
              <a:t>Poznáme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dva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typy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Firewallov</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softwarové</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hardwarové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Rozlišujeme</a:t>
            </a:r>
            <a:r>
              <a:rPr lang="en-US" sz="2900" dirty="0">
                <a:solidFill>
                  <a:srgbClr val="FFFFFF"/>
                </a:solidFill>
                <a:latin typeface="Bahnschrift Light SemiCondensed" panose="020B0502040204020203" pitchFamily="34" charset="0"/>
              </a:rPr>
              <a:t> ich </a:t>
            </a:r>
            <a:r>
              <a:rPr lang="en-US" sz="2900" dirty="0" err="1">
                <a:solidFill>
                  <a:srgbClr val="FFFFFF"/>
                </a:solidFill>
                <a:latin typeface="Bahnschrift Light SemiCondensed" panose="020B0502040204020203" pitchFamily="34" charset="0"/>
              </a:rPr>
              <a:t>aj</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ako</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hosťovské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Firewally</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sieťové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Firewally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kedže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softwarové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Firewally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vačšinou</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nájdeme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na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osobných</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zariadeniach</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ochraňujú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práve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dané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zariadenia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zatiaľ</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čo</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sieťove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Firewally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majú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vlastné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zariadenie</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ochraňujú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celú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sieť</a:t>
            </a:r>
            <a:r>
              <a:rPr lang="en-US" sz="2900" dirty="0">
                <a:solidFill>
                  <a:srgbClr val="FFFFFF"/>
                </a:solidFill>
                <a:latin typeface="Bahnschrift Light SemiCondensed" panose="020B0502040204020203" pitchFamily="34" charset="0"/>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Tree>
    <p:extLst>
      <p:ext uri="{BB962C8B-B14F-4D97-AF65-F5344CB8AC3E}">
        <p14:creationId xmlns:p14="http://schemas.microsoft.com/office/powerpoint/2010/main" val="40966579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err="1">
                <a:solidFill>
                  <a:srgbClr val="FFFFFF"/>
                </a:solidFill>
                <a:latin typeface="Bahnschrift Light SemiCondensed" panose="020B0502040204020203" pitchFamily="34" charset="0"/>
              </a:rPr>
              <a:t>Funguje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sledovaním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packetov</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ktoré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vyslané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či</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prijaté</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porovnávaním</a:t>
            </a:r>
            <a:r>
              <a:rPr lang="en-US" sz="2900" dirty="0">
                <a:solidFill>
                  <a:srgbClr val="FFFFFF"/>
                </a:solidFill>
                <a:latin typeface="Bahnschrift Light SemiCondensed" panose="020B0502040204020203" pitchFamily="34" charset="0"/>
              </a:rPr>
              <a:t> ich s </a:t>
            </a:r>
            <a:r>
              <a:rPr lang="en-US" sz="2900" dirty="0" err="1">
                <a:solidFill>
                  <a:srgbClr val="FFFFFF"/>
                </a:solidFill>
                <a:latin typeface="Bahnschrift Light SemiCondensed" panose="020B0502040204020203" pitchFamily="34" charset="0"/>
              </a:rPr>
              <a:t>listom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známych</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hrozieb</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Dáta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ktoré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považuje</a:t>
            </a:r>
            <a:r>
              <a:rPr lang="en-US" sz="2900" dirty="0">
                <a:solidFill>
                  <a:srgbClr val="FFFFFF"/>
                </a:solidFill>
                <a:latin typeface="Bahnschrift Light SemiCondensed" panose="020B0502040204020203" pitchFamily="34" charset="0"/>
              </a:rPr>
              <a:t> za </a:t>
            </a:r>
            <a:r>
              <a:rPr lang="en-US" sz="2900" dirty="0" err="1">
                <a:solidFill>
                  <a:srgbClr val="FFFFFF"/>
                </a:solidFill>
                <a:latin typeface="Bahnschrift Light SemiCondensed" panose="020B0502040204020203" pitchFamily="34" charset="0"/>
              </a:rPr>
              <a:t>nebezpečné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zahodí</a:t>
            </a:r>
            <a:r>
              <a:rPr lang="en-US" sz="2900" dirty="0">
                <a:solidFill>
                  <a:srgbClr val="FFFFFF"/>
                </a:solidFill>
                <a:latin typeface="Bahnschrift Light SemiCondensed" panose="020B0502040204020203" pitchFamily="34" charset="0"/>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Software</a:t>
            </a:r>
          </a:p>
        </p:txBody>
      </p:sp>
    </p:spTree>
    <p:extLst>
      <p:ext uri="{BB962C8B-B14F-4D97-AF65-F5344CB8AC3E}">
        <p14:creationId xmlns:p14="http://schemas.microsoft.com/office/powerpoint/2010/main" val="8451193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čítačový skript na obrazovke">
            <a:extLst>
              <a:ext uri="{FF2B5EF4-FFF2-40B4-BE49-F238E27FC236}">
                <a16:creationId xmlns:a16="http://schemas.microsoft.com/office/drawing/2014/main" id="{E56F341F-799A-ACBE-A537-A99F712145FC}"/>
              </a:ext>
            </a:extLst>
          </p:cNvPr>
          <p:cNvPicPr>
            <a:picLocks noChangeAspect="1"/>
          </p:cNvPicPr>
          <p:nvPr/>
        </p:nvPicPr>
        <p:blipFill rotWithShape="1">
          <a:blip r:embed="rId3"/>
          <a:srcRect t="5981" b="9749"/>
          <a:stretch/>
        </p:blipFill>
        <p:spPr>
          <a:xfrm>
            <a:off x="-1" y="10"/>
            <a:ext cx="12192001" cy="6857989"/>
          </a:xfrm>
          <a:prstGeom prst="rect">
            <a:avLst/>
          </a:prstGeom>
        </p:spPr>
      </p:pic>
      <p:sp>
        <p:nvSpPr>
          <p:cNvPr id="2" name="Nadpis 1">
            <a:extLst>
              <a:ext uri="{FF2B5EF4-FFF2-40B4-BE49-F238E27FC236}">
                <a16:creationId xmlns:a16="http://schemas.microsoft.com/office/drawing/2014/main" id="{6D95BB1D-0431-311E-5A7D-A9179471685C}"/>
              </a:ext>
            </a:extLst>
          </p:cNvPr>
          <p:cNvSpPr>
            <a:spLocks noGrp="1"/>
          </p:cNvSpPr>
          <p:nvPr>
            <p:ph type="title"/>
          </p:nvPr>
        </p:nvSpPr>
        <p:spPr>
          <a:xfrm>
            <a:off x="5604111" y="1872363"/>
            <a:ext cx="6057898" cy="4135529"/>
          </a:xfrm>
        </p:spPr>
        <p:txBody>
          <a:bodyPr vert="horz" lIns="91440" tIns="45720" rIns="91440" bIns="45720" rtlCol="0" anchor="ctr">
            <a:normAutofit/>
          </a:bodyPr>
          <a:lstStyle/>
          <a:p>
            <a:pPr algn="just"/>
            <a:r>
              <a:rPr lang="en-US" sz="2900" dirty="0">
                <a:solidFill>
                  <a:srgbClr val="FFFFFF"/>
                </a:solidFill>
                <a:latin typeface="Bahnschrift Light SemiCondensed" panose="020B0502040204020203" pitchFamily="34" charset="0"/>
              </a:rPr>
              <a:t>Hardware Firewall </a:t>
            </a:r>
            <a:r>
              <a:rPr lang="en-US" sz="2900" dirty="0" err="1">
                <a:solidFill>
                  <a:srgbClr val="FFFFFF"/>
                </a:solidFill>
                <a:latin typeface="Bahnschrift Light SemiCondensed" panose="020B0502040204020203" pitchFamily="34" charset="0"/>
              </a:rPr>
              <a:t>funguje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ako</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samostatný</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spotrebič</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ktorý</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sleduje</a:t>
            </a:r>
            <a:r>
              <a:rPr lang="en-US" sz="2900" dirty="0">
                <a:solidFill>
                  <a:srgbClr val="FFFFFF"/>
                </a:solidFill>
                <a:latin typeface="Bahnschrift Light SemiCondensed" panose="020B0502040204020203" pitchFamily="34" charset="0"/>
              </a:rPr>
              <a:t> 3. a 4. OSI </a:t>
            </a:r>
            <a:r>
              <a:rPr lang="en-US" sz="2900" dirty="0" err="1">
                <a:solidFill>
                  <a:srgbClr val="FFFFFF"/>
                </a:solidFill>
                <a:latin typeface="Bahnschrift Light SemiCondensed" panose="020B0502040204020203" pitchFamily="34" charset="0"/>
              </a:rPr>
              <a:t>vrstvy</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skenuje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prevádzku</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medzi</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vonkajšími</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zdrojmi</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lokálnou</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sieťou</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alebo</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medzi</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segmentami</a:t>
            </a:r>
            <a:r>
              <a:rPr lang="en-US" sz="2900" dirty="0">
                <a:solidFill>
                  <a:srgbClr val="FFFFFF"/>
                </a:solidFill>
                <a:latin typeface="Bahnschrift Light SemiCondensed" panose="020B0502040204020203" pitchFamily="34" charset="0"/>
              </a:rPr>
              <a:t> v </a:t>
            </a:r>
            <a:r>
              <a:rPr lang="en-US" sz="2900" dirty="0" err="1">
                <a:solidFill>
                  <a:srgbClr val="FFFFFF"/>
                </a:solidFill>
                <a:latin typeface="Bahnschrift Light SemiCondensed" panose="020B0502040204020203" pitchFamily="34" charset="0"/>
              </a:rPr>
              <a:t>sieti</a:t>
            </a:r>
            <a:r>
              <a:rPr lang="en-US" sz="2900" dirty="0">
                <a:solidFill>
                  <a:srgbClr val="FFFFFF"/>
                </a:solidFill>
                <a:latin typeface="Bahnschrift Light SemiCondensed" panose="020B0502040204020203" pitchFamily="34" charset="0"/>
              </a:rPr>
              <a:t>.</a:t>
            </a:r>
            <a:br>
              <a:rPr lang="en-US" sz="2900" dirty="0">
                <a:solidFill>
                  <a:srgbClr val="FFFFFF"/>
                </a:solidFill>
                <a:latin typeface="Bahnschrift Light SemiCondensed" panose="020B0502040204020203" pitchFamily="34" charset="0"/>
              </a:rPr>
            </a:br>
            <a:r>
              <a:rPr lang="en-US" sz="2900" dirty="0" err="1">
                <a:solidFill>
                  <a:srgbClr val="FFFFFF"/>
                </a:solidFill>
                <a:latin typeface="Bahnschrift Light SemiCondensed" panose="020B0502040204020203" pitchFamily="34" charset="0"/>
              </a:rPr>
              <a:t>Packety</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monitorujú</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hlbokou</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inšpekciou</a:t>
            </a:r>
            <a:r>
              <a:rPr lang="en-US" sz="2900" dirty="0">
                <a:solidFill>
                  <a:srgbClr val="FFFFFF"/>
                </a:solidFill>
                <a:latin typeface="Bahnschrift Light SemiCondensed" panose="020B0502040204020203" pitchFamily="34" charset="0"/>
              </a:rPr>
              <a:t>. Ak packet </a:t>
            </a:r>
            <a:r>
              <a:rPr lang="en-US" sz="2900" dirty="0" err="1">
                <a:solidFill>
                  <a:srgbClr val="FFFFFF"/>
                </a:solidFill>
                <a:latin typeface="Bahnschrift Light SemiCondensed" panose="020B0502040204020203" pitchFamily="34" charset="0"/>
              </a:rPr>
              <a:t>nespĺňa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predtým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vybraté</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kritéria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podľa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pravidiel</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vybraných</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správcom</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siete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komunikácia</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bude</a:t>
            </a:r>
            <a:r>
              <a:rPr lang="en-US" sz="2900" dirty="0">
                <a:solidFill>
                  <a:srgbClr val="FFFFFF"/>
                </a:solidFill>
                <a:latin typeface="Bahnschrift Light SemiCondensed" panose="020B0502040204020203" pitchFamily="34" charset="0"/>
              </a:rPr>
              <a:t> </a:t>
            </a:r>
            <a:r>
              <a:rPr lang="en-US" sz="2900" dirty="0" err="1">
                <a:solidFill>
                  <a:srgbClr val="FFFFFF"/>
                </a:solidFill>
                <a:latin typeface="Bahnschrift Light SemiCondensed" panose="020B0502040204020203" pitchFamily="34" charset="0"/>
              </a:rPr>
              <a:t>odmietnutá</a:t>
            </a:r>
            <a:r>
              <a:rPr lang="en-US" sz="2900" dirty="0">
                <a:solidFill>
                  <a:srgbClr val="FFFFFF"/>
                </a:solidFill>
                <a:latin typeface="Bahnschrift Light SemiCondensed" panose="020B0502040204020203" pitchFamily="34" charset="0"/>
              </a:rPr>
              <a:t> a </a:t>
            </a:r>
            <a:r>
              <a:rPr lang="en-US" sz="2900" dirty="0" err="1">
                <a:solidFill>
                  <a:srgbClr val="FFFFFF"/>
                </a:solidFill>
                <a:latin typeface="Bahnschrift Light SemiCondensed" panose="020B0502040204020203" pitchFamily="34" charset="0"/>
              </a:rPr>
              <a:t>zablokovaná</a:t>
            </a:r>
            <a:r>
              <a:rPr lang="en-US" sz="2900" dirty="0">
                <a:solidFill>
                  <a:srgbClr val="FFFFFF"/>
                </a:solidFill>
                <a:latin typeface="Bahnschrift Light SemiCondensed" panose="020B0502040204020203" pitchFamily="34" charset="0"/>
              </a:rPr>
              <a:t>.</a:t>
            </a:r>
          </a:p>
        </p:txBody>
      </p:sp>
      <p:sp>
        <p:nvSpPr>
          <p:cNvPr id="3" name="Zástupný text 2">
            <a:extLst>
              <a:ext uri="{FF2B5EF4-FFF2-40B4-BE49-F238E27FC236}">
                <a16:creationId xmlns:a16="http://schemas.microsoft.com/office/drawing/2014/main" id="{E6CF518B-349C-9F90-E5CD-312DB1D717D8}"/>
              </a:ext>
            </a:extLst>
          </p:cNvPr>
          <p:cNvSpPr>
            <a:spLocks noGrp="1"/>
          </p:cNvSpPr>
          <p:nvPr>
            <p:ph type="body" idx="1"/>
          </p:nvPr>
        </p:nvSpPr>
        <p:spPr>
          <a:xfrm>
            <a:off x="571502" y="917844"/>
            <a:ext cx="1569814" cy="332222"/>
          </a:xfrm>
        </p:spPr>
        <p:txBody>
          <a:bodyPr vert="horz" lIns="91440" tIns="45720" rIns="91440" bIns="45720" rtlCol="0" anchor="t">
            <a:normAutofit lnSpcReduction="10000"/>
          </a:bodyPr>
          <a:lstStyle/>
          <a:p>
            <a:r>
              <a:rPr lang="en-US" u="sng" dirty="0">
                <a:solidFill>
                  <a:srgbClr val="FFFFFF"/>
                </a:solidFill>
              </a:rPr>
              <a:t>Firewall</a:t>
            </a:r>
          </a:p>
        </p:txBody>
      </p:sp>
      <p:sp>
        <p:nvSpPr>
          <p:cNvPr id="4" name="Obdĺžnik 3">
            <a:extLst>
              <a:ext uri="{FF2B5EF4-FFF2-40B4-BE49-F238E27FC236}">
                <a16:creationId xmlns:a16="http://schemas.microsoft.com/office/drawing/2014/main" id="{B2141BF7-3771-3520-8E1D-9595E56F8422}"/>
              </a:ext>
            </a:extLst>
          </p:cNvPr>
          <p:cNvSpPr/>
          <p:nvPr/>
        </p:nvSpPr>
        <p:spPr>
          <a:xfrm>
            <a:off x="279720" y="292261"/>
            <a:ext cx="11632557" cy="6273478"/>
          </a:xfrm>
          <a:prstGeom prst="rect">
            <a:avLst/>
          </a:prstGeom>
          <a:noFill/>
          <a:ln w="31750" cmpd="sng">
            <a:solidFill>
              <a:schemeClr val="bg1"/>
            </a:solidFill>
            <a:prstDash val="dash"/>
            <a:extLst>
              <a:ext uri="{C807C97D-BFC1-408E-A445-0C87EB9F89A2}">
                <ask:lineSketchStyleProps xmlns:ask="http://schemas.microsoft.com/office/drawing/2018/sketchyshapes" sd="1219033472">
                  <a:custGeom>
                    <a:avLst/>
                    <a:gdLst>
                      <a:gd name="connsiteX0" fmla="*/ 0 w 11632557"/>
                      <a:gd name="connsiteY0" fmla="*/ 0 h 6273478"/>
                      <a:gd name="connsiteX1" fmla="*/ 465302 w 11632557"/>
                      <a:gd name="connsiteY1" fmla="*/ 0 h 6273478"/>
                      <a:gd name="connsiteX2" fmla="*/ 697953 w 11632557"/>
                      <a:gd name="connsiteY2" fmla="*/ 0 h 6273478"/>
                      <a:gd name="connsiteX3" fmla="*/ 1512232 w 11632557"/>
                      <a:gd name="connsiteY3" fmla="*/ 0 h 6273478"/>
                      <a:gd name="connsiteX4" fmla="*/ 1977535 w 11632557"/>
                      <a:gd name="connsiteY4" fmla="*/ 0 h 6273478"/>
                      <a:gd name="connsiteX5" fmla="*/ 2442837 w 11632557"/>
                      <a:gd name="connsiteY5" fmla="*/ 0 h 6273478"/>
                      <a:gd name="connsiteX6" fmla="*/ 3257116 w 11632557"/>
                      <a:gd name="connsiteY6" fmla="*/ 0 h 6273478"/>
                      <a:gd name="connsiteX7" fmla="*/ 3606093 w 11632557"/>
                      <a:gd name="connsiteY7" fmla="*/ 0 h 6273478"/>
                      <a:gd name="connsiteX8" fmla="*/ 4420372 w 11632557"/>
                      <a:gd name="connsiteY8" fmla="*/ 0 h 6273478"/>
                      <a:gd name="connsiteX9" fmla="*/ 5234651 w 11632557"/>
                      <a:gd name="connsiteY9" fmla="*/ 0 h 6273478"/>
                      <a:gd name="connsiteX10" fmla="*/ 5816279 w 11632557"/>
                      <a:gd name="connsiteY10" fmla="*/ 0 h 6273478"/>
                      <a:gd name="connsiteX11" fmla="*/ 6630557 w 11632557"/>
                      <a:gd name="connsiteY11" fmla="*/ 0 h 6273478"/>
                      <a:gd name="connsiteX12" fmla="*/ 7095860 w 11632557"/>
                      <a:gd name="connsiteY12" fmla="*/ 0 h 6273478"/>
                      <a:gd name="connsiteX13" fmla="*/ 7561162 w 11632557"/>
                      <a:gd name="connsiteY13" fmla="*/ 0 h 6273478"/>
                      <a:gd name="connsiteX14" fmla="*/ 8259115 w 11632557"/>
                      <a:gd name="connsiteY14" fmla="*/ 0 h 6273478"/>
                      <a:gd name="connsiteX15" fmla="*/ 8724418 w 11632557"/>
                      <a:gd name="connsiteY15" fmla="*/ 0 h 6273478"/>
                      <a:gd name="connsiteX16" fmla="*/ 9538697 w 11632557"/>
                      <a:gd name="connsiteY16" fmla="*/ 0 h 6273478"/>
                      <a:gd name="connsiteX17" fmla="*/ 10352976 w 11632557"/>
                      <a:gd name="connsiteY17" fmla="*/ 0 h 6273478"/>
                      <a:gd name="connsiteX18" fmla="*/ 10934604 w 11632557"/>
                      <a:gd name="connsiteY18" fmla="*/ 0 h 6273478"/>
                      <a:gd name="connsiteX19" fmla="*/ 11632557 w 11632557"/>
                      <a:gd name="connsiteY19" fmla="*/ 0 h 6273478"/>
                      <a:gd name="connsiteX20" fmla="*/ 11632557 w 11632557"/>
                      <a:gd name="connsiteY20" fmla="*/ 382112 h 6273478"/>
                      <a:gd name="connsiteX21" fmla="*/ 11632557 w 11632557"/>
                      <a:gd name="connsiteY21" fmla="*/ 826958 h 6273478"/>
                      <a:gd name="connsiteX22" fmla="*/ 11632557 w 11632557"/>
                      <a:gd name="connsiteY22" fmla="*/ 1460009 h 6273478"/>
                      <a:gd name="connsiteX23" fmla="*/ 11632557 w 11632557"/>
                      <a:gd name="connsiteY23" fmla="*/ 1967591 h 6273478"/>
                      <a:gd name="connsiteX24" fmla="*/ 11632557 w 11632557"/>
                      <a:gd name="connsiteY24" fmla="*/ 2412437 h 6273478"/>
                      <a:gd name="connsiteX25" fmla="*/ 11632557 w 11632557"/>
                      <a:gd name="connsiteY25" fmla="*/ 3045488 h 6273478"/>
                      <a:gd name="connsiteX26" fmla="*/ 11632557 w 11632557"/>
                      <a:gd name="connsiteY26" fmla="*/ 3615805 h 6273478"/>
                      <a:gd name="connsiteX27" fmla="*/ 11632557 w 11632557"/>
                      <a:gd name="connsiteY27" fmla="*/ 4186121 h 6273478"/>
                      <a:gd name="connsiteX28" fmla="*/ 11632557 w 11632557"/>
                      <a:gd name="connsiteY28" fmla="*/ 4881907 h 6273478"/>
                      <a:gd name="connsiteX29" fmla="*/ 11632557 w 11632557"/>
                      <a:gd name="connsiteY29" fmla="*/ 5514957 h 6273478"/>
                      <a:gd name="connsiteX30" fmla="*/ 11632557 w 11632557"/>
                      <a:gd name="connsiteY30" fmla="*/ 6273478 h 6273478"/>
                      <a:gd name="connsiteX31" fmla="*/ 11167255 w 11632557"/>
                      <a:gd name="connsiteY31" fmla="*/ 6273478 h 6273478"/>
                      <a:gd name="connsiteX32" fmla="*/ 10934604 w 11632557"/>
                      <a:gd name="connsiteY32" fmla="*/ 6273478 h 6273478"/>
                      <a:gd name="connsiteX33" fmla="*/ 10236650 w 11632557"/>
                      <a:gd name="connsiteY33" fmla="*/ 6273478 h 6273478"/>
                      <a:gd name="connsiteX34" fmla="*/ 9887673 w 11632557"/>
                      <a:gd name="connsiteY34" fmla="*/ 6273478 h 6273478"/>
                      <a:gd name="connsiteX35" fmla="*/ 9655022 w 11632557"/>
                      <a:gd name="connsiteY35" fmla="*/ 6273478 h 6273478"/>
                      <a:gd name="connsiteX36" fmla="*/ 9306046 w 11632557"/>
                      <a:gd name="connsiteY36" fmla="*/ 6273478 h 6273478"/>
                      <a:gd name="connsiteX37" fmla="*/ 8608092 w 11632557"/>
                      <a:gd name="connsiteY37" fmla="*/ 6273478 h 6273478"/>
                      <a:gd name="connsiteX38" fmla="*/ 8259115 w 11632557"/>
                      <a:gd name="connsiteY38" fmla="*/ 6273478 h 6273478"/>
                      <a:gd name="connsiteX39" fmla="*/ 8026464 w 11632557"/>
                      <a:gd name="connsiteY39" fmla="*/ 6273478 h 6273478"/>
                      <a:gd name="connsiteX40" fmla="*/ 7677488 w 11632557"/>
                      <a:gd name="connsiteY40" fmla="*/ 6273478 h 6273478"/>
                      <a:gd name="connsiteX41" fmla="*/ 7212185 w 11632557"/>
                      <a:gd name="connsiteY41" fmla="*/ 6273478 h 6273478"/>
                      <a:gd name="connsiteX42" fmla="*/ 6630557 w 11632557"/>
                      <a:gd name="connsiteY42" fmla="*/ 6273478 h 6273478"/>
                      <a:gd name="connsiteX43" fmla="*/ 6281581 w 11632557"/>
                      <a:gd name="connsiteY43" fmla="*/ 6273478 h 6273478"/>
                      <a:gd name="connsiteX44" fmla="*/ 5467302 w 11632557"/>
                      <a:gd name="connsiteY44" fmla="*/ 6273478 h 6273478"/>
                      <a:gd name="connsiteX45" fmla="*/ 4885674 w 11632557"/>
                      <a:gd name="connsiteY45" fmla="*/ 6273478 h 6273478"/>
                      <a:gd name="connsiteX46" fmla="*/ 4071395 w 11632557"/>
                      <a:gd name="connsiteY46" fmla="*/ 6273478 h 6273478"/>
                      <a:gd name="connsiteX47" fmla="*/ 3373442 w 11632557"/>
                      <a:gd name="connsiteY47" fmla="*/ 6273478 h 6273478"/>
                      <a:gd name="connsiteX48" fmla="*/ 2908139 w 11632557"/>
                      <a:gd name="connsiteY48" fmla="*/ 6273478 h 6273478"/>
                      <a:gd name="connsiteX49" fmla="*/ 2210186 w 11632557"/>
                      <a:gd name="connsiteY49" fmla="*/ 6273478 h 6273478"/>
                      <a:gd name="connsiteX50" fmla="*/ 1861209 w 11632557"/>
                      <a:gd name="connsiteY50" fmla="*/ 6273478 h 6273478"/>
                      <a:gd name="connsiteX51" fmla="*/ 1279581 w 11632557"/>
                      <a:gd name="connsiteY51" fmla="*/ 6273478 h 6273478"/>
                      <a:gd name="connsiteX52" fmla="*/ 1046930 w 11632557"/>
                      <a:gd name="connsiteY52" fmla="*/ 6273478 h 6273478"/>
                      <a:gd name="connsiteX53" fmla="*/ 0 w 11632557"/>
                      <a:gd name="connsiteY53" fmla="*/ 6273478 h 6273478"/>
                      <a:gd name="connsiteX54" fmla="*/ 0 w 11632557"/>
                      <a:gd name="connsiteY54" fmla="*/ 5703162 h 6273478"/>
                      <a:gd name="connsiteX55" fmla="*/ 0 w 11632557"/>
                      <a:gd name="connsiteY55" fmla="*/ 5070111 h 6273478"/>
                      <a:gd name="connsiteX56" fmla="*/ 0 w 11632557"/>
                      <a:gd name="connsiteY56" fmla="*/ 4437060 h 6273478"/>
                      <a:gd name="connsiteX57" fmla="*/ 0 w 11632557"/>
                      <a:gd name="connsiteY57" fmla="*/ 3992213 h 6273478"/>
                      <a:gd name="connsiteX58" fmla="*/ 0 w 11632557"/>
                      <a:gd name="connsiteY58" fmla="*/ 3296428 h 6273478"/>
                      <a:gd name="connsiteX59" fmla="*/ 0 w 11632557"/>
                      <a:gd name="connsiteY59" fmla="*/ 2726111 h 6273478"/>
                      <a:gd name="connsiteX60" fmla="*/ 0 w 11632557"/>
                      <a:gd name="connsiteY60" fmla="*/ 2344000 h 6273478"/>
                      <a:gd name="connsiteX61" fmla="*/ 0 w 11632557"/>
                      <a:gd name="connsiteY61" fmla="*/ 1773683 h 6273478"/>
                      <a:gd name="connsiteX62" fmla="*/ 0 w 11632557"/>
                      <a:gd name="connsiteY62" fmla="*/ 1266102 h 6273478"/>
                      <a:gd name="connsiteX63" fmla="*/ 0 w 11632557"/>
                      <a:gd name="connsiteY63" fmla="*/ 758521 h 6273478"/>
                      <a:gd name="connsiteX64" fmla="*/ 0 w 11632557"/>
                      <a:gd name="connsiteY64" fmla="*/ 0 h 627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632557" h="6273478" extrusionOk="0">
                        <a:moveTo>
                          <a:pt x="0" y="0"/>
                        </a:moveTo>
                        <a:cubicBezTo>
                          <a:pt x="171985" y="-9466"/>
                          <a:pt x="293244" y="23012"/>
                          <a:pt x="465302" y="0"/>
                        </a:cubicBezTo>
                        <a:cubicBezTo>
                          <a:pt x="637360" y="-23012"/>
                          <a:pt x="586853" y="12102"/>
                          <a:pt x="697953" y="0"/>
                        </a:cubicBezTo>
                        <a:cubicBezTo>
                          <a:pt x="809053" y="-12102"/>
                          <a:pt x="1132562" y="3272"/>
                          <a:pt x="1512232" y="0"/>
                        </a:cubicBezTo>
                        <a:cubicBezTo>
                          <a:pt x="1891902" y="-3272"/>
                          <a:pt x="1864785" y="25068"/>
                          <a:pt x="1977535" y="0"/>
                        </a:cubicBezTo>
                        <a:cubicBezTo>
                          <a:pt x="2090285" y="-25068"/>
                          <a:pt x="2335560" y="5698"/>
                          <a:pt x="2442837" y="0"/>
                        </a:cubicBezTo>
                        <a:cubicBezTo>
                          <a:pt x="2550114" y="-5698"/>
                          <a:pt x="2899525" y="59330"/>
                          <a:pt x="3257116" y="0"/>
                        </a:cubicBezTo>
                        <a:cubicBezTo>
                          <a:pt x="3614707" y="-59330"/>
                          <a:pt x="3522222" y="41702"/>
                          <a:pt x="3606093" y="0"/>
                        </a:cubicBezTo>
                        <a:cubicBezTo>
                          <a:pt x="3689964" y="-41702"/>
                          <a:pt x="4197712" y="49395"/>
                          <a:pt x="4420372" y="0"/>
                        </a:cubicBezTo>
                        <a:cubicBezTo>
                          <a:pt x="4643032" y="-49395"/>
                          <a:pt x="4899947" y="82144"/>
                          <a:pt x="5234651" y="0"/>
                        </a:cubicBezTo>
                        <a:cubicBezTo>
                          <a:pt x="5569355" y="-82144"/>
                          <a:pt x="5653534" y="59691"/>
                          <a:pt x="5816279" y="0"/>
                        </a:cubicBezTo>
                        <a:cubicBezTo>
                          <a:pt x="5979024" y="-59691"/>
                          <a:pt x="6429324" y="60456"/>
                          <a:pt x="6630557" y="0"/>
                        </a:cubicBezTo>
                        <a:cubicBezTo>
                          <a:pt x="6831790" y="-60456"/>
                          <a:pt x="6891864" y="12900"/>
                          <a:pt x="7095860" y="0"/>
                        </a:cubicBezTo>
                        <a:cubicBezTo>
                          <a:pt x="7299856" y="-12900"/>
                          <a:pt x="7386720" y="5582"/>
                          <a:pt x="7561162" y="0"/>
                        </a:cubicBezTo>
                        <a:cubicBezTo>
                          <a:pt x="7735604" y="-5582"/>
                          <a:pt x="8110824" y="11883"/>
                          <a:pt x="8259115" y="0"/>
                        </a:cubicBezTo>
                        <a:cubicBezTo>
                          <a:pt x="8407406" y="-11883"/>
                          <a:pt x="8510264" y="51237"/>
                          <a:pt x="8724418" y="0"/>
                        </a:cubicBezTo>
                        <a:cubicBezTo>
                          <a:pt x="8938572" y="-51237"/>
                          <a:pt x="9367908" y="65416"/>
                          <a:pt x="9538697" y="0"/>
                        </a:cubicBezTo>
                        <a:cubicBezTo>
                          <a:pt x="9709486" y="-65416"/>
                          <a:pt x="10091029" y="95852"/>
                          <a:pt x="10352976" y="0"/>
                        </a:cubicBezTo>
                        <a:cubicBezTo>
                          <a:pt x="10614923" y="-95852"/>
                          <a:pt x="10706111" y="40075"/>
                          <a:pt x="10934604" y="0"/>
                        </a:cubicBezTo>
                        <a:cubicBezTo>
                          <a:pt x="11163097" y="-40075"/>
                          <a:pt x="11392432" y="11188"/>
                          <a:pt x="11632557" y="0"/>
                        </a:cubicBezTo>
                        <a:cubicBezTo>
                          <a:pt x="11646600" y="176096"/>
                          <a:pt x="11587966" y="245265"/>
                          <a:pt x="11632557" y="382112"/>
                        </a:cubicBezTo>
                        <a:cubicBezTo>
                          <a:pt x="11677148" y="518959"/>
                          <a:pt x="11624058" y="723260"/>
                          <a:pt x="11632557" y="826958"/>
                        </a:cubicBezTo>
                        <a:cubicBezTo>
                          <a:pt x="11641056" y="930656"/>
                          <a:pt x="11619778" y="1199315"/>
                          <a:pt x="11632557" y="1460009"/>
                        </a:cubicBezTo>
                        <a:cubicBezTo>
                          <a:pt x="11645336" y="1720703"/>
                          <a:pt x="11594376" y="1797884"/>
                          <a:pt x="11632557" y="1967591"/>
                        </a:cubicBezTo>
                        <a:cubicBezTo>
                          <a:pt x="11670738" y="2137298"/>
                          <a:pt x="11590416" y="2255476"/>
                          <a:pt x="11632557" y="2412437"/>
                        </a:cubicBezTo>
                        <a:cubicBezTo>
                          <a:pt x="11674698" y="2569398"/>
                          <a:pt x="11577006" y="2888285"/>
                          <a:pt x="11632557" y="3045488"/>
                        </a:cubicBezTo>
                        <a:cubicBezTo>
                          <a:pt x="11688108" y="3202691"/>
                          <a:pt x="11579142" y="3346573"/>
                          <a:pt x="11632557" y="3615805"/>
                        </a:cubicBezTo>
                        <a:cubicBezTo>
                          <a:pt x="11685972" y="3885037"/>
                          <a:pt x="11575295" y="3925983"/>
                          <a:pt x="11632557" y="4186121"/>
                        </a:cubicBezTo>
                        <a:cubicBezTo>
                          <a:pt x="11689819" y="4446259"/>
                          <a:pt x="11590534" y="4741828"/>
                          <a:pt x="11632557" y="4881907"/>
                        </a:cubicBezTo>
                        <a:cubicBezTo>
                          <a:pt x="11674580" y="5021986"/>
                          <a:pt x="11615357" y="5355649"/>
                          <a:pt x="11632557" y="5514957"/>
                        </a:cubicBezTo>
                        <a:cubicBezTo>
                          <a:pt x="11649757" y="5674265"/>
                          <a:pt x="11596642" y="5974251"/>
                          <a:pt x="11632557" y="6273478"/>
                        </a:cubicBezTo>
                        <a:cubicBezTo>
                          <a:pt x="11444220" y="6279837"/>
                          <a:pt x="11292439" y="6250990"/>
                          <a:pt x="11167255" y="6273478"/>
                        </a:cubicBezTo>
                        <a:cubicBezTo>
                          <a:pt x="11042071" y="6295966"/>
                          <a:pt x="10992027" y="6246648"/>
                          <a:pt x="10934604" y="6273478"/>
                        </a:cubicBezTo>
                        <a:cubicBezTo>
                          <a:pt x="10877181" y="6300308"/>
                          <a:pt x="10402043" y="6255357"/>
                          <a:pt x="10236650" y="6273478"/>
                        </a:cubicBezTo>
                        <a:cubicBezTo>
                          <a:pt x="10071257" y="6291599"/>
                          <a:pt x="9967282" y="6259637"/>
                          <a:pt x="9887673" y="6273478"/>
                        </a:cubicBezTo>
                        <a:cubicBezTo>
                          <a:pt x="9808064" y="6287319"/>
                          <a:pt x="9737074" y="6247507"/>
                          <a:pt x="9655022" y="6273478"/>
                        </a:cubicBezTo>
                        <a:cubicBezTo>
                          <a:pt x="9572970" y="6299449"/>
                          <a:pt x="9472242" y="6253113"/>
                          <a:pt x="9306046" y="6273478"/>
                        </a:cubicBezTo>
                        <a:cubicBezTo>
                          <a:pt x="9139850" y="6293843"/>
                          <a:pt x="8842609" y="6220310"/>
                          <a:pt x="8608092" y="6273478"/>
                        </a:cubicBezTo>
                        <a:cubicBezTo>
                          <a:pt x="8373575" y="6326646"/>
                          <a:pt x="8396731" y="6247670"/>
                          <a:pt x="8259115" y="6273478"/>
                        </a:cubicBezTo>
                        <a:cubicBezTo>
                          <a:pt x="8121499" y="6299286"/>
                          <a:pt x="8131670" y="6247716"/>
                          <a:pt x="8026464" y="6273478"/>
                        </a:cubicBezTo>
                        <a:cubicBezTo>
                          <a:pt x="7921258" y="6299240"/>
                          <a:pt x="7791433" y="6246378"/>
                          <a:pt x="7677488" y="6273478"/>
                        </a:cubicBezTo>
                        <a:cubicBezTo>
                          <a:pt x="7563543" y="6300578"/>
                          <a:pt x="7441201" y="6256761"/>
                          <a:pt x="7212185" y="6273478"/>
                        </a:cubicBezTo>
                        <a:cubicBezTo>
                          <a:pt x="6983169" y="6290195"/>
                          <a:pt x="6778413" y="6233398"/>
                          <a:pt x="6630557" y="6273478"/>
                        </a:cubicBezTo>
                        <a:cubicBezTo>
                          <a:pt x="6482701" y="6313558"/>
                          <a:pt x="6440882" y="6232785"/>
                          <a:pt x="6281581" y="6273478"/>
                        </a:cubicBezTo>
                        <a:cubicBezTo>
                          <a:pt x="6122280" y="6314171"/>
                          <a:pt x="5721285" y="6214908"/>
                          <a:pt x="5467302" y="6273478"/>
                        </a:cubicBezTo>
                        <a:cubicBezTo>
                          <a:pt x="5213319" y="6332048"/>
                          <a:pt x="5065493" y="6241181"/>
                          <a:pt x="4885674" y="6273478"/>
                        </a:cubicBezTo>
                        <a:cubicBezTo>
                          <a:pt x="4705855" y="6305775"/>
                          <a:pt x="4251890" y="6213978"/>
                          <a:pt x="4071395" y="6273478"/>
                        </a:cubicBezTo>
                        <a:cubicBezTo>
                          <a:pt x="3890900" y="6332978"/>
                          <a:pt x="3670530" y="6245791"/>
                          <a:pt x="3373442" y="6273478"/>
                        </a:cubicBezTo>
                        <a:cubicBezTo>
                          <a:pt x="3076354" y="6301165"/>
                          <a:pt x="3119101" y="6268048"/>
                          <a:pt x="2908139" y="6273478"/>
                        </a:cubicBezTo>
                        <a:cubicBezTo>
                          <a:pt x="2697177" y="6278908"/>
                          <a:pt x="2387618" y="6205242"/>
                          <a:pt x="2210186" y="6273478"/>
                        </a:cubicBezTo>
                        <a:cubicBezTo>
                          <a:pt x="2032754" y="6341714"/>
                          <a:pt x="1972211" y="6234609"/>
                          <a:pt x="1861209" y="6273478"/>
                        </a:cubicBezTo>
                        <a:cubicBezTo>
                          <a:pt x="1750207" y="6312347"/>
                          <a:pt x="1445182" y="6256642"/>
                          <a:pt x="1279581" y="6273478"/>
                        </a:cubicBezTo>
                        <a:cubicBezTo>
                          <a:pt x="1113980" y="6290314"/>
                          <a:pt x="1131460" y="6258836"/>
                          <a:pt x="1046930" y="6273478"/>
                        </a:cubicBezTo>
                        <a:cubicBezTo>
                          <a:pt x="962400" y="6288120"/>
                          <a:pt x="289537" y="6206793"/>
                          <a:pt x="0" y="6273478"/>
                        </a:cubicBezTo>
                        <a:cubicBezTo>
                          <a:pt x="-36235" y="6128313"/>
                          <a:pt x="59508" y="5927186"/>
                          <a:pt x="0" y="5703162"/>
                        </a:cubicBezTo>
                        <a:cubicBezTo>
                          <a:pt x="-59508" y="5479138"/>
                          <a:pt x="13064" y="5368816"/>
                          <a:pt x="0" y="5070111"/>
                        </a:cubicBezTo>
                        <a:cubicBezTo>
                          <a:pt x="-13064" y="4771406"/>
                          <a:pt x="6017" y="4667424"/>
                          <a:pt x="0" y="4437060"/>
                        </a:cubicBezTo>
                        <a:cubicBezTo>
                          <a:pt x="-6017" y="4206696"/>
                          <a:pt x="40623" y="4179004"/>
                          <a:pt x="0" y="3992213"/>
                        </a:cubicBezTo>
                        <a:cubicBezTo>
                          <a:pt x="-40623" y="3805422"/>
                          <a:pt x="33181" y="3488060"/>
                          <a:pt x="0" y="3296428"/>
                        </a:cubicBezTo>
                        <a:cubicBezTo>
                          <a:pt x="-33181" y="3104797"/>
                          <a:pt x="12688" y="2957141"/>
                          <a:pt x="0" y="2726111"/>
                        </a:cubicBezTo>
                        <a:cubicBezTo>
                          <a:pt x="-12688" y="2495081"/>
                          <a:pt x="1480" y="2464662"/>
                          <a:pt x="0" y="2344000"/>
                        </a:cubicBezTo>
                        <a:cubicBezTo>
                          <a:pt x="-1480" y="2223338"/>
                          <a:pt x="52013" y="1900123"/>
                          <a:pt x="0" y="1773683"/>
                        </a:cubicBezTo>
                        <a:cubicBezTo>
                          <a:pt x="-52013" y="1647243"/>
                          <a:pt x="32986" y="1482747"/>
                          <a:pt x="0" y="1266102"/>
                        </a:cubicBezTo>
                        <a:cubicBezTo>
                          <a:pt x="-32986" y="1049457"/>
                          <a:pt x="19142" y="963852"/>
                          <a:pt x="0" y="758521"/>
                        </a:cubicBezTo>
                        <a:cubicBezTo>
                          <a:pt x="-19142" y="553190"/>
                          <a:pt x="29782" y="1689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6" name="Zástupný text 2">
            <a:extLst>
              <a:ext uri="{FF2B5EF4-FFF2-40B4-BE49-F238E27FC236}">
                <a16:creationId xmlns:a16="http://schemas.microsoft.com/office/drawing/2014/main" id="{00D48FEE-40AF-8530-93BE-35D3A9E9ACCC}"/>
              </a:ext>
            </a:extLst>
          </p:cNvPr>
          <p:cNvSpPr txBox="1">
            <a:spLocks/>
          </p:cNvSpPr>
          <p:nvPr/>
        </p:nvSpPr>
        <p:spPr>
          <a:xfrm>
            <a:off x="571502" y="1250066"/>
            <a:ext cx="1569814" cy="332222"/>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0000"/>
              <a:buFont typeface="Arial" panose="020B0604020202020204" pitchFamily="34" charset="0"/>
              <a:buNone/>
              <a:defRPr sz="140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0000"/>
              <a:buFont typeface="Avenir Next LT Pro Light" panose="020B03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80000"/>
              <a:buFont typeface="Avenir Next LT Pro Light" panose="020B03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800" dirty="0">
                <a:solidFill>
                  <a:srgbClr val="FFFFFF"/>
                </a:solidFill>
              </a:rPr>
              <a:t>Hardware</a:t>
            </a:r>
          </a:p>
        </p:txBody>
      </p:sp>
    </p:spTree>
    <p:extLst>
      <p:ext uri="{BB962C8B-B14F-4D97-AF65-F5344CB8AC3E}">
        <p14:creationId xmlns:p14="http://schemas.microsoft.com/office/powerpoint/2010/main" val="2364370589"/>
      </p:ext>
    </p:extLst>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660</TotalTime>
  <Words>899</Words>
  <Application>Microsoft Office PowerPoint</Application>
  <PresentationFormat>Širokouhlá</PresentationFormat>
  <Paragraphs>60</Paragraphs>
  <Slides>13</Slides>
  <Notes>2</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13</vt:i4>
      </vt:variant>
    </vt:vector>
  </HeadingPairs>
  <TitlesOfParts>
    <vt:vector size="20" baseType="lpstr">
      <vt:lpstr>Batang</vt:lpstr>
      <vt:lpstr>Aptos</vt:lpstr>
      <vt:lpstr>Arial</vt:lpstr>
      <vt:lpstr>Avenir Next LT Pro Light</vt:lpstr>
      <vt:lpstr>Avenir Next LT Pro Light (Text)</vt:lpstr>
      <vt:lpstr>Bahnschrift Light SemiCondensed</vt:lpstr>
      <vt:lpstr>AlignmentVTI</vt:lpstr>
      <vt:lpstr>Bezpečnosť na internete</vt:lpstr>
      <vt:lpstr>Obsah</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Veľa ľudí si neuvedomuje aké nebezpečenstvo sa nachádza na intenete. Skoro všetci tam máme niekde uložené osobné údaje, či ich tam chceme, alebo nie. Vieme ale povedať, že akým spôsobom sú zabezpečené? Pravdepodbne nie, preto chcem uviest túto prezentáciu ako možnosť rozšíriť si svoje vedomosti ohľadom tejto témy.</vt:lpstr>
      <vt:lpstr>Prezentácia programu PowerPoint</vt:lpstr>
      <vt:lpstr>Firewall je bezpečnostné zariadenie či software, ktorý zabezpečuje vysielanie a prijímanie dát na internete. Sú to najstarším spôsobom ochrany na počítačových sieťach, kedže boli vynájdené skoro v rovnakom čase ako routere. (cca 1985)</vt:lpstr>
      <vt:lpstr>Poznáme dva typy Firewallov, softwarové a hardwarové. Rozlišujeme ich aj ako hosťovské Firewally a sieťové Firewally, kedže softwarové Firewally vačšinou nájdeme na osobných zariadeniach a ochraňujú práve dané zariadenia zatiaľ čo sieťove Firewally majú vlastné zariadenie a ochraňujú celú sieť.</vt:lpstr>
      <vt:lpstr>Funguje sledovaním packetov, ktoré sú vyslané či prijaté a porovnávaním ich s listom známych hrozieb. Dáta, ktoré považuje za nebezpečné zahodí.</vt:lpstr>
      <vt:lpstr>Hardware Firewall funguje ako samostatný spotrebič, ktorý sleduje 3. a 4. OSI vrstvy a skenuje prevádzku medzi vonkajšími zdrojmi a lokálnou sieťou alebo medzi segmentami v sieti. Packety monitorujú hlbokou inšpekciou. Ak packet nespĺňa predtým vybraté kritéria, podľa pravidiel vybraných správcom siete, komunikácia bude odmietnutá a zablokovaná.</vt:lpstr>
      <vt:lpstr>VPN</vt:lpstr>
      <vt:lpstr>VPN</vt:lpstr>
      <vt:lpstr>VPN</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Bezpečnosť na internete</dc:title>
  <dc:creator>Halagacka Michal</dc:creator>
  <cp:lastModifiedBy>Halagacka Michal</cp:lastModifiedBy>
  <cp:revision>6</cp:revision>
  <dcterms:created xsi:type="dcterms:W3CDTF">2024-04-24T18:23:21Z</dcterms:created>
  <dcterms:modified xsi:type="dcterms:W3CDTF">2024-04-28T20:43:43Z</dcterms:modified>
</cp:coreProperties>
</file>