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1AD9"/>
    <a:srgbClr val="873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19E2A-6307-4F45-89E3-3DC76EB3A14D}" type="datetimeFigureOut">
              <a:rPr lang="sk-SK" smtClean="0"/>
              <a:t>25. 4. 2024</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EC019-426A-4884-A6F6-69022CBF601B}" type="slidenum">
              <a:rPr lang="sk-SK" smtClean="0"/>
              <a:t>‹#›</a:t>
            </a:fld>
            <a:endParaRPr lang="sk-SK"/>
          </a:p>
        </p:txBody>
      </p:sp>
    </p:spTree>
    <p:extLst>
      <p:ext uri="{BB962C8B-B14F-4D97-AF65-F5344CB8AC3E}">
        <p14:creationId xmlns:p14="http://schemas.microsoft.com/office/powerpoint/2010/main" val="35097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8</a:t>
            </a:fld>
            <a:endParaRPr lang="sk-SK"/>
          </a:p>
        </p:txBody>
      </p:sp>
    </p:spTree>
    <p:extLst>
      <p:ext uri="{BB962C8B-B14F-4D97-AF65-F5344CB8AC3E}">
        <p14:creationId xmlns:p14="http://schemas.microsoft.com/office/powerpoint/2010/main" val="309099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9</a:t>
            </a:fld>
            <a:endParaRPr lang="sk-SK"/>
          </a:p>
        </p:txBody>
      </p:sp>
    </p:spTree>
    <p:extLst>
      <p:ext uri="{BB962C8B-B14F-4D97-AF65-F5344CB8AC3E}">
        <p14:creationId xmlns:p14="http://schemas.microsoft.com/office/powerpoint/2010/main" val="214496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47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8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66803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90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8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0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99461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2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4/25/2024</a:t>
            </a:fld>
            <a:endParaRPr lang="en-US" dirty="0"/>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4/25/2024</a:t>
            </a:fld>
            <a:endParaRPr lang="en-US" dirty="0"/>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dirty="0"/>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367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brázok, na ktorom je zima&#10;&#10;Automaticky generovaný popis">
            <a:extLst>
              <a:ext uri="{FF2B5EF4-FFF2-40B4-BE49-F238E27FC236}">
                <a16:creationId xmlns:a16="http://schemas.microsoft.com/office/drawing/2014/main" id="{D52E6F8A-0F56-5D76-E962-6D899A617839}"/>
              </a:ext>
            </a:extLst>
          </p:cNvPr>
          <p:cNvPicPr>
            <a:picLocks noChangeAspect="1"/>
          </p:cNvPicPr>
          <p:nvPr/>
        </p:nvPicPr>
        <p:blipFill rotWithShape="1">
          <a:blip r:embed="rId2">
            <a:alphaModFix amt="60000"/>
          </a:blip>
          <a:srcRect r="25"/>
          <a:stretch/>
        </p:blipFill>
        <p:spPr>
          <a:xfrm>
            <a:off x="3048" y="10"/>
            <a:ext cx="12188952" cy="6857990"/>
          </a:xfrm>
          <a:prstGeom prst="rect">
            <a:avLst/>
          </a:prstGeom>
        </p:spPr>
      </p:pic>
      <p:sp>
        <p:nvSpPr>
          <p:cNvPr id="2" name="Nadpis 1">
            <a:extLst>
              <a:ext uri="{FF2B5EF4-FFF2-40B4-BE49-F238E27FC236}">
                <a16:creationId xmlns:a16="http://schemas.microsoft.com/office/drawing/2014/main" id="{483EAEBB-EDB7-9F1D-B4E5-DFB04E765C66}"/>
              </a:ext>
            </a:extLst>
          </p:cNvPr>
          <p:cNvSpPr>
            <a:spLocks noGrp="1"/>
          </p:cNvSpPr>
          <p:nvPr>
            <p:ph type="ctrTitle"/>
          </p:nvPr>
        </p:nvSpPr>
        <p:spPr>
          <a:xfrm>
            <a:off x="521209" y="822960"/>
            <a:ext cx="7213092" cy="5015169"/>
          </a:xfrm>
        </p:spPr>
        <p:txBody>
          <a:bodyPr>
            <a:normAutofit/>
          </a:bodyPr>
          <a:lstStyle/>
          <a:p>
            <a:r>
              <a:rPr lang="sk-SK" sz="6000" dirty="0">
                <a:solidFill>
                  <a:srgbClr val="FFFFFF"/>
                </a:solidFill>
              </a:rPr>
              <a:t>Bezpečnosť na</a:t>
            </a:r>
            <a:br>
              <a:rPr lang="en-US" sz="6000" dirty="0">
                <a:solidFill>
                  <a:srgbClr val="FFFFFF"/>
                </a:solidFill>
              </a:rPr>
            </a:br>
            <a:r>
              <a:rPr lang="sk-SK" sz="6000" dirty="0">
                <a:solidFill>
                  <a:srgbClr val="FFFFFF"/>
                </a:solidFill>
              </a:rPr>
              <a:t>inte</a:t>
            </a:r>
            <a:r>
              <a:rPr lang="en-US" sz="6000" dirty="0">
                <a:solidFill>
                  <a:srgbClr val="FFFFFF"/>
                </a:solidFill>
              </a:rPr>
              <a:t>r</a:t>
            </a:r>
            <a:r>
              <a:rPr lang="sk-SK" sz="6000" dirty="0">
                <a:solidFill>
                  <a:srgbClr val="FFFFFF"/>
                </a:solidFill>
              </a:rPr>
              <a:t>nete</a:t>
            </a:r>
          </a:p>
        </p:txBody>
      </p:sp>
      <p:sp>
        <p:nvSpPr>
          <p:cNvPr id="3" name="Podnadpis 2">
            <a:extLst>
              <a:ext uri="{FF2B5EF4-FFF2-40B4-BE49-F238E27FC236}">
                <a16:creationId xmlns:a16="http://schemas.microsoft.com/office/drawing/2014/main" id="{F1417FA7-6380-0707-23D0-D6244964A0EA}"/>
              </a:ext>
            </a:extLst>
          </p:cNvPr>
          <p:cNvSpPr>
            <a:spLocks noGrp="1"/>
          </p:cNvSpPr>
          <p:nvPr>
            <p:ph type="subTitle" idx="1"/>
          </p:nvPr>
        </p:nvSpPr>
        <p:spPr>
          <a:xfrm>
            <a:off x="9261493" y="3041761"/>
            <a:ext cx="2429605" cy="2856204"/>
          </a:xfrm>
        </p:spPr>
        <p:txBody>
          <a:bodyPr>
            <a:normAutofit/>
          </a:bodyPr>
          <a:lstStyle/>
          <a:p>
            <a:r>
              <a:rPr lang="en-US" dirty="0">
                <a:solidFill>
                  <a:srgbClr val="FFFFFF"/>
                </a:solidFill>
              </a:rPr>
              <a:t>Michal </a:t>
            </a:r>
            <a:r>
              <a:rPr lang="sk-SK" dirty="0" err="1">
                <a:solidFill>
                  <a:srgbClr val="FFFFFF"/>
                </a:solidFill>
              </a:rPr>
              <a:t>Halagačka</a:t>
            </a:r>
            <a:endParaRPr lang="sk-SK" dirty="0">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3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4310F31-EAD6-45FB-A352-DF85F0E407F6}"/>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dirty="0" err="1">
                <a:latin typeface="Avenir Next LT Pro Light (Text)"/>
              </a:rPr>
              <a:t>Obsah</a:t>
            </a:r>
            <a:endParaRPr lang="en-US" sz="4800" dirty="0">
              <a:latin typeface="Avenir Next LT Pro Light (Text)"/>
            </a:endParaRPr>
          </a:p>
        </p:txBody>
      </p:sp>
      <p:cxnSp>
        <p:nvCxnSpPr>
          <p:cNvPr id="2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Nadpis 1">
            <a:extLst>
              <a:ext uri="{FF2B5EF4-FFF2-40B4-BE49-F238E27FC236}">
                <a16:creationId xmlns:a16="http://schemas.microsoft.com/office/drawing/2014/main" id="{2BC0E0F4-3620-E40D-6D15-6D5A55EFAC4C}"/>
              </a:ext>
            </a:extLst>
          </p:cNvPr>
          <p:cNvSpPr txBox="1">
            <a:spLocks/>
          </p:cNvSpPr>
          <p:nvPr/>
        </p:nvSpPr>
        <p:spPr>
          <a:xfrm>
            <a:off x="4764196" y="924264"/>
            <a:ext cx="6867115" cy="5009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r>
              <a:rPr lang="sk-SK" sz="3200" u="sng" dirty="0"/>
              <a:t>Úvod </a:t>
            </a:r>
            <a:endParaRPr lang="en-US" sz="3200" u="sng" dirty="0"/>
          </a:p>
          <a:p>
            <a:r>
              <a:rPr lang="sk-SK" sz="3200" dirty="0"/>
              <a:t>- Prečo je toto dôležité </a:t>
            </a:r>
            <a:endParaRPr lang="en-US" sz="3200" dirty="0"/>
          </a:p>
          <a:p>
            <a:r>
              <a:rPr lang="sk-SK" sz="3200" u="sng" dirty="0"/>
              <a:t>VPN </a:t>
            </a:r>
            <a:endParaRPr lang="en-US" sz="3200" u="sng" dirty="0"/>
          </a:p>
          <a:p>
            <a:r>
              <a:rPr lang="sk-SK" sz="3200" dirty="0"/>
              <a:t>- Ako funguje </a:t>
            </a:r>
            <a:endParaRPr lang="en-US" sz="3200" dirty="0"/>
          </a:p>
          <a:p>
            <a:r>
              <a:rPr lang="sk-SK" sz="3200" dirty="0"/>
              <a:t>- </a:t>
            </a:r>
            <a:r>
              <a:rPr lang="en-US" sz="3200" dirty="0"/>
              <a:t>I</a:t>
            </a:r>
            <a:r>
              <a:rPr lang="sk-SK" sz="3200" dirty="0"/>
              <a:t>ch využitia </a:t>
            </a:r>
            <a:endParaRPr lang="en-US" sz="3200" dirty="0"/>
          </a:p>
          <a:p>
            <a:r>
              <a:rPr lang="sk-SK" sz="3200" u="sng" dirty="0"/>
              <a:t>Firewall </a:t>
            </a:r>
            <a:endParaRPr lang="en-US" sz="3200" u="sng" dirty="0"/>
          </a:p>
          <a:p>
            <a:r>
              <a:rPr lang="en-US" sz="3200" dirty="0"/>
              <a:t>- </a:t>
            </a:r>
            <a:r>
              <a:rPr lang="sk-SK" sz="3200" dirty="0"/>
              <a:t>Začiatky </a:t>
            </a:r>
            <a:r>
              <a:rPr lang="en-US" sz="3200" dirty="0"/>
              <a:t>F</a:t>
            </a:r>
            <a:r>
              <a:rPr lang="sk-SK" sz="3200" dirty="0" err="1"/>
              <a:t>irewallov</a:t>
            </a:r>
            <a:r>
              <a:rPr lang="sk-SK" sz="3200" dirty="0"/>
              <a:t> </a:t>
            </a:r>
            <a:endParaRPr lang="en-US" sz="3200" dirty="0"/>
          </a:p>
          <a:p>
            <a:r>
              <a:rPr lang="sk-SK" sz="3200" dirty="0"/>
              <a:t>- Typy </a:t>
            </a:r>
            <a:r>
              <a:rPr lang="en-US" sz="3200" dirty="0"/>
              <a:t>F</a:t>
            </a:r>
            <a:r>
              <a:rPr lang="sk-SK" sz="3200" dirty="0" err="1"/>
              <a:t>irewallov</a:t>
            </a:r>
            <a:endParaRPr lang="sk-SK" sz="3200" dirty="0"/>
          </a:p>
        </p:txBody>
      </p:sp>
      <p:pic>
        <p:nvPicPr>
          <p:cNvPr id="8" name="Picture 41">
            <a:extLst>
              <a:ext uri="{FF2B5EF4-FFF2-40B4-BE49-F238E27FC236}">
                <a16:creationId xmlns:a16="http://schemas.microsoft.com/office/drawing/2014/main" id="{18F15131-97B6-7767-1CD8-2159472E2F2C}"/>
              </a:ext>
            </a:extLst>
          </p:cNvPr>
          <p:cNvPicPr>
            <a:picLocks noChangeAspect="1"/>
          </p:cNvPicPr>
          <p:nvPr/>
        </p:nvPicPr>
        <p:blipFill rotWithShape="1">
          <a:blip r:embed="rId2"/>
          <a:srcRect t="11388" b="4342"/>
          <a:stretch/>
        </p:blipFill>
        <p:spPr>
          <a:xfrm>
            <a:off x="-12192001" y="-1231"/>
            <a:ext cx="12192001" cy="6857989"/>
          </a:xfrm>
          <a:prstGeom prst="rect">
            <a:avLst/>
          </a:prstGeom>
        </p:spPr>
      </p:pic>
    </p:spTree>
    <p:extLst>
      <p:ext uri="{BB962C8B-B14F-4D97-AF65-F5344CB8AC3E}">
        <p14:creationId xmlns:p14="http://schemas.microsoft.com/office/powerpoint/2010/main" val="1477836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3168C5-529E-4E00-9D4C-9F5E3252E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F07BAF3-9192-40BA-915C-84551923BF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C0903C-FF46-4546-AC00-F18FCD5BF9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571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70C4DD-D704-4C63-874C-EA8923E7FA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1"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152486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a:solidFill>
                  <a:schemeClr val="bg1"/>
                </a:solidFill>
              </a:rPr>
              <a:t>Úvod</a:t>
            </a:r>
            <a:endParaRPr lang="en-US" sz="3200" dirty="0">
              <a:solidFill>
                <a:schemeClr val="bg1"/>
              </a:solidFill>
            </a:endParaRPr>
          </a:p>
        </p:txBody>
      </p:sp>
      <p:sp>
        <p:nvSpPr>
          <p:cNvPr id="9" name="Zástupný text 2">
            <a:extLst>
              <a:ext uri="{FF2B5EF4-FFF2-40B4-BE49-F238E27FC236}">
                <a16:creationId xmlns:a16="http://schemas.microsoft.com/office/drawing/2014/main" id="{6B5B7D83-65C1-7A06-0EB7-61FF9D86A54C}"/>
              </a:ext>
            </a:extLst>
          </p:cNvPr>
          <p:cNvSpPr txBox="1">
            <a:spLocks/>
          </p:cNvSpPr>
          <p:nvPr/>
        </p:nvSpPr>
        <p:spPr>
          <a:xfrm>
            <a:off x="-4896173"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11" name="Nadpis 1">
            <a:extLst>
              <a:ext uri="{FF2B5EF4-FFF2-40B4-BE49-F238E27FC236}">
                <a16:creationId xmlns:a16="http://schemas.microsoft.com/office/drawing/2014/main" id="{1AF2A0C0-0F69-A4E6-EF6E-CFA9EA0ADBDB}"/>
              </a:ext>
            </a:extLst>
          </p:cNvPr>
          <p:cNvSpPr txBox="1">
            <a:spLocks/>
          </p:cNvSpPr>
          <p:nvPr/>
        </p:nvSpPr>
        <p:spPr>
          <a:xfrm>
            <a:off x="6476322" y="-613243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56707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888578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152610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331847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8885788"/>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
        <p:nvSpPr>
          <p:cNvPr id="12" name="Ovál 11">
            <a:extLst>
              <a:ext uri="{FF2B5EF4-FFF2-40B4-BE49-F238E27FC236}">
                <a16:creationId xmlns:a16="http://schemas.microsoft.com/office/drawing/2014/main" id="{68B47437-6C9B-2D5B-707F-6B1FD7B4214D}"/>
              </a:ext>
            </a:extLst>
          </p:cNvPr>
          <p:cNvSpPr/>
          <p:nvPr/>
        </p:nvSpPr>
        <p:spPr>
          <a:xfrm>
            <a:off x="6510715" y="1737360"/>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0" name="Obdĺžnik 9">
            <a:extLst>
              <a:ext uri="{FF2B5EF4-FFF2-40B4-BE49-F238E27FC236}">
                <a16:creationId xmlns:a16="http://schemas.microsoft.com/office/drawing/2014/main" id="{CB31010B-9529-5D83-989A-560FE5017F81}"/>
              </a:ext>
            </a:extLst>
          </p:cNvPr>
          <p:cNvSpPr/>
          <p:nvPr/>
        </p:nvSpPr>
        <p:spPr>
          <a:xfrm>
            <a:off x="7036747" y="1737360"/>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identity</a:t>
            </a:r>
            <a:endParaRPr lang="sk-SK" sz="3200" dirty="0"/>
          </a:p>
        </p:txBody>
      </p:sp>
      <p:sp>
        <p:nvSpPr>
          <p:cNvPr id="13" name="Ovál 12">
            <a:extLst>
              <a:ext uri="{FF2B5EF4-FFF2-40B4-BE49-F238E27FC236}">
                <a16:creationId xmlns:a16="http://schemas.microsoft.com/office/drawing/2014/main" id="{107F9130-2A06-B58E-B76F-99751F43EE98}"/>
              </a:ext>
            </a:extLst>
          </p:cNvPr>
          <p:cNvSpPr/>
          <p:nvPr/>
        </p:nvSpPr>
        <p:spPr>
          <a:xfrm>
            <a:off x="6476322" y="2948929"/>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4" name="Obdĺžnik 13">
            <a:extLst>
              <a:ext uri="{FF2B5EF4-FFF2-40B4-BE49-F238E27FC236}">
                <a16:creationId xmlns:a16="http://schemas.microsoft.com/office/drawing/2014/main" id="{DA71A678-2C17-4262-2EA2-38C01C3FA562}"/>
              </a:ext>
            </a:extLst>
          </p:cNvPr>
          <p:cNvSpPr/>
          <p:nvPr/>
        </p:nvSpPr>
        <p:spPr>
          <a:xfrm>
            <a:off x="7002354" y="2948929"/>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a:t>
            </a:r>
            <a:r>
              <a:rPr lang="en-US" sz="3200" dirty="0" err="1"/>
              <a:t>údajov</a:t>
            </a:r>
            <a:endParaRPr lang="sk-SK" sz="3200" dirty="0"/>
          </a:p>
        </p:txBody>
      </p:sp>
      <p:sp>
        <p:nvSpPr>
          <p:cNvPr id="15" name="Ovál 14">
            <a:extLst>
              <a:ext uri="{FF2B5EF4-FFF2-40B4-BE49-F238E27FC236}">
                <a16:creationId xmlns:a16="http://schemas.microsoft.com/office/drawing/2014/main" id="{AB431086-0C7C-20BA-02BC-9C96A471818D}"/>
              </a:ext>
            </a:extLst>
          </p:cNvPr>
          <p:cNvSpPr/>
          <p:nvPr/>
        </p:nvSpPr>
        <p:spPr>
          <a:xfrm>
            <a:off x="6476322" y="4217675"/>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6" name="Obdĺžnik 15">
            <a:extLst>
              <a:ext uri="{FF2B5EF4-FFF2-40B4-BE49-F238E27FC236}">
                <a16:creationId xmlns:a16="http://schemas.microsoft.com/office/drawing/2014/main" id="{B635BBA7-915D-FAAE-C2EB-051E9AC98184}"/>
              </a:ext>
            </a:extLst>
          </p:cNvPr>
          <p:cNvSpPr/>
          <p:nvPr/>
        </p:nvSpPr>
        <p:spPr>
          <a:xfrm>
            <a:off x="7002354" y="4217675"/>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Podvody</a:t>
            </a:r>
            <a:endParaRPr lang="sk-SK" sz="3200" dirty="0"/>
          </a:p>
        </p:txBody>
      </p:sp>
    </p:spTree>
    <p:extLst>
      <p:ext uri="{BB962C8B-B14F-4D97-AF65-F5344CB8AC3E}">
        <p14:creationId xmlns:p14="http://schemas.microsoft.com/office/powerpoint/2010/main" val="102025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a:solidFill>
                  <a:srgbClr val="FFFFFF"/>
                </a:solidFill>
              </a:rPr>
              <a:t>Firewall je </a:t>
            </a:r>
            <a:r>
              <a:rPr lang="en-US" sz="2900" dirty="0" err="1">
                <a:solidFill>
                  <a:srgbClr val="FFFFFF"/>
                </a:solidFill>
              </a:rPr>
              <a:t>bezpečnostné</a:t>
            </a:r>
            <a:r>
              <a:rPr lang="en-US" sz="2900" dirty="0">
                <a:solidFill>
                  <a:srgbClr val="FFFFFF"/>
                </a:solidFill>
              </a:rPr>
              <a:t> </a:t>
            </a:r>
            <a:r>
              <a:rPr lang="en-US" sz="2900" dirty="0" err="1">
                <a:solidFill>
                  <a:srgbClr val="FFFFFF"/>
                </a:solidFill>
              </a:rPr>
              <a:t>zariadenie</a:t>
            </a:r>
            <a:r>
              <a:rPr lang="en-US" sz="2900" dirty="0">
                <a:solidFill>
                  <a:srgbClr val="FFFFFF"/>
                </a:solidFill>
              </a:rPr>
              <a:t> </a:t>
            </a:r>
            <a:r>
              <a:rPr lang="en-US" sz="2900" dirty="0" err="1">
                <a:solidFill>
                  <a:srgbClr val="FFFFFF"/>
                </a:solidFill>
              </a:rPr>
              <a:t>či</a:t>
            </a:r>
            <a:r>
              <a:rPr lang="en-US" sz="2900" dirty="0">
                <a:solidFill>
                  <a:srgbClr val="FFFFFF"/>
                </a:solidFill>
              </a:rPr>
              <a:t> software, </a:t>
            </a:r>
            <a:r>
              <a:rPr lang="en-US" sz="2900" dirty="0" err="1">
                <a:solidFill>
                  <a:srgbClr val="FFFFFF"/>
                </a:solidFill>
              </a:rPr>
              <a:t>ktorý</a:t>
            </a:r>
            <a:r>
              <a:rPr lang="en-US" sz="2900" dirty="0">
                <a:solidFill>
                  <a:srgbClr val="FFFFFF"/>
                </a:solidFill>
              </a:rPr>
              <a:t> </a:t>
            </a:r>
            <a:r>
              <a:rPr lang="en-US" sz="2900" dirty="0" err="1">
                <a:solidFill>
                  <a:srgbClr val="FFFFFF"/>
                </a:solidFill>
              </a:rPr>
              <a:t>zabezpečuje</a:t>
            </a:r>
            <a:r>
              <a:rPr lang="en-US" sz="2900" dirty="0">
                <a:solidFill>
                  <a:srgbClr val="FFFFFF"/>
                </a:solidFill>
              </a:rPr>
              <a:t> </a:t>
            </a:r>
            <a:r>
              <a:rPr lang="en-US" sz="2900" dirty="0" err="1">
                <a:solidFill>
                  <a:srgbClr val="FFFFFF"/>
                </a:solidFill>
              </a:rPr>
              <a:t>vysielanie</a:t>
            </a:r>
            <a:r>
              <a:rPr lang="en-US" sz="2900" dirty="0">
                <a:solidFill>
                  <a:srgbClr val="FFFFFF"/>
                </a:solidFill>
              </a:rPr>
              <a:t> a </a:t>
            </a:r>
            <a:r>
              <a:rPr lang="en-US" sz="2900" dirty="0" err="1">
                <a:solidFill>
                  <a:srgbClr val="FFFFFF"/>
                </a:solidFill>
              </a:rPr>
              <a:t>prijímanie</a:t>
            </a:r>
            <a:r>
              <a:rPr lang="en-US" sz="2900" dirty="0">
                <a:solidFill>
                  <a:srgbClr val="FFFFFF"/>
                </a:solidFill>
              </a:rPr>
              <a:t> </a:t>
            </a:r>
            <a:r>
              <a:rPr lang="en-US" sz="2900" dirty="0" err="1">
                <a:solidFill>
                  <a:srgbClr val="FFFFFF"/>
                </a:solidFill>
              </a:rPr>
              <a:t>dát</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internete</a:t>
            </a:r>
            <a:r>
              <a:rPr lang="en-US" sz="2900" dirty="0">
                <a:solidFill>
                  <a:srgbClr val="FFFFFF"/>
                </a:solidFill>
              </a:rPr>
              <a:t>.</a:t>
            </a:r>
            <a:br>
              <a:rPr lang="en-US" sz="2900" dirty="0">
                <a:solidFill>
                  <a:srgbClr val="FFFFFF"/>
                </a:solidFill>
              </a:rPr>
            </a:br>
            <a:r>
              <a:rPr lang="en-US" sz="2900" dirty="0" err="1">
                <a:solidFill>
                  <a:srgbClr val="FFFFFF"/>
                </a:solidFill>
              </a:rPr>
              <a:t>Sú</a:t>
            </a:r>
            <a:r>
              <a:rPr lang="en-US" sz="2900" dirty="0">
                <a:solidFill>
                  <a:srgbClr val="FFFFFF"/>
                </a:solidFill>
              </a:rPr>
              <a:t> to </a:t>
            </a:r>
            <a:r>
              <a:rPr lang="en-US" sz="2900" dirty="0" err="1">
                <a:solidFill>
                  <a:srgbClr val="FFFFFF"/>
                </a:solidFill>
              </a:rPr>
              <a:t>najstarším</a:t>
            </a:r>
            <a:r>
              <a:rPr lang="en-US" sz="2900" dirty="0">
                <a:solidFill>
                  <a:srgbClr val="FFFFFF"/>
                </a:solidFill>
              </a:rPr>
              <a:t> </a:t>
            </a:r>
            <a:r>
              <a:rPr lang="en-US" sz="2900" dirty="0" err="1">
                <a:solidFill>
                  <a:srgbClr val="FFFFFF"/>
                </a:solidFill>
              </a:rPr>
              <a:t>spôsobom</a:t>
            </a:r>
            <a:r>
              <a:rPr lang="en-US" sz="2900" dirty="0">
                <a:solidFill>
                  <a:srgbClr val="FFFFFF"/>
                </a:solidFill>
              </a:rPr>
              <a:t> </a:t>
            </a:r>
            <a:r>
              <a:rPr lang="en-US" sz="2900" dirty="0" err="1">
                <a:solidFill>
                  <a:srgbClr val="FFFFFF"/>
                </a:solidFill>
              </a:rPr>
              <a:t>ochrany</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počítačových</a:t>
            </a:r>
            <a:r>
              <a:rPr lang="en-US" sz="2900" dirty="0">
                <a:solidFill>
                  <a:srgbClr val="FFFFFF"/>
                </a:solidFill>
              </a:rPr>
              <a:t> </a:t>
            </a:r>
            <a:r>
              <a:rPr lang="en-US" sz="2900" dirty="0" err="1">
                <a:solidFill>
                  <a:srgbClr val="FFFFFF"/>
                </a:solidFill>
              </a:rPr>
              <a:t>sieťach</a:t>
            </a:r>
            <a:r>
              <a:rPr lang="en-US" sz="2900" dirty="0">
                <a:solidFill>
                  <a:srgbClr val="FFFFFF"/>
                </a:solidFill>
              </a:rPr>
              <a:t>, </a:t>
            </a:r>
            <a:r>
              <a:rPr lang="en-US" sz="2900" dirty="0" err="1">
                <a:solidFill>
                  <a:srgbClr val="FFFFFF"/>
                </a:solidFill>
              </a:rPr>
              <a:t>kedže</a:t>
            </a:r>
            <a:r>
              <a:rPr lang="en-US" sz="2900" dirty="0">
                <a:solidFill>
                  <a:srgbClr val="FFFFFF"/>
                </a:solidFill>
              </a:rPr>
              <a:t> </a:t>
            </a:r>
            <a:r>
              <a:rPr lang="en-US" sz="2900" dirty="0" err="1">
                <a:solidFill>
                  <a:srgbClr val="FFFFFF"/>
                </a:solidFill>
              </a:rPr>
              <a:t>boli</a:t>
            </a:r>
            <a:r>
              <a:rPr lang="en-US" sz="2900" dirty="0">
                <a:solidFill>
                  <a:srgbClr val="FFFFFF"/>
                </a:solidFill>
              </a:rPr>
              <a:t> </a:t>
            </a:r>
            <a:r>
              <a:rPr lang="en-US" sz="2900" dirty="0" err="1">
                <a:solidFill>
                  <a:srgbClr val="FFFFFF"/>
                </a:solidFill>
              </a:rPr>
              <a:t>vynájdené</a:t>
            </a:r>
            <a:r>
              <a:rPr lang="en-US" sz="2900" dirty="0">
                <a:solidFill>
                  <a:srgbClr val="FFFFFF"/>
                </a:solidFill>
              </a:rPr>
              <a:t> </a:t>
            </a:r>
            <a:r>
              <a:rPr lang="en-US" sz="2900" dirty="0" err="1">
                <a:solidFill>
                  <a:srgbClr val="FFFFFF"/>
                </a:solidFill>
              </a:rPr>
              <a:t>skoro</a:t>
            </a:r>
            <a:r>
              <a:rPr lang="en-US" sz="2900" dirty="0">
                <a:solidFill>
                  <a:srgbClr val="FFFFFF"/>
                </a:solidFill>
              </a:rPr>
              <a:t> v </a:t>
            </a:r>
            <a:r>
              <a:rPr lang="en-US" sz="2900" dirty="0" err="1">
                <a:solidFill>
                  <a:srgbClr val="FFFFFF"/>
                </a:solidFill>
              </a:rPr>
              <a:t>rovnakom</a:t>
            </a:r>
            <a:r>
              <a:rPr lang="en-US" sz="2900" dirty="0">
                <a:solidFill>
                  <a:srgbClr val="FFFFFF"/>
                </a:solidFill>
              </a:rPr>
              <a:t> </a:t>
            </a:r>
            <a:r>
              <a:rPr lang="en-US" sz="2900" dirty="0" err="1">
                <a:solidFill>
                  <a:srgbClr val="FFFFFF"/>
                </a:solidFill>
              </a:rPr>
              <a:t>čase</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routere</a:t>
            </a:r>
            <a:r>
              <a:rPr lang="en-US" sz="2900" dirty="0">
                <a:solidFill>
                  <a:srgbClr val="FFFFFF"/>
                </a:solidFill>
              </a:rPr>
              <a:t>. (</a:t>
            </a:r>
            <a:r>
              <a:rPr lang="en-US" sz="2900" dirty="0" err="1">
                <a:solidFill>
                  <a:srgbClr val="FFFFFF"/>
                </a:solidFill>
              </a:rPr>
              <a:t>cca</a:t>
            </a:r>
            <a:r>
              <a:rPr lang="en-US" sz="2900" dirty="0">
                <a:solidFill>
                  <a:srgbClr val="FFFFFF"/>
                </a:solidFill>
              </a:rPr>
              <a:t> 1985)</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6" name="Obdĺžnik 5">
            <a:extLst>
              <a:ext uri="{FF2B5EF4-FFF2-40B4-BE49-F238E27FC236}">
                <a16:creationId xmlns:a16="http://schemas.microsoft.com/office/drawing/2014/main" id="{387CBE92-5034-1F6D-60A8-48645BD99833}"/>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15664400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rPr>
              <a:t>Poznáme</a:t>
            </a:r>
            <a:r>
              <a:rPr lang="en-US" sz="2900" dirty="0">
                <a:solidFill>
                  <a:srgbClr val="FFFFFF"/>
                </a:solidFill>
              </a:rPr>
              <a:t> </a:t>
            </a:r>
            <a:r>
              <a:rPr lang="en-US" sz="2900" dirty="0" err="1">
                <a:solidFill>
                  <a:srgbClr val="FFFFFF"/>
                </a:solidFill>
              </a:rPr>
              <a:t>dva</a:t>
            </a:r>
            <a:r>
              <a:rPr lang="en-US" sz="2900" dirty="0">
                <a:solidFill>
                  <a:srgbClr val="FFFFFF"/>
                </a:solidFill>
              </a:rPr>
              <a:t> </a:t>
            </a:r>
            <a:r>
              <a:rPr lang="en-US" sz="2900" dirty="0" err="1">
                <a:solidFill>
                  <a:srgbClr val="FFFFFF"/>
                </a:solidFill>
              </a:rPr>
              <a:t>typy</a:t>
            </a:r>
            <a:r>
              <a:rPr lang="en-US" sz="2900" dirty="0">
                <a:solidFill>
                  <a:srgbClr val="FFFFFF"/>
                </a:solidFill>
              </a:rPr>
              <a:t> </a:t>
            </a:r>
            <a:r>
              <a:rPr lang="en-US" sz="2900" dirty="0" err="1">
                <a:solidFill>
                  <a:srgbClr val="FFFFFF"/>
                </a:solidFill>
              </a:rPr>
              <a:t>Firewallov</a:t>
            </a:r>
            <a:r>
              <a:rPr lang="en-US" sz="2900" dirty="0">
                <a:solidFill>
                  <a:srgbClr val="FFFFFF"/>
                </a:solidFill>
              </a:rPr>
              <a:t>, </a:t>
            </a:r>
            <a:r>
              <a:rPr lang="en-US" sz="2900" dirty="0" err="1">
                <a:solidFill>
                  <a:srgbClr val="FFFFFF"/>
                </a:solidFill>
              </a:rPr>
              <a:t>softwarové</a:t>
            </a:r>
            <a:r>
              <a:rPr lang="en-US" sz="2900" dirty="0">
                <a:solidFill>
                  <a:srgbClr val="FFFFFF"/>
                </a:solidFill>
              </a:rPr>
              <a:t> a </a:t>
            </a:r>
            <a:r>
              <a:rPr lang="en-US" sz="2900" dirty="0" err="1">
                <a:solidFill>
                  <a:srgbClr val="FFFFFF"/>
                </a:solidFill>
              </a:rPr>
              <a:t>hardwarové</a:t>
            </a:r>
            <a:r>
              <a:rPr lang="en-US" sz="2900" dirty="0">
                <a:solidFill>
                  <a:srgbClr val="FFFFFF"/>
                </a:solidFill>
              </a:rPr>
              <a:t>. </a:t>
            </a:r>
            <a:r>
              <a:rPr lang="en-US" sz="2900" dirty="0" err="1">
                <a:solidFill>
                  <a:srgbClr val="FFFFFF"/>
                </a:solidFill>
              </a:rPr>
              <a:t>Rozlišujeme</a:t>
            </a:r>
            <a:r>
              <a:rPr lang="en-US" sz="2900" dirty="0">
                <a:solidFill>
                  <a:srgbClr val="FFFFFF"/>
                </a:solidFill>
              </a:rPr>
              <a:t> ich </a:t>
            </a:r>
            <a:r>
              <a:rPr lang="en-US" sz="2900" dirty="0" err="1">
                <a:solidFill>
                  <a:srgbClr val="FFFFFF"/>
                </a:solidFill>
              </a:rPr>
              <a:t>aj</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hosťovské</a:t>
            </a:r>
            <a:r>
              <a:rPr lang="en-US" sz="2900" dirty="0">
                <a:solidFill>
                  <a:srgbClr val="FFFFFF"/>
                </a:solidFill>
              </a:rPr>
              <a:t> </a:t>
            </a:r>
            <a:r>
              <a:rPr lang="en-US" sz="2900" dirty="0" err="1">
                <a:solidFill>
                  <a:srgbClr val="FFFFFF"/>
                </a:solidFill>
              </a:rPr>
              <a:t>Firewally</a:t>
            </a:r>
            <a:r>
              <a:rPr lang="en-US" sz="2900" dirty="0">
                <a:solidFill>
                  <a:srgbClr val="FFFFFF"/>
                </a:solidFill>
              </a:rPr>
              <a:t> a </a:t>
            </a:r>
            <a:r>
              <a:rPr lang="en-US" sz="2900" dirty="0" err="1">
                <a:solidFill>
                  <a:srgbClr val="FFFFFF"/>
                </a:solidFill>
              </a:rPr>
              <a:t>sieťové</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kedže</a:t>
            </a:r>
            <a:r>
              <a:rPr lang="en-US" sz="2900" dirty="0">
                <a:solidFill>
                  <a:srgbClr val="FFFFFF"/>
                </a:solidFill>
              </a:rPr>
              <a:t> </a:t>
            </a:r>
            <a:r>
              <a:rPr lang="en-US" sz="2900" dirty="0" err="1">
                <a:solidFill>
                  <a:srgbClr val="FFFFFF"/>
                </a:solidFill>
              </a:rPr>
              <a:t>softwarové</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vačšinou</a:t>
            </a:r>
            <a:r>
              <a:rPr lang="en-US" sz="2900" dirty="0">
                <a:solidFill>
                  <a:srgbClr val="FFFFFF"/>
                </a:solidFill>
              </a:rPr>
              <a:t> </a:t>
            </a:r>
            <a:r>
              <a:rPr lang="en-US" sz="2900" dirty="0" err="1">
                <a:solidFill>
                  <a:srgbClr val="FFFFFF"/>
                </a:solidFill>
              </a:rPr>
              <a:t>nájdeme</a:t>
            </a:r>
            <a:r>
              <a:rPr lang="en-US" sz="2900" dirty="0">
                <a:solidFill>
                  <a:srgbClr val="FFFFFF"/>
                </a:solidFill>
              </a:rPr>
              <a:t> </a:t>
            </a:r>
            <a:r>
              <a:rPr lang="en-US" sz="2900" dirty="0" err="1">
                <a:solidFill>
                  <a:srgbClr val="FFFFFF"/>
                </a:solidFill>
              </a:rPr>
              <a:t>na</a:t>
            </a:r>
            <a:r>
              <a:rPr lang="en-US" sz="2900" dirty="0">
                <a:solidFill>
                  <a:srgbClr val="FFFFFF"/>
                </a:solidFill>
              </a:rPr>
              <a:t> </a:t>
            </a:r>
            <a:r>
              <a:rPr lang="en-US" sz="2900" dirty="0" err="1">
                <a:solidFill>
                  <a:srgbClr val="FFFFFF"/>
                </a:solidFill>
              </a:rPr>
              <a:t>osobných</a:t>
            </a:r>
            <a:r>
              <a:rPr lang="en-US" sz="2900" dirty="0">
                <a:solidFill>
                  <a:srgbClr val="FFFFFF"/>
                </a:solidFill>
              </a:rPr>
              <a:t> </a:t>
            </a:r>
            <a:r>
              <a:rPr lang="en-US" sz="2900" dirty="0" err="1">
                <a:solidFill>
                  <a:srgbClr val="FFFFFF"/>
                </a:solidFill>
              </a:rPr>
              <a:t>zariadeniach</a:t>
            </a:r>
            <a:r>
              <a:rPr lang="en-US" sz="2900" dirty="0">
                <a:solidFill>
                  <a:srgbClr val="FFFFFF"/>
                </a:solidFill>
              </a:rPr>
              <a:t> a </a:t>
            </a:r>
            <a:r>
              <a:rPr lang="en-US" sz="2900" dirty="0" err="1">
                <a:solidFill>
                  <a:srgbClr val="FFFFFF"/>
                </a:solidFill>
              </a:rPr>
              <a:t>ochraňujú</a:t>
            </a:r>
            <a:r>
              <a:rPr lang="en-US" sz="2900" dirty="0">
                <a:solidFill>
                  <a:srgbClr val="FFFFFF"/>
                </a:solidFill>
              </a:rPr>
              <a:t> </a:t>
            </a:r>
            <a:r>
              <a:rPr lang="en-US" sz="2900" dirty="0" err="1">
                <a:solidFill>
                  <a:srgbClr val="FFFFFF"/>
                </a:solidFill>
              </a:rPr>
              <a:t>práve</a:t>
            </a:r>
            <a:r>
              <a:rPr lang="en-US" sz="2900" dirty="0">
                <a:solidFill>
                  <a:srgbClr val="FFFFFF"/>
                </a:solidFill>
              </a:rPr>
              <a:t> </a:t>
            </a:r>
            <a:r>
              <a:rPr lang="en-US" sz="2900" dirty="0" err="1">
                <a:solidFill>
                  <a:srgbClr val="FFFFFF"/>
                </a:solidFill>
              </a:rPr>
              <a:t>dané</a:t>
            </a:r>
            <a:r>
              <a:rPr lang="en-US" sz="2900" dirty="0">
                <a:solidFill>
                  <a:srgbClr val="FFFFFF"/>
                </a:solidFill>
              </a:rPr>
              <a:t> </a:t>
            </a:r>
            <a:r>
              <a:rPr lang="en-US" sz="2900" dirty="0" err="1">
                <a:solidFill>
                  <a:srgbClr val="FFFFFF"/>
                </a:solidFill>
              </a:rPr>
              <a:t>zariadenia</a:t>
            </a:r>
            <a:r>
              <a:rPr lang="en-US" sz="2900" dirty="0">
                <a:solidFill>
                  <a:srgbClr val="FFFFFF"/>
                </a:solidFill>
              </a:rPr>
              <a:t> </a:t>
            </a:r>
            <a:r>
              <a:rPr lang="en-US" sz="2900" dirty="0" err="1">
                <a:solidFill>
                  <a:srgbClr val="FFFFFF"/>
                </a:solidFill>
              </a:rPr>
              <a:t>zatiaľ</a:t>
            </a:r>
            <a:r>
              <a:rPr lang="en-US" sz="2900" dirty="0">
                <a:solidFill>
                  <a:srgbClr val="FFFFFF"/>
                </a:solidFill>
              </a:rPr>
              <a:t> </a:t>
            </a:r>
            <a:r>
              <a:rPr lang="en-US" sz="2900" dirty="0" err="1">
                <a:solidFill>
                  <a:srgbClr val="FFFFFF"/>
                </a:solidFill>
              </a:rPr>
              <a:t>čo</a:t>
            </a:r>
            <a:r>
              <a:rPr lang="en-US" sz="2900" dirty="0">
                <a:solidFill>
                  <a:srgbClr val="FFFFFF"/>
                </a:solidFill>
              </a:rPr>
              <a:t> </a:t>
            </a:r>
            <a:r>
              <a:rPr lang="en-US" sz="2900" dirty="0" err="1">
                <a:solidFill>
                  <a:srgbClr val="FFFFFF"/>
                </a:solidFill>
              </a:rPr>
              <a:t>sieťove</a:t>
            </a:r>
            <a:r>
              <a:rPr lang="en-US" sz="2900" dirty="0">
                <a:solidFill>
                  <a:srgbClr val="FFFFFF"/>
                </a:solidFill>
              </a:rPr>
              <a:t> </a:t>
            </a:r>
            <a:r>
              <a:rPr lang="en-US" sz="2900" dirty="0" err="1">
                <a:solidFill>
                  <a:srgbClr val="FFFFFF"/>
                </a:solidFill>
              </a:rPr>
              <a:t>Firewally</a:t>
            </a:r>
            <a:r>
              <a:rPr lang="en-US" sz="2900" dirty="0">
                <a:solidFill>
                  <a:srgbClr val="FFFFFF"/>
                </a:solidFill>
              </a:rPr>
              <a:t> </a:t>
            </a:r>
            <a:r>
              <a:rPr lang="en-US" sz="2900" dirty="0" err="1">
                <a:solidFill>
                  <a:srgbClr val="FFFFFF"/>
                </a:solidFill>
              </a:rPr>
              <a:t>majú</a:t>
            </a:r>
            <a:r>
              <a:rPr lang="en-US" sz="2900" dirty="0">
                <a:solidFill>
                  <a:srgbClr val="FFFFFF"/>
                </a:solidFill>
              </a:rPr>
              <a:t> </a:t>
            </a:r>
            <a:r>
              <a:rPr lang="en-US" sz="2900" dirty="0" err="1">
                <a:solidFill>
                  <a:srgbClr val="FFFFFF"/>
                </a:solidFill>
              </a:rPr>
              <a:t>vlastné</a:t>
            </a:r>
            <a:r>
              <a:rPr lang="en-US" sz="2900" dirty="0">
                <a:solidFill>
                  <a:srgbClr val="FFFFFF"/>
                </a:solidFill>
              </a:rPr>
              <a:t> </a:t>
            </a:r>
            <a:r>
              <a:rPr lang="en-US" sz="2900" dirty="0" err="1">
                <a:solidFill>
                  <a:srgbClr val="FFFFFF"/>
                </a:solidFill>
              </a:rPr>
              <a:t>zariadenie</a:t>
            </a:r>
            <a:r>
              <a:rPr lang="en-US" sz="2900" dirty="0">
                <a:solidFill>
                  <a:srgbClr val="FFFFFF"/>
                </a:solidFill>
              </a:rPr>
              <a:t> a </a:t>
            </a:r>
            <a:r>
              <a:rPr lang="en-US" sz="2900" dirty="0" err="1">
                <a:solidFill>
                  <a:srgbClr val="FFFFFF"/>
                </a:solidFill>
              </a:rPr>
              <a:t>ochraňujú</a:t>
            </a:r>
            <a:r>
              <a:rPr lang="en-US" sz="2900" dirty="0">
                <a:solidFill>
                  <a:srgbClr val="FFFFFF"/>
                </a:solidFill>
              </a:rPr>
              <a:t> </a:t>
            </a:r>
            <a:r>
              <a:rPr lang="en-US" sz="2900" dirty="0" err="1">
                <a:solidFill>
                  <a:srgbClr val="FFFFFF"/>
                </a:solidFill>
              </a:rPr>
              <a:t>celú</a:t>
            </a:r>
            <a:r>
              <a:rPr lang="en-US" sz="2900" dirty="0">
                <a:solidFill>
                  <a:srgbClr val="FFFFFF"/>
                </a:solidFill>
              </a:rPr>
              <a:t> </a:t>
            </a:r>
            <a:r>
              <a:rPr lang="en-US" sz="2900" dirty="0" err="1">
                <a:solidFill>
                  <a:srgbClr val="FFFFFF"/>
                </a:solidFill>
              </a:rPr>
              <a:t>sieť</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40966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rPr>
              <a:t>Funguje</a:t>
            </a:r>
            <a:r>
              <a:rPr lang="en-US" sz="2900" dirty="0">
                <a:solidFill>
                  <a:srgbClr val="FFFFFF"/>
                </a:solidFill>
              </a:rPr>
              <a:t> </a:t>
            </a:r>
            <a:r>
              <a:rPr lang="en-US" sz="2900" dirty="0" err="1">
                <a:solidFill>
                  <a:srgbClr val="FFFFFF"/>
                </a:solidFill>
              </a:rPr>
              <a:t>sledovaním</a:t>
            </a:r>
            <a:r>
              <a:rPr lang="en-US" sz="2900" dirty="0">
                <a:solidFill>
                  <a:srgbClr val="FFFFFF"/>
                </a:solidFill>
              </a:rPr>
              <a:t> </a:t>
            </a:r>
            <a:r>
              <a:rPr lang="en-US" sz="2900" dirty="0" err="1">
                <a:solidFill>
                  <a:srgbClr val="FFFFFF"/>
                </a:solidFill>
              </a:rPr>
              <a:t>packetov</a:t>
            </a:r>
            <a:r>
              <a:rPr lang="en-US" sz="2900" dirty="0">
                <a:solidFill>
                  <a:srgbClr val="FFFFFF"/>
                </a:solidFill>
              </a:rPr>
              <a:t>, </a:t>
            </a:r>
            <a:r>
              <a:rPr lang="en-US" sz="2900" dirty="0" err="1">
                <a:solidFill>
                  <a:srgbClr val="FFFFFF"/>
                </a:solidFill>
              </a:rPr>
              <a:t>ktoré</a:t>
            </a:r>
            <a:r>
              <a:rPr lang="en-US" sz="2900" dirty="0">
                <a:solidFill>
                  <a:srgbClr val="FFFFFF"/>
                </a:solidFill>
              </a:rPr>
              <a:t> </a:t>
            </a:r>
            <a:r>
              <a:rPr lang="en-US" sz="2900" dirty="0" err="1">
                <a:solidFill>
                  <a:srgbClr val="FFFFFF"/>
                </a:solidFill>
              </a:rPr>
              <a:t>sú</a:t>
            </a:r>
            <a:r>
              <a:rPr lang="en-US" sz="2900" dirty="0">
                <a:solidFill>
                  <a:srgbClr val="FFFFFF"/>
                </a:solidFill>
              </a:rPr>
              <a:t> </a:t>
            </a:r>
            <a:r>
              <a:rPr lang="en-US" sz="2900" dirty="0" err="1">
                <a:solidFill>
                  <a:srgbClr val="FFFFFF"/>
                </a:solidFill>
              </a:rPr>
              <a:t>vyslané</a:t>
            </a:r>
            <a:r>
              <a:rPr lang="en-US" sz="2900" dirty="0">
                <a:solidFill>
                  <a:srgbClr val="FFFFFF"/>
                </a:solidFill>
              </a:rPr>
              <a:t> </a:t>
            </a:r>
            <a:r>
              <a:rPr lang="en-US" sz="2900" dirty="0" err="1">
                <a:solidFill>
                  <a:srgbClr val="FFFFFF"/>
                </a:solidFill>
              </a:rPr>
              <a:t>či</a:t>
            </a:r>
            <a:r>
              <a:rPr lang="en-US" sz="2900" dirty="0">
                <a:solidFill>
                  <a:srgbClr val="FFFFFF"/>
                </a:solidFill>
              </a:rPr>
              <a:t> </a:t>
            </a:r>
            <a:r>
              <a:rPr lang="en-US" sz="2900" dirty="0" err="1">
                <a:solidFill>
                  <a:srgbClr val="FFFFFF"/>
                </a:solidFill>
              </a:rPr>
              <a:t>prijaté</a:t>
            </a:r>
            <a:r>
              <a:rPr lang="en-US" sz="2900" dirty="0">
                <a:solidFill>
                  <a:srgbClr val="FFFFFF"/>
                </a:solidFill>
              </a:rPr>
              <a:t> a </a:t>
            </a:r>
            <a:r>
              <a:rPr lang="en-US" sz="2900" dirty="0" err="1">
                <a:solidFill>
                  <a:srgbClr val="FFFFFF"/>
                </a:solidFill>
              </a:rPr>
              <a:t>porovnávaním</a:t>
            </a:r>
            <a:r>
              <a:rPr lang="en-US" sz="2900" dirty="0">
                <a:solidFill>
                  <a:srgbClr val="FFFFFF"/>
                </a:solidFill>
              </a:rPr>
              <a:t> ich s </a:t>
            </a:r>
            <a:r>
              <a:rPr lang="en-US" sz="2900" dirty="0" err="1">
                <a:solidFill>
                  <a:srgbClr val="FFFFFF"/>
                </a:solidFill>
              </a:rPr>
              <a:t>listom</a:t>
            </a:r>
            <a:r>
              <a:rPr lang="en-US" sz="2900" dirty="0">
                <a:solidFill>
                  <a:srgbClr val="FFFFFF"/>
                </a:solidFill>
              </a:rPr>
              <a:t> </a:t>
            </a:r>
            <a:r>
              <a:rPr lang="en-US" sz="2900" dirty="0" err="1">
                <a:solidFill>
                  <a:srgbClr val="FFFFFF"/>
                </a:solidFill>
              </a:rPr>
              <a:t>známych</a:t>
            </a:r>
            <a:r>
              <a:rPr lang="en-US" sz="2900" dirty="0">
                <a:solidFill>
                  <a:srgbClr val="FFFFFF"/>
                </a:solidFill>
              </a:rPr>
              <a:t> </a:t>
            </a:r>
            <a:r>
              <a:rPr lang="en-US" sz="2900" dirty="0" err="1">
                <a:solidFill>
                  <a:srgbClr val="FFFFFF"/>
                </a:solidFill>
              </a:rPr>
              <a:t>hrozieb</a:t>
            </a:r>
            <a:r>
              <a:rPr lang="en-US" sz="2900" dirty="0">
                <a:solidFill>
                  <a:srgbClr val="FFFFFF"/>
                </a:solidFill>
              </a:rPr>
              <a:t>. </a:t>
            </a:r>
            <a:r>
              <a:rPr lang="en-US" sz="2900" dirty="0" err="1">
                <a:solidFill>
                  <a:srgbClr val="FFFFFF"/>
                </a:solidFill>
              </a:rPr>
              <a:t>Dáta</a:t>
            </a:r>
            <a:r>
              <a:rPr lang="en-US" sz="2900" dirty="0">
                <a:solidFill>
                  <a:srgbClr val="FFFFFF"/>
                </a:solidFill>
              </a:rPr>
              <a:t>, </a:t>
            </a:r>
            <a:r>
              <a:rPr lang="en-US" sz="2900" dirty="0" err="1">
                <a:solidFill>
                  <a:srgbClr val="FFFFFF"/>
                </a:solidFill>
              </a:rPr>
              <a:t>ktoré</a:t>
            </a:r>
            <a:r>
              <a:rPr lang="en-US" sz="2900" dirty="0">
                <a:solidFill>
                  <a:srgbClr val="FFFFFF"/>
                </a:solidFill>
              </a:rPr>
              <a:t> </a:t>
            </a:r>
            <a:r>
              <a:rPr lang="en-US" sz="2900" dirty="0" err="1">
                <a:solidFill>
                  <a:srgbClr val="FFFFFF"/>
                </a:solidFill>
              </a:rPr>
              <a:t>považuje</a:t>
            </a:r>
            <a:r>
              <a:rPr lang="en-US" sz="2900" dirty="0">
                <a:solidFill>
                  <a:srgbClr val="FFFFFF"/>
                </a:solidFill>
              </a:rPr>
              <a:t> za </a:t>
            </a:r>
            <a:r>
              <a:rPr lang="en-US" sz="2900" dirty="0" err="1">
                <a:solidFill>
                  <a:srgbClr val="FFFFFF"/>
                </a:solidFill>
              </a:rPr>
              <a:t>nebezpečné</a:t>
            </a:r>
            <a:r>
              <a:rPr lang="en-US" sz="2900" dirty="0">
                <a:solidFill>
                  <a:srgbClr val="FFFFFF"/>
                </a:solidFill>
              </a:rPr>
              <a:t> </a:t>
            </a:r>
            <a:r>
              <a:rPr lang="en-US" sz="2900" dirty="0" err="1">
                <a:solidFill>
                  <a:srgbClr val="FFFFFF"/>
                </a:solidFill>
              </a:rPr>
              <a:t>zahodí</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Software</a:t>
            </a:r>
          </a:p>
        </p:txBody>
      </p:sp>
    </p:spTree>
    <p:extLst>
      <p:ext uri="{BB962C8B-B14F-4D97-AF65-F5344CB8AC3E}">
        <p14:creationId xmlns:p14="http://schemas.microsoft.com/office/powerpoint/2010/main" val="84511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fontScale="90000"/>
          </a:bodyPr>
          <a:lstStyle/>
          <a:p>
            <a:pPr algn="just"/>
            <a:r>
              <a:rPr lang="en-US" sz="2900" dirty="0">
                <a:solidFill>
                  <a:srgbClr val="FFFFFF"/>
                </a:solidFill>
              </a:rPr>
              <a:t>Hardware Firewall </a:t>
            </a:r>
            <a:r>
              <a:rPr lang="en-US" sz="2900" dirty="0" err="1">
                <a:solidFill>
                  <a:srgbClr val="FFFFFF"/>
                </a:solidFill>
              </a:rPr>
              <a:t>funguje</a:t>
            </a:r>
            <a:r>
              <a:rPr lang="en-US" sz="2900" dirty="0">
                <a:solidFill>
                  <a:srgbClr val="FFFFFF"/>
                </a:solidFill>
              </a:rPr>
              <a:t> </a:t>
            </a:r>
            <a:r>
              <a:rPr lang="en-US" sz="2900" dirty="0" err="1">
                <a:solidFill>
                  <a:srgbClr val="FFFFFF"/>
                </a:solidFill>
              </a:rPr>
              <a:t>ako</a:t>
            </a:r>
            <a:r>
              <a:rPr lang="en-US" sz="2900" dirty="0">
                <a:solidFill>
                  <a:srgbClr val="FFFFFF"/>
                </a:solidFill>
              </a:rPr>
              <a:t> </a:t>
            </a:r>
            <a:r>
              <a:rPr lang="en-US" sz="2900" dirty="0" err="1">
                <a:solidFill>
                  <a:srgbClr val="FFFFFF"/>
                </a:solidFill>
              </a:rPr>
              <a:t>samostatný</a:t>
            </a:r>
            <a:r>
              <a:rPr lang="en-US" sz="2900" dirty="0">
                <a:solidFill>
                  <a:srgbClr val="FFFFFF"/>
                </a:solidFill>
              </a:rPr>
              <a:t> </a:t>
            </a:r>
            <a:r>
              <a:rPr lang="en-US" sz="2900" dirty="0" err="1">
                <a:solidFill>
                  <a:srgbClr val="FFFFFF"/>
                </a:solidFill>
              </a:rPr>
              <a:t>spotrebič</a:t>
            </a:r>
            <a:r>
              <a:rPr lang="en-US" sz="2900" dirty="0">
                <a:solidFill>
                  <a:srgbClr val="FFFFFF"/>
                </a:solidFill>
              </a:rPr>
              <a:t>, </a:t>
            </a:r>
            <a:r>
              <a:rPr lang="en-US" sz="2900" dirty="0" err="1">
                <a:solidFill>
                  <a:srgbClr val="FFFFFF"/>
                </a:solidFill>
              </a:rPr>
              <a:t>ktorý</a:t>
            </a:r>
            <a:r>
              <a:rPr lang="en-US" sz="2900" dirty="0">
                <a:solidFill>
                  <a:srgbClr val="FFFFFF"/>
                </a:solidFill>
              </a:rPr>
              <a:t> </a:t>
            </a:r>
            <a:r>
              <a:rPr lang="en-US" sz="2900" dirty="0" err="1">
                <a:solidFill>
                  <a:srgbClr val="FFFFFF"/>
                </a:solidFill>
              </a:rPr>
              <a:t>sleduje</a:t>
            </a:r>
            <a:r>
              <a:rPr lang="en-US" sz="2900" dirty="0">
                <a:solidFill>
                  <a:srgbClr val="FFFFFF"/>
                </a:solidFill>
              </a:rPr>
              <a:t> 3. a 4. OSI </a:t>
            </a:r>
            <a:r>
              <a:rPr lang="en-US" sz="2900" dirty="0" err="1">
                <a:solidFill>
                  <a:srgbClr val="FFFFFF"/>
                </a:solidFill>
              </a:rPr>
              <a:t>vrstvy</a:t>
            </a:r>
            <a:r>
              <a:rPr lang="en-US" sz="2900" dirty="0">
                <a:solidFill>
                  <a:srgbClr val="FFFFFF"/>
                </a:solidFill>
              </a:rPr>
              <a:t> a </a:t>
            </a:r>
            <a:r>
              <a:rPr lang="en-US" sz="2900" dirty="0" err="1">
                <a:solidFill>
                  <a:srgbClr val="FFFFFF"/>
                </a:solidFill>
              </a:rPr>
              <a:t>skenuje</a:t>
            </a:r>
            <a:r>
              <a:rPr lang="en-US" sz="2900" dirty="0">
                <a:solidFill>
                  <a:srgbClr val="FFFFFF"/>
                </a:solidFill>
              </a:rPr>
              <a:t> </a:t>
            </a:r>
            <a:r>
              <a:rPr lang="en-US" sz="2900" dirty="0" err="1">
                <a:solidFill>
                  <a:srgbClr val="FFFFFF"/>
                </a:solidFill>
              </a:rPr>
              <a:t>prevádzku</a:t>
            </a:r>
            <a:r>
              <a:rPr lang="en-US" sz="2900" dirty="0">
                <a:solidFill>
                  <a:srgbClr val="FFFFFF"/>
                </a:solidFill>
              </a:rPr>
              <a:t> </a:t>
            </a:r>
            <a:r>
              <a:rPr lang="en-US" sz="2900" dirty="0" err="1">
                <a:solidFill>
                  <a:srgbClr val="FFFFFF"/>
                </a:solidFill>
              </a:rPr>
              <a:t>medzi</a:t>
            </a:r>
            <a:r>
              <a:rPr lang="en-US" sz="2900" dirty="0">
                <a:solidFill>
                  <a:srgbClr val="FFFFFF"/>
                </a:solidFill>
              </a:rPr>
              <a:t> </a:t>
            </a:r>
            <a:r>
              <a:rPr lang="en-US" sz="2900" dirty="0" err="1">
                <a:solidFill>
                  <a:srgbClr val="FFFFFF"/>
                </a:solidFill>
              </a:rPr>
              <a:t>vonkajšími</a:t>
            </a:r>
            <a:r>
              <a:rPr lang="en-US" sz="2900" dirty="0">
                <a:solidFill>
                  <a:srgbClr val="FFFFFF"/>
                </a:solidFill>
              </a:rPr>
              <a:t> </a:t>
            </a:r>
            <a:r>
              <a:rPr lang="en-US" sz="2900" dirty="0" err="1">
                <a:solidFill>
                  <a:srgbClr val="FFFFFF"/>
                </a:solidFill>
              </a:rPr>
              <a:t>zdrojmi</a:t>
            </a:r>
            <a:r>
              <a:rPr lang="en-US" sz="2900" dirty="0">
                <a:solidFill>
                  <a:srgbClr val="FFFFFF"/>
                </a:solidFill>
              </a:rPr>
              <a:t> a </a:t>
            </a:r>
            <a:r>
              <a:rPr lang="en-US" sz="2900" dirty="0" err="1">
                <a:solidFill>
                  <a:srgbClr val="FFFFFF"/>
                </a:solidFill>
              </a:rPr>
              <a:t>lokálnou</a:t>
            </a:r>
            <a:r>
              <a:rPr lang="en-US" sz="2900" dirty="0">
                <a:solidFill>
                  <a:srgbClr val="FFFFFF"/>
                </a:solidFill>
              </a:rPr>
              <a:t> </a:t>
            </a:r>
            <a:r>
              <a:rPr lang="en-US" sz="2900" dirty="0" err="1">
                <a:solidFill>
                  <a:srgbClr val="FFFFFF"/>
                </a:solidFill>
              </a:rPr>
              <a:t>sieťou</a:t>
            </a:r>
            <a:r>
              <a:rPr lang="en-US" sz="2900" dirty="0">
                <a:solidFill>
                  <a:srgbClr val="FFFFFF"/>
                </a:solidFill>
              </a:rPr>
              <a:t> </a:t>
            </a:r>
            <a:r>
              <a:rPr lang="en-US" sz="2900" dirty="0" err="1">
                <a:solidFill>
                  <a:srgbClr val="FFFFFF"/>
                </a:solidFill>
              </a:rPr>
              <a:t>alebo</a:t>
            </a:r>
            <a:r>
              <a:rPr lang="en-US" sz="2900" dirty="0">
                <a:solidFill>
                  <a:srgbClr val="FFFFFF"/>
                </a:solidFill>
              </a:rPr>
              <a:t> </a:t>
            </a:r>
            <a:r>
              <a:rPr lang="en-US" sz="2900" dirty="0" err="1">
                <a:solidFill>
                  <a:srgbClr val="FFFFFF"/>
                </a:solidFill>
              </a:rPr>
              <a:t>medzi</a:t>
            </a:r>
            <a:r>
              <a:rPr lang="en-US" sz="2900" dirty="0">
                <a:solidFill>
                  <a:srgbClr val="FFFFFF"/>
                </a:solidFill>
              </a:rPr>
              <a:t> </a:t>
            </a:r>
            <a:r>
              <a:rPr lang="en-US" sz="2900" dirty="0" err="1">
                <a:solidFill>
                  <a:srgbClr val="FFFFFF"/>
                </a:solidFill>
              </a:rPr>
              <a:t>segmentami</a:t>
            </a:r>
            <a:r>
              <a:rPr lang="en-US" sz="2900" dirty="0">
                <a:solidFill>
                  <a:srgbClr val="FFFFFF"/>
                </a:solidFill>
              </a:rPr>
              <a:t> v </a:t>
            </a:r>
            <a:r>
              <a:rPr lang="en-US" sz="2900" dirty="0" err="1">
                <a:solidFill>
                  <a:srgbClr val="FFFFFF"/>
                </a:solidFill>
              </a:rPr>
              <a:t>sieti</a:t>
            </a:r>
            <a:r>
              <a:rPr lang="en-US" sz="2900" dirty="0">
                <a:solidFill>
                  <a:srgbClr val="FFFFFF"/>
                </a:solidFill>
              </a:rPr>
              <a:t>.</a:t>
            </a:r>
            <a:br>
              <a:rPr lang="en-US" sz="2900" dirty="0">
                <a:solidFill>
                  <a:srgbClr val="FFFFFF"/>
                </a:solidFill>
              </a:rPr>
            </a:br>
            <a:r>
              <a:rPr lang="en-US" sz="2900" dirty="0" err="1">
                <a:solidFill>
                  <a:srgbClr val="FFFFFF"/>
                </a:solidFill>
              </a:rPr>
              <a:t>Packety</a:t>
            </a:r>
            <a:r>
              <a:rPr lang="en-US" sz="2900" dirty="0">
                <a:solidFill>
                  <a:srgbClr val="FFFFFF"/>
                </a:solidFill>
              </a:rPr>
              <a:t> </a:t>
            </a:r>
            <a:r>
              <a:rPr lang="en-US" sz="2900" dirty="0" err="1">
                <a:solidFill>
                  <a:srgbClr val="FFFFFF"/>
                </a:solidFill>
              </a:rPr>
              <a:t>monitorujú</a:t>
            </a:r>
            <a:r>
              <a:rPr lang="en-US" sz="2900" dirty="0">
                <a:solidFill>
                  <a:srgbClr val="FFFFFF"/>
                </a:solidFill>
              </a:rPr>
              <a:t> </a:t>
            </a:r>
            <a:r>
              <a:rPr lang="en-US" sz="2900" dirty="0" err="1">
                <a:solidFill>
                  <a:srgbClr val="FFFFFF"/>
                </a:solidFill>
              </a:rPr>
              <a:t>hlbokou</a:t>
            </a:r>
            <a:r>
              <a:rPr lang="en-US" sz="2900" dirty="0">
                <a:solidFill>
                  <a:srgbClr val="FFFFFF"/>
                </a:solidFill>
              </a:rPr>
              <a:t> </a:t>
            </a:r>
            <a:r>
              <a:rPr lang="en-US" sz="2900" dirty="0" err="1">
                <a:solidFill>
                  <a:srgbClr val="FFFFFF"/>
                </a:solidFill>
              </a:rPr>
              <a:t>inšpekciou</a:t>
            </a:r>
            <a:r>
              <a:rPr lang="en-US" sz="2900" dirty="0">
                <a:solidFill>
                  <a:srgbClr val="FFFFFF"/>
                </a:solidFill>
              </a:rPr>
              <a:t>. Ak packet </a:t>
            </a:r>
            <a:r>
              <a:rPr lang="en-US" sz="2900" dirty="0" err="1">
                <a:solidFill>
                  <a:srgbClr val="FFFFFF"/>
                </a:solidFill>
              </a:rPr>
              <a:t>nespĺňa</a:t>
            </a:r>
            <a:r>
              <a:rPr lang="en-US" sz="2900" dirty="0">
                <a:solidFill>
                  <a:srgbClr val="FFFFFF"/>
                </a:solidFill>
              </a:rPr>
              <a:t> </a:t>
            </a:r>
            <a:r>
              <a:rPr lang="en-US" sz="2900" dirty="0" err="1">
                <a:solidFill>
                  <a:srgbClr val="FFFFFF"/>
                </a:solidFill>
              </a:rPr>
              <a:t>predtým</a:t>
            </a:r>
            <a:r>
              <a:rPr lang="en-US" sz="2900" dirty="0">
                <a:solidFill>
                  <a:srgbClr val="FFFFFF"/>
                </a:solidFill>
              </a:rPr>
              <a:t> </a:t>
            </a:r>
            <a:r>
              <a:rPr lang="en-US" sz="2900" dirty="0" err="1">
                <a:solidFill>
                  <a:srgbClr val="FFFFFF"/>
                </a:solidFill>
              </a:rPr>
              <a:t>vybraté</a:t>
            </a:r>
            <a:r>
              <a:rPr lang="en-US" sz="2900" dirty="0">
                <a:solidFill>
                  <a:srgbClr val="FFFFFF"/>
                </a:solidFill>
              </a:rPr>
              <a:t> </a:t>
            </a:r>
            <a:r>
              <a:rPr lang="en-US" sz="2900" dirty="0" err="1">
                <a:solidFill>
                  <a:srgbClr val="FFFFFF"/>
                </a:solidFill>
              </a:rPr>
              <a:t>kritéria</a:t>
            </a:r>
            <a:r>
              <a:rPr lang="en-US" sz="2900" dirty="0">
                <a:solidFill>
                  <a:srgbClr val="FFFFFF"/>
                </a:solidFill>
              </a:rPr>
              <a:t>, </a:t>
            </a:r>
            <a:r>
              <a:rPr lang="en-US" sz="2900" dirty="0" err="1">
                <a:solidFill>
                  <a:srgbClr val="FFFFFF"/>
                </a:solidFill>
              </a:rPr>
              <a:t>podľa</a:t>
            </a:r>
            <a:r>
              <a:rPr lang="en-US" sz="2900" dirty="0">
                <a:solidFill>
                  <a:srgbClr val="FFFFFF"/>
                </a:solidFill>
              </a:rPr>
              <a:t> </a:t>
            </a:r>
            <a:r>
              <a:rPr lang="en-US" sz="2900" dirty="0" err="1">
                <a:solidFill>
                  <a:srgbClr val="FFFFFF"/>
                </a:solidFill>
              </a:rPr>
              <a:t>pravidiel</a:t>
            </a:r>
            <a:r>
              <a:rPr lang="en-US" sz="2900" dirty="0">
                <a:solidFill>
                  <a:srgbClr val="FFFFFF"/>
                </a:solidFill>
              </a:rPr>
              <a:t> </a:t>
            </a:r>
            <a:r>
              <a:rPr lang="en-US" sz="2900" dirty="0" err="1">
                <a:solidFill>
                  <a:srgbClr val="FFFFFF"/>
                </a:solidFill>
              </a:rPr>
              <a:t>vybraných</a:t>
            </a:r>
            <a:r>
              <a:rPr lang="en-US" sz="2900" dirty="0">
                <a:solidFill>
                  <a:srgbClr val="FFFFFF"/>
                </a:solidFill>
              </a:rPr>
              <a:t> </a:t>
            </a:r>
            <a:r>
              <a:rPr lang="en-US" sz="2900" dirty="0" err="1">
                <a:solidFill>
                  <a:srgbClr val="FFFFFF"/>
                </a:solidFill>
              </a:rPr>
              <a:t>správcom</a:t>
            </a:r>
            <a:r>
              <a:rPr lang="en-US" sz="2900" dirty="0">
                <a:solidFill>
                  <a:srgbClr val="FFFFFF"/>
                </a:solidFill>
              </a:rPr>
              <a:t> </a:t>
            </a:r>
            <a:r>
              <a:rPr lang="en-US" sz="2900" dirty="0" err="1">
                <a:solidFill>
                  <a:srgbClr val="FFFFFF"/>
                </a:solidFill>
              </a:rPr>
              <a:t>siete</a:t>
            </a:r>
            <a:r>
              <a:rPr lang="en-US" sz="2900" dirty="0">
                <a:solidFill>
                  <a:srgbClr val="FFFFFF"/>
                </a:solidFill>
              </a:rPr>
              <a:t>, </a:t>
            </a:r>
            <a:r>
              <a:rPr lang="en-US" sz="2900" dirty="0" err="1">
                <a:solidFill>
                  <a:srgbClr val="FFFFFF"/>
                </a:solidFill>
              </a:rPr>
              <a:t>komunikácia</a:t>
            </a:r>
            <a:r>
              <a:rPr lang="en-US" sz="2900" dirty="0">
                <a:solidFill>
                  <a:srgbClr val="FFFFFF"/>
                </a:solidFill>
              </a:rPr>
              <a:t> </a:t>
            </a:r>
            <a:r>
              <a:rPr lang="en-US" sz="2900" dirty="0" err="1">
                <a:solidFill>
                  <a:srgbClr val="FFFFFF"/>
                </a:solidFill>
              </a:rPr>
              <a:t>bude</a:t>
            </a:r>
            <a:r>
              <a:rPr lang="en-US" sz="2900" dirty="0">
                <a:solidFill>
                  <a:srgbClr val="FFFFFF"/>
                </a:solidFill>
              </a:rPr>
              <a:t> </a:t>
            </a:r>
            <a:r>
              <a:rPr lang="en-US" sz="2900" dirty="0" err="1">
                <a:solidFill>
                  <a:srgbClr val="FFFFFF"/>
                </a:solidFill>
              </a:rPr>
              <a:t>odmietnutá</a:t>
            </a:r>
            <a:r>
              <a:rPr lang="en-US" sz="2900" dirty="0">
                <a:solidFill>
                  <a:srgbClr val="FFFFFF"/>
                </a:solidFill>
              </a:rPr>
              <a:t> a </a:t>
            </a:r>
            <a:r>
              <a:rPr lang="en-US" sz="2900" dirty="0" err="1">
                <a:solidFill>
                  <a:srgbClr val="FFFFFF"/>
                </a:solidFill>
              </a:rPr>
              <a:t>zablokovaná</a:t>
            </a:r>
            <a:r>
              <a:rPr lang="en-US" sz="2900" dirty="0">
                <a:solidFill>
                  <a:srgbClr val="FFFFFF"/>
                </a:solidFill>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Hardware</a:t>
            </a:r>
          </a:p>
        </p:txBody>
      </p:sp>
    </p:spTree>
    <p:extLst>
      <p:ext uri="{BB962C8B-B14F-4D97-AF65-F5344CB8AC3E}">
        <p14:creationId xmlns:p14="http://schemas.microsoft.com/office/powerpoint/2010/main" val="236437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556</Words>
  <Application>Microsoft Office PowerPoint</Application>
  <PresentationFormat>Širokouhlá</PresentationFormat>
  <Paragraphs>40</Paragraphs>
  <Slides>9</Slides>
  <Notes>2</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9</vt:i4>
      </vt:variant>
    </vt:vector>
  </HeadingPairs>
  <TitlesOfParts>
    <vt:vector size="16" baseType="lpstr">
      <vt:lpstr>Batang</vt:lpstr>
      <vt:lpstr>Aptos</vt:lpstr>
      <vt:lpstr>Arial</vt:lpstr>
      <vt:lpstr>Avenir Next LT Pro Light</vt:lpstr>
      <vt:lpstr>Avenir Next LT Pro Light (Text)</vt:lpstr>
      <vt:lpstr>Bahnschrift Light SemiCondensed</vt:lpstr>
      <vt:lpstr>AlignmentVTI</vt:lpstr>
      <vt:lpstr>Bezpečnosť na internete</vt:lpstr>
      <vt:lpstr>Obsah</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Prezentácia programu PowerPoint</vt:lpstr>
      <vt:lpstr>Firewall je bezpečnostné zariadenie či software, ktorý zabezpečuje vysielanie a prijímanie dát na internete. Sú to najstarším spôsobom ochrany na počítačových sieťach, kedže boli vynájdené skoro v rovnakom čase ako routere. (cca 1985)</vt:lpstr>
      <vt:lpstr>Poznáme dva typy Firewallov, softwarové a hardwarové. Rozlišujeme ich aj ako hosťovské Firewally a sieťové Firewally, kedže softwarové Firewally vačšinou nájdeme na osobných zariadeniach a ochraňujú práve dané zariadenia zatiaľ čo sieťove Firewally majú vlastné zariadenie a ochraňujú celú sieť.</vt:lpstr>
      <vt:lpstr>Funguje sledovaním packetov, ktoré sú vyslané či prijaté a porovnávaním ich s listom známych hrozieb. Dáta, ktoré považuje za nebezpečné zahodí.</vt:lpstr>
      <vt:lpstr>Hardware Firewall funguje ako samostatný spotrebič, ktorý sleduje 3. a 4. OSI vrstvy a skenuje prevádzku medzi vonkajšími zdrojmi a lokálnou sieťou alebo medzi segmentami v sieti. Packety monitorujú hlbokou inšpekciou. Ak packet nespĺňa predtým vybraté kritéria, podľa pravidiel vybraných správcom siete, komunikácia bude odmietnutá a zablokovaná.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Bezpečnosť na internete</dc:title>
  <dc:creator>Halagacka Michal</dc:creator>
  <cp:lastModifiedBy>Halagacka Michal</cp:lastModifiedBy>
  <cp:revision>2</cp:revision>
  <dcterms:created xsi:type="dcterms:W3CDTF">2024-04-24T18:23:21Z</dcterms:created>
  <dcterms:modified xsi:type="dcterms:W3CDTF">2024-04-25T20:30:58Z</dcterms:modified>
</cp:coreProperties>
</file>