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9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9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3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49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brázok, na ktorom je ohňostroj&#10;&#10;Automaticky generovaný popis">
            <a:extLst>
              <a:ext uri="{FF2B5EF4-FFF2-40B4-BE49-F238E27FC236}">
                <a16:creationId xmlns:a16="http://schemas.microsoft.com/office/drawing/2014/main" id="{7EE6A738-42F9-D396-31A5-D48D085CA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-6627441" y="-1646258"/>
            <a:ext cx="18819441" cy="10585937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FAC1BADF-9991-3FCD-DEA9-2CB8FEAB5134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ADE52C1-D4AA-CA8F-CB8B-432DE0F46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Bezpečnosť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internete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7C56B6-83E4-A0EE-D75A-52A8FF5AB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Michal Halagačka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lokTextu 3">
            <a:extLst>
              <a:ext uri="{FF2B5EF4-FFF2-40B4-BE49-F238E27FC236}">
                <a16:creationId xmlns:a16="http://schemas.microsoft.com/office/drawing/2014/main" id="{5AF44488-B754-E8E3-322F-2CC3960C4649}"/>
              </a:ext>
            </a:extLst>
          </p:cNvPr>
          <p:cNvSpPr txBox="1"/>
          <p:nvPr/>
        </p:nvSpPr>
        <p:spPr>
          <a:xfrm>
            <a:off x="6095999" y="255639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Elektrotechnická</a:t>
            </a:r>
            <a:r>
              <a:rPr lang="en-US" dirty="0"/>
              <a:t> </a:t>
            </a:r>
            <a:r>
              <a:rPr lang="en-US" dirty="0" err="1"/>
              <a:t>škola</a:t>
            </a:r>
            <a:r>
              <a:rPr lang="en-US" dirty="0"/>
              <a:t> </a:t>
            </a:r>
            <a:r>
              <a:rPr lang="en-US" dirty="0" err="1"/>
              <a:t>Hálová</a:t>
            </a:r>
            <a:r>
              <a:rPr lang="en-US" dirty="0"/>
              <a:t> 16</a:t>
            </a:r>
            <a:endParaRPr lang="sk-SK" dirty="0"/>
          </a:p>
        </p:txBody>
      </p: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FC53E471-9393-6DD6-1A90-B353ADADCC6B}"/>
              </a:ext>
            </a:extLst>
          </p:cNvPr>
          <p:cNvCxnSpPr>
            <a:cxnSpLocks/>
          </p:cNvCxnSpPr>
          <p:nvPr/>
        </p:nvCxnSpPr>
        <p:spPr>
          <a:xfrm>
            <a:off x="2865120" y="-5916899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>
            <a:extLst>
              <a:ext uri="{FF2B5EF4-FFF2-40B4-BE49-F238E27FC236}">
                <a16:creationId xmlns:a16="http://schemas.microsoft.com/office/drawing/2014/main" id="{BEC34258-11A1-3161-FEF0-D9A1F66B8198}"/>
              </a:ext>
            </a:extLst>
          </p:cNvPr>
          <p:cNvSpPr txBox="1"/>
          <p:nvPr/>
        </p:nvSpPr>
        <p:spPr>
          <a:xfrm>
            <a:off x="-2026920" y="332583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OBSAH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76080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Obrázok, na ktorom je ohňostroj&#10;&#10;Automaticky generovaný popis">
            <a:extLst>
              <a:ext uri="{FF2B5EF4-FFF2-40B4-BE49-F238E27FC236}">
                <a16:creationId xmlns:a16="http://schemas.microsoft.com/office/drawing/2014/main" id="{CB3ADD93-D105-B655-EDBE-880A8BE4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43"/>
          <a:stretch/>
        </p:blipFill>
        <p:spPr>
          <a:xfrm>
            <a:off x="-4433497" y="-1863969"/>
            <a:ext cx="18819441" cy="10585937"/>
          </a:xfrm>
          <a:prstGeom prst="rect">
            <a:avLst/>
          </a:prstGeom>
        </p:spPr>
      </p:pic>
      <p:sp>
        <p:nvSpPr>
          <p:cNvPr id="10" name="Obdĺžnik 9">
            <a:extLst>
              <a:ext uri="{FF2B5EF4-FFF2-40B4-BE49-F238E27FC236}">
                <a16:creationId xmlns:a16="http://schemas.microsoft.com/office/drawing/2014/main" id="{421F97BE-3D49-AD9E-DF5C-D2D2D22F6F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20194B9-3140-3C18-B672-392FE050FCBD}"/>
              </a:ext>
            </a:extLst>
          </p:cNvPr>
          <p:cNvSpPr txBox="1"/>
          <p:nvPr/>
        </p:nvSpPr>
        <p:spPr>
          <a:xfrm>
            <a:off x="-3368560" y="407235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ZÁVER</a:t>
            </a:r>
            <a:endParaRPr lang="sk-SK" sz="3200" b="1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D71B23E1-281C-042C-ADF5-35F3D0DB5C11}"/>
              </a:ext>
            </a:extLst>
          </p:cNvPr>
          <p:cNvSpPr txBox="1"/>
          <p:nvPr/>
        </p:nvSpPr>
        <p:spPr>
          <a:xfrm>
            <a:off x="14385944" y="1081195"/>
            <a:ext cx="5587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Celkovo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spokojný</a:t>
            </a:r>
            <a:r>
              <a:rPr lang="en-US" sz="2400" dirty="0"/>
              <a:t> s </a:t>
            </a:r>
            <a:r>
              <a:rPr lang="en-US" sz="2400" dirty="0" err="1"/>
              <a:t>mojou</a:t>
            </a:r>
            <a:r>
              <a:rPr lang="en-US" sz="2400" dirty="0"/>
              <a:t> </a:t>
            </a:r>
            <a:r>
              <a:rPr lang="en-US" sz="2400" dirty="0" err="1"/>
              <a:t>prácou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Oplatilo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mi </a:t>
            </a:r>
            <a:r>
              <a:rPr lang="en-US" sz="2400" dirty="0" err="1"/>
              <a:t>učiť</a:t>
            </a:r>
            <a:r>
              <a:rPr lang="en-US" sz="2400" dirty="0"/>
              <a:t> </a:t>
            </a:r>
            <a:r>
              <a:rPr lang="en-US" sz="2400" dirty="0" err="1"/>
              <a:t>túto</a:t>
            </a:r>
            <a:r>
              <a:rPr lang="en-US" sz="2400" dirty="0"/>
              <a:t> </a:t>
            </a:r>
            <a:r>
              <a:rPr lang="en-US" sz="2400" dirty="0" err="1"/>
              <a:t>látku</a:t>
            </a:r>
            <a:r>
              <a:rPr lang="en-US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Oplatilo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mi </a:t>
            </a:r>
            <a:r>
              <a:rPr lang="en-US" sz="2400" dirty="0" err="1"/>
              <a:t>písať</a:t>
            </a:r>
            <a:r>
              <a:rPr lang="en-US" sz="2400" dirty="0"/>
              <a:t> o </a:t>
            </a:r>
            <a:r>
              <a:rPr lang="en-US" sz="2400" dirty="0" err="1"/>
              <a:t>tejto</a:t>
            </a:r>
            <a:r>
              <a:rPr lang="en-US" sz="2400" dirty="0"/>
              <a:t> latke?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Ako</a:t>
            </a:r>
            <a:r>
              <a:rPr lang="en-US" sz="2400" dirty="0"/>
              <a:t> by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ohodnotil</a:t>
            </a:r>
            <a:r>
              <a:rPr lang="en-US" sz="2400" dirty="0"/>
              <a:t> </a:t>
            </a:r>
            <a:r>
              <a:rPr lang="en-US" sz="2400" dirty="0" err="1"/>
              <a:t>svoj</a:t>
            </a:r>
            <a:r>
              <a:rPr lang="en-US" sz="2400" dirty="0"/>
              <a:t> </a:t>
            </a:r>
            <a:r>
              <a:rPr lang="en-US" sz="2400" dirty="0" err="1"/>
              <a:t>prístup</a:t>
            </a:r>
            <a:r>
              <a:rPr lang="en-US" sz="2400" dirty="0"/>
              <a:t>?</a:t>
            </a:r>
            <a:endParaRPr lang="sk-SK" sz="2400" dirty="0"/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6298F843-09D9-2308-8BFE-607F486303F9}"/>
              </a:ext>
            </a:extLst>
          </p:cNvPr>
          <p:cNvCxnSpPr/>
          <p:nvPr/>
        </p:nvCxnSpPr>
        <p:spPr>
          <a:xfrm>
            <a:off x="944880" y="1417320"/>
            <a:ext cx="1040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id="{0ECC07A8-2477-3869-D2C8-0EA673845020}"/>
              </a:ext>
            </a:extLst>
          </p:cNvPr>
          <p:cNvSpPr txBox="1"/>
          <p:nvPr/>
        </p:nvSpPr>
        <p:spPr>
          <a:xfrm>
            <a:off x="2240283" y="407235"/>
            <a:ext cx="7711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ĎAKUJEM ZA POZORNOSŤ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4102615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Obrázok, na ktorom je ohňostroj&#10;&#10;Automaticky generovaný popis">
            <a:extLst>
              <a:ext uri="{FF2B5EF4-FFF2-40B4-BE49-F238E27FC236}">
                <a16:creationId xmlns:a16="http://schemas.microsoft.com/office/drawing/2014/main" id="{CB3ADD93-D105-B655-EDBE-880A8BE4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43"/>
          <a:stretch/>
        </p:blipFill>
        <p:spPr>
          <a:xfrm>
            <a:off x="-5056549" y="-1646258"/>
            <a:ext cx="18819441" cy="10585937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CE953CA2-5073-DD77-A5B2-3D218FBFED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ADE52C1-D4AA-CA8F-CB8B-432DE0F46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0425" y="1161232"/>
            <a:ext cx="5004176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Bezpečnosť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internete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7C56B6-83E4-A0EE-D75A-52A8FF5AB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7766" y="4993240"/>
            <a:ext cx="3694048" cy="1137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Michal Halagačka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AF44488-B754-E8E3-322F-2CC3960C4649}"/>
              </a:ext>
            </a:extLst>
          </p:cNvPr>
          <p:cNvSpPr txBox="1"/>
          <p:nvPr/>
        </p:nvSpPr>
        <p:spPr>
          <a:xfrm>
            <a:off x="12850761" y="255639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Elektrotechnická</a:t>
            </a:r>
            <a:r>
              <a:rPr lang="en-US" dirty="0"/>
              <a:t> </a:t>
            </a:r>
            <a:r>
              <a:rPr lang="en-US" dirty="0" err="1"/>
              <a:t>škola</a:t>
            </a:r>
            <a:r>
              <a:rPr lang="en-US" dirty="0"/>
              <a:t> </a:t>
            </a:r>
            <a:r>
              <a:rPr lang="en-US" dirty="0" err="1"/>
              <a:t>Hálová</a:t>
            </a:r>
            <a:r>
              <a:rPr lang="en-US" dirty="0"/>
              <a:t> 16</a:t>
            </a:r>
            <a:endParaRPr lang="sk-SK" dirty="0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2B3F5E80-480B-82CD-73B4-A46EA21A66C2}"/>
              </a:ext>
            </a:extLst>
          </p:cNvPr>
          <p:cNvCxnSpPr>
            <a:cxnSpLocks/>
          </p:cNvCxnSpPr>
          <p:nvPr/>
        </p:nvCxnSpPr>
        <p:spPr>
          <a:xfrm>
            <a:off x="2865120" y="255639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45E474AB-6F74-9BCE-A8E8-CD2EA41789E0}"/>
              </a:ext>
            </a:extLst>
          </p:cNvPr>
          <p:cNvSpPr txBox="1"/>
          <p:nvPr/>
        </p:nvSpPr>
        <p:spPr>
          <a:xfrm>
            <a:off x="960120" y="441960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OBSAH</a:t>
            </a:r>
            <a:endParaRPr lang="sk-SK" sz="3200" b="1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2A41F308-039D-7D80-3D24-0699BD2D6DD0}"/>
              </a:ext>
            </a:extLst>
          </p:cNvPr>
          <p:cNvSpPr txBox="1"/>
          <p:nvPr/>
        </p:nvSpPr>
        <p:spPr>
          <a:xfrm>
            <a:off x="-3065722" y="441960"/>
            <a:ext cx="2561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CIEĽ MOJEJ</a:t>
            </a:r>
            <a:br>
              <a:rPr lang="en-US" sz="3200" b="1" dirty="0"/>
            </a:br>
            <a:r>
              <a:rPr lang="en-US" sz="3200" b="1" dirty="0"/>
              <a:t>PRÁCE</a:t>
            </a:r>
            <a:endParaRPr lang="sk-SK" sz="3200" b="1" dirty="0"/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8F49C51D-8204-EBC9-1C1C-F1DB1A014FA0}"/>
              </a:ext>
            </a:extLst>
          </p:cNvPr>
          <p:cNvCxnSpPr/>
          <p:nvPr/>
        </p:nvCxnSpPr>
        <p:spPr>
          <a:xfrm>
            <a:off x="944880" y="6248400"/>
            <a:ext cx="1040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21A4B10F-A737-6980-8AC7-EFC3B424FE0D}"/>
              </a:ext>
            </a:extLst>
          </p:cNvPr>
          <p:cNvSpPr txBox="1"/>
          <p:nvPr/>
        </p:nvSpPr>
        <p:spPr>
          <a:xfrm>
            <a:off x="4038612" y="688181"/>
            <a:ext cx="7524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3.)    CIEĽ MOJEJ PRÁCE</a:t>
            </a:r>
            <a:br>
              <a:rPr lang="en-US" sz="2400" b="1" dirty="0"/>
            </a:br>
            <a:r>
              <a:rPr lang="en-US" sz="2400" b="1" dirty="0"/>
              <a:t>4.)    DÔVODY PRE OCHRANNÉ SYSTÉMY</a:t>
            </a:r>
            <a:br>
              <a:rPr lang="en-US" sz="2400" b="1" dirty="0"/>
            </a:br>
            <a:r>
              <a:rPr lang="en-US" sz="2400" b="1" dirty="0"/>
              <a:t>5.)    OCHRANA VPN</a:t>
            </a:r>
            <a:br>
              <a:rPr lang="en-US" sz="2400" b="1" dirty="0"/>
            </a:br>
            <a:r>
              <a:rPr lang="en-US" sz="2400" b="1" dirty="0"/>
              <a:t>6.)    OCHRANA FIREWALL</a:t>
            </a:r>
            <a:br>
              <a:rPr lang="en-US" sz="2400" b="1" dirty="0"/>
            </a:br>
            <a:r>
              <a:rPr lang="en-US" sz="2400" b="1" dirty="0"/>
              <a:t>7.)    PROBLÉMY S PRODUKTOM</a:t>
            </a:r>
            <a:endParaRPr lang="sk-SK" sz="2400" b="1" dirty="0"/>
          </a:p>
          <a:p>
            <a:r>
              <a:rPr lang="en-US" sz="2400" b="1" dirty="0"/>
              <a:t>8.)    INŠPIRÁCIE</a:t>
            </a:r>
            <a:br>
              <a:rPr lang="en-US" sz="2400" b="1" dirty="0"/>
            </a:br>
            <a:r>
              <a:rPr lang="en-US" sz="2400" b="1" dirty="0"/>
              <a:t>9.)    ZÁVER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82961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Obrázok, na ktorom je ohňostroj&#10;&#10;Automaticky generovaný popis">
            <a:extLst>
              <a:ext uri="{FF2B5EF4-FFF2-40B4-BE49-F238E27FC236}">
                <a16:creationId xmlns:a16="http://schemas.microsoft.com/office/drawing/2014/main" id="{CB3ADD93-D105-B655-EDBE-880A8BE4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43"/>
          <a:stretch/>
        </p:blipFill>
        <p:spPr>
          <a:xfrm>
            <a:off x="-4048364" y="-1646258"/>
            <a:ext cx="18819441" cy="10585937"/>
          </a:xfrm>
          <a:prstGeom prst="rect">
            <a:avLst/>
          </a:prstGeo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DC5AA8C8-C3A6-2184-B31C-780385F69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2B3F5E80-480B-82CD-73B4-A46EA21A66C2}"/>
              </a:ext>
            </a:extLst>
          </p:cNvPr>
          <p:cNvCxnSpPr>
            <a:cxnSpLocks/>
          </p:cNvCxnSpPr>
          <p:nvPr/>
        </p:nvCxnSpPr>
        <p:spPr>
          <a:xfrm>
            <a:off x="3498166" y="255639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45E474AB-6F74-9BCE-A8E8-CD2EA41789E0}"/>
              </a:ext>
            </a:extLst>
          </p:cNvPr>
          <p:cNvSpPr txBox="1"/>
          <p:nvPr/>
        </p:nvSpPr>
        <p:spPr>
          <a:xfrm>
            <a:off x="960120" y="-2231033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OBSAH</a:t>
            </a:r>
            <a:endParaRPr lang="sk-SK" sz="3200" b="1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BB93EDF6-65B4-3158-F764-6375764241FA}"/>
              </a:ext>
            </a:extLst>
          </p:cNvPr>
          <p:cNvSpPr txBox="1"/>
          <p:nvPr/>
        </p:nvSpPr>
        <p:spPr>
          <a:xfrm>
            <a:off x="628915" y="441960"/>
            <a:ext cx="2561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CIEĽ MOJEJ</a:t>
            </a:r>
            <a:br>
              <a:rPr lang="en-US" sz="3200" b="1" dirty="0"/>
            </a:br>
            <a:r>
              <a:rPr lang="en-US" sz="3200" b="1" dirty="0"/>
              <a:t>PRÁCE</a:t>
            </a:r>
            <a:endParaRPr lang="sk-SK" sz="3200" b="1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75EDF9F0-BE67-2B40-DA89-0674ACC10699}"/>
              </a:ext>
            </a:extLst>
          </p:cNvPr>
          <p:cNvSpPr txBox="1"/>
          <p:nvPr/>
        </p:nvSpPr>
        <p:spPr>
          <a:xfrm>
            <a:off x="4038612" y="688181"/>
            <a:ext cx="7524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Chcel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spraviť</a:t>
            </a:r>
            <a:r>
              <a:rPr lang="en-US" sz="2400" dirty="0"/>
              <a:t> </a:t>
            </a:r>
            <a:r>
              <a:rPr lang="en-US" sz="2400" dirty="0" err="1"/>
              <a:t>niečo</a:t>
            </a:r>
            <a:r>
              <a:rPr lang="en-US" sz="2400" dirty="0"/>
              <a:t> z </a:t>
            </a:r>
            <a:r>
              <a:rPr lang="en-US" sz="2400" dirty="0" err="1"/>
              <a:t>čoho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môžem</a:t>
            </a:r>
            <a:r>
              <a:rPr lang="en-US" sz="2400" dirty="0"/>
              <a:t> </a:t>
            </a:r>
            <a:r>
              <a:rPr lang="en-US" sz="2400" dirty="0" err="1"/>
              <a:t>naučiť</a:t>
            </a:r>
            <a:r>
              <a:rPr lang="en-US" sz="2400" dirty="0"/>
              <a:t> dôležité a </a:t>
            </a:r>
            <a:r>
              <a:rPr lang="en-US" sz="2400" dirty="0" err="1"/>
              <a:t>užitočné</a:t>
            </a:r>
            <a:r>
              <a:rPr lang="en-US" sz="2400" dirty="0"/>
              <a:t> </a:t>
            </a:r>
            <a:r>
              <a:rPr lang="en-US" sz="2400" dirty="0" err="1"/>
              <a:t>veci</a:t>
            </a:r>
            <a:r>
              <a:rPr lang="en-US" sz="2400" dirty="0"/>
              <a:t>, a </a:t>
            </a:r>
            <a:r>
              <a:rPr lang="en-US" sz="2400" dirty="0" err="1"/>
              <a:t>zároveň</a:t>
            </a:r>
            <a:r>
              <a:rPr lang="en-US" sz="2400" dirty="0"/>
              <a:t> </a:t>
            </a:r>
            <a:r>
              <a:rPr lang="en-US" sz="2400" dirty="0" err="1"/>
              <a:t>niečo</a:t>
            </a:r>
            <a:r>
              <a:rPr lang="en-US" sz="2400" dirty="0"/>
              <a:t> </a:t>
            </a:r>
            <a:r>
              <a:rPr lang="en-US" sz="2400" dirty="0" err="1"/>
              <a:t>ostatných</a:t>
            </a:r>
            <a:r>
              <a:rPr lang="en-US" sz="2400" dirty="0"/>
              <a:t> </a:t>
            </a:r>
            <a:r>
              <a:rPr lang="en-US" sz="2400" dirty="0" err="1"/>
              <a:t>naučiť</a:t>
            </a:r>
            <a:r>
              <a:rPr lang="en-US" sz="2400" dirty="0"/>
              <a:t>.</a:t>
            </a:r>
            <a:endParaRPr lang="sk-SK" sz="2400" dirty="0"/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F569D8FF-46B2-68F6-78D2-230E0A7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39" y="2083090"/>
            <a:ext cx="5574057" cy="3127240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398C8FF4-4EB5-CB7C-2133-B3770EC4CFB4}"/>
              </a:ext>
            </a:extLst>
          </p:cNvPr>
          <p:cNvSpPr txBox="1"/>
          <p:nvPr/>
        </p:nvSpPr>
        <p:spPr>
          <a:xfrm>
            <a:off x="-3737923" y="441959"/>
            <a:ext cx="2808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DÔVODY PRE</a:t>
            </a:r>
          </a:p>
          <a:p>
            <a:r>
              <a:rPr lang="en-US" sz="3200" b="1" dirty="0"/>
              <a:t>OCHRANNÉ</a:t>
            </a:r>
          </a:p>
          <a:p>
            <a:r>
              <a:rPr lang="en-US" sz="3200" b="1" dirty="0"/>
              <a:t>SYSTÉMY</a:t>
            </a:r>
            <a:endParaRPr lang="sk-SK" sz="3200" b="1" dirty="0"/>
          </a:p>
        </p:txBody>
      </p:sp>
      <p:cxnSp>
        <p:nvCxnSpPr>
          <p:cNvPr id="3" name="Rovná spojnica 2">
            <a:extLst>
              <a:ext uri="{FF2B5EF4-FFF2-40B4-BE49-F238E27FC236}">
                <a16:creationId xmlns:a16="http://schemas.microsoft.com/office/drawing/2014/main" id="{50498D3C-B24F-068C-BE79-AC1BCAEDC541}"/>
              </a:ext>
            </a:extLst>
          </p:cNvPr>
          <p:cNvCxnSpPr/>
          <p:nvPr/>
        </p:nvCxnSpPr>
        <p:spPr>
          <a:xfrm>
            <a:off x="944880" y="6248400"/>
            <a:ext cx="1040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3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Obrázok, na ktorom je ohňostroj&#10;&#10;Automaticky generovaný popis">
            <a:extLst>
              <a:ext uri="{FF2B5EF4-FFF2-40B4-BE49-F238E27FC236}">
                <a16:creationId xmlns:a16="http://schemas.microsoft.com/office/drawing/2014/main" id="{CB3ADD93-D105-B655-EDBE-880A8BE4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43"/>
          <a:stretch/>
        </p:blipFill>
        <p:spPr>
          <a:xfrm>
            <a:off x="-2752964" y="-1646258"/>
            <a:ext cx="18819441" cy="10585937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64D7CB67-BFE1-9FDE-D6C2-10A5201C0B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2B3F5E80-480B-82CD-73B4-A46EA21A66C2}"/>
              </a:ext>
            </a:extLst>
          </p:cNvPr>
          <p:cNvCxnSpPr>
            <a:cxnSpLocks/>
          </p:cNvCxnSpPr>
          <p:nvPr/>
        </p:nvCxnSpPr>
        <p:spPr>
          <a:xfrm>
            <a:off x="3498166" y="255639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45E474AB-6F74-9BCE-A8E8-CD2EA41789E0}"/>
              </a:ext>
            </a:extLst>
          </p:cNvPr>
          <p:cNvSpPr txBox="1"/>
          <p:nvPr/>
        </p:nvSpPr>
        <p:spPr>
          <a:xfrm>
            <a:off x="960120" y="-2231033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OBSAH</a:t>
            </a:r>
            <a:endParaRPr lang="sk-SK" sz="3200" b="1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BB93EDF6-65B4-3158-F764-6375764241FA}"/>
              </a:ext>
            </a:extLst>
          </p:cNvPr>
          <p:cNvSpPr txBox="1"/>
          <p:nvPr/>
        </p:nvSpPr>
        <p:spPr>
          <a:xfrm>
            <a:off x="628915" y="-2769642"/>
            <a:ext cx="2561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CIEĽ MOJEJ</a:t>
            </a:r>
            <a:br>
              <a:rPr lang="en-US" sz="3200" b="1" dirty="0"/>
            </a:br>
            <a:r>
              <a:rPr lang="en-US" sz="3200" b="1" dirty="0"/>
              <a:t>PRÁCE</a:t>
            </a:r>
            <a:endParaRPr lang="sk-SK" sz="3200" b="1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75EDF9F0-BE67-2B40-DA89-0674ACC10699}"/>
              </a:ext>
            </a:extLst>
          </p:cNvPr>
          <p:cNvSpPr txBox="1"/>
          <p:nvPr/>
        </p:nvSpPr>
        <p:spPr>
          <a:xfrm>
            <a:off x="4365118" y="-5594629"/>
            <a:ext cx="7197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Chcel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spraviť</a:t>
            </a:r>
            <a:r>
              <a:rPr lang="en-US" sz="2400" dirty="0"/>
              <a:t> </a:t>
            </a:r>
            <a:r>
              <a:rPr lang="en-US" sz="2400" dirty="0" err="1"/>
              <a:t>niečo</a:t>
            </a:r>
            <a:r>
              <a:rPr lang="en-US" sz="2400" dirty="0"/>
              <a:t> z </a:t>
            </a:r>
            <a:r>
              <a:rPr lang="en-US" sz="2400" dirty="0" err="1"/>
              <a:t>čoho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môžem</a:t>
            </a:r>
            <a:r>
              <a:rPr lang="en-US" sz="2400" dirty="0"/>
              <a:t> </a:t>
            </a:r>
            <a:r>
              <a:rPr lang="en-US" sz="2400" dirty="0" err="1"/>
              <a:t>naučiť</a:t>
            </a:r>
            <a:r>
              <a:rPr lang="en-US" sz="2400" dirty="0"/>
              <a:t> </a:t>
            </a:r>
            <a:r>
              <a:rPr lang="en-US" sz="2400" dirty="0" err="1"/>
              <a:t>dôležité</a:t>
            </a:r>
            <a:r>
              <a:rPr lang="en-US" sz="2400" dirty="0"/>
              <a:t> a </a:t>
            </a:r>
            <a:r>
              <a:rPr lang="en-US" sz="2400" dirty="0" err="1"/>
              <a:t>užitočné</a:t>
            </a:r>
            <a:r>
              <a:rPr lang="en-US" sz="2400" dirty="0"/>
              <a:t> </a:t>
            </a:r>
            <a:r>
              <a:rPr lang="en-US" sz="2400" dirty="0" err="1"/>
              <a:t>veci</a:t>
            </a:r>
            <a:r>
              <a:rPr lang="en-US" sz="2400" dirty="0"/>
              <a:t>, a </a:t>
            </a:r>
            <a:r>
              <a:rPr lang="en-US" sz="2400" dirty="0" err="1"/>
              <a:t>zároveň</a:t>
            </a:r>
            <a:r>
              <a:rPr lang="en-US" sz="2400" dirty="0"/>
              <a:t> </a:t>
            </a:r>
            <a:r>
              <a:rPr lang="en-US" sz="2400" dirty="0" err="1"/>
              <a:t>ponaučiť</a:t>
            </a:r>
            <a:r>
              <a:rPr lang="en-US" sz="2400" dirty="0"/>
              <a:t> </a:t>
            </a:r>
            <a:r>
              <a:rPr lang="en-US" sz="2400" dirty="0" err="1"/>
              <a:t>ostatných</a:t>
            </a:r>
            <a:r>
              <a:rPr lang="en-US" sz="2400" dirty="0"/>
              <a:t>.</a:t>
            </a:r>
            <a:endParaRPr lang="sk-SK" sz="2400" dirty="0"/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F569D8FF-46B2-68F6-78D2-230E0A7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39" y="-4199720"/>
            <a:ext cx="5574057" cy="3127240"/>
          </a:xfrm>
          <a:prstGeom prst="rect">
            <a:avLst/>
          </a:prstGeom>
        </p:spPr>
      </p:pic>
      <p:sp>
        <p:nvSpPr>
          <p:cNvPr id="22" name="BlokTextu 21">
            <a:extLst>
              <a:ext uri="{FF2B5EF4-FFF2-40B4-BE49-F238E27FC236}">
                <a16:creationId xmlns:a16="http://schemas.microsoft.com/office/drawing/2014/main" id="{3FF444AA-A544-1D4E-47F3-E683B4D27E19}"/>
              </a:ext>
            </a:extLst>
          </p:cNvPr>
          <p:cNvSpPr txBox="1"/>
          <p:nvPr/>
        </p:nvSpPr>
        <p:spPr>
          <a:xfrm>
            <a:off x="382053" y="441959"/>
            <a:ext cx="2808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DÔVODY PRE</a:t>
            </a:r>
          </a:p>
          <a:p>
            <a:r>
              <a:rPr lang="en-US" sz="3200" b="1" dirty="0"/>
              <a:t>OCHRANNÉ</a:t>
            </a:r>
          </a:p>
          <a:p>
            <a:r>
              <a:rPr lang="en-US" sz="3200" b="1" dirty="0"/>
              <a:t>SYSTÉMY</a:t>
            </a:r>
            <a:endParaRPr lang="sk-SK" sz="3200" b="1" dirty="0"/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B4A8D757-C537-909D-E38B-4554C6DC3120}"/>
              </a:ext>
            </a:extLst>
          </p:cNvPr>
          <p:cNvSpPr txBox="1"/>
          <p:nvPr/>
        </p:nvSpPr>
        <p:spPr>
          <a:xfrm>
            <a:off x="4038600" y="790244"/>
            <a:ext cx="752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Je ich </a:t>
            </a:r>
            <a:r>
              <a:rPr lang="sk-SK" sz="2400" dirty="0"/>
              <a:t>veľa. </a:t>
            </a:r>
            <a:r>
              <a:rPr lang="en-US" sz="2400" dirty="0"/>
              <a:t>Bez </a:t>
            </a:r>
            <a:r>
              <a:rPr lang="en-US" sz="2400" dirty="0" err="1"/>
              <a:t>spôsobov</a:t>
            </a:r>
            <a:r>
              <a:rPr lang="en-US" sz="2400" dirty="0"/>
              <a:t> </a:t>
            </a:r>
            <a:r>
              <a:rPr lang="en-US" sz="2400" dirty="0" err="1"/>
              <a:t>ochrany</a:t>
            </a:r>
            <a:r>
              <a:rPr lang="en-US" sz="2400" dirty="0"/>
              <a:t>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dirty="0" err="1"/>
              <a:t>sú</a:t>
            </a:r>
            <a:r>
              <a:rPr lang="en-US" sz="2400" dirty="0"/>
              <a:t> VPN a Firewall by to bolo o </a:t>
            </a:r>
            <a:r>
              <a:rPr lang="sk-SK" sz="2400" dirty="0"/>
              <a:t>toľko </a:t>
            </a:r>
            <a:r>
              <a:rPr lang="sk-SK" sz="2400" dirty="0" err="1"/>
              <a:t>jednoduhšie</a:t>
            </a:r>
            <a:r>
              <a:rPr lang="sk-SK" sz="2400" dirty="0"/>
              <a:t> </a:t>
            </a:r>
            <a:r>
              <a:rPr lang="en-US" sz="2400" dirty="0" err="1"/>
              <a:t>získať</a:t>
            </a:r>
            <a:r>
              <a:rPr lang="en-US" sz="2400" dirty="0"/>
              <a:t> </a:t>
            </a:r>
            <a:r>
              <a:rPr lang="en-US" sz="2400" dirty="0" err="1"/>
              <a:t>naše</a:t>
            </a:r>
            <a:r>
              <a:rPr lang="en-US" sz="2400" dirty="0"/>
              <a:t> </a:t>
            </a:r>
            <a:r>
              <a:rPr lang="en-US" sz="2400" dirty="0" err="1"/>
              <a:t>osobné</a:t>
            </a:r>
            <a:r>
              <a:rPr lang="en-US" sz="2400" dirty="0"/>
              <a:t> </a:t>
            </a:r>
            <a:r>
              <a:rPr lang="en-US" sz="2400" dirty="0" err="1"/>
              <a:t>údaje</a:t>
            </a:r>
            <a:r>
              <a:rPr lang="en-US" sz="2400" dirty="0"/>
              <a:t>.</a:t>
            </a:r>
            <a:endParaRPr lang="sk-SK" sz="2400" dirty="0"/>
          </a:p>
        </p:txBody>
      </p:sp>
      <p:pic>
        <p:nvPicPr>
          <p:cNvPr id="25" name="Obrázok 24">
            <a:extLst>
              <a:ext uri="{FF2B5EF4-FFF2-40B4-BE49-F238E27FC236}">
                <a16:creationId xmlns:a16="http://schemas.microsoft.com/office/drawing/2014/main" id="{74CA843B-922E-DD1C-6DE2-ED17167EA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139" y="2482473"/>
            <a:ext cx="5574057" cy="3135407"/>
          </a:xfrm>
          <a:prstGeom prst="rect">
            <a:avLst/>
          </a:prstGeom>
        </p:spPr>
      </p:pic>
      <p:sp>
        <p:nvSpPr>
          <p:cNvPr id="26" name="BlokTextu 25">
            <a:extLst>
              <a:ext uri="{FF2B5EF4-FFF2-40B4-BE49-F238E27FC236}">
                <a16:creationId xmlns:a16="http://schemas.microsoft.com/office/drawing/2014/main" id="{C9996778-B0F4-131A-C04E-C644635E19AC}"/>
              </a:ext>
            </a:extLst>
          </p:cNvPr>
          <p:cNvSpPr txBox="1"/>
          <p:nvPr/>
        </p:nvSpPr>
        <p:spPr>
          <a:xfrm>
            <a:off x="-3621425" y="441959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OCHRANA VPN</a:t>
            </a:r>
            <a:endParaRPr lang="sk-SK" sz="3200" b="1" dirty="0"/>
          </a:p>
        </p:txBody>
      </p:sp>
      <p:cxnSp>
        <p:nvCxnSpPr>
          <p:cNvPr id="2" name="Rovná spojnica 1">
            <a:extLst>
              <a:ext uri="{FF2B5EF4-FFF2-40B4-BE49-F238E27FC236}">
                <a16:creationId xmlns:a16="http://schemas.microsoft.com/office/drawing/2014/main" id="{FC3EFBD0-E5E5-6807-3ADD-8F9834478B4B}"/>
              </a:ext>
            </a:extLst>
          </p:cNvPr>
          <p:cNvCxnSpPr/>
          <p:nvPr/>
        </p:nvCxnSpPr>
        <p:spPr>
          <a:xfrm>
            <a:off x="944880" y="6248400"/>
            <a:ext cx="1040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8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Obrázok, na ktorom je ohňostroj&#10;&#10;Automaticky generovaný popis">
            <a:extLst>
              <a:ext uri="{FF2B5EF4-FFF2-40B4-BE49-F238E27FC236}">
                <a16:creationId xmlns:a16="http://schemas.microsoft.com/office/drawing/2014/main" id="{CB3ADD93-D105-B655-EDBE-880A8BE4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43"/>
          <a:stretch/>
        </p:blipFill>
        <p:spPr>
          <a:xfrm>
            <a:off x="-1754554" y="-1646258"/>
            <a:ext cx="18819441" cy="10585937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6BB925D8-8B61-94BD-A57B-712A51B79D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2B3F5E80-480B-82CD-73B4-A46EA21A66C2}"/>
              </a:ext>
            </a:extLst>
          </p:cNvPr>
          <p:cNvCxnSpPr>
            <a:cxnSpLocks/>
          </p:cNvCxnSpPr>
          <p:nvPr/>
        </p:nvCxnSpPr>
        <p:spPr>
          <a:xfrm>
            <a:off x="3802966" y="255639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>
            <a:extLst>
              <a:ext uri="{FF2B5EF4-FFF2-40B4-BE49-F238E27FC236}">
                <a16:creationId xmlns:a16="http://schemas.microsoft.com/office/drawing/2014/main" id="{3FF444AA-A544-1D4E-47F3-E683B4D27E19}"/>
              </a:ext>
            </a:extLst>
          </p:cNvPr>
          <p:cNvSpPr txBox="1"/>
          <p:nvPr/>
        </p:nvSpPr>
        <p:spPr>
          <a:xfrm>
            <a:off x="382053" y="441959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OCHRANA VPN</a:t>
            </a:r>
            <a:endParaRPr lang="sk-SK" sz="3200" b="1" dirty="0"/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B4A8D757-C537-909D-E38B-4554C6DC3120}"/>
              </a:ext>
            </a:extLst>
          </p:cNvPr>
          <p:cNvSpPr txBox="1"/>
          <p:nvPr/>
        </p:nvSpPr>
        <p:spPr>
          <a:xfrm>
            <a:off x="4038599" y="-6342706"/>
            <a:ext cx="752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Je ich </a:t>
            </a:r>
            <a:r>
              <a:rPr lang="sk-SK" sz="2400" dirty="0"/>
              <a:t>veľa. </a:t>
            </a:r>
            <a:r>
              <a:rPr lang="en-US" sz="2400" dirty="0"/>
              <a:t>Bez </a:t>
            </a:r>
            <a:r>
              <a:rPr lang="en-US" sz="2400" dirty="0" err="1"/>
              <a:t>spôsobov</a:t>
            </a:r>
            <a:r>
              <a:rPr lang="en-US" sz="2400" dirty="0"/>
              <a:t> </a:t>
            </a:r>
            <a:r>
              <a:rPr lang="en-US" sz="2400" dirty="0" err="1"/>
              <a:t>ochrany</a:t>
            </a:r>
            <a:r>
              <a:rPr lang="en-US" sz="2400" dirty="0"/>
              <a:t>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dirty="0" err="1"/>
              <a:t>sú</a:t>
            </a:r>
            <a:r>
              <a:rPr lang="en-US" sz="2400" dirty="0"/>
              <a:t> VPN a Firewall by to bolo o </a:t>
            </a:r>
            <a:r>
              <a:rPr lang="sk-SK" sz="2400" dirty="0"/>
              <a:t>toľko </a:t>
            </a:r>
            <a:r>
              <a:rPr lang="sk-SK" sz="2400" dirty="0" err="1"/>
              <a:t>jednoduhšie</a:t>
            </a:r>
            <a:r>
              <a:rPr lang="sk-SK" sz="2400" dirty="0"/>
              <a:t> </a:t>
            </a:r>
            <a:r>
              <a:rPr lang="en-US" sz="2400" dirty="0" err="1"/>
              <a:t>získať</a:t>
            </a:r>
            <a:r>
              <a:rPr lang="en-US" sz="2400" dirty="0"/>
              <a:t> </a:t>
            </a:r>
            <a:r>
              <a:rPr lang="en-US" sz="2400" dirty="0" err="1"/>
              <a:t>naše</a:t>
            </a:r>
            <a:r>
              <a:rPr lang="en-US" sz="2400" dirty="0"/>
              <a:t> </a:t>
            </a:r>
            <a:r>
              <a:rPr lang="en-US" sz="2400" dirty="0" err="1"/>
              <a:t>osobné</a:t>
            </a:r>
            <a:r>
              <a:rPr lang="en-US" sz="2400" dirty="0"/>
              <a:t> </a:t>
            </a:r>
            <a:r>
              <a:rPr lang="en-US" sz="2400" dirty="0" err="1"/>
              <a:t>údaje</a:t>
            </a:r>
            <a:r>
              <a:rPr lang="en-US" sz="2400" dirty="0"/>
              <a:t>.</a:t>
            </a:r>
            <a:endParaRPr lang="sk-SK" sz="2400" dirty="0"/>
          </a:p>
        </p:txBody>
      </p:sp>
      <p:pic>
        <p:nvPicPr>
          <p:cNvPr id="25" name="Obrázok 24">
            <a:extLst>
              <a:ext uri="{FF2B5EF4-FFF2-40B4-BE49-F238E27FC236}">
                <a16:creationId xmlns:a16="http://schemas.microsoft.com/office/drawing/2014/main" id="{74CA843B-922E-DD1C-6DE2-ED17167E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39" y="-4604127"/>
            <a:ext cx="5574057" cy="3135407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93A63387-F550-67C5-F874-4637F979C250}"/>
              </a:ext>
            </a:extLst>
          </p:cNvPr>
          <p:cNvSpPr txBox="1"/>
          <p:nvPr/>
        </p:nvSpPr>
        <p:spPr>
          <a:xfrm>
            <a:off x="4211732" y="812590"/>
            <a:ext cx="7497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Funguje</a:t>
            </a:r>
            <a:r>
              <a:rPr lang="en-US" sz="2400" dirty="0"/>
              <a:t> </a:t>
            </a:r>
            <a:r>
              <a:rPr lang="en-US" sz="2400" dirty="0" err="1"/>
              <a:t>ochranou</a:t>
            </a:r>
            <a:r>
              <a:rPr lang="en-US" sz="2400" dirty="0"/>
              <a:t> pred </a:t>
            </a:r>
            <a:r>
              <a:rPr lang="en-US" sz="2400" dirty="0" err="1"/>
              <a:t>luďmi</a:t>
            </a:r>
            <a:r>
              <a:rPr lang="en-US" sz="2400" dirty="0"/>
              <a:t> </a:t>
            </a:r>
            <a:r>
              <a:rPr lang="en-US" sz="2400" dirty="0" err="1"/>
              <a:t>mimo</a:t>
            </a:r>
            <a:r>
              <a:rPr lang="en-US" sz="2400" dirty="0"/>
              <a:t> </a:t>
            </a:r>
            <a:r>
              <a:rPr lang="en-US" sz="2400" dirty="0" err="1"/>
              <a:t>vašej</a:t>
            </a:r>
            <a:r>
              <a:rPr lang="en-US" sz="2400" dirty="0"/>
              <a:t> </a:t>
            </a:r>
            <a:r>
              <a:rPr lang="en-US" sz="2400" dirty="0" err="1"/>
              <a:t>komunikačnej</a:t>
            </a:r>
            <a:r>
              <a:rPr lang="en-US" sz="2400" dirty="0"/>
              <a:t> </a:t>
            </a:r>
            <a:r>
              <a:rPr lang="en-US" sz="2400" dirty="0" err="1"/>
              <a:t>siete</a:t>
            </a:r>
            <a:r>
              <a:rPr lang="en-US" sz="2400" dirty="0"/>
              <a:t>.</a:t>
            </a:r>
            <a:endParaRPr lang="sk-SK" sz="24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7A1568A-CB21-DB76-0D9D-376EF3E59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12" y="2079007"/>
            <a:ext cx="5574057" cy="3135406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6D96A630-042D-2162-02C7-ABC450D11775}"/>
              </a:ext>
            </a:extLst>
          </p:cNvPr>
          <p:cNvSpPr txBox="1"/>
          <p:nvPr/>
        </p:nvSpPr>
        <p:spPr>
          <a:xfrm>
            <a:off x="-5052817" y="441959"/>
            <a:ext cx="443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OCHRANA FIREWALL</a:t>
            </a:r>
            <a:endParaRPr lang="sk-SK" sz="3200" b="1" dirty="0"/>
          </a:p>
        </p:txBody>
      </p:sp>
      <p:cxnSp>
        <p:nvCxnSpPr>
          <p:cNvPr id="3" name="Rovná spojnica 2">
            <a:extLst>
              <a:ext uri="{FF2B5EF4-FFF2-40B4-BE49-F238E27FC236}">
                <a16:creationId xmlns:a16="http://schemas.microsoft.com/office/drawing/2014/main" id="{4FA44295-ADDC-E0DF-31A7-4AB4380AD14B}"/>
              </a:ext>
            </a:extLst>
          </p:cNvPr>
          <p:cNvCxnSpPr/>
          <p:nvPr/>
        </p:nvCxnSpPr>
        <p:spPr>
          <a:xfrm>
            <a:off x="944880" y="6248400"/>
            <a:ext cx="1040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6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Obrázok, na ktorom je ohňostroj&#10;&#10;Automaticky generovaný popis">
            <a:extLst>
              <a:ext uri="{FF2B5EF4-FFF2-40B4-BE49-F238E27FC236}">
                <a16:creationId xmlns:a16="http://schemas.microsoft.com/office/drawing/2014/main" id="{CB3ADD93-D105-B655-EDBE-880A8BE4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43"/>
          <a:stretch/>
        </p:blipFill>
        <p:spPr>
          <a:xfrm>
            <a:off x="0" y="-1631018"/>
            <a:ext cx="18819441" cy="10585937"/>
          </a:xfrm>
          <a:prstGeom prst="rect">
            <a:avLst/>
          </a:prstGeom>
        </p:spPr>
      </p:pic>
      <p:sp>
        <p:nvSpPr>
          <p:cNvPr id="14" name="Obdĺžnik 13">
            <a:extLst>
              <a:ext uri="{FF2B5EF4-FFF2-40B4-BE49-F238E27FC236}">
                <a16:creationId xmlns:a16="http://schemas.microsoft.com/office/drawing/2014/main" id="{53764D9C-BB33-F8EC-62A1-67392ED438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2B3F5E80-480B-82CD-73B4-A46EA21A66C2}"/>
              </a:ext>
            </a:extLst>
          </p:cNvPr>
          <p:cNvCxnSpPr>
            <a:cxnSpLocks/>
          </p:cNvCxnSpPr>
          <p:nvPr/>
        </p:nvCxnSpPr>
        <p:spPr>
          <a:xfrm>
            <a:off x="5311726" y="255639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>
            <a:extLst>
              <a:ext uri="{FF2B5EF4-FFF2-40B4-BE49-F238E27FC236}">
                <a16:creationId xmlns:a16="http://schemas.microsoft.com/office/drawing/2014/main" id="{3FF444AA-A544-1D4E-47F3-E683B4D27E19}"/>
              </a:ext>
            </a:extLst>
          </p:cNvPr>
          <p:cNvSpPr txBox="1"/>
          <p:nvPr/>
        </p:nvSpPr>
        <p:spPr>
          <a:xfrm>
            <a:off x="382053" y="-2989381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OCHRANA VPN</a:t>
            </a:r>
            <a:endParaRPr lang="sk-SK" sz="3200" b="1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93A63387-F550-67C5-F874-4637F979C250}"/>
              </a:ext>
            </a:extLst>
          </p:cNvPr>
          <p:cNvSpPr txBox="1"/>
          <p:nvPr/>
        </p:nvSpPr>
        <p:spPr>
          <a:xfrm>
            <a:off x="4701006" y="-5823501"/>
            <a:ext cx="686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Funguje</a:t>
            </a:r>
            <a:r>
              <a:rPr lang="en-US" sz="2400" dirty="0"/>
              <a:t> </a:t>
            </a:r>
            <a:r>
              <a:rPr lang="en-US" sz="2400" dirty="0" err="1"/>
              <a:t>ochranou</a:t>
            </a:r>
            <a:r>
              <a:rPr lang="en-US" sz="2400" dirty="0"/>
              <a:t> pred </a:t>
            </a:r>
            <a:r>
              <a:rPr lang="en-US" sz="2400" dirty="0" err="1"/>
              <a:t>luďmi</a:t>
            </a:r>
            <a:r>
              <a:rPr lang="en-US" sz="2400" dirty="0"/>
              <a:t> </a:t>
            </a:r>
            <a:r>
              <a:rPr lang="en-US" sz="2400" dirty="0" err="1"/>
              <a:t>mimo</a:t>
            </a:r>
            <a:r>
              <a:rPr lang="en-US" sz="2400" dirty="0"/>
              <a:t> </a:t>
            </a:r>
            <a:r>
              <a:rPr lang="en-US" sz="2400" dirty="0" err="1"/>
              <a:t>vašej</a:t>
            </a:r>
            <a:r>
              <a:rPr lang="en-US" sz="2400" dirty="0"/>
              <a:t> </a:t>
            </a:r>
            <a:r>
              <a:rPr lang="en-US" sz="2400" dirty="0" err="1"/>
              <a:t>komunikačnej</a:t>
            </a:r>
            <a:r>
              <a:rPr lang="en-US" sz="2400" dirty="0"/>
              <a:t> </a:t>
            </a:r>
            <a:r>
              <a:rPr lang="en-US" sz="2400" dirty="0" err="1"/>
              <a:t>siete</a:t>
            </a:r>
            <a:r>
              <a:rPr lang="en-US" sz="2400" dirty="0"/>
              <a:t>.</a:t>
            </a:r>
            <a:endParaRPr lang="sk-SK" sz="24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7A1568A-CB21-DB76-0D9D-376EF3E5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812" y="-4557084"/>
            <a:ext cx="5574057" cy="3135406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B56EFFF2-88D2-DD15-DEB8-D366D49B0E45}"/>
              </a:ext>
            </a:extLst>
          </p:cNvPr>
          <p:cNvSpPr txBox="1"/>
          <p:nvPr/>
        </p:nvSpPr>
        <p:spPr>
          <a:xfrm>
            <a:off x="382053" y="441959"/>
            <a:ext cx="443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OCHRANA FIREWALL</a:t>
            </a:r>
            <a:endParaRPr lang="sk-SK" sz="3200" b="1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19A0993F-2946-D973-0870-48DBB1F2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446" y="2079007"/>
            <a:ext cx="5624638" cy="3169837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D721B5CB-8DB0-BC17-37AE-6D59D6137D22}"/>
              </a:ext>
            </a:extLst>
          </p:cNvPr>
          <p:cNvSpPr txBox="1"/>
          <p:nvPr/>
        </p:nvSpPr>
        <p:spPr>
          <a:xfrm>
            <a:off x="6096000" y="453338"/>
            <a:ext cx="532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Funguje</a:t>
            </a:r>
            <a:r>
              <a:rPr lang="en-US" sz="2400" dirty="0"/>
              <a:t> </a:t>
            </a:r>
            <a:r>
              <a:rPr lang="en-US" sz="2400" dirty="0" err="1"/>
              <a:t>ochranou</a:t>
            </a:r>
            <a:r>
              <a:rPr lang="en-US" sz="2400" dirty="0"/>
              <a:t> pred </a:t>
            </a:r>
            <a:r>
              <a:rPr lang="en-US" sz="2400" dirty="0" err="1"/>
              <a:t>luďmi</a:t>
            </a:r>
            <a:r>
              <a:rPr lang="en-US" sz="2400" dirty="0"/>
              <a:t>, </a:t>
            </a:r>
            <a:r>
              <a:rPr lang="en-US" sz="2400" dirty="0" err="1"/>
              <a:t>ktorí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nabúrali</a:t>
            </a:r>
            <a:r>
              <a:rPr lang="en-US" sz="2400" dirty="0"/>
              <a:t>/</a:t>
            </a:r>
            <a:r>
              <a:rPr lang="en-US" sz="2400" dirty="0" err="1"/>
              <a:t>infiltrovali</a:t>
            </a:r>
            <a:r>
              <a:rPr lang="en-US" sz="2400" dirty="0"/>
              <a:t> </a:t>
            </a:r>
            <a:r>
              <a:rPr lang="en-US" sz="2400" dirty="0" err="1"/>
              <a:t>vašu</a:t>
            </a:r>
            <a:r>
              <a:rPr lang="en-US" sz="2400" dirty="0"/>
              <a:t> </a:t>
            </a:r>
            <a:r>
              <a:rPr lang="en-US" sz="2400" dirty="0" err="1"/>
              <a:t>komunikačnú</a:t>
            </a:r>
            <a:r>
              <a:rPr lang="en-US" sz="2400" dirty="0"/>
              <a:t> </a:t>
            </a:r>
            <a:r>
              <a:rPr lang="en-US" sz="2400" dirty="0" err="1"/>
              <a:t>sieť</a:t>
            </a:r>
            <a:r>
              <a:rPr lang="en-US" sz="2400" dirty="0"/>
              <a:t>.</a:t>
            </a:r>
            <a:endParaRPr lang="sk-SK" sz="2400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3803BD31-51FB-AA0A-3359-DC585A412B53}"/>
              </a:ext>
            </a:extLst>
          </p:cNvPr>
          <p:cNvGrpSpPr/>
          <p:nvPr/>
        </p:nvGrpSpPr>
        <p:grpSpPr>
          <a:xfrm>
            <a:off x="17191279" y="243002"/>
            <a:ext cx="6170267" cy="5624397"/>
            <a:chOff x="4204138" y="0"/>
            <a:chExt cx="7523595" cy="6858000"/>
          </a:xfrm>
        </p:grpSpPr>
        <p:pic>
          <p:nvPicPr>
            <p:cNvPr id="5" name="Obrázok 4">
              <a:extLst>
                <a:ext uri="{FF2B5EF4-FFF2-40B4-BE49-F238E27FC236}">
                  <a16:creationId xmlns:a16="http://schemas.microsoft.com/office/drawing/2014/main" id="{0C8A4649-8645-B0F8-D2A8-3EE7EF44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4138" y="0"/>
              <a:ext cx="3783724" cy="6858000"/>
            </a:xfrm>
            <a:prstGeom prst="rect">
              <a:avLst/>
            </a:prstGeom>
          </p:spPr>
        </p:pic>
        <p:pic>
          <p:nvPicPr>
            <p:cNvPr id="7" name="Obrázok 6">
              <a:extLst>
                <a:ext uri="{FF2B5EF4-FFF2-40B4-BE49-F238E27FC236}">
                  <a16:creationId xmlns:a16="http://schemas.microsoft.com/office/drawing/2014/main" id="{0D9CFEC4-D670-1A5B-E53E-48280A31B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87862" y="0"/>
              <a:ext cx="3739871" cy="6858000"/>
            </a:xfrm>
            <a:prstGeom prst="rect">
              <a:avLst/>
            </a:prstGeom>
          </p:spPr>
        </p:pic>
      </p:grp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04CA7423-B2B8-9672-8D20-4A98A52EBC1E}"/>
              </a:ext>
            </a:extLst>
          </p:cNvPr>
          <p:cNvCxnSpPr>
            <a:cxnSpLocks/>
          </p:cNvCxnSpPr>
          <p:nvPr/>
        </p:nvCxnSpPr>
        <p:spPr>
          <a:xfrm>
            <a:off x="17182260" y="243002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BC73B36E-E236-1416-C6E0-4DFBB5797D15}"/>
              </a:ext>
            </a:extLst>
          </p:cNvPr>
          <p:cNvCxnSpPr/>
          <p:nvPr/>
        </p:nvCxnSpPr>
        <p:spPr>
          <a:xfrm>
            <a:off x="944880" y="6248400"/>
            <a:ext cx="1040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4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Obrázok, na ktorom je ohňostroj&#10;&#10;Automaticky generovaný popis">
            <a:extLst>
              <a:ext uri="{FF2B5EF4-FFF2-40B4-BE49-F238E27FC236}">
                <a16:creationId xmlns:a16="http://schemas.microsoft.com/office/drawing/2014/main" id="{CB3ADD93-D105-B655-EDBE-880A8BE4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43"/>
          <a:stretch/>
        </p:blipFill>
        <p:spPr>
          <a:xfrm>
            <a:off x="-6627441" y="-1863969"/>
            <a:ext cx="18819441" cy="10585937"/>
          </a:xfrm>
          <a:prstGeom prst="rect">
            <a:avLst/>
          </a:prstGeom>
        </p:spPr>
      </p:pic>
      <p:sp>
        <p:nvSpPr>
          <p:cNvPr id="19" name="Obdĺžnik 18">
            <a:extLst>
              <a:ext uri="{FF2B5EF4-FFF2-40B4-BE49-F238E27FC236}">
                <a16:creationId xmlns:a16="http://schemas.microsoft.com/office/drawing/2014/main" id="{290EB1A2-E09C-4260-2917-26D609B283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2B3F5E80-480B-82CD-73B4-A46EA21A66C2}"/>
              </a:ext>
            </a:extLst>
          </p:cNvPr>
          <p:cNvCxnSpPr>
            <a:cxnSpLocks/>
          </p:cNvCxnSpPr>
          <p:nvPr/>
        </p:nvCxnSpPr>
        <p:spPr>
          <a:xfrm>
            <a:off x="3237101" y="255639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id="{B56EFFF2-88D2-DD15-DEB8-D366D49B0E45}"/>
              </a:ext>
            </a:extLst>
          </p:cNvPr>
          <p:cNvSpPr txBox="1"/>
          <p:nvPr/>
        </p:nvSpPr>
        <p:spPr>
          <a:xfrm>
            <a:off x="382053" y="-1863969"/>
            <a:ext cx="443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OCHRANA FIREWALL</a:t>
            </a:r>
            <a:endParaRPr lang="sk-SK" sz="3200" b="1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19A0993F-2946-D973-0870-48DBB1F2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46" y="-5256289"/>
            <a:ext cx="5624638" cy="3169837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D721B5CB-8DB0-BC17-37AE-6D59D6137D22}"/>
              </a:ext>
            </a:extLst>
          </p:cNvPr>
          <p:cNvSpPr txBox="1"/>
          <p:nvPr/>
        </p:nvSpPr>
        <p:spPr>
          <a:xfrm>
            <a:off x="6096000" y="-6881958"/>
            <a:ext cx="5326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Funguje</a:t>
            </a:r>
            <a:r>
              <a:rPr lang="en-US" sz="2400" dirty="0"/>
              <a:t> </a:t>
            </a:r>
            <a:r>
              <a:rPr lang="en-US" sz="2400" dirty="0" err="1"/>
              <a:t>ochranou</a:t>
            </a:r>
            <a:r>
              <a:rPr lang="en-US" sz="2400" dirty="0"/>
              <a:t> pred </a:t>
            </a:r>
            <a:r>
              <a:rPr lang="en-US" sz="2400" dirty="0" err="1"/>
              <a:t>luďmi</a:t>
            </a:r>
            <a:r>
              <a:rPr lang="en-US" sz="2400" dirty="0"/>
              <a:t>, </a:t>
            </a:r>
            <a:r>
              <a:rPr lang="en-US" sz="2400" dirty="0" err="1"/>
              <a:t>ktorí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nabúrali</a:t>
            </a:r>
            <a:r>
              <a:rPr lang="en-US" sz="2400" dirty="0"/>
              <a:t>/</a:t>
            </a:r>
            <a:r>
              <a:rPr lang="en-US" sz="2400" dirty="0" err="1"/>
              <a:t>infiltrovali</a:t>
            </a:r>
            <a:endParaRPr lang="sk-SK" sz="24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20194B9-3140-3C18-B672-392FE050FCBD}"/>
              </a:ext>
            </a:extLst>
          </p:cNvPr>
          <p:cNvSpPr txBox="1"/>
          <p:nvPr/>
        </p:nvSpPr>
        <p:spPr>
          <a:xfrm>
            <a:off x="195352" y="441959"/>
            <a:ext cx="2844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PROBLÉMY S</a:t>
            </a:r>
            <a:br>
              <a:rPr lang="en-US" sz="3200" b="1" dirty="0"/>
            </a:br>
            <a:r>
              <a:rPr lang="en-US" sz="3200" b="1" dirty="0"/>
              <a:t>PRODUKTOM</a:t>
            </a:r>
            <a:endParaRPr lang="sk-SK" sz="3200" b="1" dirty="0"/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C3595EDE-6342-DEF4-5FB5-C5205E057E29}"/>
              </a:ext>
            </a:extLst>
          </p:cNvPr>
          <p:cNvGrpSpPr/>
          <p:nvPr/>
        </p:nvGrpSpPr>
        <p:grpSpPr>
          <a:xfrm>
            <a:off x="5674323" y="243002"/>
            <a:ext cx="6170267" cy="5624397"/>
            <a:chOff x="4204138" y="0"/>
            <a:chExt cx="7523595" cy="6858000"/>
          </a:xfrm>
        </p:grpSpPr>
        <p:pic>
          <p:nvPicPr>
            <p:cNvPr id="7" name="Obrázok 6">
              <a:extLst>
                <a:ext uri="{FF2B5EF4-FFF2-40B4-BE49-F238E27FC236}">
                  <a16:creationId xmlns:a16="http://schemas.microsoft.com/office/drawing/2014/main" id="{32AE49C4-3F52-C335-9245-D3C7F4180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4138" y="0"/>
              <a:ext cx="3783724" cy="6858000"/>
            </a:xfrm>
            <a:prstGeom prst="rect">
              <a:avLst/>
            </a:prstGeom>
          </p:spPr>
        </p:pic>
        <p:pic>
          <p:nvPicPr>
            <p:cNvPr id="13" name="Obrázok 12">
              <a:extLst>
                <a:ext uri="{FF2B5EF4-FFF2-40B4-BE49-F238E27FC236}">
                  <a16:creationId xmlns:a16="http://schemas.microsoft.com/office/drawing/2014/main" id="{39A8F339-0955-1015-983A-FEF3C4338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7862" y="0"/>
              <a:ext cx="3739871" cy="6858000"/>
            </a:xfrm>
            <a:prstGeom prst="rect">
              <a:avLst/>
            </a:prstGeom>
          </p:spPr>
        </p:pic>
      </p:grp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759FB0B8-4CD7-3B87-8914-877AA035EC12}"/>
              </a:ext>
            </a:extLst>
          </p:cNvPr>
          <p:cNvCxnSpPr>
            <a:cxnSpLocks/>
          </p:cNvCxnSpPr>
          <p:nvPr/>
        </p:nvCxnSpPr>
        <p:spPr>
          <a:xfrm>
            <a:off x="5665304" y="243002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>
            <a:extLst>
              <a:ext uri="{FF2B5EF4-FFF2-40B4-BE49-F238E27FC236}">
                <a16:creationId xmlns:a16="http://schemas.microsoft.com/office/drawing/2014/main" id="{D71B23E1-281C-042C-ADF5-35F3D0DB5C11}"/>
              </a:ext>
            </a:extLst>
          </p:cNvPr>
          <p:cNvSpPr txBox="1"/>
          <p:nvPr/>
        </p:nvSpPr>
        <p:spPr>
          <a:xfrm>
            <a:off x="3512442" y="980568"/>
            <a:ext cx="1955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 </a:t>
            </a:r>
            <a:r>
              <a:rPr lang="en-US" sz="2400" dirty="0" err="1"/>
              <a:t>celkom</a:t>
            </a:r>
            <a:r>
              <a:rPr lang="en-US" sz="2400" dirty="0"/>
              <a:t> </a:t>
            </a:r>
            <a:r>
              <a:rPr lang="en-US" sz="2400" dirty="0" err="1"/>
              <a:t>spokojný</a:t>
            </a:r>
            <a:r>
              <a:rPr lang="en-US" sz="2400" dirty="0"/>
              <a:t> s </a:t>
            </a:r>
            <a:r>
              <a:rPr lang="en-US" sz="2400" dirty="0" err="1"/>
              <a:t>konečným</a:t>
            </a:r>
            <a:r>
              <a:rPr lang="en-US" sz="2400" dirty="0"/>
              <a:t> </a:t>
            </a:r>
            <a:r>
              <a:rPr lang="en-US" sz="2400" dirty="0" err="1"/>
              <a:t>produktom</a:t>
            </a:r>
            <a:r>
              <a:rPr lang="en-US" sz="2400" dirty="0"/>
              <a:t>, ale bolo </a:t>
            </a:r>
            <a:r>
              <a:rPr lang="en-US" sz="2400" dirty="0" err="1"/>
              <a:t>naozaj</a:t>
            </a:r>
            <a:r>
              <a:rPr lang="en-US" sz="2400" dirty="0"/>
              <a:t> </a:t>
            </a:r>
            <a:r>
              <a:rPr lang="en-US" sz="2400" dirty="0" err="1"/>
              <a:t>potrebné</a:t>
            </a:r>
            <a:r>
              <a:rPr lang="en-US" sz="2400" dirty="0"/>
              <a:t> ho </a:t>
            </a:r>
            <a:r>
              <a:rPr lang="en-US" sz="2400" dirty="0" err="1"/>
              <a:t>robiť</a:t>
            </a:r>
            <a:r>
              <a:rPr lang="en-US" sz="2400" dirty="0"/>
              <a:t> </a:t>
            </a:r>
            <a:r>
              <a:rPr lang="en-US" sz="2400" dirty="0" err="1"/>
              <a:t>viackrát</a:t>
            </a:r>
            <a:r>
              <a:rPr lang="en-US" sz="2400" dirty="0"/>
              <a:t>?</a:t>
            </a:r>
            <a:endParaRPr lang="sk-SK" sz="2400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A93430BD-0BB6-61C4-DE41-2AAD65E7D059}"/>
              </a:ext>
            </a:extLst>
          </p:cNvPr>
          <p:cNvSpPr txBox="1"/>
          <p:nvPr/>
        </p:nvSpPr>
        <p:spPr>
          <a:xfrm>
            <a:off x="-4584993" y="441959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INŠPIRÁCIE</a:t>
            </a:r>
            <a:endParaRPr lang="sk-SK" sz="3200" b="1" dirty="0"/>
          </a:p>
        </p:txBody>
      </p: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7A61219D-864D-893D-1AD7-7F959F4E745B}"/>
              </a:ext>
            </a:extLst>
          </p:cNvPr>
          <p:cNvCxnSpPr/>
          <p:nvPr/>
        </p:nvCxnSpPr>
        <p:spPr>
          <a:xfrm>
            <a:off x="944880" y="6248400"/>
            <a:ext cx="1040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3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Obrázok, na ktorom je ohňostroj&#10;&#10;Automaticky generovaný popis">
            <a:extLst>
              <a:ext uri="{FF2B5EF4-FFF2-40B4-BE49-F238E27FC236}">
                <a16:creationId xmlns:a16="http://schemas.microsoft.com/office/drawing/2014/main" id="{CB3ADD93-D105-B655-EDBE-880A8BE4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43"/>
          <a:stretch/>
        </p:blipFill>
        <p:spPr>
          <a:xfrm>
            <a:off x="-5683563" y="-1863969"/>
            <a:ext cx="18819441" cy="10585937"/>
          </a:xfrm>
          <a:prstGeom prst="rect">
            <a:avLst/>
          </a:prstGeom>
        </p:spPr>
      </p:pic>
      <p:sp>
        <p:nvSpPr>
          <p:cNvPr id="17" name="Obdĺžnik 16">
            <a:extLst>
              <a:ext uri="{FF2B5EF4-FFF2-40B4-BE49-F238E27FC236}">
                <a16:creationId xmlns:a16="http://schemas.microsoft.com/office/drawing/2014/main" id="{DCF491B9-C00B-8F72-D274-DC79424162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2B3F5E80-480B-82CD-73B4-A46EA21A66C2}"/>
              </a:ext>
            </a:extLst>
          </p:cNvPr>
          <p:cNvCxnSpPr>
            <a:cxnSpLocks/>
          </p:cNvCxnSpPr>
          <p:nvPr/>
        </p:nvCxnSpPr>
        <p:spPr>
          <a:xfrm>
            <a:off x="3595917" y="255638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lokTextu 3">
            <a:extLst>
              <a:ext uri="{FF2B5EF4-FFF2-40B4-BE49-F238E27FC236}">
                <a16:creationId xmlns:a16="http://schemas.microsoft.com/office/drawing/2014/main" id="{120194B9-3140-3C18-B672-392FE050FCBD}"/>
              </a:ext>
            </a:extLst>
          </p:cNvPr>
          <p:cNvSpPr txBox="1"/>
          <p:nvPr/>
        </p:nvSpPr>
        <p:spPr>
          <a:xfrm>
            <a:off x="669914" y="441959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INŠPIRÁCIE</a:t>
            </a:r>
            <a:endParaRPr lang="sk-SK" sz="3200" b="1" dirty="0"/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C3595EDE-6342-DEF4-5FB5-C5205E057E29}"/>
              </a:ext>
            </a:extLst>
          </p:cNvPr>
          <p:cNvGrpSpPr/>
          <p:nvPr/>
        </p:nvGrpSpPr>
        <p:grpSpPr>
          <a:xfrm>
            <a:off x="14253096" y="243002"/>
            <a:ext cx="6170267" cy="5624397"/>
            <a:chOff x="4204138" y="0"/>
            <a:chExt cx="7523595" cy="6858000"/>
          </a:xfrm>
        </p:grpSpPr>
        <p:pic>
          <p:nvPicPr>
            <p:cNvPr id="7" name="Obrázok 6">
              <a:extLst>
                <a:ext uri="{FF2B5EF4-FFF2-40B4-BE49-F238E27FC236}">
                  <a16:creationId xmlns:a16="http://schemas.microsoft.com/office/drawing/2014/main" id="{32AE49C4-3F52-C335-9245-D3C7F4180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4138" y="0"/>
              <a:ext cx="3783724" cy="6858000"/>
            </a:xfrm>
            <a:prstGeom prst="rect">
              <a:avLst/>
            </a:prstGeom>
          </p:spPr>
        </p:pic>
        <p:pic>
          <p:nvPicPr>
            <p:cNvPr id="13" name="Obrázok 12">
              <a:extLst>
                <a:ext uri="{FF2B5EF4-FFF2-40B4-BE49-F238E27FC236}">
                  <a16:creationId xmlns:a16="http://schemas.microsoft.com/office/drawing/2014/main" id="{39A8F339-0955-1015-983A-FEF3C4338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7862" y="0"/>
              <a:ext cx="3739871" cy="6858000"/>
            </a:xfrm>
            <a:prstGeom prst="rect">
              <a:avLst/>
            </a:prstGeom>
          </p:spPr>
        </p:pic>
      </p:grpSp>
      <p:sp>
        <p:nvSpPr>
          <p:cNvPr id="16" name="BlokTextu 15">
            <a:extLst>
              <a:ext uri="{FF2B5EF4-FFF2-40B4-BE49-F238E27FC236}">
                <a16:creationId xmlns:a16="http://schemas.microsoft.com/office/drawing/2014/main" id="{D71B23E1-281C-042C-ADF5-35F3D0DB5C11}"/>
              </a:ext>
            </a:extLst>
          </p:cNvPr>
          <p:cNvSpPr txBox="1"/>
          <p:nvPr/>
        </p:nvSpPr>
        <p:spPr>
          <a:xfrm>
            <a:off x="4718382" y="1081195"/>
            <a:ext cx="558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Nad</a:t>
            </a:r>
            <a:r>
              <a:rPr lang="en-US" sz="2400" dirty="0"/>
              <a:t> </a:t>
            </a:r>
            <a:r>
              <a:rPr lang="en-US" sz="2400" dirty="0" err="1"/>
              <a:t>čím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rozmýšľal</a:t>
            </a:r>
            <a:r>
              <a:rPr lang="en-US" sz="2400" dirty="0"/>
              <a:t> </a:t>
            </a:r>
            <a:r>
              <a:rPr lang="en-US" sz="2400" dirty="0" err="1"/>
              <a:t>počas</a:t>
            </a:r>
            <a:r>
              <a:rPr lang="en-US" sz="2400" dirty="0"/>
              <a:t> </a:t>
            </a:r>
            <a:r>
              <a:rPr lang="en-US" sz="2400" dirty="0" err="1"/>
              <a:t>tvorby</a:t>
            </a:r>
            <a:r>
              <a:rPr lang="en-US" sz="2400" dirty="0"/>
              <a:t>.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dirty="0" err="1"/>
              <a:t>mňa</a:t>
            </a:r>
            <a:r>
              <a:rPr lang="en-US" sz="2400" dirty="0"/>
              <a:t> a </a:t>
            </a:r>
            <a:r>
              <a:rPr lang="en-US" sz="2400" dirty="0" err="1"/>
              <a:t>tento</a:t>
            </a:r>
            <a:r>
              <a:rPr lang="en-US" sz="2400" dirty="0"/>
              <a:t> </a:t>
            </a:r>
            <a:r>
              <a:rPr lang="en-US" sz="2400" dirty="0" err="1"/>
              <a:t>produkt</a:t>
            </a:r>
            <a:r>
              <a:rPr lang="en-US" sz="2400" dirty="0"/>
              <a:t> </a:t>
            </a:r>
            <a:r>
              <a:rPr lang="en-US" sz="2400" dirty="0" err="1"/>
              <a:t>ovplivnili</a:t>
            </a:r>
            <a:r>
              <a:rPr lang="en-US" sz="2400" dirty="0"/>
              <a:t> </a:t>
            </a:r>
            <a:r>
              <a:rPr lang="en-US" sz="2400" dirty="0" err="1"/>
              <a:t>isté</a:t>
            </a:r>
            <a:r>
              <a:rPr lang="en-US" sz="2400" dirty="0"/>
              <a:t> </a:t>
            </a:r>
            <a:r>
              <a:rPr lang="en-US" sz="2400" dirty="0" err="1"/>
              <a:t>zdroje</a:t>
            </a:r>
            <a:r>
              <a:rPr lang="en-US" sz="2400" dirty="0"/>
              <a:t>.</a:t>
            </a:r>
            <a:endParaRPr lang="sk-SK" sz="2400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C81123E5-529B-8B4C-40CB-6E65B6D64307}"/>
              </a:ext>
            </a:extLst>
          </p:cNvPr>
          <p:cNvSpPr txBox="1"/>
          <p:nvPr/>
        </p:nvSpPr>
        <p:spPr>
          <a:xfrm>
            <a:off x="195352" y="-2941187"/>
            <a:ext cx="2844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PROBLÉMY S</a:t>
            </a:r>
            <a:br>
              <a:rPr lang="en-US" sz="3200" b="1" dirty="0"/>
            </a:br>
            <a:r>
              <a:rPr lang="en-US" sz="3200" b="1" dirty="0"/>
              <a:t>PRODUKTOM</a:t>
            </a:r>
            <a:endParaRPr lang="sk-SK" sz="3200" b="1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2D8B34B-6F62-1070-0C79-95F9193E9749}"/>
              </a:ext>
            </a:extLst>
          </p:cNvPr>
          <p:cNvSpPr txBox="1"/>
          <p:nvPr/>
        </p:nvSpPr>
        <p:spPr>
          <a:xfrm>
            <a:off x="-3747438" y="407235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ZÁVER</a:t>
            </a:r>
            <a:endParaRPr lang="sk-SK" sz="3200" b="1" dirty="0"/>
          </a:p>
        </p:txBody>
      </p: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F681C727-5C77-564C-A0C6-2233C08929B2}"/>
              </a:ext>
            </a:extLst>
          </p:cNvPr>
          <p:cNvCxnSpPr/>
          <p:nvPr/>
        </p:nvCxnSpPr>
        <p:spPr>
          <a:xfrm>
            <a:off x="944880" y="6248400"/>
            <a:ext cx="1040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E3E0E850-81BE-892B-2E77-177ECCC78F7A}"/>
              </a:ext>
            </a:extLst>
          </p:cNvPr>
          <p:cNvCxnSpPr>
            <a:cxnSpLocks/>
          </p:cNvCxnSpPr>
          <p:nvPr/>
        </p:nvCxnSpPr>
        <p:spPr>
          <a:xfrm>
            <a:off x="3595917" y="243002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4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Obrázok, na ktorom je ohňostroj&#10;&#10;Automaticky generovaný popis">
            <a:extLst>
              <a:ext uri="{FF2B5EF4-FFF2-40B4-BE49-F238E27FC236}">
                <a16:creationId xmlns:a16="http://schemas.microsoft.com/office/drawing/2014/main" id="{CB3ADD93-D105-B655-EDBE-880A8BE4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43"/>
          <a:stretch/>
        </p:blipFill>
        <p:spPr>
          <a:xfrm>
            <a:off x="-4433497" y="-1863969"/>
            <a:ext cx="18819441" cy="10585937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653060FC-1C85-04A5-F39C-D6E987892F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2B3F5E80-480B-82CD-73B4-A46EA21A66C2}"/>
              </a:ext>
            </a:extLst>
          </p:cNvPr>
          <p:cNvCxnSpPr>
            <a:cxnSpLocks/>
          </p:cNvCxnSpPr>
          <p:nvPr/>
        </p:nvCxnSpPr>
        <p:spPr>
          <a:xfrm>
            <a:off x="3885284" y="255638"/>
            <a:ext cx="0" cy="561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lokTextu 3">
            <a:extLst>
              <a:ext uri="{FF2B5EF4-FFF2-40B4-BE49-F238E27FC236}">
                <a16:creationId xmlns:a16="http://schemas.microsoft.com/office/drawing/2014/main" id="{120194B9-3140-3C18-B672-392FE050FCBD}"/>
              </a:ext>
            </a:extLst>
          </p:cNvPr>
          <p:cNvSpPr txBox="1"/>
          <p:nvPr/>
        </p:nvSpPr>
        <p:spPr>
          <a:xfrm>
            <a:off x="1264400" y="407235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ZÁVER</a:t>
            </a:r>
            <a:endParaRPr lang="sk-SK" sz="3200" b="1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D71B23E1-281C-042C-ADF5-35F3D0DB5C11}"/>
              </a:ext>
            </a:extLst>
          </p:cNvPr>
          <p:cNvSpPr txBox="1"/>
          <p:nvPr/>
        </p:nvSpPr>
        <p:spPr>
          <a:xfrm>
            <a:off x="5077198" y="1081195"/>
            <a:ext cx="5587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Celkovo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spokojný</a:t>
            </a:r>
            <a:r>
              <a:rPr lang="en-US" sz="2400" dirty="0"/>
              <a:t> s </a:t>
            </a:r>
            <a:r>
              <a:rPr lang="en-US" sz="2400" dirty="0" err="1"/>
              <a:t>mojou</a:t>
            </a:r>
            <a:r>
              <a:rPr lang="en-US" sz="2400" dirty="0"/>
              <a:t> </a:t>
            </a:r>
            <a:r>
              <a:rPr lang="en-US" sz="2400" dirty="0" err="1"/>
              <a:t>prácou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Oplatilo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mi </a:t>
            </a:r>
            <a:r>
              <a:rPr lang="en-US" sz="2400" dirty="0" err="1"/>
              <a:t>učiť</a:t>
            </a:r>
            <a:r>
              <a:rPr lang="en-US" sz="2400" dirty="0"/>
              <a:t> </a:t>
            </a:r>
            <a:r>
              <a:rPr lang="en-US" sz="2400" dirty="0" err="1"/>
              <a:t>túto</a:t>
            </a:r>
            <a:r>
              <a:rPr lang="en-US" sz="2400" dirty="0"/>
              <a:t> </a:t>
            </a:r>
            <a:r>
              <a:rPr lang="en-US" sz="2400" dirty="0" err="1"/>
              <a:t>látku</a:t>
            </a:r>
            <a:r>
              <a:rPr lang="en-US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Oplatilo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mi </a:t>
            </a:r>
            <a:r>
              <a:rPr lang="en-US" sz="2400" dirty="0" err="1"/>
              <a:t>písať</a:t>
            </a:r>
            <a:r>
              <a:rPr lang="en-US" sz="2400" dirty="0"/>
              <a:t> o </a:t>
            </a:r>
            <a:r>
              <a:rPr lang="en-US" sz="2400" dirty="0" err="1"/>
              <a:t>tejto</a:t>
            </a:r>
            <a:r>
              <a:rPr lang="en-US" sz="2400" dirty="0"/>
              <a:t> latke?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Ako</a:t>
            </a:r>
            <a:r>
              <a:rPr lang="en-US" sz="2400" dirty="0"/>
              <a:t> by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ohodnotil</a:t>
            </a:r>
            <a:r>
              <a:rPr lang="en-US" sz="2400" dirty="0"/>
              <a:t> </a:t>
            </a:r>
            <a:r>
              <a:rPr lang="en-US" sz="2400" dirty="0" err="1"/>
              <a:t>svoj</a:t>
            </a:r>
            <a:r>
              <a:rPr lang="en-US" sz="2400" dirty="0"/>
              <a:t> </a:t>
            </a:r>
            <a:r>
              <a:rPr lang="en-US" sz="2400" dirty="0" err="1"/>
              <a:t>prístup</a:t>
            </a:r>
            <a:r>
              <a:rPr lang="en-US" sz="2400" dirty="0"/>
              <a:t>?</a:t>
            </a:r>
            <a:endParaRPr lang="sk-SK" sz="2400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81740ACB-5DD6-3A19-17BD-586CABDD9FE3}"/>
              </a:ext>
            </a:extLst>
          </p:cNvPr>
          <p:cNvSpPr txBox="1"/>
          <p:nvPr/>
        </p:nvSpPr>
        <p:spPr>
          <a:xfrm>
            <a:off x="669914" y="-2652934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INŠPIRÁCIE</a:t>
            </a:r>
            <a:endParaRPr lang="sk-SK" sz="3200" b="1" dirty="0"/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47123ADD-E13F-B597-062B-01EEE42846D8}"/>
              </a:ext>
            </a:extLst>
          </p:cNvPr>
          <p:cNvCxnSpPr/>
          <p:nvPr/>
        </p:nvCxnSpPr>
        <p:spPr>
          <a:xfrm>
            <a:off x="944880" y="6217920"/>
            <a:ext cx="1040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C34D72"/>
      </a:accent1>
      <a:accent2>
        <a:srgbClr val="B13B92"/>
      </a:accent2>
      <a:accent3>
        <a:srgbClr val="B24DC3"/>
      </a:accent3>
      <a:accent4>
        <a:srgbClr val="6E3BB1"/>
      </a:accent4>
      <a:accent5>
        <a:srgbClr val="4F4DC3"/>
      </a:accent5>
      <a:accent6>
        <a:srgbClr val="3B6AB1"/>
      </a:accent6>
      <a:hlink>
        <a:srgbClr val="6954C6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322</Words>
  <Application>Microsoft Office PowerPoint</Application>
  <PresentationFormat>Širokouhlá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Georgia Pro Light</vt:lpstr>
      <vt:lpstr>VaultVTI</vt:lpstr>
      <vt:lpstr>Bezpečnosť na internete</vt:lpstr>
      <vt:lpstr>Bezpečnosť na internete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Bezpečnosť na internete</dc:title>
  <dc:creator>Halagacka Michal</dc:creator>
  <cp:lastModifiedBy>Halagacka Michal</cp:lastModifiedBy>
  <cp:revision>39</cp:revision>
  <dcterms:created xsi:type="dcterms:W3CDTF">2024-05-26T14:07:57Z</dcterms:created>
  <dcterms:modified xsi:type="dcterms:W3CDTF">2024-05-26T19:18:44Z</dcterms:modified>
</cp:coreProperties>
</file>