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9" r:id="rId4"/>
    <p:sldId id="269" r:id="rId5"/>
    <p:sldId id="273" r:id="rId6"/>
    <p:sldId id="274" r:id="rId7"/>
    <p:sldId id="26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171"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a:xfrm>
            <a:off x="2743973" y="5870576"/>
            <a:ext cx="3932137" cy="377825"/>
          </a:xfrm>
        </p:spPr>
        <p:txBody>
          <a:bodyPr/>
          <a:lstStyle/>
          <a:p>
            <a:endParaRPr lang="en-IN"/>
          </a:p>
        </p:txBody>
      </p:sp>
      <p:sp>
        <p:nvSpPr>
          <p:cNvPr id="6" name="Slide Number Placeholder 5"/>
          <p:cNvSpPr>
            <a:spLocks noGrp="1"/>
          </p:cNvSpPr>
          <p:nvPr>
            <p:ph type="sldNum" sz="quarter" idx="12"/>
          </p:nvPr>
        </p:nvSpPr>
        <p:spPr>
          <a:xfrm>
            <a:off x="8040685" y="5870576"/>
            <a:ext cx="417516" cy="377825"/>
          </a:xfrm>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107648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37454-B3CC-49ED-8338-3797CCE6EF55}"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242518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201904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3311871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2258416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223162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2390450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1020228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422035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89793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37454-B3CC-49ED-8338-3797CCE6EF55}"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129694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37454-B3CC-49ED-8338-3797CCE6EF55}"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185908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537454-B3CC-49ED-8338-3797CCE6EF55}" type="datetimeFigureOut">
              <a:rPr lang="en-IN" smtClean="0"/>
              <a:t>26-04-2021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264725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537454-B3CC-49ED-8338-3797CCE6EF55}" type="datetimeFigureOut">
              <a:rPr lang="en-IN" smtClean="0"/>
              <a:t>26-04-2021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395877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A5537454-B3CC-49ED-8338-3797CCE6EF55}" type="datetimeFigureOut">
              <a:rPr lang="en-IN" smtClean="0"/>
              <a:t>26-04-2021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268036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37454-B3CC-49ED-8338-3797CCE6EF55}"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20845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37454-B3CC-49ED-8338-3797CCE6EF55}"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9BDFE-5C7C-4A31-9AB2-DFFF9AD8F842}" type="slidenum">
              <a:rPr lang="en-IN" smtClean="0"/>
              <a:t>‹#›</a:t>
            </a:fld>
            <a:endParaRPr lang="en-IN"/>
          </a:p>
        </p:txBody>
      </p:sp>
    </p:spTree>
    <p:extLst>
      <p:ext uri="{BB962C8B-B14F-4D97-AF65-F5344CB8AC3E}">
        <p14:creationId xmlns:p14="http://schemas.microsoft.com/office/powerpoint/2010/main" val="139530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537454-B3CC-49ED-8338-3797CCE6EF55}" type="datetimeFigureOut">
              <a:rPr lang="en-IN" smtClean="0"/>
              <a:t>26-04-2021</a:t>
            </a:fld>
            <a:endParaRPr lang="en-IN"/>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E9BDFE-5C7C-4A31-9AB2-DFFF9AD8F842}" type="slidenum">
              <a:rPr lang="en-IN" smtClean="0"/>
              <a:t>‹#›</a:t>
            </a:fld>
            <a:endParaRPr lang="en-IN"/>
          </a:p>
        </p:txBody>
      </p:sp>
    </p:spTree>
    <p:extLst>
      <p:ext uri="{BB962C8B-B14F-4D97-AF65-F5344CB8AC3E}">
        <p14:creationId xmlns:p14="http://schemas.microsoft.com/office/powerpoint/2010/main" val="1242169282"/>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A3E4EC-550A-40FF-B266-1108E47180A2}"/>
              </a:ext>
            </a:extLst>
          </p:cNvPr>
          <p:cNvSpPr txBox="1"/>
          <p:nvPr/>
        </p:nvSpPr>
        <p:spPr>
          <a:xfrm>
            <a:off x="2036284" y="3573016"/>
            <a:ext cx="5776076" cy="523220"/>
          </a:xfrm>
          <a:prstGeom prst="rect">
            <a:avLst/>
          </a:prstGeom>
          <a:noFill/>
        </p:spPr>
        <p:txBody>
          <a:bodyPr wrap="square">
            <a:spAutoFit/>
          </a:bodyPr>
          <a:lstStyle/>
          <a:p>
            <a:r>
              <a:rPr lang="en-US" sz="2800" b="1" cap="none" dirty="0">
                <a:ln w="9525">
                  <a:solidFill>
                    <a:schemeClr val="bg1"/>
                  </a:solidFill>
                  <a:prstDash val="solid"/>
                </a:ln>
                <a:effectLst>
                  <a:outerShdw blurRad="12700" dist="38100" dir="2700000" algn="tl" rotWithShape="0">
                    <a:schemeClr val="bg1">
                      <a:lumMod val="50000"/>
                    </a:schemeClr>
                  </a:outerShdw>
                </a:effectLst>
                <a:latin typeface="Arial Black" pitchFamily="34" charset="0"/>
                <a:cs typeface="Times New Roman" pitchFamily="18" charset="0"/>
              </a:rPr>
              <a:t>Topic:- </a:t>
            </a:r>
            <a:r>
              <a:rPr lang="en-IN" sz="2800" b="1" dirty="0">
                <a:ln w="9525">
                  <a:solidFill>
                    <a:schemeClr val="bg1"/>
                  </a:solidFill>
                  <a:prstDash val="solid"/>
                </a:ln>
                <a:effectLst>
                  <a:outerShdw blurRad="12700" dist="38100" dir="2700000" algn="tl" rotWithShape="0">
                    <a:schemeClr val="bg1">
                      <a:lumMod val="50000"/>
                    </a:schemeClr>
                  </a:outerShdw>
                </a:effectLst>
                <a:latin typeface="Arial Black" pitchFamily="34" charset="0"/>
                <a:cs typeface="Times New Roman" pitchFamily="18" charset="0"/>
              </a:rPr>
              <a:t>RSA ALGORITHM</a:t>
            </a:r>
            <a:endParaRPr lang="en-US" sz="2800" b="1" cap="none" dirty="0">
              <a:ln w="9525">
                <a:solidFill>
                  <a:schemeClr val="bg1"/>
                </a:solidFill>
                <a:prstDash val="solid"/>
              </a:ln>
              <a:effectLst>
                <a:outerShdw blurRad="12700" dist="38100" dir="2700000" algn="tl" rotWithShape="0">
                  <a:schemeClr val="bg1">
                    <a:lumMod val="50000"/>
                  </a:schemeClr>
                </a:outerShdw>
              </a:effectLst>
              <a:latin typeface="Arial Black" pitchFamily="34" charset="0"/>
              <a:cs typeface="Times New Roman" pitchFamily="18" charset="0"/>
            </a:endParaRPr>
          </a:p>
        </p:txBody>
      </p:sp>
      <p:sp>
        <p:nvSpPr>
          <p:cNvPr id="8" name="TextBox 7">
            <a:extLst>
              <a:ext uri="{FF2B5EF4-FFF2-40B4-BE49-F238E27FC236}">
                <a16:creationId xmlns:a16="http://schemas.microsoft.com/office/drawing/2014/main" id="{002E3644-9E4B-4480-8F06-71B3092F0735}"/>
              </a:ext>
            </a:extLst>
          </p:cNvPr>
          <p:cNvSpPr txBox="1"/>
          <p:nvPr/>
        </p:nvSpPr>
        <p:spPr>
          <a:xfrm>
            <a:off x="0" y="284455"/>
            <a:ext cx="9180512" cy="1200329"/>
          </a:xfrm>
          <a:prstGeom prst="rect">
            <a:avLst/>
          </a:prstGeom>
          <a:noFill/>
        </p:spPr>
        <p:txBody>
          <a:bodyPr wrap="square">
            <a:spAutoFit/>
          </a:bodyPr>
          <a:lstStyle/>
          <a:p>
            <a:pPr algn="ctr"/>
            <a:r>
              <a:rPr lang="en-IN" sz="3600" b="1" cap="none" dirty="0">
                <a:ln w="9525">
                  <a:solidFill>
                    <a:schemeClr val="bg1"/>
                  </a:solidFill>
                  <a:prstDash val="solid"/>
                </a:ln>
                <a:effectLst>
                  <a:outerShdw blurRad="12700" dist="38100" dir="2700000" algn="tl" rotWithShape="0">
                    <a:schemeClr val="bg1">
                      <a:lumMod val="50000"/>
                    </a:schemeClr>
                  </a:outerShdw>
                </a:effectLst>
                <a:latin typeface="Arial Black" pitchFamily="34" charset="0"/>
                <a:cs typeface="Times New Roman" pitchFamily="18" charset="0"/>
              </a:rPr>
              <a:t>INFORMATION AND </a:t>
            </a:r>
          </a:p>
          <a:p>
            <a:pPr algn="ctr"/>
            <a:r>
              <a:rPr lang="en-IN" sz="3600" b="1" cap="none" dirty="0">
                <a:ln w="9525">
                  <a:solidFill>
                    <a:schemeClr val="bg1"/>
                  </a:solidFill>
                  <a:prstDash val="solid"/>
                </a:ln>
                <a:effectLst>
                  <a:outerShdw blurRad="12700" dist="38100" dir="2700000" algn="tl" rotWithShape="0">
                    <a:schemeClr val="bg1">
                      <a:lumMod val="50000"/>
                    </a:schemeClr>
                  </a:outerShdw>
                </a:effectLst>
                <a:latin typeface="Arial Black" pitchFamily="34" charset="0"/>
                <a:cs typeface="Times New Roman" pitchFamily="18" charset="0"/>
              </a:rPr>
              <a:t>CYBERSECURITY</a:t>
            </a:r>
            <a:r>
              <a:rPr lang="en-IN" sz="3600" b="1" dirty="0">
                <a:ln w="9525">
                  <a:solidFill>
                    <a:schemeClr val="bg1"/>
                  </a:solidFill>
                  <a:prstDash val="solid"/>
                </a:ln>
                <a:effectLst>
                  <a:outerShdw blurRad="12700" dist="38100" dir="2700000" algn="tl" rotWithShape="0">
                    <a:schemeClr val="bg1">
                      <a:lumMod val="50000"/>
                    </a:schemeClr>
                  </a:outerShdw>
                </a:effectLst>
                <a:latin typeface="Arial Black" pitchFamily="34" charset="0"/>
                <a:cs typeface="Times New Roman" pitchFamily="18" charset="0"/>
              </a:rPr>
              <a:t> SCE</a:t>
            </a:r>
            <a:endParaRPr lang="en-US" sz="3600" b="1" cap="none" dirty="0">
              <a:ln w="9525">
                <a:solidFill>
                  <a:schemeClr val="bg1"/>
                </a:solidFill>
                <a:prstDash val="solid"/>
              </a:ln>
              <a:effectLst>
                <a:outerShdw blurRad="12700" dist="38100" dir="2700000" algn="tl" rotWithShape="0">
                  <a:schemeClr val="bg1">
                    <a:lumMod val="50000"/>
                  </a:schemeClr>
                </a:outerShdw>
              </a:effectLst>
              <a:latin typeface="Arial Black" pitchFamily="34"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23758429"/>
              </p:ext>
            </p:extLst>
          </p:nvPr>
        </p:nvGraphicFramePr>
        <p:xfrm>
          <a:off x="1907704" y="4581128"/>
          <a:ext cx="5760640" cy="1979050"/>
        </p:xfrm>
        <a:graphic>
          <a:graphicData uri="http://schemas.openxmlformats.org/drawingml/2006/table">
            <a:tbl>
              <a:tblPr firstRow="1" bandRow="1">
                <a:tableStyleId>{5C22544A-7EE6-4342-B048-85BDC9FD1C3A}</a:tableStyleId>
              </a:tblPr>
              <a:tblGrid>
                <a:gridCol w="2861360">
                  <a:extLst>
                    <a:ext uri="{9D8B030D-6E8A-4147-A177-3AD203B41FA5}">
                      <a16:colId xmlns:a16="http://schemas.microsoft.com/office/drawing/2014/main" val="20000"/>
                    </a:ext>
                  </a:extLst>
                </a:gridCol>
                <a:gridCol w="145912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395810">
                <a:tc>
                  <a:txBody>
                    <a:bodyPr/>
                    <a:lstStyle/>
                    <a:p>
                      <a:r>
                        <a:rPr lang="en-IN" dirty="0">
                          <a:solidFill>
                            <a:schemeClr val="tx1"/>
                          </a:solidFill>
                          <a:latin typeface="Times New Roman" pitchFamily="18" charset="0"/>
                          <a:cs typeface="Times New Roman" pitchFamily="18" charset="0"/>
                        </a:rPr>
                        <a:t>Name</a:t>
                      </a:r>
                    </a:p>
                  </a:txBody>
                  <a:tcPr/>
                </a:tc>
                <a:tc>
                  <a:txBody>
                    <a:bodyPr/>
                    <a:lstStyle/>
                    <a:p>
                      <a:r>
                        <a:rPr lang="en-IN" dirty="0">
                          <a:solidFill>
                            <a:schemeClr val="tx1"/>
                          </a:solidFill>
                          <a:latin typeface="Times New Roman" pitchFamily="18" charset="0"/>
                          <a:cs typeface="Times New Roman" pitchFamily="18" charset="0"/>
                        </a:rPr>
                        <a:t>Gr No.</a:t>
                      </a:r>
                      <a:r>
                        <a:rPr lang="en-IN" baseline="0" dirty="0">
                          <a:solidFill>
                            <a:schemeClr val="tx1"/>
                          </a:solidFill>
                          <a:latin typeface="Times New Roman" pitchFamily="18" charset="0"/>
                          <a:cs typeface="Times New Roman" pitchFamily="18" charset="0"/>
                        </a:rPr>
                        <a:t> </a:t>
                      </a:r>
                      <a:endParaRPr lang="en-IN" dirty="0">
                        <a:solidFill>
                          <a:schemeClr val="tx1"/>
                        </a:solidFill>
                        <a:latin typeface="Times New Roman" pitchFamily="18" charset="0"/>
                        <a:cs typeface="Times New Roman" pitchFamily="18" charset="0"/>
                      </a:endParaRPr>
                    </a:p>
                  </a:txBody>
                  <a:tcPr/>
                </a:tc>
                <a:tc>
                  <a:txBody>
                    <a:bodyPr/>
                    <a:lstStyle/>
                    <a:p>
                      <a:r>
                        <a:rPr lang="en-IN" dirty="0">
                          <a:solidFill>
                            <a:schemeClr val="tx1"/>
                          </a:solidFill>
                          <a:latin typeface="Times New Roman" pitchFamily="18" charset="0"/>
                          <a:cs typeface="Times New Roman" pitchFamily="18" charset="0"/>
                        </a:rPr>
                        <a:t>Roll No.</a:t>
                      </a:r>
                    </a:p>
                  </a:txBody>
                  <a:tcPr/>
                </a:tc>
                <a:extLst>
                  <a:ext uri="{0D108BD9-81ED-4DB2-BD59-A6C34878D82A}">
                    <a16:rowId xmlns:a16="http://schemas.microsoft.com/office/drawing/2014/main" val="10000"/>
                  </a:ext>
                </a:extLst>
              </a:tr>
              <a:tr h="395810">
                <a:tc>
                  <a:txBody>
                    <a:bodyPr/>
                    <a:lstStyle/>
                    <a:p>
                      <a:r>
                        <a:rPr lang="en-IN" dirty="0" err="1">
                          <a:solidFill>
                            <a:srgbClr val="002060"/>
                          </a:solidFill>
                          <a:latin typeface="Times New Roman" pitchFamily="18" charset="0"/>
                          <a:cs typeface="Times New Roman" pitchFamily="18" charset="0"/>
                        </a:rPr>
                        <a:t>Aadarsh</a:t>
                      </a:r>
                      <a:r>
                        <a:rPr lang="en-IN" dirty="0">
                          <a:solidFill>
                            <a:srgbClr val="002060"/>
                          </a:solidFill>
                          <a:latin typeface="Times New Roman" pitchFamily="18" charset="0"/>
                          <a:cs typeface="Times New Roman" pitchFamily="18" charset="0"/>
                        </a:rPr>
                        <a:t> </a:t>
                      </a:r>
                      <a:r>
                        <a:rPr lang="en-IN" dirty="0" err="1">
                          <a:solidFill>
                            <a:srgbClr val="002060"/>
                          </a:solidFill>
                          <a:latin typeface="Times New Roman" pitchFamily="18" charset="0"/>
                          <a:cs typeface="Times New Roman" pitchFamily="18" charset="0"/>
                        </a:rPr>
                        <a:t>Shetty</a:t>
                      </a:r>
                      <a:endParaRPr lang="en-IN" dirty="0">
                        <a:solidFill>
                          <a:srgbClr val="002060"/>
                        </a:solidFill>
                        <a:latin typeface="Times New Roman" pitchFamily="18" charset="0"/>
                        <a:cs typeface="Times New Roman" pitchFamily="18" charset="0"/>
                      </a:endParaRPr>
                    </a:p>
                  </a:txBody>
                  <a:tcPr/>
                </a:tc>
                <a:tc>
                  <a:txBody>
                    <a:bodyPr/>
                    <a:lstStyle/>
                    <a:p>
                      <a:r>
                        <a:rPr lang="en-IN" dirty="0">
                          <a:solidFill>
                            <a:srgbClr val="002060"/>
                          </a:solidFill>
                          <a:latin typeface="Times New Roman" pitchFamily="18" charset="0"/>
                          <a:cs typeface="Times New Roman" pitchFamily="18" charset="0"/>
                        </a:rPr>
                        <a:t>21810861</a:t>
                      </a:r>
                    </a:p>
                  </a:txBody>
                  <a:tcPr/>
                </a:tc>
                <a:tc>
                  <a:txBody>
                    <a:bodyPr/>
                    <a:lstStyle/>
                    <a:p>
                      <a:r>
                        <a:rPr lang="en-IN" dirty="0">
                          <a:solidFill>
                            <a:srgbClr val="002060"/>
                          </a:solidFill>
                          <a:latin typeface="Times New Roman" pitchFamily="18" charset="0"/>
                          <a:cs typeface="Times New Roman" pitchFamily="18" charset="0"/>
                        </a:rPr>
                        <a:t>321048</a:t>
                      </a:r>
                    </a:p>
                  </a:txBody>
                  <a:tcPr/>
                </a:tc>
                <a:extLst>
                  <a:ext uri="{0D108BD9-81ED-4DB2-BD59-A6C34878D82A}">
                    <a16:rowId xmlns:a16="http://schemas.microsoft.com/office/drawing/2014/main" val="10001"/>
                  </a:ext>
                </a:extLst>
              </a:tr>
              <a:tr h="395810">
                <a:tc>
                  <a:txBody>
                    <a:bodyPr/>
                    <a:lstStyle/>
                    <a:p>
                      <a:r>
                        <a:rPr lang="en-IN" dirty="0">
                          <a:solidFill>
                            <a:srgbClr val="002060"/>
                          </a:solidFill>
                          <a:latin typeface="Times New Roman" pitchFamily="18" charset="0"/>
                          <a:cs typeface="Times New Roman" pitchFamily="18" charset="0"/>
                        </a:rPr>
                        <a:t>Raj </a:t>
                      </a:r>
                      <a:r>
                        <a:rPr lang="en-IN" dirty="0" err="1">
                          <a:solidFill>
                            <a:srgbClr val="002060"/>
                          </a:solidFill>
                          <a:latin typeface="Times New Roman" pitchFamily="18" charset="0"/>
                          <a:cs typeface="Times New Roman" pitchFamily="18" charset="0"/>
                        </a:rPr>
                        <a:t>Thakkar</a:t>
                      </a:r>
                      <a:endParaRPr lang="en-IN" dirty="0">
                        <a:solidFill>
                          <a:srgbClr val="002060"/>
                        </a:solidFill>
                        <a:latin typeface="Times New Roman" pitchFamily="18" charset="0"/>
                        <a:cs typeface="Times New Roman" pitchFamily="18" charset="0"/>
                      </a:endParaRPr>
                    </a:p>
                  </a:txBody>
                  <a:tcPr/>
                </a:tc>
                <a:tc>
                  <a:txBody>
                    <a:bodyPr/>
                    <a:lstStyle/>
                    <a:p>
                      <a:r>
                        <a:rPr lang="en-IN" dirty="0">
                          <a:solidFill>
                            <a:srgbClr val="002060"/>
                          </a:solidFill>
                          <a:latin typeface="Times New Roman" pitchFamily="18" charset="0"/>
                          <a:cs typeface="Times New Roman" pitchFamily="18" charset="0"/>
                        </a:rPr>
                        <a:t>21810934</a:t>
                      </a:r>
                    </a:p>
                  </a:txBody>
                  <a:tcPr/>
                </a:tc>
                <a:tc>
                  <a:txBody>
                    <a:bodyPr/>
                    <a:lstStyle/>
                    <a:p>
                      <a:r>
                        <a:rPr lang="en-IN" dirty="0">
                          <a:solidFill>
                            <a:srgbClr val="002060"/>
                          </a:solidFill>
                          <a:latin typeface="Times New Roman" pitchFamily="18" charset="0"/>
                          <a:cs typeface="Times New Roman" pitchFamily="18" charset="0"/>
                        </a:rPr>
                        <a:t>321052</a:t>
                      </a:r>
                    </a:p>
                  </a:txBody>
                  <a:tcPr/>
                </a:tc>
                <a:extLst>
                  <a:ext uri="{0D108BD9-81ED-4DB2-BD59-A6C34878D82A}">
                    <a16:rowId xmlns:a16="http://schemas.microsoft.com/office/drawing/2014/main" val="10002"/>
                  </a:ext>
                </a:extLst>
              </a:tr>
              <a:tr h="395810">
                <a:tc>
                  <a:txBody>
                    <a:bodyPr/>
                    <a:lstStyle/>
                    <a:p>
                      <a:r>
                        <a:rPr lang="en-IN" dirty="0" err="1">
                          <a:solidFill>
                            <a:srgbClr val="002060"/>
                          </a:solidFill>
                          <a:latin typeface="Times New Roman" pitchFamily="18" charset="0"/>
                          <a:cs typeface="Times New Roman" pitchFamily="18" charset="0"/>
                        </a:rPr>
                        <a:t>Amey</a:t>
                      </a:r>
                      <a:r>
                        <a:rPr lang="en-IN" baseline="0" dirty="0">
                          <a:solidFill>
                            <a:srgbClr val="002060"/>
                          </a:solidFill>
                          <a:latin typeface="Times New Roman" pitchFamily="18" charset="0"/>
                          <a:cs typeface="Times New Roman" pitchFamily="18" charset="0"/>
                        </a:rPr>
                        <a:t> </a:t>
                      </a:r>
                      <a:r>
                        <a:rPr lang="en-IN" baseline="0" dirty="0" err="1">
                          <a:solidFill>
                            <a:srgbClr val="002060"/>
                          </a:solidFill>
                          <a:latin typeface="Times New Roman" pitchFamily="18" charset="0"/>
                          <a:cs typeface="Times New Roman" pitchFamily="18" charset="0"/>
                        </a:rPr>
                        <a:t>Bobade</a:t>
                      </a:r>
                      <a:endParaRPr lang="en-IN" dirty="0">
                        <a:solidFill>
                          <a:srgbClr val="002060"/>
                        </a:solidFill>
                        <a:latin typeface="Times New Roman" pitchFamily="18" charset="0"/>
                        <a:cs typeface="Times New Roman" pitchFamily="18" charset="0"/>
                      </a:endParaRPr>
                    </a:p>
                  </a:txBody>
                  <a:tcPr/>
                </a:tc>
                <a:tc>
                  <a:txBody>
                    <a:bodyPr/>
                    <a:lstStyle/>
                    <a:p>
                      <a:r>
                        <a:rPr lang="en-IN" dirty="0">
                          <a:solidFill>
                            <a:srgbClr val="002060"/>
                          </a:solidFill>
                          <a:latin typeface="Times New Roman" pitchFamily="18" charset="0"/>
                          <a:cs typeface="Times New Roman" pitchFamily="18" charset="0"/>
                        </a:rPr>
                        <a:t>21810866</a:t>
                      </a:r>
                    </a:p>
                  </a:txBody>
                  <a:tcPr/>
                </a:tc>
                <a:tc>
                  <a:txBody>
                    <a:bodyPr/>
                    <a:lstStyle/>
                    <a:p>
                      <a:r>
                        <a:rPr lang="en-IN" dirty="0">
                          <a:solidFill>
                            <a:srgbClr val="002060"/>
                          </a:solidFill>
                          <a:latin typeface="Times New Roman" pitchFamily="18" charset="0"/>
                          <a:cs typeface="Times New Roman" pitchFamily="18" charset="0"/>
                        </a:rPr>
                        <a:t>321007</a:t>
                      </a:r>
                    </a:p>
                  </a:txBody>
                  <a:tcPr/>
                </a:tc>
                <a:extLst>
                  <a:ext uri="{0D108BD9-81ED-4DB2-BD59-A6C34878D82A}">
                    <a16:rowId xmlns:a16="http://schemas.microsoft.com/office/drawing/2014/main" val="10003"/>
                  </a:ext>
                </a:extLst>
              </a:tr>
              <a:tr h="395810">
                <a:tc>
                  <a:txBody>
                    <a:bodyPr/>
                    <a:lstStyle/>
                    <a:p>
                      <a:r>
                        <a:rPr lang="en-IN" dirty="0" err="1">
                          <a:solidFill>
                            <a:srgbClr val="002060"/>
                          </a:solidFill>
                          <a:latin typeface="Times New Roman" pitchFamily="18" charset="0"/>
                          <a:cs typeface="Times New Roman" pitchFamily="18" charset="0"/>
                        </a:rPr>
                        <a:t>Vedant</a:t>
                      </a:r>
                      <a:r>
                        <a:rPr lang="en-IN" dirty="0">
                          <a:solidFill>
                            <a:srgbClr val="002060"/>
                          </a:solidFill>
                          <a:latin typeface="Times New Roman" pitchFamily="18" charset="0"/>
                          <a:cs typeface="Times New Roman" pitchFamily="18" charset="0"/>
                        </a:rPr>
                        <a:t> </a:t>
                      </a:r>
                      <a:r>
                        <a:rPr lang="en-IN" dirty="0" err="1">
                          <a:solidFill>
                            <a:srgbClr val="002060"/>
                          </a:solidFill>
                          <a:latin typeface="Times New Roman" pitchFamily="18" charset="0"/>
                          <a:cs typeface="Times New Roman" pitchFamily="18" charset="0"/>
                        </a:rPr>
                        <a:t>Gampawar</a:t>
                      </a:r>
                      <a:endParaRPr lang="en-IN" dirty="0">
                        <a:solidFill>
                          <a:srgbClr val="002060"/>
                        </a:solidFill>
                        <a:latin typeface="Times New Roman" pitchFamily="18" charset="0"/>
                        <a:cs typeface="Times New Roman" pitchFamily="18" charset="0"/>
                      </a:endParaRPr>
                    </a:p>
                  </a:txBody>
                  <a:tcPr/>
                </a:tc>
                <a:tc>
                  <a:txBody>
                    <a:bodyPr/>
                    <a:lstStyle/>
                    <a:p>
                      <a:r>
                        <a:rPr lang="en-IN" dirty="0">
                          <a:solidFill>
                            <a:srgbClr val="002060"/>
                          </a:solidFill>
                          <a:latin typeface="Times New Roman" pitchFamily="18" charset="0"/>
                          <a:cs typeface="Times New Roman" pitchFamily="18" charset="0"/>
                        </a:rPr>
                        <a:t>21810949</a:t>
                      </a:r>
                    </a:p>
                  </a:txBody>
                  <a:tcPr/>
                </a:tc>
                <a:tc>
                  <a:txBody>
                    <a:bodyPr/>
                    <a:lstStyle/>
                    <a:p>
                      <a:r>
                        <a:rPr lang="en-IN" dirty="0">
                          <a:solidFill>
                            <a:srgbClr val="002060"/>
                          </a:solidFill>
                          <a:latin typeface="Times New Roman" pitchFamily="18" charset="0"/>
                          <a:cs typeface="Times New Roman" pitchFamily="18" charset="0"/>
                        </a:rPr>
                        <a:t>321014</a:t>
                      </a:r>
                    </a:p>
                  </a:txBody>
                  <a:tcPr/>
                </a:tc>
                <a:extLst>
                  <a:ext uri="{0D108BD9-81ED-4DB2-BD59-A6C34878D82A}">
                    <a16:rowId xmlns:a16="http://schemas.microsoft.com/office/drawing/2014/main" val="10004"/>
                  </a:ext>
                </a:extLst>
              </a:tr>
            </a:tbl>
          </a:graphicData>
        </a:graphic>
      </p:graphicFrame>
      <p:pic>
        <p:nvPicPr>
          <p:cNvPr id="1026" name="Picture 2" descr="https://lh6.googleusercontent.com/U5hy9RtUnI4jlJQe9Jmd3ZhOuZ8DZxSflqyCpBEC9pkh4CItPVcPib4DYLMTCcP75QsY-aeudK1XxlRG-a1HshuEkS5hYwrerumNeFwV97oS5FjuBiYVbezBs761VVnpqcknDuVc8KI"/>
          <p:cNvPicPr>
            <a:picLocks noChangeAspect="1" noChangeArrowheads="1"/>
          </p:cNvPicPr>
          <p:nvPr/>
        </p:nvPicPr>
        <p:blipFill rotWithShape="1">
          <a:blip r:embed="rId2">
            <a:extLst>
              <a:ext uri="{28A0092B-C50C-407E-A947-70E740481C1C}">
                <a14:useLocalDpi xmlns:a14="http://schemas.microsoft.com/office/drawing/2010/main" val="0"/>
              </a:ext>
            </a:extLst>
          </a:blip>
          <a:srcRect l="5155" t="9092" r="6068" b="3888"/>
          <a:stretch/>
        </p:blipFill>
        <p:spPr bwMode="auto">
          <a:xfrm>
            <a:off x="3727938" y="1700808"/>
            <a:ext cx="1547447" cy="159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9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effectLst>
                  <a:outerShdw blurRad="38100" dist="38100" dir="2700000" algn="tl">
                    <a:srgbClr val="000000">
                      <a:alpha val="43137"/>
                    </a:srgbClr>
                  </a:outerShdw>
                </a:effectLst>
                <a:latin typeface="Arial Black" panose="020B0A04020102020204" pitchFamily="34" charset="0"/>
              </a:rPr>
              <a:t>RSA ALGORITHM</a:t>
            </a:r>
            <a:br>
              <a:rPr lang="en-IN" sz="3600" b="1" dirty="0">
                <a:effectLst>
                  <a:outerShdw blurRad="38100" dist="38100" dir="2700000" algn="tl">
                    <a:srgbClr val="000000">
                      <a:alpha val="43137"/>
                    </a:srgbClr>
                  </a:outerShdw>
                </a:effectLst>
                <a:latin typeface="Arial Black" panose="020B0A04020102020204" pitchFamily="34" charset="0"/>
              </a:rPr>
            </a:br>
            <a:endParaRPr lang="en-IN" sz="3600" b="1" dirty="0">
              <a:effectLst>
                <a:outerShdw blurRad="38100" dist="38100" dir="2700000" algn="tl">
                  <a:srgbClr val="000000">
                    <a:alpha val="43137"/>
                  </a:srgbClr>
                </a:outerShdw>
              </a:effectLst>
              <a:latin typeface="Arial Black" panose="020B0A04020102020204" pitchFamily="34" charset="0"/>
            </a:endParaRPr>
          </a:p>
        </p:txBody>
      </p:sp>
      <p:sp>
        <p:nvSpPr>
          <p:cNvPr id="5" name="Content Placeholder 4"/>
          <p:cNvSpPr>
            <a:spLocks noGrp="1"/>
          </p:cNvSpPr>
          <p:nvPr>
            <p:ph idx="1"/>
          </p:nvPr>
        </p:nvSpPr>
        <p:spPr>
          <a:xfrm>
            <a:off x="539552" y="1412776"/>
            <a:ext cx="7772400" cy="3649133"/>
          </a:xfrm>
        </p:spPr>
        <p:txBody>
          <a:bodyPr>
            <a:normAutofit/>
          </a:bodyPr>
          <a:lstStyle/>
          <a:p>
            <a:pPr marL="0" indent="0">
              <a:buNone/>
            </a:pPr>
            <a:r>
              <a:rPr lang="en-US" sz="2800" dirty="0">
                <a:effectLst>
                  <a:outerShdw blurRad="38100" dist="38100" dir="2700000" algn="tl">
                    <a:srgbClr val="000000">
                      <a:alpha val="43137"/>
                    </a:srgbClr>
                  </a:outerShdw>
                </a:effectLst>
                <a:latin typeface="Times New Roman" pitchFamily="18" charset="0"/>
                <a:cs typeface="Times New Roman" pitchFamily="18" charset="0"/>
              </a:rPr>
              <a:t>RSA algorithm is asymmetric cryptography algorithm. Asymmetric actually means that it works on two different keys i.e. Public Key and Private Key. As the name describes that the Public Key is given to everyone and Private key is kept private.</a:t>
            </a:r>
            <a:endParaRPr lang="en-IN" sz="2800" dirty="0">
              <a:effectLst>
                <a:outerShdw blurRad="38100" dist="38100" dir="2700000" algn="tl">
                  <a:srgbClr val="000000">
                    <a:alpha val="43137"/>
                  </a:srgbClr>
                </a:outerShdw>
              </a:effectLst>
              <a:latin typeface="Times New Roman" pitchFamily="18" charset="0"/>
              <a:cs typeface="Times New Roman" pitchFamily="18" charset="0"/>
            </a:endParaRPr>
          </a:p>
          <a:p>
            <a:endParaRPr lang="en-IN" sz="28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66741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95344"/>
            <a:ext cx="7772400" cy="1456267"/>
          </a:xfrm>
        </p:spPr>
        <p:txBody>
          <a:bodyPr>
            <a:normAutofit/>
          </a:bodyPr>
          <a:lstStyle/>
          <a:p>
            <a:r>
              <a:rPr lang="en-US" sz="2400" dirty="0">
                <a:latin typeface="Times New Roman" pitchFamily="18" charset="0"/>
                <a:cs typeface="Times New Roman" pitchFamily="18" charset="0"/>
              </a:rPr>
              <a:t>An example of asymmetric cryptography :</a:t>
            </a:r>
            <a:endParaRPr lang="en-IN"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404664"/>
            <a:ext cx="7776864" cy="5040560"/>
          </a:xfrm>
        </p:spPr>
        <p:txBody>
          <a:bodyPr>
            <a:normAutofit/>
          </a:bodyPr>
          <a:lstStyle/>
          <a:p>
            <a:pPr marL="0" indent="0">
              <a:buNone/>
            </a:pPr>
            <a:r>
              <a:rPr lang="en-US" sz="2400" dirty="0">
                <a:latin typeface="Times New Roman" pitchFamily="18" charset="0"/>
                <a:cs typeface="Times New Roman" pitchFamily="18" charset="0"/>
              </a:rPr>
              <a:t>A client (for example browser) sends its public key to the server and requests for some data. The server encrypts the data using client’s public key and sends the encrypted data. Client receives this data and decrypts it. Since this is asymmetric, nobody else except browser can decrypt the data even if a third party has public key of browser.</a:t>
            </a: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7768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539552" y="1412776"/>
            <a:ext cx="7772400" cy="3649133"/>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IN" sz="28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8715197"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19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9552" y="116632"/>
            <a:ext cx="8147248" cy="1440160"/>
          </a:xfrm>
          <a:prstGeom prst="rect">
            <a:avLst/>
          </a:prstGeom>
        </p:spPr>
        <p:txBody>
          <a:bodyPr>
            <a:normAutofit fontScale="925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1" dirty="0">
              <a:effectLst>
                <a:outerShdw blurRad="38100" dist="38100" dir="2700000" algn="tl">
                  <a:srgbClr val="000000">
                    <a:alpha val="43137"/>
                  </a:srgbClr>
                </a:outerShdw>
              </a:effectLst>
              <a:latin typeface="Arial Black" panose="020B0A04020102020204" pitchFamily="34" charset="0"/>
            </a:endParaRPr>
          </a:p>
          <a:p>
            <a:br>
              <a:rPr lang="en-IN" sz="3600" b="1" dirty="0">
                <a:effectLst>
                  <a:outerShdw blurRad="38100" dist="38100" dir="2700000" algn="tl">
                    <a:srgbClr val="000000">
                      <a:alpha val="43137"/>
                    </a:srgbClr>
                  </a:outerShdw>
                </a:effectLst>
                <a:latin typeface="Arial Black" panose="020B0A04020102020204" pitchFamily="34" charset="0"/>
              </a:rPr>
            </a:br>
            <a:r>
              <a:rPr lang="en-IN" sz="3600" b="1" dirty="0">
                <a:effectLst>
                  <a:outerShdw blurRad="38100" dist="38100" dir="2700000" algn="tl">
                    <a:srgbClr val="000000">
                      <a:alpha val="43137"/>
                    </a:srgbClr>
                  </a:outerShdw>
                </a:effectLst>
                <a:latin typeface="Arial Black" panose="020B0A04020102020204" pitchFamily="34" charset="0"/>
              </a:rPr>
              <a:t>ATTACKS ON RSA ALGORITHM</a:t>
            </a:r>
          </a:p>
        </p:txBody>
      </p:sp>
      <p:sp>
        <p:nvSpPr>
          <p:cNvPr id="6" name="Text Placeholder 5">
            <a:extLst>
              <a:ext uri="{FF2B5EF4-FFF2-40B4-BE49-F238E27FC236}">
                <a16:creationId xmlns:a16="http://schemas.microsoft.com/office/drawing/2014/main" id="{EA62DE1B-7038-4A60-87C1-A97B165EC9D1}"/>
              </a:ext>
            </a:extLst>
          </p:cNvPr>
          <p:cNvSpPr>
            <a:spLocks noGrp="1"/>
          </p:cNvSpPr>
          <p:nvPr>
            <p:ph type="body" idx="1"/>
          </p:nvPr>
        </p:nvSpPr>
        <p:spPr>
          <a:xfrm>
            <a:off x="395536" y="1916832"/>
            <a:ext cx="7772400" cy="4680520"/>
          </a:xfrm>
        </p:spPr>
        <p:txBody>
          <a:bodyPr>
            <a:normAutofit/>
          </a:bodyPr>
          <a:lstStyle/>
          <a:p>
            <a:r>
              <a:rPr lang="en-US" sz="3200" b="1" i="0" dirty="0">
                <a:effectLst/>
                <a:latin typeface="Nunito Sans"/>
              </a:rPr>
              <a:t>1. Plain text Attack</a:t>
            </a:r>
          </a:p>
          <a:p>
            <a:pPr algn="l">
              <a:buFont typeface="Arial" panose="020B0604020202020204" pitchFamily="34" charset="0"/>
              <a:buChar char="•"/>
            </a:pPr>
            <a:r>
              <a:rPr lang="en-US" b="1" i="0" dirty="0">
                <a:solidFill>
                  <a:schemeClr val="accent3">
                    <a:lumMod val="40000"/>
                    <a:lumOff val="60000"/>
                  </a:schemeClr>
                </a:solidFill>
                <a:effectLst/>
                <a:latin typeface="Nunito Sans"/>
              </a:rPr>
              <a:t>Short message attack:</a:t>
            </a:r>
            <a:r>
              <a:rPr lang="en-US" b="0" i="0" dirty="0">
                <a:solidFill>
                  <a:schemeClr val="accent3">
                    <a:lumMod val="40000"/>
                    <a:lumOff val="60000"/>
                  </a:schemeClr>
                </a:solidFill>
                <a:effectLst/>
                <a:latin typeface="Nunito Sans"/>
              </a:rPr>
              <a:t> </a:t>
            </a:r>
            <a:endParaRPr lang="en-US" dirty="0">
              <a:solidFill>
                <a:schemeClr val="accent3">
                  <a:lumMod val="40000"/>
                  <a:lumOff val="60000"/>
                </a:schemeClr>
              </a:solidFill>
              <a:latin typeface="Nunito Sans"/>
            </a:endParaRPr>
          </a:p>
          <a:p>
            <a:pPr algn="l">
              <a:buFont typeface="Arial" panose="020B0604020202020204" pitchFamily="34" charset="0"/>
              <a:buChar char="•"/>
            </a:pPr>
            <a:r>
              <a:rPr lang="en-US" b="1" i="0" dirty="0">
                <a:solidFill>
                  <a:schemeClr val="accent3">
                    <a:lumMod val="40000"/>
                    <a:lumOff val="60000"/>
                  </a:schemeClr>
                </a:solidFill>
                <a:effectLst/>
                <a:latin typeface="Nunito Sans"/>
              </a:rPr>
              <a:t>Cycling attack:</a:t>
            </a:r>
            <a:r>
              <a:rPr lang="en-US" b="0" i="0" dirty="0">
                <a:solidFill>
                  <a:schemeClr val="accent3">
                    <a:lumMod val="40000"/>
                    <a:lumOff val="60000"/>
                  </a:schemeClr>
                </a:solidFill>
                <a:effectLst/>
                <a:latin typeface="Nunito Sans"/>
              </a:rPr>
              <a:t> </a:t>
            </a:r>
          </a:p>
          <a:p>
            <a:pPr algn="l">
              <a:buFont typeface="Arial" panose="020B0604020202020204" pitchFamily="34" charset="0"/>
              <a:buChar char="•"/>
            </a:pPr>
            <a:r>
              <a:rPr lang="en-US" b="1" i="0" dirty="0">
                <a:solidFill>
                  <a:schemeClr val="accent3">
                    <a:lumMod val="40000"/>
                    <a:lumOff val="60000"/>
                  </a:schemeClr>
                </a:solidFill>
                <a:effectLst/>
                <a:latin typeface="Nunito Sans"/>
              </a:rPr>
              <a:t>Unconcealed message attack:</a:t>
            </a:r>
            <a:r>
              <a:rPr lang="en-US" b="0" i="0" dirty="0">
                <a:solidFill>
                  <a:schemeClr val="accent3">
                    <a:lumMod val="40000"/>
                    <a:lumOff val="60000"/>
                  </a:schemeClr>
                </a:solidFill>
                <a:effectLst/>
                <a:latin typeface="Nunito Sans"/>
              </a:rPr>
              <a:t> </a:t>
            </a:r>
          </a:p>
          <a:p>
            <a:pPr algn="l">
              <a:buFont typeface="Arial" panose="020B0604020202020204" pitchFamily="34" charset="0"/>
              <a:buChar char="•"/>
            </a:pPr>
            <a:r>
              <a:rPr lang="en-US" sz="3200" b="1" i="0" dirty="0">
                <a:effectLst/>
                <a:latin typeface="Nunito Sans"/>
              </a:rPr>
              <a:t>2. Chosen cipher Attack</a:t>
            </a:r>
          </a:p>
          <a:p>
            <a:pPr algn="l"/>
            <a:r>
              <a:rPr lang="en-US" sz="3200" b="1" i="0" dirty="0">
                <a:effectLst/>
                <a:latin typeface="Nunito Sans"/>
              </a:rPr>
              <a:t>3. Factorization Attack</a:t>
            </a:r>
          </a:p>
          <a:p>
            <a:r>
              <a:rPr lang="en-US" sz="3200" b="1" i="0" dirty="0">
                <a:effectLst/>
                <a:latin typeface="Nunito Sans"/>
              </a:rPr>
              <a:t>4.Searching the Message Space</a:t>
            </a:r>
          </a:p>
          <a:p>
            <a:pPr algn="l"/>
            <a:endParaRPr lang="en-US" b="1" i="0" dirty="0">
              <a:solidFill>
                <a:srgbClr val="1375B0"/>
              </a:solidFill>
              <a:effectLst/>
              <a:latin typeface="Nunito Sans"/>
            </a:endParaRPr>
          </a:p>
          <a:p>
            <a:endParaRPr lang="en-US" dirty="0"/>
          </a:p>
        </p:txBody>
      </p:sp>
    </p:spTree>
    <p:extLst>
      <p:ext uri="{BB962C8B-B14F-4D97-AF65-F5344CB8AC3E}">
        <p14:creationId xmlns:p14="http://schemas.microsoft.com/office/powerpoint/2010/main" val="398963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9552" y="116632"/>
            <a:ext cx="8147248" cy="1080120"/>
          </a:xfrm>
          <a:prstGeom prst="rect">
            <a:avLst/>
          </a:prstGeom>
        </p:spPr>
        <p:txBody>
          <a:bodyPr>
            <a:normAutofit fontScale="7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1" dirty="0">
              <a:effectLst>
                <a:outerShdw blurRad="38100" dist="38100" dir="2700000" algn="tl">
                  <a:srgbClr val="000000">
                    <a:alpha val="43137"/>
                  </a:srgbClr>
                </a:outerShdw>
              </a:effectLst>
              <a:latin typeface="Arial Black" panose="020B0A04020102020204" pitchFamily="34" charset="0"/>
            </a:endParaRPr>
          </a:p>
          <a:p>
            <a:br>
              <a:rPr lang="en-IN" sz="3600" b="1" dirty="0">
                <a:effectLst>
                  <a:outerShdw blurRad="38100" dist="38100" dir="2700000" algn="tl">
                    <a:srgbClr val="000000">
                      <a:alpha val="43137"/>
                    </a:srgbClr>
                  </a:outerShdw>
                </a:effectLst>
                <a:latin typeface="Arial Black" panose="020B0A04020102020204" pitchFamily="34" charset="0"/>
              </a:rPr>
            </a:br>
            <a:endParaRPr lang="en-IN" sz="3600" b="1" dirty="0">
              <a:effectLst>
                <a:outerShdw blurRad="38100" dist="38100" dir="2700000" algn="tl">
                  <a:srgbClr val="000000">
                    <a:alpha val="43137"/>
                  </a:srgbClr>
                </a:outerShdw>
              </a:effectLst>
              <a:latin typeface="Arial Black" panose="020B0A04020102020204" pitchFamily="34" charset="0"/>
            </a:endParaRPr>
          </a:p>
        </p:txBody>
      </p:sp>
      <p:sp>
        <p:nvSpPr>
          <p:cNvPr id="3" name="Title 2">
            <a:extLst>
              <a:ext uri="{FF2B5EF4-FFF2-40B4-BE49-F238E27FC236}">
                <a16:creationId xmlns:a16="http://schemas.microsoft.com/office/drawing/2014/main" id="{416DC3E5-26C7-4049-A9AD-054FFCAF5841}"/>
              </a:ext>
            </a:extLst>
          </p:cNvPr>
          <p:cNvSpPr>
            <a:spLocks noGrp="1"/>
          </p:cNvSpPr>
          <p:nvPr>
            <p:ph type="title"/>
          </p:nvPr>
        </p:nvSpPr>
        <p:spPr>
          <a:xfrm>
            <a:off x="457200" y="116633"/>
            <a:ext cx="8435280" cy="1080119"/>
          </a:xfrm>
        </p:spPr>
        <p:txBody>
          <a:bodyPr/>
          <a:lstStyle/>
          <a:p>
            <a:r>
              <a:rPr lang="en-US" dirty="0">
                <a:latin typeface="Arial Black" panose="020B0A04020102020204" pitchFamily="34" charset="0"/>
              </a:rPr>
              <a:t>vulnerabilities in </a:t>
            </a:r>
            <a:r>
              <a:rPr lang="en-US" dirty="0" err="1">
                <a:latin typeface="Arial Black" panose="020B0A04020102020204" pitchFamily="34" charset="0"/>
              </a:rPr>
              <a:t>rsa</a:t>
            </a:r>
            <a:r>
              <a:rPr lang="en-US" dirty="0">
                <a:latin typeface="Arial Black" panose="020B0A04020102020204" pitchFamily="34" charset="0"/>
              </a:rPr>
              <a:t> algorithm</a:t>
            </a:r>
          </a:p>
        </p:txBody>
      </p:sp>
      <p:sp>
        <p:nvSpPr>
          <p:cNvPr id="4" name="Content Placeholder 3">
            <a:extLst>
              <a:ext uri="{FF2B5EF4-FFF2-40B4-BE49-F238E27FC236}">
                <a16:creationId xmlns:a16="http://schemas.microsoft.com/office/drawing/2014/main" id="{06C5D14F-DD87-48D3-80FC-F651BDD2D450}"/>
              </a:ext>
            </a:extLst>
          </p:cNvPr>
          <p:cNvSpPr>
            <a:spLocks noGrp="1"/>
          </p:cNvSpPr>
          <p:nvPr>
            <p:ph idx="1"/>
          </p:nvPr>
        </p:nvSpPr>
        <p:spPr>
          <a:xfrm>
            <a:off x="457200" y="1124744"/>
            <a:ext cx="7772400" cy="5112568"/>
          </a:xfrm>
        </p:spPr>
        <p:txBody>
          <a:bodyPr/>
          <a:lstStyle/>
          <a:p>
            <a:r>
              <a:rPr lang="en-US" sz="2000" b="0" i="0" dirty="0">
                <a:effectLst/>
                <a:latin typeface="Nunito Sans"/>
              </a:rPr>
              <a:t>It takes the algorithm different amounts of time to decrypt different inputs when using the same key.</a:t>
            </a:r>
          </a:p>
          <a:p>
            <a:r>
              <a:rPr lang="en-US" sz="2000" b="0" i="0" dirty="0">
                <a:effectLst/>
                <a:latin typeface="Nunito Sans"/>
              </a:rPr>
              <a:t>Some implementations of RSA use weak random number generators</a:t>
            </a:r>
          </a:p>
          <a:p>
            <a:r>
              <a:rPr lang="en-US" sz="2000" i="0" dirty="0">
                <a:effectLst/>
                <a:latin typeface="Nunito Sans"/>
              </a:rPr>
              <a:t>Small encryption exponent</a:t>
            </a:r>
            <a:endParaRPr lang="en-US" sz="2000" dirty="0">
              <a:latin typeface="Nunito Sans"/>
            </a:endParaRPr>
          </a:p>
          <a:p>
            <a:r>
              <a:rPr lang="en-US" sz="2000" i="0" dirty="0">
                <a:effectLst/>
                <a:latin typeface="Nunito Sans"/>
              </a:rPr>
              <a:t>Small encryption exponent and small message</a:t>
            </a:r>
          </a:p>
          <a:p>
            <a:r>
              <a:rPr lang="en-US" sz="2000" i="0" dirty="0">
                <a:effectLst/>
                <a:latin typeface="Nunito Sans"/>
              </a:rPr>
              <a:t>Using the same key for encryption and signing</a:t>
            </a:r>
          </a:p>
          <a:p>
            <a:endParaRPr lang="en-US" sz="3200" dirty="0">
              <a:latin typeface="Nunito Sans"/>
            </a:endParaRPr>
          </a:p>
          <a:p>
            <a:pPr marL="0" indent="0">
              <a:buNone/>
            </a:pPr>
            <a:r>
              <a:rPr lang="en-US" sz="3200" dirty="0">
                <a:latin typeface="Nunito Sans"/>
              </a:rPr>
              <a:t>SOLUTIONS:</a:t>
            </a:r>
          </a:p>
          <a:p>
            <a:pPr algn="l">
              <a:buFont typeface="+mj-lt"/>
              <a:buAutoNum type="arabicPeriod"/>
            </a:pPr>
            <a:r>
              <a:rPr lang="en-US" sz="2000" b="0" i="0" dirty="0">
                <a:effectLst/>
                <a:latin typeface="Nunito Sans"/>
              </a:rPr>
              <a:t>Don't use the same RSA key for encryption and signing.</a:t>
            </a:r>
          </a:p>
          <a:p>
            <a:pPr algn="l">
              <a:buFont typeface="+mj-lt"/>
              <a:buAutoNum type="arabicPeriod"/>
            </a:pPr>
            <a:r>
              <a:rPr lang="en-US" sz="2000" b="0" i="0" dirty="0">
                <a:effectLst/>
                <a:latin typeface="Nunito Sans"/>
              </a:rPr>
              <a:t>Don't encrypt or sign a blind message.</a:t>
            </a:r>
          </a:p>
          <a:p>
            <a:endParaRPr lang="en-US" dirty="0">
              <a:latin typeface="Nunito Sans"/>
            </a:endParaRPr>
          </a:p>
          <a:p>
            <a:endParaRPr lang="en-US" dirty="0">
              <a:latin typeface="Nunito Sans"/>
            </a:endParaRPr>
          </a:p>
        </p:txBody>
      </p:sp>
    </p:spTree>
    <p:extLst>
      <p:ext uri="{BB962C8B-B14F-4D97-AF65-F5344CB8AC3E}">
        <p14:creationId xmlns:p14="http://schemas.microsoft.com/office/powerpoint/2010/main" val="71491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7DC4A8-983A-4C19-B8B3-DE96BBBB91A9}"/>
              </a:ext>
            </a:extLst>
          </p:cNvPr>
          <p:cNvSpPr/>
          <p:nvPr/>
        </p:nvSpPr>
        <p:spPr>
          <a:xfrm>
            <a:off x="1341293" y="3933056"/>
            <a:ext cx="6325771" cy="144655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itchFamily="82" charset="0"/>
              </a:rPr>
              <a:t>THANKYOU!</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114" y="740766"/>
            <a:ext cx="6068222" cy="330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414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241</TotalTime>
  <Words>261</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Arial Black</vt:lpstr>
      <vt:lpstr>Calibri</vt:lpstr>
      <vt:lpstr>Calibri Light</vt:lpstr>
      <vt:lpstr>Nunito Sans</vt:lpstr>
      <vt:lpstr>Times New Roman</vt:lpstr>
      <vt:lpstr>Celestial</vt:lpstr>
      <vt:lpstr>PowerPoint Presentation</vt:lpstr>
      <vt:lpstr>RSA ALGORITHM </vt:lpstr>
      <vt:lpstr>An example of asymmetric cryptography :</vt:lpstr>
      <vt:lpstr>PowerPoint Presentation</vt:lpstr>
      <vt:lpstr>PowerPoint Presentation</vt:lpstr>
      <vt:lpstr>vulnerabilities in rsa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vedantgampawar@outlook.com</dc:creator>
  <cp:lastModifiedBy>Amey Bobade</cp:lastModifiedBy>
  <cp:revision>28</cp:revision>
  <dcterms:created xsi:type="dcterms:W3CDTF">2020-11-30T06:11:09Z</dcterms:created>
  <dcterms:modified xsi:type="dcterms:W3CDTF">2021-04-26T07:46:57Z</dcterms:modified>
</cp:coreProperties>
</file>