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144000"/>
  <p:notesSz cx="6797675" cy="9926625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orben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BKRbotp2U4Eh1CDMmHhADEAu8e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tephen Booysen"/>
  <p:cmAuthor clrIdx="1" id="1" initials="" lastIdx="2" name="Tony Nuge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8986E9-FA19-4518-A020-5D23A5DCFC89}">
  <a:tblStyle styleId="{FC8986E9-FA19-4518-A020-5D23A5DCFC8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roximaNova-italic.fntdata"/><Relationship Id="rId8" Type="http://schemas.openxmlformats.org/officeDocument/2006/relationships/slide" Target="slides/slide1.xml"/><Relationship Id="rId18" Type="http://schemas.openxmlformats.org/officeDocument/2006/relationships/customXml" Target="../customXml/item1.xml"/><Relationship Id="rId3" Type="http://schemas.openxmlformats.org/officeDocument/2006/relationships/tableStyles" Target="tableStyles.xml"/><Relationship Id="rId12" Type="http://schemas.openxmlformats.org/officeDocument/2006/relationships/font" Target="fonts/ProximaNova-bold.fntdata"/><Relationship Id="rId17" Type="http://customschemas.google.com/relationships/presentationmetadata" Target="metadata"/><Relationship Id="rId7" Type="http://schemas.openxmlformats.org/officeDocument/2006/relationships/notesMaster" Target="notesMasters/notesMaster1.xml"/><Relationship Id="rId2" Type="http://schemas.openxmlformats.org/officeDocument/2006/relationships/presProps" Target="presProps.xml"/><Relationship Id="rId16" Type="http://schemas.openxmlformats.org/officeDocument/2006/relationships/font" Target="fonts/Corben-bold.fntdata"/><Relationship Id="rId20" Type="http://schemas.openxmlformats.org/officeDocument/2006/relationships/customXml" Target="../customXml/item3.xml"/><Relationship Id="rId11" Type="http://schemas.openxmlformats.org/officeDocument/2006/relationships/font" Target="fonts/ProximaNova-regular.fntdata"/><Relationship Id="rId1" Type="http://schemas.openxmlformats.org/officeDocument/2006/relationships/theme" Target="theme/theme1.xml"/><Relationship Id="rId6" Type="http://schemas.openxmlformats.org/officeDocument/2006/relationships/slideMaster" Target="slideMasters/slideMaster2.xml"/><Relationship Id="rId15" Type="http://schemas.openxmlformats.org/officeDocument/2006/relationships/font" Target="fonts/Corben-regular.fntdata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9" Type="http://schemas.openxmlformats.org/officeDocument/2006/relationships/customXml" Target="../customXml/item2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4" Type="http://schemas.openxmlformats.org/officeDocument/2006/relationships/font" Target="fonts/ProximaNov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3-31T12:46:09.942">
    <p:pos x="125" y="884"/>
    <p:text>@cesnyders@shoprite.co.za we are waiting on Corrine to help us on the operational costs for CFS for October 2021 and possibly OK Franchise and House and Home for October 2022
_Reassigned to Celeste Snyders_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Ahe2vY"/>
      </p:ext>
    </p:extLst>
  </p:cm>
  <p:cm authorId="1" idx="1" dt="2021-03-31T11:25:05.815">
    <p:pos x="125" y="884"/>
    <p:text>Hi i will update the implementation costs shortly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JAdRtiY"/>
      </p:ext>
    </p:extLst>
  </p:cm>
  <p:cm authorId="1" idx="2" dt="2021-03-31T12:46:09.942">
    <p:pos x="125" y="884"/>
    <p:text>Hi i have now uploaded the implementation cost spreadsheet - and updated the BOM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L5oRuJ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75" lIns="93475" spcFirstLastPara="1" rIns="93475" wrap="square" tIns="93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400">
                <a:solidFill>
                  <a:srgbClr val="666666"/>
                </a:solidFill>
              </a:rPr>
              <a:t>The solution will leverage existing technology components in the Xtra Savings stack </a:t>
            </a:r>
            <a:r>
              <a:rPr i="1" lang="en-US" sz="1400">
                <a:solidFill>
                  <a:srgbClr val="666666"/>
                </a:solidFill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(including Product Catalog &amp; Search) </a:t>
            </a:r>
            <a:r>
              <a:rPr i="1" lang="en-US" sz="1400">
                <a:solidFill>
                  <a:srgbClr val="666666"/>
                </a:solidFill>
              </a:rPr>
              <a:t>as well as integrations </a:t>
            </a:r>
            <a:r>
              <a:rPr i="1" lang="en-US" sz="1400">
                <a:solidFill>
                  <a:srgbClr val="666666"/>
                </a:solidFill>
                <a:highlight>
                  <a:srgbClr val="FFF2CC"/>
                </a:highlight>
              </a:rPr>
              <a:t>(for example to CIAM, CLPE and Payment Gateway) </a:t>
            </a:r>
            <a:r>
              <a:rPr i="1" lang="en-US" sz="1400">
                <a:solidFill>
                  <a:srgbClr val="666666"/>
                </a:solidFill>
              </a:rPr>
              <a:t>to speed up implementation.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50444" y="9428584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200052" y="857232"/>
            <a:ext cx="86583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61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E206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9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9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rite social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0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0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2061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6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6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6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4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"/>
          <p:cNvSpPr/>
          <p:nvPr/>
        </p:nvSpPr>
        <p:spPr>
          <a:xfrm>
            <a:off x="0" y="6804667"/>
            <a:ext cx="9144000" cy="53100"/>
          </a:xfrm>
          <a:prstGeom prst="rect">
            <a:avLst/>
          </a:prstGeom>
          <a:solidFill>
            <a:srgbClr val="E20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"/>
          <p:cNvSpPr txBox="1"/>
          <p:nvPr/>
        </p:nvSpPr>
        <p:spPr>
          <a:xfrm>
            <a:off x="4038600" y="6431467"/>
            <a:ext cx="1066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6"/>
          <p:cNvCxnSpPr/>
          <p:nvPr/>
        </p:nvCxnSpPr>
        <p:spPr>
          <a:xfrm rot="10800000">
            <a:off x="214282" y="500043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6"/>
          <p:cNvCxnSpPr/>
          <p:nvPr/>
        </p:nvCxnSpPr>
        <p:spPr>
          <a:xfrm rot="10800000">
            <a:off x="142844" y="6500834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6"/>
          <p:cNvSpPr txBox="1"/>
          <p:nvPr/>
        </p:nvSpPr>
        <p:spPr>
          <a:xfrm>
            <a:off x="142844" y="6580278"/>
            <a:ext cx="8786874" cy="20928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</a:t>
            </a:r>
            <a:r>
              <a:rPr b="0" i="0" lang="en-US" sz="700" u="none" cap="none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Shoprite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Arial"/>
              <a:buNone/>
            </a:pP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information is proprietary to Shoprite Checkers (Pty) Ltd (“</a:t>
            </a:r>
            <a:r>
              <a:rPr b="1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”) and is confidential. No part hereof may be reproduced, copied, and/or transmitted (in any form or for any purpose) without Shoprite’s prior written consent.</a:t>
            </a:r>
            <a:endParaRPr b="0" i="0" sz="6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 b="16961" l="0" r="0" t="-1093"/>
          <a:stretch/>
        </p:blipFill>
        <p:spPr>
          <a:xfrm>
            <a:off x="0" y="805500"/>
            <a:ext cx="9143998" cy="4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0" y="0"/>
            <a:ext cx="9144000" cy="1231500"/>
          </a:xfrm>
          <a:prstGeom prst="rect">
            <a:avLst/>
          </a:prstGeom>
          <a:solidFill>
            <a:srgbClr val="E2061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0" y="100000"/>
            <a:ext cx="9144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Approval Committee (PAC)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Concept Approval</a:t>
            </a:r>
            <a:endParaRPr b="0" i="1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5665-Enterprise eCommerce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457200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Sponsor: Pieter Engelbrecht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Business Owner: </a:t>
            </a: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Mark Cotton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0" y="751633"/>
            <a:ext cx="9144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FF"/>
                </a:solidFill>
              </a:rPr>
              <a:t>7 April 2021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the Project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179512" y="554562"/>
            <a:ext cx="87851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Project 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79550" y="969049"/>
            <a:ext cx="8785200" cy="20202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mplement an accelerated e-commerce platform to enable multiple business units to offer a comprehensive B2B &amp; B2C shopping experience.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solution will leverage existing technology components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 the Xtra Savings stack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integrations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speed up implementation.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SAP Commerce standard technology will be utilised t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rapid go to market, including Basket/Checkout and UI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 the initial go-live.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approach will be to deliver a standardi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 e-commerce capability &amp; UI for all BU’s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 an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accelerated implementation.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Thereafter the project will focus on enhancing and differentiating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individual BU e-commerce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solutions based on their specific requirements. The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replacement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of some services (for example Basket/Checkout), with technologies that are more aligned with Shoprite’s end-state reference architecture, will also be considered. </a:t>
            </a:r>
            <a:r>
              <a:rPr b="0" i="1" lang="en-US" sz="15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5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79546" y="3063080"/>
            <a:ext cx="87852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 this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179550" y="3502700"/>
            <a:ext cx="8785200" cy="29829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Shoprite executive has directed that future e-commerce platforms must conform to an enterprise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architecture which maximises re-usability, shares platform costs and that delivers a consistent customer experience.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Executive level interactions with individual business units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have identified immediate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opportunities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enhance revenues and reduce cos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 by introducing, extending or enhancing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 e-commerce offerings. This includes Pharmacy, Food Services, Furniture, Franchise, Liquor &amp; Financial Services.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 will :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 these business units to achieve their e-commerce aspirations in an accelerated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time frame.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Establish core components of the future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enterpr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ise e-commerce architecture in flexible way, that allows for services to be swapped out in future if better or more cost-effective solutions are identified.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Synergise with existing on-demand e-commerce initiatives (Sixty60, 365) to ensure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leverage of shared components, and convergence where appropriate, without delaying the roll-out of new e-commerce value propositions.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Costs and Benefits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3" name="Google Shape;103;p3"/>
          <p:cNvGraphicFramePr/>
          <p:nvPr/>
        </p:nvGraphicFramePr>
        <p:xfrm>
          <a:off x="194507" y="533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{FC8986E9-FA19-4518-A020-5D23A5DCFC89}</a:tableStyleId>
              </a:tblPr>
              <a:tblGrid>
                <a:gridCol w="2216800"/>
                <a:gridCol w="2320600"/>
                <a:gridCol w="2538275"/>
                <a:gridCol w="1697725"/>
              </a:tblGrid>
              <a:tr h="435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Estimated 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Year Total Cost of Ownership Category</a:t>
                      </a: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3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R10 mil to R50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R50 mil to R100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100+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Google Shape;104;p3"/>
          <p:cNvGraphicFramePr/>
          <p:nvPr/>
        </p:nvGraphicFramePr>
        <p:xfrm>
          <a:off x="199107" y="1404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{FC8986E9-FA19-4518-A020-5D23A5DCFC89}</a:tableStyleId>
              </a:tblPr>
              <a:tblGrid>
                <a:gridCol w="2959725"/>
                <a:gridCol w="5804475"/>
              </a:tblGrid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 Expected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         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8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R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OI =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, pr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ovide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Indicative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below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Cost </a:t>
                      </a:r>
                      <a:r>
                        <a:rPr lang="en-US" sz="1600" u="none" cap="none" strike="noStrike"/>
                        <a:t>Saving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(pa)</a:t>
                      </a:r>
                      <a:endParaRPr i="1" sz="1600" u="none" cap="none" strike="noStrike">
                        <a:solidFill>
                          <a:srgbClr val="9999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999999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1"/>
                            </a:ext>
                          </a:extLst>
                        </a:rPr>
                        <a:t>R xxx,xxx,xxx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Capital Cost Saving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</a:t>
                      </a: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Revenue Increase (pa)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rgbClr val="999999"/>
                          </a:solidFill>
                        </a:rPr>
                        <a:t>Revenue increase will be realised by each business unit utilising the platform built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5" name="Google Shape;105;p3"/>
          <p:cNvSpPr txBox="1"/>
          <p:nvPr/>
        </p:nvSpPr>
        <p:spPr>
          <a:xfrm>
            <a:off x="176695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3"/>
          <p:cNvGraphicFramePr/>
          <p:nvPr/>
        </p:nvGraphicFramePr>
        <p:xfrm>
          <a:off x="199107" y="322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{FC8986E9-FA19-4518-A020-5D23A5DCFC89}</a:tableStyleId>
              </a:tblPr>
              <a:tblGrid>
                <a:gridCol w="2964350"/>
                <a:gridCol w="5799850"/>
              </a:tblGrid>
              <a:tr h="54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FFFFFF"/>
                          </a:solidFill>
                        </a:rPr>
                        <a:t>If </a:t>
                      </a:r>
                      <a:r>
                        <a:rPr lang="en-US" sz="1600" u="none" cap="none" strike="noStrike"/>
                        <a:t>ROI =</a:t>
                      </a:r>
                      <a:r>
                        <a:rPr b="0" lang="en-US" sz="15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i="1" lang="en-US" sz="1500" u="none" cap="none" strike="noStrike">
                          <a:solidFill>
                            <a:srgbClr val="FFFFFF"/>
                          </a:solidFill>
                        </a:rPr>
                        <a:t>, provide Details below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Audit</a:t>
                      </a:r>
                      <a:r>
                        <a:rPr lang="en-US" sz="1500" u="none" cap="none" strike="noStrike"/>
                        <a:t> Finding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Legislation (specify)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Other (Why we need to do it?)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3"/>
          <p:cNvSpPr txBox="1"/>
          <p:nvPr/>
        </p:nvSpPr>
        <p:spPr>
          <a:xfrm>
            <a:off x="4095938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53880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832865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0" name="Google Shape;110;p3"/>
          <p:cNvGraphicFramePr/>
          <p:nvPr/>
        </p:nvGraphicFramePr>
        <p:xfrm>
          <a:off x="194507" y="5419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{FC8986E9-FA19-4518-A020-5D23A5DCFC89}</a:tableStyleId>
              </a:tblPr>
              <a:tblGrid>
                <a:gridCol w="2216800"/>
                <a:gridCol w="2320600"/>
                <a:gridCol w="2444500"/>
                <a:gridCol w="1791500"/>
              </a:tblGrid>
              <a:tr h="59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Required for Investigation</a:t>
                      </a: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Investigation Approved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>
                          <a:extLst>
                            <a:ext uri="http://customooxmlschemas.google.com/">
                              <go:slidesCustomData xmlns:go="http://customooxmlschemas.google.com/" textRoundtripDataId="2"/>
                            </a:ext>
                          </a:extLst>
                        </a:rPr>
                        <a:t>Under</a:t>
                      </a:r>
                      <a:r>
                        <a:rPr lang="en-US" sz="1600" u="none" cap="none" strike="noStrike"/>
                        <a:t> R500k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500k to R1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R1.5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1.5+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3"/>
          <p:cNvSpPr txBox="1"/>
          <p:nvPr/>
        </p:nvSpPr>
        <p:spPr>
          <a:xfrm>
            <a:off x="8254925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430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965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574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898325" y="555419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prite generic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1612D9E6D243B38B20F77F6F1094" ma:contentTypeVersion="10" ma:contentTypeDescription="Create a new document." ma:contentTypeScope="" ma:versionID="cd4d058d9ddf39179b055fd90987b12e">
  <xsd:schema xmlns:xsd="http://www.w3.org/2001/XMLSchema" xmlns:xs="http://www.w3.org/2001/XMLSchema" xmlns:p="http://schemas.microsoft.com/office/2006/metadata/properties" xmlns:ns2="c0708c3e-836d-4f9a-a36c-bd2fe4c89c08" xmlns:ns3="13537c93-e665-43fd-b8b4-ea13fa87088a" targetNamespace="http://schemas.microsoft.com/office/2006/metadata/properties" ma:root="true" ma:fieldsID="cc41ac2f9fec905a52dda8299a7caf86" ns2:_="" ns3:_="">
    <xsd:import namespace="c0708c3e-836d-4f9a-a36c-bd2fe4c89c08"/>
    <xsd:import namespace="13537c93-e665-43fd-b8b4-ea13fa870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8c3e-836d-4f9a-a36c-bd2fe4c89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bc8e-1238-4d40-a60b-0120145f6d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7c93-e665-43fd-b8b4-ea13fa870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37c89b-e579-4148-8a4f-41a19a17b30a}" ma:internalName="TaxCatchAll" ma:showField="CatchAllData" ma:web="13537c93-e665-43fd-b8b4-ea13fa870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537c93-e665-43fd-b8b4-ea13fa87088a" xsi:nil="true"/>
    <lcf76f155ced4ddcb4097134ff3c332f xmlns="c0708c3e-836d-4f9a-a36c-bd2fe4c89c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BD273A-C66A-4D72-940D-A429D13DE4C1}"/>
</file>

<file path=customXml/itemProps2.xml><?xml version="1.0" encoding="utf-8"?>
<ds:datastoreItem xmlns:ds="http://schemas.openxmlformats.org/officeDocument/2006/customXml" ds:itemID="{BC7662B7-8A76-4377-913B-FCE1FA73A30D}"/>
</file>

<file path=customXml/itemProps3.xml><?xml version="1.0" encoding="utf-8"?>
<ds:datastoreItem xmlns:ds="http://schemas.openxmlformats.org/officeDocument/2006/customXml" ds:itemID="{CDBE1894-E461-40CA-A97A-19AD1567C05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0x0101007EBF1612D9E6D243B38B20F77F6F1094</vt:lpwstr>
  </property>
  <property fmtid="{D5CDD505-2E9C-101B-9397-08002B2CF9AE}" pid="3" name="Order">
    <vt:r8>63500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TemplateUrl">
    <vt:lpwstr/>
  </property>
</Properties>
</file>