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  <p:sldMasterId id="2147483675" r:id="rId7"/>
  </p:sldMasterIdLst>
  <p:notesMasterIdLst>
    <p:notesMasterId r:id="rId8"/>
  </p:notesMasterIdLst>
  <p:sldIdLst>
    <p:sldId id="256" r:id="rId9"/>
    <p:sldId id="257" r:id="rId10"/>
    <p:sldId id="258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Corbe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4C9147-FE3E-4A70-8207-224BA3FFD6C9}">
  <a:tblStyle styleId="{4F4C9147-FE3E-4A70-8207-224BA3FFD6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roximaNova-bold.fntdata"/><Relationship Id="rId8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font" Target="fonts/ProximaNova-regular.fntdata"/><Relationship Id="rId17" Type="http://schemas.openxmlformats.org/officeDocument/2006/relationships/font" Target="fonts/Corben-bold.fntdata"/><Relationship Id="rId7" Type="http://schemas.openxmlformats.org/officeDocument/2006/relationships/slideMaster" Target="slideMasters/slideMaster3.xml"/><Relationship Id="rId2" Type="http://schemas.openxmlformats.org/officeDocument/2006/relationships/viewProps" Target="viewProps.xml"/><Relationship Id="rId16" Type="http://schemas.openxmlformats.org/officeDocument/2006/relationships/font" Target="fonts/Corben-regular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3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1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9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4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c5c176fe1_0_107:notes"/>
          <p:cNvSpPr/>
          <p:nvPr>
            <p:ph idx="2" type="sldImg"/>
          </p:nvPr>
        </p:nvSpPr>
        <p:spPr>
          <a:xfrm>
            <a:off x="93183" y="685838"/>
            <a:ext cx="66732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cc5c176fe1_0_107:notes"/>
          <p:cNvSpPr txBox="1"/>
          <p:nvPr>
            <p:ph idx="1" type="body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75" lIns="93475" spcFirstLastPara="1" rIns="93475" wrap="square" tIns="93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5c176fe1_0_116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cc5c176fe1_0_116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GB" sz="1400">
                <a:solidFill>
                  <a:srgbClr val="666666"/>
                </a:solidFill>
              </a:rPr>
              <a:t>The solution will leverage existing technology components in the Xtra Savings stack </a:t>
            </a:r>
            <a:r>
              <a:rPr i="1" lang="en-GB" sz="1400">
                <a:solidFill>
                  <a:srgbClr val="666666"/>
                </a:solidFill>
              </a:rPr>
              <a:t>(including Product Catalog &amp; Search) </a:t>
            </a:r>
            <a:r>
              <a:rPr i="1" lang="en-GB" sz="1400">
                <a:solidFill>
                  <a:srgbClr val="666666"/>
                </a:solidFill>
              </a:rPr>
              <a:t>as well as integrations </a:t>
            </a:r>
            <a:r>
              <a:rPr i="1" lang="en-GB" sz="1400">
                <a:solidFill>
                  <a:srgbClr val="666666"/>
                </a:solidFill>
                <a:highlight>
                  <a:srgbClr val="FFF2CC"/>
                </a:highlight>
              </a:rPr>
              <a:t>(for example to CIAM, CLPE and Payment Gateway) </a:t>
            </a:r>
            <a:r>
              <a:rPr i="1" lang="en-GB" sz="1400">
                <a:solidFill>
                  <a:srgbClr val="666666"/>
                </a:solidFill>
              </a:rPr>
              <a:t>to speed up implementation.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c5c176fe1_0_116:notes"/>
          <p:cNvSpPr txBox="1"/>
          <p:nvPr>
            <p:ph idx="12" type="sldNum"/>
          </p:nvPr>
        </p:nvSpPr>
        <p:spPr>
          <a:xfrm>
            <a:off x="3884614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c5c176fe1_0_125:notes"/>
          <p:cNvSpPr/>
          <p:nvPr>
            <p:ph idx="2" type="sldImg"/>
          </p:nvPr>
        </p:nvSpPr>
        <p:spPr>
          <a:xfrm>
            <a:off x="91278" y="685838"/>
            <a:ext cx="6675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c5c176fe1_0_125:notes"/>
          <p:cNvSpPr txBox="1"/>
          <p:nvPr>
            <p:ph idx="1" type="body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c5c176fe1_0_125:notes"/>
          <p:cNvSpPr txBox="1"/>
          <p:nvPr>
            <p:ph idx="12" type="sldNum"/>
          </p:nvPr>
        </p:nvSpPr>
        <p:spPr>
          <a:xfrm>
            <a:off x="3884614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rite social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6121675" y="4821975"/>
            <a:ext cx="302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2061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200052" y="642924"/>
            <a:ext cx="865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type="title"/>
          </p:nvPr>
        </p:nvSpPr>
        <p:spPr>
          <a:xfrm>
            <a:off x="-32" y="-18"/>
            <a:ext cx="914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61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E206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200052" y="642924"/>
            <a:ext cx="865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-32" y="-18"/>
            <a:ext cx="914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-24" y="4787600"/>
            <a:ext cx="643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6121675" y="4821975"/>
            <a:ext cx="3022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5103500"/>
            <a:ext cx="9144000" cy="39900"/>
          </a:xfrm>
          <a:prstGeom prst="rect">
            <a:avLst/>
          </a:prstGeom>
          <a:solidFill>
            <a:srgbClr val="E20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38600" y="4823600"/>
            <a:ext cx="10668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-32" y="-18"/>
            <a:ext cx="914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200052" y="642924"/>
            <a:ext cx="865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9" name="Google Shape;109;p26"/>
          <p:cNvCxnSpPr/>
          <p:nvPr/>
        </p:nvCxnSpPr>
        <p:spPr>
          <a:xfrm rot="10800000">
            <a:off x="214156" y="375023"/>
            <a:ext cx="87870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26"/>
          <p:cNvCxnSpPr/>
          <p:nvPr/>
        </p:nvCxnSpPr>
        <p:spPr>
          <a:xfrm rot="10800000">
            <a:off x="142718" y="4875616"/>
            <a:ext cx="8787000" cy="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26"/>
          <p:cNvSpPr txBox="1"/>
          <p:nvPr/>
        </p:nvSpPr>
        <p:spPr>
          <a:xfrm>
            <a:off x="142844" y="4935209"/>
            <a:ext cx="8787000" cy="1572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GB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700" u="none" cap="none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Shoprite</a:t>
            </a: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Arial"/>
              <a:buNone/>
            </a:pPr>
            <a:r>
              <a:rPr b="0" i="1" lang="en-GB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information is proprietary to Shoprite Checkers (Pty) Ltd (“</a:t>
            </a:r>
            <a:r>
              <a:rPr b="1" i="1" lang="en-GB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r>
              <a:rPr b="0" i="1" lang="en-GB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”) and is confidential. No part hereof may be reproduced, copied, and/or transmitted (in any form or for any purpose) without Shoprite’s prior written consent.</a:t>
            </a:r>
            <a:endParaRPr b="0" i="0" sz="6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9"/>
          <p:cNvPicPr preferRelativeResize="0"/>
          <p:nvPr/>
        </p:nvPicPr>
        <p:blipFill rotWithShape="1">
          <a:blip r:embed="rId3">
            <a:alphaModFix/>
          </a:blip>
          <a:srcRect b="16961" l="0" r="0" t="-1093"/>
          <a:stretch/>
        </p:blipFill>
        <p:spPr>
          <a:xfrm>
            <a:off x="0" y="604125"/>
            <a:ext cx="9143998" cy="3717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9"/>
          <p:cNvSpPr/>
          <p:nvPr/>
        </p:nvSpPr>
        <p:spPr>
          <a:xfrm>
            <a:off x="0" y="0"/>
            <a:ext cx="9144000" cy="923700"/>
          </a:xfrm>
          <a:prstGeom prst="rect">
            <a:avLst/>
          </a:prstGeom>
          <a:solidFill>
            <a:srgbClr val="E2061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0" y="75000"/>
            <a:ext cx="91440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Approval Committee (PAC)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0" y="4287625"/>
            <a:ext cx="4572000" cy="8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GB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Concept Approval</a:t>
            </a:r>
            <a:endParaRPr b="0" i="1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GB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5665-Enterprise eCommerce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4572000" y="4287625"/>
            <a:ext cx="4572000" cy="85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Sponsor: Pieter Engelbrecht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Business Owner: Mark Cotton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0" y="563725"/>
            <a:ext cx="914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GB" sz="2000">
                <a:solidFill>
                  <a:srgbClr val="FFFFFF"/>
                </a:solidFill>
              </a:rPr>
              <a:t>April 2021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-32" y="-18"/>
            <a:ext cx="914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b="1" i="0" lang="en-GB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the Project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>
            <a:off x="179512" y="415922"/>
            <a:ext cx="8785200" cy="27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Project /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179550" y="726787"/>
            <a:ext cx="8785200" cy="15153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mplement an accelerated e-commerce platform to enable multiple business units to offer a comprehensive B2B &amp; B2C shopping experience.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solution will leverage existing technology components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 the Xtra Savings stack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integrations 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speed up implementation.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SAP Commerce standard technology will be utilised t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rapid go to market, including Basket/Checkout and UI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 the initial go-live.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approach will be to deliver a standardi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 e-commerce capability &amp; UI for all BU’s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 an initial accelerated implementation. 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Thereafter the project will focus on enhancing and differentiating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individual BU e-commerce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solutions based on their specific requirements. The replacement of some services (for example Basket/Checkout), with technologies that are more aligned with Shoprite’s end-state reference architecture, will also be considered. </a:t>
            </a:r>
            <a:endParaRPr b="0" i="1" sz="15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179546" y="2297310"/>
            <a:ext cx="8785200" cy="27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 this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179550" y="2627025"/>
            <a:ext cx="8785200" cy="22371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Shoprite executive has directed that future e-commerce platforms must conform to an enterprise reference architecture which maximises re-usability, shares platform costs and that delivers a consistent customer experience.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Executive level interactions with individual business units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have identified immediate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opportunities 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enhance revenues and reduce cos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 by introducing, extending or enhancing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 e-commerce offerings. This includes Pharmacy, Food Services, Furniture, Franchise, Liquor &amp; Financial Services.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 will :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 these business units to achieve their e-commerce aspirations in an accelerated 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time frame.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Establish core components of the future </a:t>
            </a:r>
            <a:r>
              <a:rPr i="1" lang="en-GB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enterpr</a:t>
            </a: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ise e-commerce architecture in flexible way, that allows for services to be swapped out in future if better or more cost-effective solutions are identified.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Synergise with existing on-demand e-commerce initiatives (Sixty60, 365) to ensure maximum leverage of shared components, and convergence where appropriate, without delaying the roll-out of new e-commerce value propositions.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GB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Deliver the first steps of the journey towards establishing the Shoprite.Africa platform.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-32" y="-18"/>
            <a:ext cx="9144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Costs and Benefits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31"/>
          <p:cNvGraphicFramePr/>
          <p:nvPr/>
        </p:nvGraphicFramePr>
        <p:xfrm>
          <a:off x="194507" y="399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{4F4C9147-FE3E-4A70-8207-224BA3FFD6C9}</a:tableStyleId>
              </a:tblPr>
              <a:tblGrid>
                <a:gridCol w="2216800"/>
                <a:gridCol w="2320600"/>
                <a:gridCol w="2538275"/>
                <a:gridCol w="1697725"/>
              </a:tblGrid>
              <a:tr h="3267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Estimated </a:t>
                      </a: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Year Total Cost of Ownership Category</a:t>
                      </a:r>
                      <a:r>
                        <a:rPr b="1"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3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200" u="none" cap="none" strike="noStrike"/>
                        <a:t>R1 mil to R10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200" u="none" cap="none" strike="noStrike"/>
                        <a:t>R10 mil to R50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200" u="none" cap="none" strike="noStrike"/>
                        <a:t>R50 mil to R100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 100+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31"/>
          <p:cNvGraphicFramePr/>
          <p:nvPr/>
        </p:nvGraphicFramePr>
        <p:xfrm>
          <a:off x="199107" y="1053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{4F4C9147-FE3E-4A70-8207-224BA3FFD6C9}</a:tableStyleId>
              </a:tblPr>
              <a:tblGrid>
                <a:gridCol w="2959725"/>
                <a:gridCol w="5804475"/>
              </a:tblGrid>
              <a:tr h="24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 Expected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GB" sz="11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b="0" lang="en-GB" sz="11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513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R</a:t>
                      </a:r>
                      <a:r>
                        <a:rPr b="1" lang="en-GB" sz="1200" u="none" cap="none" strike="noStrike">
                          <a:solidFill>
                            <a:srgbClr val="FFFFFF"/>
                          </a:solidFill>
                        </a:rPr>
                        <a:t>OI = </a:t>
                      </a:r>
                      <a:r>
                        <a:rPr lang="en-GB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i="1" lang="en-GB" sz="1200" u="none" cap="none" strike="noStrike">
                          <a:solidFill>
                            <a:srgbClr val="FFFFFF"/>
                          </a:solidFill>
                        </a:rPr>
                        <a:t>, pr</a:t>
                      </a:r>
                      <a:r>
                        <a:rPr b="1" i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ovide </a:t>
                      </a:r>
                      <a:r>
                        <a:rPr b="1" i="1" lang="en-GB" sz="1200" u="none" cap="none" strike="noStrike">
                          <a:solidFill>
                            <a:srgbClr val="FFFFFF"/>
                          </a:solidFill>
                        </a:rPr>
                        <a:t>Indicative </a:t>
                      </a:r>
                      <a:r>
                        <a:rPr b="1" i="1" lang="en-GB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below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24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Cost </a:t>
                      </a:r>
                      <a:r>
                        <a:rPr lang="en-GB" sz="1200" u="none" cap="none" strike="noStrike"/>
                        <a:t>Saving </a:t>
                      </a:r>
                      <a:r>
                        <a:rPr lang="en-GB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(pa)</a:t>
                      </a:r>
                      <a:endParaRPr i="1" sz="1200" u="none" cap="none" strike="noStrike">
                        <a:solidFill>
                          <a:srgbClr val="9999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GB" sz="1200">
                          <a:solidFill>
                            <a:srgbClr val="999999"/>
                          </a:solidFill>
                        </a:rPr>
                        <a:t>R14,834,388.96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rgbClr val="000000"/>
                          </a:solidFill>
                        </a:rPr>
                        <a:t>Capital Cost Saving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GB" sz="12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</a:t>
                      </a:r>
                      <a:r>
                        <a:rPr i="1" lang="en-GB" sz="1200">
                          <a:solidFill>
                            <a:srgbClr val="999999"/>
                          </a:solidFill>
                        </a:rPr>
                        <a:t>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4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Revenue Increase (pa)</a:t>
                      </a:r>
                      <a:endParaRPr sz="12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en-GB" sz="1000">
                          <a:solidFill>
                            <a:srgbClr val="999999"/>
                          </a:solidFill>
                        </a:rPr>
                        <a:t>Revenue increase will be realised by each business unit utilising the platform built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31"/>
          <p:cNvSpPr txBox="1"/>
          <p:nvPr/>
        </p:nvSpPr>
        <p:spPr>
          <a:xfrm>
            <a:off x="1766950" y="751312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31"/>
          <p:cNvGraphicFramePr/>
          <p:nvPr/>
        </p:nvGraphicFramePr>
        <p:xfrm>
          <a:off x="199107" y="24218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{4F4C9147-FE3E-4A70-8207-224BA3FFD6C9}</a:tableStyleId>
              </a:tblPr>
              <a:tblGrid>
                <a:gridCol w="2964350"/>
                <a:gridCol w="5799850"/>
              </a:tblGrid>
              <a:tr h="4107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FFFFFF"/>
                          </a:solidFill>
                        </a:rPr>
                        <a:t>If </a:t>
                      </a:r>
                      <a:r>
                        <a:rPr lang="en-GB" sz="1200" u="none" cap="none" strike="noStrike"/>
                        <a:t>ROI =</a:t>
                      </a:r>
                      <a:r>
                        <a:rPr b="0" lang="en-GB" sz="11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i="1" lang="en-GB" sz="1100" u="none" cap="none" strike="noStrike">
                          <a:solidFill>
                            <a:srgbClr val="FFFFFF"/>
                          </a:solidFill>
                        </a:rPr>
                        <a:t>, provide Details below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000000"/>
                          </a:solidFill>
                        </a:rPr>
                        <a:t>Audit</a:t>
                      </a:r>
                      <a:r>
                        <a:rPr lang="en-GB" sz="1100" u="none" cap="none" strike="noStrike"/>
                        <a:t> Finding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000000"/>
                          </a:solidFill>
                        </a:rPr>
                        <a:t>Legislation (specify)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1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rgbClr val="000000"/>
                          </a:solidFill>
                        </a:rPr>
                        <a:t>Other (Why we need to do it?)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1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31"/>
          <p:cNvSpPr txBox="1"/>
          <p:nvPr/>
        </p:nvSpPr>
        <p:spPr>
          <a:xfrm>
            <a:off x="4095938" y="751312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538800" y="751312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6538800" y="751303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31"/>
          <p:cNvGraphicFramePr/>
          <p:nvPr/>
        </p:nvGraphicFramePr>
        <p:xfrm>
          <a:off x="194507" y="4064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{4F4C9147-FE3E-4A70-8207-224BA3FFD6C9}</a:tableStyleId>
              </a:tblPr>
              <a:tblGrid>
                <a:gridCol w="2216800"/>
                <a:gridCol w="2320600"/>
                <a:gridCol w="2444500"/>
                <a:gridCol w="1791500"/>
              </a:tblGrid>
              <a:tr h="448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Required for Investigation</a:t>
                      </a: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GB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GB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b="1"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GB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Investigation Approved</a:t>
                      </a:r>
                      <a:r>
                        <a:rPr lang="en-GB" sz="1100" u="none" cap="none" strike="noStrike"/>
                        <a:t> </a:t>
                      </a:r>
                      <a:r>
                        <a:rPr b="0" lang="en-GB" sz="11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b="0" lang="en-GB" sz="11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sz="11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5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200" u="none" cap="none" strike="noStrike"/>
                        <a:t>Under</a:t>
                      </a:r>
                      <a:r>
                        <a:rPr lang="en-GB" sz="1200" u="none" cap="none" strike="noStrike"/>
                        <a:t> R500k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500k to R1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GB" sz="1200" u="none" cap="none" strike="noStrike"/>
                        <a:t>R1 mil to R1.5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 1.5+ mil</a:t>
                      </a:r>
                      <a:endParaRPr sz="1200" u="none" cap="none" strike="noStrike"/>
                    </a:p>
                  </a:txBody>
                  <a:tcPr marT="34300" marB="34300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31"/>
          <p:cNvSpPr txBox="1"/>
          <p:nvPr/>
        </p:nvSpPr>
        <p:spPr>
          <a:xfrm>
            <a:off x="8254925" y="4543405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6430400" y="4543405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3965400" y="4543405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1574400" y="4543405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1"/>
          <p:cNvSpPr txBox="1"/>
          <p:nvPr/>
        </p:nvSpPr>
        <p:spPr>
          <a:xfrm>
            <a:off x="7898325" y="4165649"/>
            <a:ext cx="557100" cy="2769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oprite generic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1612D9E6D243B38B20F77F6F1094" ma:contentTypeVersion="10" ma:contentTypeDescription="Create a new document." ma:contentTypeScope="" ma:versionID="cd4d058d9ddf39179b055fd90987b12e">
  <xsd:schema xmlns:xsd="http://www.w3.org/2001/XMLSchema" xmlns:xs="http://www.w3.org/2001/XMLSchema" xmlns:p="http://schemas.microsoft.com/office/2006/metadata/properties" xmlns:ns2="c0708c3e-836d-4f9a-a36c-bd2fe4c89c08" xmlns:ns3="13537c93-e665-43fd-b8b4-ea13fa87088a" targetNamespace="http://schemas.microsoft.com/office/2006/metadata/properties" ma:root="true" ma:fieldsID="cc41ac2f9fec905a52dda8299a7caf86" ns2:_="" ns3:_="">
    <xsd:import namespace="c0708c3e-836d-4f9a-a36c-bd2fe4c89c08"/>
    <xsd:import namespace="13537c93-e665-43fd-b8b4-ea13fa870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8c3e-836d-4f9a-a36c-bd2fe4c89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bc8e-1238-4d40-a60b-0120145f6d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7c93-e665-43fd-b8b4-ea13fa870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37c89b-e579-4148-8a4f-41a19a17b30a}" ma:internalName="TaxCatchAll" ma:showField="CatchAllData" ma:web="13537c93-e665-43fd-b8b4-ea13fa870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537c93-e665-43fd-b8b4-ea13fa87088a" xsi:nil="true"/>
    <lcf76f155ced4ddcb4097134ff3c332f xmlns="c0708c3e-836d-4f9a-a36c-bd2fe4c89c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85D222-D077-44EF-BBCE-EA64F6AD7901}"/>
</file>

<file path=customXml/itemProps2.xml><?xml version="1.0" encoding="utf-8"?>
<ds:datastoreItem xmlns:ds="http://schemas.openxmlformats.org/officeDocument/2006/customXml" ds:itemID="{36D9370A-57CA-44F2-B348-86782B273C6E}"/>
</file>

<file path=customXml/itemProps3.xml><?xml version="1.0" encoding="utf-8"?>
<ds:datastoreItem xmlns:ds="http://schemas.openxmlformats.org/officeDocument/2006/customXml" ds:itemID="{948BB52B-F536-4E98-AA1C-74BB65355953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0x0101007EBF1612D9E6D243B38B20F77F6F1094</vt:lpwstr>
  </property>
  <property fmtid="{D5CDD505-2E9C-101B-9397-08002B2CF9AE}" pid="3" name="Order">
    <vt:r8>105900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TemplateUrl">
    <vt:lpwstr/>
  </property>
</Properties>
</file>