
<file path=[Content_Types].xml><?xml version="1.0" encoding="utf-8"?>
<Types xmlns="http://schemas.openxmlformats.org/package/2006/content-types"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  <p:sldId id="258" r:id="rId10"/>
  </p:sldIdLst>
  <p:sldSz cy="6858000" cx="9144000"/>
  <p:notesSz cx="6797675" cy="9926625"/>
  <p:embeddedFontLst>
    <p:embeddedFont>
      <p:font typeface="Proxima Nova"/>
      <p:regular r:id="rId11"/>
      <p:bold r:id="rId12"/>
      <p:italic r:id="rId13"/>
      <p:boldItalic r:id="rId14"/>
    </p:embeddedFont>
    <p:embeddedFont>
      <p:font typeface="Corben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Tony Nugent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60F86DE-1F20-4626-B5BF-B1C0B8DC3639}">
  <a:tblStyle styleId="{060F86DE-1F20-4626-B5BF-B1C0B8DC363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ProximaNova-italic.fntdata"/><Relationship Id="rId8" Type="http://schemas.openxmlformats.org/officeDocument/2006/relationships/slide" Target="slides/slide1.xml"/><Relationship Id="rId18" Type="http://schemas.openxmlformats.org/officeDocument/2006/relationships/customXml" Target="../customXml/item2.xml"/><Relationship Id="rId3" Type="http://schemas.openxmlformats.org/officeDocument/2006/relationships/tableStyles" Target="tableStyles.xml"/><Relationship Id="rId12" Type="http://schemas.openxmlformats.org/officeDocument/2006/relationships/font" Target="fonts/ProximaNova-bold.fntdata"/><Relationship Id="rId7" Type="http://schemas.openxmlformats.org/officeDocument/2006/relationships/notesMaster" Target="notesMasters/notesMaster1.xml"/><Relationship Id="rId17" Type="http://schemas.openxmlformats.org/officeDocument/2006/relationships/customXml" Target="../customXml/item1.xml"/><Relationship Id="rId2" Type="http://schemas.openxmlformats.org/officeDocument/2006/relationships/presProps" Target="presProps.xml"/><Relationship Id="rId16" Type="http://schemas.openxmlformats.org/officeDocument/2006/relationships/font" Target="fonts/Corben-bold.fntdata"/><Relationship Id="rId11" Type="http://schemas.openxmlformats.org/officeDocument/2006/relationships/font" Target="fonts/ProximaNova-regular.fntdata"/><Relationship Id="rId1" Type="http://schemas.openxmlformats.org/officeDocument/2006/relationships/theme" Target="theme/theme3.xml"/><Relationship Id="rId6" Type="http://schemas.openxmlformats.org/officeDocument/2006/relationships/slideMaster" Target="slideMasters/slideMaster2.xml"/><Relationship Id="rId15" Type="http://schemas.openxmlformats.org/officeDocument/2006/relationships/font" Target="fonts/Corben-regular.fntdata"/><Relationship Id="rId5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9" Type="http://schemas.openxmlformats.org/officeDocument/2006/relationships/customXml" Target="../customXml/item3.xml"/><Relationship Id="rId4" Type="http://schemas.openxmlformats.org/officeDocument/2006/relationships/commentAuthors" Target="commentAuthors.xml"/><Relationship Id="rId9" Type="http://schemas.openxmlformats.org/officeDocument/2006/relationships/slide" Target="slides/slide2.xml"/><Relationship Id="rId14" Type="http://schemas.openxmlformats.org/officeDocument/2006/relationships/font" Target="fonts/ProximaNova-boldItalic.fntdata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1-04-01T09:22:16.070">
    <p:pos x="6000" y="0"/>
    <p:text>@mcotton@shoprite.co.za
_Reassigned to Mark Cotton_</p:text>
  </p:cm>
  <p:cm authorId="0" idx="2" dt="2021-04-01T09:22:16.070">
    <p:pos x="6000" y="0"/>
    <p:text>changed slide and moved tick to the 50-100m box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1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0444" y="1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/>
          <p:nvPr>
            <p:ph idx="2" type="sldImg"/>
          </p:nvPr>
        </p:nvSpPr>
        <p:spPr>
          <a:xfrm>
            <a:off x="919163" y="744538"/>
            <a:ext cx="4960937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79768" y="4715147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3475" lIns="93475" spcFirstLastPara="1" rIns="93475" wrap="square" tIns="93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-US" sz="1400">
                <a:solidFill>
                  <a:srgbClr val="666666"/>
                </a:solidFill>
              </a:rPr>
              <a:t>The solution will leverage existing technology components in the Xtra Savings stack </a:t>
            </a:r>
            <a:r>
              <a:rPr i="1" lang="en-US" sz="1400">
                <a:solidFill>
                  <a:srgbClr val="666666"/>
                </a:solidFill>
              </a:rPr>
              <a:t>(including Product Catalog &amp; Search) </a:t>
            </a:r>
            <a:r>
              <a:rPr i="1" lang="en-US" sz="1400">
                <a:solidFill>
                  <a:srgbClr val="666666"/>
                </a:solidFill>
              </a:rPr>
              <a:t>as well as integrations </a:t>
            </a:r>
            <a:r>
              <a:rPr i="1" lang="en-US" sz="1400">
                <a:solidFill>
                  <a:srgbClr val="666666"/>
                </a:solidFill>
                <a:highlight>
                  <a:srgbClr val="FFF2CC"/>
                </a:highlight>
              </a:rPr>
              <a:t>(for example to CIAM, CLPE and Payment Gateway) </a:t>
            </a:r>
            <a:r>
              <a:rPr i="1" lang="en-US" sz="1400">
                <a:solidFill>
                  <a:srgbClr val="666666"/>
                </a:solidFill>
              </a:rPr>
              <a:t>to speed up implementation. 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:notes"/>
          <p:cNvSpPr txBox="1"/>
          <p:nvPr>
            <p:ph idx="12" type="sldNum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917575" y="744538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79768" y="4715154"/>
            <a:ext cx="5438100" cy="44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11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50444" y="9428584"/>
            <a:ext cx="2945700" cy="496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11700" y="5649100"/>
            <a:ext cx="5998800" cy="79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hasCustomPrompt="1" type="title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idx="1" type="body"/>
          </p:nvPr>
        </p:nvSpPr>
        <p:spPr>
          <a:xfrm>
            <a:off x="200052" y="857232"/>
            <a:ext cx="8658300" cy="52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-32" y="-24"/>
            <a:ext cx="9144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0613"/>
              </a:buClr>
              <a:buSzPts val="2800"/>
              <a:buFont typeface="Arial"/>
              <a:buNone/>
              <a:defRPr b="1" i="0" sz="2800" u="none" cap="none" strike="noStrike">
                <a:solidFill>
                  <a:srgbClr val="E2061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200052" y="857232"/>
            <a:ext cx="8658228" cy="52149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type="title"/>
          </p:nvPr>
        </p:nvSpPr>
        <p:spPr>
          <a:xfrm>
            <a:off x="-32" y="-24"/>
            <a:ext cx="914403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ctrTitle"/>
          </p:nvPr>
        </p:nvSpPr>
        <p:spPr>
          <a:xfrm>
            <a:off x="685800" y="2130428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Google Shape;19;p3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E2061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" name="Google Shape;20;p3"/>
          <p:cNvSpPr txBox="1"/>
          <p:nvPr>
            <p:ph type="ctrTitle"/>
          </p:nvPr>
        </p:nvSpPr>
        <p:spPr>
          <a:xfrm>
            <a:off x="510450" y="1676400"/>
            <a:ext cx="8123100" cy="21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510450" y="4243083"/>
            <a:ext cx="8123100" cy="8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prite social" type="secHead">
  <p:cSld name="SECTION_HEADER">
    <p:bg>
      <p:bgPr>
        <a:solidFill>
          <a:schemeClr val="dk1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Google Shape;24;p4"/>
          <p:cNvCxnSpPr/>
          <p:nvPr/>
        </p:nvCxnSpPr>
        <p:spPr>
          <a:xfrm>
            <a:off x="0" y="3997533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E2061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510450" y="2743200"/>
            <a:ext cx="81231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4"/>
          <p:cNvSpPr txBox="1"/>
          <p:nvPr/>
        </p:nvSpPr>
        <p:spPr>
          <a:xfrm>
            <a:off x="6121675" y="6429300"/>
            <a:ext cx="3022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&lt; Insert Project number and Project Name&gt;</a:t>
            </a:r>
            <a:endParaRPr b="0" i="0" sz="11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E20613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" name="Google Shape;49;p10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rgbClr val="E2061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" name="Google Shape;50;p10"/>
          <p:cNvSpPr txBox="1"/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" name="Google Shape;51;p10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10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-24" y="6383467"/>
            <a:ext cx="6438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6121675" y="6429300"/>
            <a:ext cx="30222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&lt; Insert Project number and Project Name&gt;</a:t>
            </a:r>
            <a:endParaRPr b="0" i="0" sz="10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0" y="6804667"/>
            <a:ext cx="9144000" cy="53100"/>
          </a:xfrm>
          <a:prstGeom prst="rect">
            <a:avLst/>
          </a:prstGeom>
          <a:solidFill>
            <a:srgbClr val="E206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4038600" y="6431467"/>
            <a:ext cx="10668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SHOPRITE</a:t>
            </a:r>
            <a:endParaRPr b="1" i="0" sz="11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-32" y="-24"/>
            <a:ext cx="914403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400"/>
              <a:buFont typeface="Arial"/>
              <a:buNone/>
              <a:defRPr b="1" i="0" sz="2800" u="none" cap="none" strike="noStrike">
                <a:solidFill>
                  <a:srgbClr val="33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200052" y="857232"/>
            <a:ext cx="8658228" cy="521497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68" name="Google Shape;68;p14"/>
          <p:cNvCxnSpPr/>
          <p:nvPr/>
        </p:nvCxnSpPr>
        <p:spPr>
          <a:xfrm rot="10800000">
            <a:off x="214282" y="500043"/>
            <a:ext cx="8786874" cy="15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9" name="Google Shape;69;p14"/>
          <p:cNvCxnSpPr/>
          <p:nvPr/>
        </p:nvCxnSpPr>
        <p:spPr>
          <a:xfrm rot="10800000">
            <a:off x="142844" y="6500834"/>
            <a:ext cx="8786874" cy="158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" name="Google Shape;70;p14"/>
          <p:cNvSpPr txBox="1"/>
          <p:nvPr/>
        </p:nvSpPr>
        <p:spPr>
          <a:xfrm>
            <a:off x="142844" y="6580278"/>
            <a:ext cx="8786874" cy="209288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</a:pPr>
            <a:r>
              <a:rPr lang="en-US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2021</a:t>
            </a: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700" u="none" cap="none" strike="noStrike">
                <a:solidFill>
                  <a:srgbClr val="FF0000"/>
                </a:solidFill>
                <a:latin typeface="Corben"/>
                <a:ea typeface="Corben"/>
                <a:cs typeface="Corben"/>
                <a:sym typeface="Corben"/>
              </a:rPr>
              <a:t>Shoprite</a:t>
            </a:r>
            <a:r>
              <a:rPr b="0" i="0" lang="en-US" sz="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Group.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"/>
              <a:buFont typeface="Arial"/>
              <a:buNone/>
            </a:pPr>
            <a:r>
              <a:rPr b="0" i="1" lang="en-US" sz="66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This information is proprietary to Shoprite Checkers (Pty) Ltd (“</a:t>
            </a:r>
            <a:r>
              <a:rPr b="1" i="1" lang="en-US" sz="66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Shoprite</a:t>
            </a:r>
            <a:r>
              <a:rPr b="0" i="1" lang="en-US" sz="66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”) and is confidential. No part hereof may be reproduced, copied, and/or transmitted (in any form or for any purpose) without Shoprite’s prior written consent.</a:t>
            </a:r>
            <a:endParaRPr b="0" i="0" sz="6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16961" l="0" r="0" t="-1093"/>
          <a:stretch/>
        </p:blipFill>
        <p:spPr>
          <a:xfrm>
            <a:off x="0" y="805500"/>
            <a:ext cx="9143998" cy="4956125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/>
          <p:nvPr/>
        </p:nvSpPr>
        <p:spPr>
          <a:xfrm>
            <a:off x="0" y="0"/>
            <a:ext cx="9144000" cy="1231500"/>
          </a:xfrm>
          <a:prstGeom prst="rect">
            <a:avLst/>
          </a:prstGeom>
          <a:solidFill>
            <a:srgbClr val="E20613"/>
          </a:solidFill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0" y="100000"/>
            <a:ext cx="9144000" cy="76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Project Approval Committee (PAC)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0" y="5716833"/>
            <a:ext cx="4572000" cy="114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1" lang="en-US" sz="2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Project Concept Approval</a:t>
            </a:r>
            <a:endParaRPr b="0" i="1" sz="24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i="1" lang="en-US" sz="2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5665-Enterprise eCommerce Platform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4572000" y="5716833"/>
            <a:ext cx="4572000" cy="114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n-US" sz="20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Sponsor: Pieter Engelbrecht</a:t>
            </a:r>
            <a:endParaRPr b="0" i="1" sz="20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n-US" sz="2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Business Owner: </a:t>
            </a:r>
            <a:r>
              <a:rPr i="1" lang="en-US" sz="20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Mark Cotton</a:t>
            </a:r>
            <a:endParaRPr b="0" i="1" sz="2000" u="none" cap="none" strike="noStrike">
              <a:solidFill>
                <a:srgbClr val="99999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0" y="751633"/>
            <a:ext cx="91440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i="1" lang="en-US" sz="2000">
                <a:solidFill>
                  <a:srgbClr val="FFFFFF"/>
                </a:solidFill>
              </a:rPr>
              <a:t>7 April 2021</a:t>
            </a:r>
            <a:endParaRPr b="0" i="1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/>
          <p:nvPr/>
        </p:nvSpPr>
        <p:spPr>
          <a:xfrm>
            <a:off x="1685525" y="2665750"/>
            <a:ext cx="5858700" cy="1582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Document has been replaced. The master can now be found here: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/>
              <a:t>https://drive.google.com/drive/u/0/folders/1wh9D-f3-X-v-ncX2vqnJxGxRGuMoMWuH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-32" y="-24"/>
            <a:ext cx="9144032" cy="5000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4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Description of the Project</a:t>
            </a:r>
            <a:endParaRPr b="1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179512" y="554562"/>
            <a:ext cx="8785100" cy="360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the Project /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what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to do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179550" y="969049"/>
            <a:ext cx="8785200" cy="2020200"/>
          </a:xfrm>
          <a:prstGeom prst="rect">
            <a:avLst/>
          </a:prstGeom>
          <a:solidFill>
            <a:srgbClr val="EFEFEF"/>
          </a:solidFill>
          <a:ln cap="flat" cmpd="sng" w="127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mplement an accelerated e-commerce platform to enable multiple business units to offer a comprehensive B2B &amp; B2C shopping experience.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The solution will leverage existing technology components 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n the Xtra Savings stack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and integrations </a:t>
            </a:r>
            <a:r>
              <a:rPr b="0"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to speed up implementation. 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SAP Commerce standard technology will be utilised t</a:t>
            </a:r>
            <a:r>
              <a:rPr b="0"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enable</a:t>
            </a:r>
            <a:r>
              <a:rPr b="0"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a rapid go to market, including Basket/Checkout and UI 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for the initial go-live.</a:t>
            </a:r>
            <a:endParaRPr i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1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The approach will be to deliver a standardi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ed e-commerce capability &amp; UI for all BU’s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in an 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initial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accelerated implementation. </a:t>
            </a:r>
            <a:r>
              <a:rPr b="0"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Thereafter the project will focus on enhancing and differentiating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individual BU e-commerce 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solutions based on their specific requirements. The 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replacement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of some services (for example Basket/Checkout), with technologies that are more aligned with Shoprite’s end-state reference architecture, will also be considered. </a:t>
            </a:r>
            <a:r>
              <a:rPr b="0" i="1" lang="en-US" sz="1500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1" sz="1500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179546" y="3063080"/>
            <a:ext cx="8785200" cy="3600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dir="5400000" dist="38100">
              <a:srgbClr val="000000">
                <a:alpha val="3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Justify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want to do this project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8"/>
          <p:cNvSpPr/>
          <p:nvPr/>
        </p:nvSpPr>
        <p:spPr>
          <a:xfrm>
            <a:off x="179550" y="3502700"/>
            <a:ext cx="8785200" cy="2982900"/>
          </a:xfrm>
          <a:prstGeom prst="rect">
            <a:avLst/>
          </a:prstGeom>
          <a:solidFill>
            <a:srgbClr val="EFEFEF"/>
          </a:solidFill>
          <a:ln cap="flat" cmpd="sng" w="12700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Shoprite executive has directed that future e-commerce platforms must conform to an enterprise 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architecture which maximises re-usability, shares platform costs and that delivers a consistent customer experience. </a:t>
            </a:r>
            <a:endParaRPr i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1" sz="900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Executive level interactions with individual business units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have identified immediate 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opportunities </a:t>
            </a:r>
            <a:r>
              <a:rPr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to enhance revenues and reduce cos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 by introducing, extending or enhancing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current e-commerce offerings. This includes Pharmacy, Food Services, Furniture, Franchise, Liquor &amp; Financial Services.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This project will :</a:t>
            </a:r>
            <a:endParaRPr i="1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Enable these business units to achieve their e-commerce aspirations in an accelerated 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time frame.</a:t>
            </a:r>
            <a:r>
              <a:rPr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i="1" u="none" cap="none" strike="noStrike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Establish core components of the future </a:t>
            </a:r>
            <a:r>
              <a:rPr i="1" lang="en-US" u="none" cap="none" strike="noStrike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enterpr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ise e-commerce architecture in flexible way, that allows for services to be swapped out in future if better or more cost-effective solutions are identified.</a:t>
            </a:r>
            <a:endParaRPr i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Synergise with existing on-demand e-commerce initiatives (Sixty60, 365) to ensure 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maximum</a:t>
            </a: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 leverage of shared components, and convergence where appropriate, without delaying the roll-out of new e-commerce value propositions. </a:t>
            </a:r>
            <a:endParaRPr i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Calibri"/>
              <a:buChar char="●"/>
            </a:pPr>
            <a:r>
              <a:rPr i="1" lang="en-US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Deliver the first steps of  the journey towards establishing the  Shoprite.Africa platform.</a:t>
            </a:r>
            <a:endParaRPr i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-32" y="-24"/>
            <a:ext cx="91440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25" lIns="91275" spcFirstLastPara="1" rIns="91275" wrap="square" tIns="456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3399"/>
              </a:buClr>
              <a:buSzPts val="14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Costs and Benefits</a:t>
            </a:r>
            <a:endParaRPr b="1" i="0" sz="2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4" name="Google Shape;104;p19"/>
          <p:cNvGraphicFramePr/>
          <p:nvPr/>
        </p:nvGraphicFramePr>
        <p:xfrm>
          <a:off x="194507" y="5330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{060F86DE-1F20-4626-B5BF-B1C0B8DC3639}</a:tableStyleId>
              </a:tblPr>
              <a:tblGrid>
                <a:gridCol w="2216800"/>
                <a:gridCol w="2320600"/>
                <a:gridCol w="2538275"/>
                <a:gridCol w="1697725"/>
              </a:tblGrid>
              <a:tr h="43560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Estimated </a:t>
                      </a: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 Year Total Cost of Ownership Category</a:t>
                      </a:r>
                      <a:r>
                        <a:rPr b="1"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b="1" i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Indicate with 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✔️</a:t>
                      </a: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hMerge="1"/>
                <a:tc hMerge="1"/>
                <a:tc hMerge="1"/>
              </a:tr>
              <a:tr h="435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cap="none" strike="noStrike"/>
                        <a:t>R1 mil to R10 mil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cap="none" strike="noStrike"/>
                        <a:t>R10 mil to R50 mil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cap="none" strike="noStrike"/>
                        <a:t>R50 mil to R100 mil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 100+ mil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Google Shape;105;p19"/>
          <p:cNvGraphicFramePr/>
          <p:nvPr/>
        </p:nvGraphicFramePr>
        <p:xfrm>
          <a:off x="199107" y="140425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{060F86DE-1F20-4626-B5BF-B1C0B8DC3639}</a:tableStyleId>
              </a:tblPr>
              <a:tblGrid>
                <a:gridCol w="2959725"/>
                <a:gridCol w="5804475"/>
              </a:tblGrid>
              <a:tr h="32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 on Investment Expected</a:t>
                      </a: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?</a:t>
                      </a:r>
                      <a:r>
                        <a:rPr lang="en-US" sz="1600">
                          <a:solidFill>
                            <a:schemeClr val="dk1"/>
                          </a:solidFill>
                        </a:rPr>
                        <a:t>          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✔️</a:t>
                      </a: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or </a:t>
                      </a: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468475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If R</a:t>
                      </a:r>
                      <a:r>
                        <a:rPr b="1" lang="en-US" sz="1600" u="none" cap="none" strike="noStrike">
                          <a:solidFill>
                            <a:srgbClr val="FFFFFF"/>
                          </a:solidFill>
                        </a:rPr>
                        <a:t>OI = </a:t>
                      </a:r>
                      <a:r>
                        <a:rPr lang="en-US" sz="14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✔️</a:t>
                      </a:r>
                      <a:r>
                        <a:rPr b="1" i="1" lang="en-US" sz="1600" u="none" cap="none" strike="noStrike">
                          <a:solidFill>
                            <a:srgbClr val="FFFFFF"/>
                          </a:solidFill>
                        </a:rPr>
                        <a:t>, pr</a:t>
                      </a:r>
                      <a:r>
                        <a:rPr b="1" i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ovide </a:t>
                      </a:r>
                      <a:r>
                        <a:rPr b="1" i="1" lang="en-US" sz="1600" u="none" cap="none" strike="noStrike">
                          <a:solidFill>
                            <a:srgbClr val="FFFFFF"/>
                          </a:solidFill>
                        </a:rPr>
                        <a:t>Indicative </a:t>
                      </a:r>
                      <a:r>
                        <a:rPr b="1" i="1" lang="en-US" sz="16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Tangible Benefits below</a:t>
                      </a:r>
                      <a:endParaRPr b="1" sz="16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hMerge="1"/>
              </a:tr>
              <a:tr h="32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Operational Cost </a:t>
                      </a:r>
                      <a:r>
                        <a:rPr lang="en-US" sz="1600" u="none" cap="none" strike="noStrike"/>
                        <a:t>Saving </a:t>
                      </a:r>
                      <a:r>
                        <a:rPr lang="en-US" sz="16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(pa)</a:t>
                      </a:r>
                      <a:endParaRPr i="1" sz="1600" u="none" cap="none" strike="noStrike">
                        <a:solidFill>
                          <a:srgbClr val="999999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i="1" lang="en-US" sz="1600">
                          <a:solidFill>
                            <a:srgbClr val="999999"/>
                          </a:solidFill>
                        </a:rPr>
                        <a:t>R14,834,388.96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2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000000"/>
                          </a:solidFill>
                        </a:rPr>
                        <a:t>Capital Cost Saving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i="1" lang="en-US" sz="1600" u="none" cap="none" strike="noStrike">
                          <a:solidFill>
                            <a:srgbClr val="999999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 </a:t>
                      </a:r>
                      <a:r>
                        <a:rPr i="1" lang="en-US" sz="1600">
                          <a:solidFill>
                            <a:srgbClr val="999999"/>
                          </a:solidFill>
                        </a:rPr>
                        <a:t>0</a:t>
                      </a:r>
                      <a:endParaRPr sz="16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322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Revenue Increase (pa)</a:t>
                      </a:r>
                      <a:endParaRPr sz="16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i="1" lang="en-US" sz="1300">
                          <a:solidFill>
                            <a:srgbClr val="999999"/>
                          </a:solidFill>
                        </a:rPr>
                        <a:t>Revenue increase will be realised by each business unit utilising the platform built</a:t>
                      </a:r>
                      <a:endParaRPr sz="13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06" name="Google Shape;106;p19"/>
          <p:cNvSpPr txBox="1"/>
          <p:nvPr/>
        </p:nvSpPr>
        <p:spPr>
          <a:xfrm>
            <a:off x="1766950" y="1001749"/>
            <a:ext cx="557100" cy="3690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7" name="Google Shape;107;p19"/>
          <p:cNvGraphicFramePr/>
          <p:nvPr/>
        </p:nvGraphicFramePr>
        <p:xfrm>
          <a:off x="199107" y="322911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{060F86DE-1F20-4626-B5BF-B1C0B8DC3639}</a:tableStyleId>
              </a:tblPr>
              <a:tblGrid>
                <a:gridCol w="2964350"/>
                <a:gridCol w="5799850"/>
              </a:tblGrid>
              <a:tr h="5476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rgbClr val="FFFFFF"/>
                          </a:solidFill>
                        </a:rPr>
                        <a:t>If </a:t>
                      </a:r>
                      <a:r>
                        <a:rPr lang="en-US" sz="1600" u="none" cap="none" strike="noStrike"/>
                        <a:t>ROI =</a:t>
                      </a:r>
                      <a:r>
                        <a:rPr b="0" lang="en-US" sz="15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r>
                        <a:rPr i="1" lang="en-US" sz="1500" u="none" cap="none" strike="noStrike">
                          <a:solidFill>
                            <a:srgbClr val="FFFFFF"/>
                          </a:solidFill>
                        </a:rPr>
                        <a:t>, provide Details below</a:t>
                      </a:r>
                      <a:endParaRPr b="1" sz="15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hMerge="1"/>
              </a:tr>
              <a:tr h="54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</a:rPr>
                        <a:t>Audit</a:t>
                      </a:r>
                      <a:r>
                        <a:rPr lang="en-US" sz="1500" u="none" cap="none" strike="noStrike"/>
                        <a:t> Finding</a:t>
                      </a:r>
                      <a:endParaRPr b="0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b="1" sz="15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4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</a:rPr>
                        <a:t>Legislation (specify)</a:t>
                      </a:r>
                      <a:endParaRPr b="0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i="1" sz="15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  <a:tr h="547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rgbClr val="000000"/>
                          </a:solidFill>
                        </a:rPr>
                        <a:t>Other (Why we need to do it?)</a:t>
                      </a:r>
                      <a:endParaRPr b="0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t/>
                      </a:r>
                      <a:endParaRPr i="1" sz="1500" u="none" cap="none" strike="noStrike">
                        <a:solidFill>
                          <a:srgbClr val="999999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08" name="Google Shape;108;p19"/>
          <p:cNvSpPr txBox="1"/>
          <p:nvPr/>
        </p:nvSpPr>
        <p:spPr>
          <a:xfrm>
            <a:off x="4095938" y="1001749"/>
            <a:ext cx="557100" cy="3690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6538800" y="1001749"/>
            <a:ext cx="557100" cy="3690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6538800" y="1001738"/>
            <a:ext cx="557100" cy="3690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✔️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1" name="Google Shape;111;p19"/>
          <p:cNvGraphicFramePr/>
          <p:nvPr/>
        </p:nvGraphicFramePr>
        <p:xfrm>
          <a:off x="194507" y="54195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{060F86DE-1F20-4626-B5BF-B1C0B8DC3639}</a:tableStyleId>
              </a:tblPr>
              <a:tblGrid>
                <a:gridCol w="2216800"/>
                <a:gridCol w="2320600"/>
                <a:gridCol w="2444500"/>
                <a:gridCol w="1791500"/>
              </a:tblGrid>
              <a:tr h="597600"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-US" sz="15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Amount Required for Investigation</a:t>
                      </a:r>
                      <a:r>
                        <a:rPr b="1" lang="en-US" sz="15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</a:t>
                      </a:r>
                      <a:r>
                        <a:rPr b="1" i="1" lang="en-US" sz="15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Indicate with </a:t>
                      </a:r>
                      <a:r>
                        <a:rPr b="1" lang="en-US" sz="15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✔️</a:t>
                      </a:r>
                      <a:r>
                        <a:rPr b="1" lang="en-US" sz="1500" u="none" cap="none" strike="noStrike">
                          <a:solidFill>
                            <a:srgbClr val="FFFF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)</a:t>
                      </a:r>
                      <a:endParaRPr b="1" sz="1500" u="none" cap="none" strike="noStrike">
                        <a:solidFill>
                          <a:srgbClr val="FFFF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Investigation Approved</a:t>
                      </a:r>
                      <a:r>
                        <a:rPr lang="en-US" sz="1400" u="none" cap="none" strike="noStrike"/>
                        <a:t> </a:t>
                      </a: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✔️</a:t>
                      </a: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or </a:t>
                      </a:r>
                      <a:r>
                        <a:rPr b="0" lang="en-US" sz="1400" u="none" cap="none" strike="noStrike">
                          <a:solidFill>
                            <a:schemeClr val="dk1"/>
                          </a:solidFill>
                        </a:rPr>
                        <a:t>❌</a:t>
                      </a: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?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 hMerge="1"/>
              </a:tr>
              <a:tr h="469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cap="none" strike="noStrike"/>
                        <a:t>Under</a:t>
                      </a:r>
                      <a:r>
                        <a:rPr lang="en-US" sz="1600" u="none" cap="none" strike="noStrike"/>
                        <a:t> R500k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500k to R1 mil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u="none" cap="none" strike="noStrike"/>
                        <a:t>R1 mil to R1.5 mil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R 1.5+ mil</a:t>
                      </a:r>
                      <a:endParaRPr sz="16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FEFEF"/>
                    </a:solidFill>
                  </a:tcPr>
                </a:tc>
              </a:tr>
            </a:tbl>
          </a:graphicData>
        </a:graphic>
      </p:graphicFrame>
      <p:sp>
        <p:nvSpPr>
          <p:cNvPr id="112" name="Google Shape;112;p19"/>
          <p:cNvSpPr txBox="1"/>
          <p:nvPr/>
        </p:nvSpPr>
        <p:spPr>
          <a:xfrm>
            <a:off x="8254925" y="6057874"/>
            <a:ext cx="557100" cy="3690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6430400" y="6057874"/>
            <a:ext cx="557100" cy="3690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3965400" y="6057874"/>
            <a:ext cx="557100" cy="3690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1574400" y="6057874"/>
            <a:ext cx="557100" cy="3690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✔️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7898325" y="5554199"/>
            <a:ext cx="557100" cy="369000"/>
          </a:xfrm>
          <a:prstGeom prst="rect">
            <a:avLst/>
          </a:pr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hoprite generic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BF1612D9E6D243B38B20F77F6F1094" ma:contentTypeVersion="10" ma:contentTypeDescription="Create a new document." ma:contentTypeScope="" ma:versionID="cd4d058d9ddf39179b055fd90987b12e">
  <xsd:schema xmlns:xsd="http://www.w3.org/2001/XMLSchema" xmlns:xs="http://www.w3.org/2001/XMLSchema" xmlns:p="http://schemas.microsoft.com/office/2006/metadata/properties" xmlns:ns2="c0708c3e-836d-4f9a-a36c-bd2fe4c89c08" xmlns:ns3="13537c93-e665-43fd-b8b4-ea13fa87088a" targetNamespace="http://schemas.microsoft.com/office/2006/metadata/properties" ma:root="true" ma:fieldsID="cc41ac2f9fec905a52dda8299a7caf86" ns2:_="" ns3:_="">
    <xsd:import namespace="c0708c3e-836d-4f9a-a36c-bd2fe4c89c08"/>
    <xsd:import namespace="13537c93-e665-43fd-b8b4-ea13fa8708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708c3e-836d-4f9a-a36c-bd2fe4c89c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ea60bc8e-1238-4d40-a60b-0120145f6dd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37c93-e665-43fd-b8b4-ea13fa87088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6d37c89b-e579-4148-8a4f-41a19a17b30a}" ma:internalName="TaxCatchAll" ma:showField="CatchAllData" ma:web="13537c93-e665-43fd-b8b4-ea13fa8708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3537c93-e665-43fd-b8b4-ea13fa87088a" xsi:nil="true"/>
    <lcf76f155ced4ddcb4097134ff3c332f xmlns="c0708c3e-836d-4f9a-a36c-bd2fe4c89c0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2663B57-C97C-4897-A551-C0522E31304F}"/>
</file>

<file path=customXml/itemProps2.xml><?xml version="1.0" encoding="utf-8"?>
<ds:datastoreItem xmlns:ds="http://schemas.openxmlformats.org/officeDocument/2006/customXml" ds:itemID="{E0912F7F-8CEF-4594-A439-BAB87B1B9C91}"/>
</file>

<file path=customXml/itemProps3.xml><?xml version="1.0" encoding="utf-8"?>
<ds:datastoreItem xmlns:ds="http://schemas.openxmlformats.org/officeDocument/2006/customXml" ds:itemID="{15D002F7-F254-454B-8198-E7443F54D89D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0x0101007EBF1612D9E6D243B38B20F77F6F1094</vt:lpwstr>
  </property>
  <property fmtid="{D5CDD505-2E9C-101B-9397-08002B2CF9AE}" pid="3" name="Order">
    <vt:r8>104000</vt:r8>
  </property>
  <property fmtid="{D5CDD505-2E9C-101B-9397-08002B2CF9AE}" pid="4" name="_ExtendedDescription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xd_Signature">
    <vt:bool>false</vt:bool>
  </property>
  <property fmtid="{D5CDD505-2E9C-101B-9397-08002B2CF9AE}" pid="9" name="xd_ProgID">
    <vt:lpwstr/>
  </property>
  <property fmtid="{D5CDD505-2E9C-101B-9397-08002B2CF9AE}" pid="10" name="TriggerFlowInfo">
    <vt:lpwstr/>
  </property>
  <property fmtid="{D5CDD505-2E9C-101B-9397-08002B2CF9AE}" pid="11" name="TemplateUrl">
    <vt:lpwstr/>
  </property>
</Properties>
</file>