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44" autoAdjust="0"/>
  </p:normalViewPr>
  <p:slideViewPr>
    <p:cSldViewPr snapToGrid="0">
      <p:cViewPr varScale="1">
        <p:scale>
          <a:sx n="74" d="100"/>
          <a:sy n="74" d="100"/>
        </p:scale>
        <p:origin x="8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6EF9-8E2A-46F9-ACCA-6495CC39B80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E728E-8D5B-488F-940B-9A8E44BF7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3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 S. H. Yong and S. Horwitz, “Protecting C programs from attacks via invalid pointer dereferences,” in ESEC/FSE-11’03.</a:t>
            </a:r>
          </a:p>
          <a:p>
            <a:r>
              <a:rPr lang="en-US" altLang="zh-CN"/>
              <a:t>[2] P. Akritidis, C. Cadar, C. Raiciu, M. Costa, and M. Castro, “Preventing memory error exploits with WIT,” in IEEE SP’08.</a:t>
            </a:r>
          </a:p>
          <a:p>
            <a:r>
              <a:rPr lang="en-US" altLang="zh-CN"/>
              <a:t>[3] M. Castro, M. Costa, and T. Harris, “Securing software by enforcing data-flow integrity,” in OSDI’06.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1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6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 Nagarakatte, J. Zhao, M. M. Martin, and S. Zdancewic, “SoftBound: highly compatible and complete spatial memory safety for C,” SIGPLAN Not.’09.</a:t>
            </a:r>
            <a:endParaRPr lang="en-US" altLang="zh-CN" sz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P. Akritidis, M. Costa, M. Castro, and S. Hand, “Baggy bounds checking: an efficient and backwards-compatible defense against out-of-bounds errors,” in USENIX Security’09.</a:t>
            </a:r>
          </a:p>
          <a:p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P. Akritidis, “Cling: A memory allocator to mitigate dangling pointers,” in USENIX Security’10.</a:t>
            </a:r>
          </a:p>
          <a:p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N. Nethercote and J. Seward, “Valgrind: a framework for heavyweight dynamic binary instrumentation,” in PLDI’07</a:t>
            </a:r>
          </a:p>
          <a:p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 K. Serebryany, D. Bruening, A. Potapenko, and D. Vyukov, “AddressSanitizer: A fast address sanity checker,” in USENIX ATC’12.</a:t>
            </a:r>
          </a:p>
          <a:p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 S. Nagarakatte, J. Zhao, M. M. Martin, and S. Zdancewic, “CETS: compiler enforced temporal safety for C,” in ISMM’10.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3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7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C. Cowan, S. Beattie, J. Johansen, and P. Wagle, “Pointguard: protecting pointers from buffer overflow vulnerabilities,” in USENIX Security’03.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S. Bhatkar and R. Sekar, “Data Space Randomization,” in DIMVA’08.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3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7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</a:t>
            </a:r>
            <a:r>
              <a:rPr lang="en-US" altLang="zh-CN" b="0" i="0" u="none" strike="noStrike">
                <a:solidFill>
                  <a:srgbClr val="7D848A"/>
                </a:solidFill>
                <a:effectLst/>
                <a:latin typeface="Open Sans" panose="020B0606030504020204" pitchFamily="34" charset="0"/>
              </a:rPr>
              <a:t>Volodymyr Kuznetsov, Laszlo Szekeres, Mathias Payer, George Candea, R. Sekar, Dawn Song : Code-Pointer Integrity. OSDI 2014: 147-163</a:t>
            </a:r>
          </a:p>
          <a:p>
            <a:r>
              <a:rPr lang="en-US" altLang="zh-CN" b="0" i="0" u="none" strike="noStrike">
                <a:solidFill>
                  <a:srgbClr val="7D848A"/>
                </a:solidFill>
                <a:effectLst/>
                <a:latin typeface="Open Sans" panose="020B0606030504020204" pitchFamily="34" charset="0"/>
              </a:rPr>
              <a:t>[2]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T.-c. Chiueh and F.-H. Hsu, "Rad: A compile-time solution to buffer overflow attacks", </a:t>
            </a:r>
            <a:r>
              <a:rPr lang="en-US" altLang="zh-CN" b="0" i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ICDCS’01</a:t>
            </a:r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2001.</a:t>
            </a: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[3] M. Abadi, M. Budiu, U. Erlingsson, and J. Ligatti, “Controlflow integrity,” in CCS’05.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E728E-8D5B-488F-940B-9A8E44BF7B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3167-A14E-4CB1-9361-C67DA503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21B4A-5AC3-4B62-94D4-E0ED7FDB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9A8F8-E2FF-4E99-8870-8F60FB3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16085-0EB1-43C9-89E0-ED7B07DC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35AFC-DBD5-44D1-87ED-9366D60B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4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72438-0E4E-4848-A51D-543E20A2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34763-9966-43A9-8BCD-F160A723B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901E6-A6A7-4A25-9D07-EBB6A6CC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99F33-7E0F-4AEF-A239-C7DEECE5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7C3B6-F804-44FE-AEE3-62A43DC9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3EEDD-29E5-4B7F-A19B-B5D11DF1D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55FB4-4D74-4D0C-BC81-390D431E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54C85-ECCA-44BA-8749-C486C55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933F3-B255-49FA-BDA4-E41E9C5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64F16-5092-4586-A2A1-CDBCF18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1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C4C4-F342-4B90-9D08-A11F8997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6A131-C06E-4237-B3BB-32F996E6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3ECCB-85F0-448D-95AF-3E32AAAB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A2DD6-3163-43A2-BFC3-5D8033C8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59CA2-92AF-49AB-BE7D-FFA84D5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57B46-4AAE-44A7-B462-310D40AE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EA6D9-F7F6-40D8-8215-61EAD4F5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95800-BA17-4A5A-B890-04C93BDD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03485-CF63-405C-A239-81ABCED2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B03B6-75EF-4B43-AB9C-2AB49D23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4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A4AF-03B7-41BA-A314-558F3ADD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2B6F0-3DD9-45CC-81C1-FB3AC964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ABE24-4C35-494A-8003-726E8ADE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BC7CA-6BEF-4B7F-9165-4B636B8C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9BF97-8AF3-40A8-BC07-C1E10D52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7FB9AE-5956-4322-9827-62B3BDC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2E3CC-666F-4DB2-8341-3D117636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3A9E6-80FD-454A-AF6D-D959F29C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6B536-536F-406C-BECC-D1A0A0FD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8D82D-6C8B-4B3E-8FD1-664DBD2D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063344-0C55-4D56-A29C-EA343C92E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EADAA5-8D0C-4B89-A05C-E11DA618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F19B-C4E1-4BF0-8A70-46331808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EDCE9E-40C1-4C79-B0C3-871B398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E6EC0-5C30-4615-9D9F-6CBD755E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408F3-6DA6-456C-84C1-98A97496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9C84D-F9F8-48D8-9C1C-1D936876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139CA-2B61-4343-9512-5A7AF28F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76BB2-66E0-4024-BA10-E93CD8A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4E415-45F9-4B31-9337-D41E462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E73EA-82F8-4600-ACC7-4B6A5494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2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280B-8A83-4518-AC8D-FE4BD625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CEF02-8B2A-4812-91E5-C05DF615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5CC18-4FCA-465F-A8E6-9DD37464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481A8-610C-4DFD-9C64-670B4231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5AC28-4564-41EE-AB71-857476CE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D6A49-D079-4837-8333-829362DD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1DCE3-42D3-4D13-847C-5059D4B0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A6843-32C2-4C20-AF1C-E7543F65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ED795-DABE-4EBF-9F5B-CF1DFDCA1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73983-D623-4BF8-A09B-CFF1813D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F7FF8-D83B-4273-A7C5-0DB4249B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0B00A-B4F4-4CCE-AC84-B53723A2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D1281C-7DE6-47CA-8669-7BED7BDE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6AC06-3E40-4A38-95CE-6B094F90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1E8D2-9A01-4A51-A85B-51CC61514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9001-1FA9-420F-A5C7-F71868DF3F0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69473-D23D-4DF3-ACB7-E63C7D251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E0163-9A9C-43CD-82E1-4EF03F3B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5C55-4C0C-462E-8F1D-6077C1B5C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5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A39A9D-4C0F-4097-B27E-4B820CBBBD44}"/>
              </a:ext>
            </a:extLst>
          </p:cNvPr>
          <p:cNvSpPr txBox="1"/>
          <p:nvPr/>
        </p:nvSpPr>
        <p:spPr>
          <a:xfrm>
            <a:off x="2145701" y="2311829"/>
            <a:ext cx="7900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rPr>
              <a:t>SoK : Eternal War in Memory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7ACFD2-7503-4078-87AC-4A3F1B244D8C}"/>
              </a:ext>
            </a:extLst>
          </p:cNvPr>
          <p:cNvSpPr txBox="1"/>
          <p:nvPr/>
        </p:nvSpPr>
        <p:spPr>
          <a:xfrm>
            <a:off x="3226497" y="4286653"/>
            <a:ext cx="573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2013 IEEE Symposium on Security and Privacy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9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780E4219-E5E9-461C-98B7-563BE04B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22" y="1484639"/>
            <a:ext cx="9311755" cy="5264796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C76DDF-DC6B-4D4F-BF36-C0CD283E7F37}"/>
              </a:ext>
            </a:extLst>
          </p:cNvPr>
          <p:cNvSpPr/>
          <p:nvPr/>
        </p:nvSpPr>
        <p:spPr>
          <a:xfrm>
            <a:off x="3605645" y="3023755"/>
            <a:ext cx="1766455" cy="3725678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AB2FD3-AE90-491E-87BB-F44C31196371}"/>
              </a:ext>
            </a:extLst>
          </p:cNvPr>
          <p:cNvSpPr txBox="1"/>
          <p:nvPr/>
        </p:nvSpPr>
        <p:spPr>
          <a:xfrm>
            <a:off x="9850583" y="5149502"/>
            <a:ext cx="223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Exception : </a:t>
            </a:r>
          </a:p>
          <a:p>
            <a:r>
              <a:rPr lang="en-US" altLang="zh-CN">
                <a:solidFill>
                  <a:srgbClr val="C00000"/>
                </a:solidFill>
              </a:rPr>
              <a:t>self-modifying code</a:t>
            </a:r>
            <a:r>
              <a:rPr lang="en-US" altLang="zh-CN"/>
              <a:t> or </a:t>
            </a:r>
            <a:r>
              <a:rPr lang="en-US" altLang="zh-CN">
                <a:solidFill>
                  <a:srgbClr val="C00000"/>
                </a:solidFill>
              </a:rPr>
              <a:t>JIT compilation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CD07DD-68F6-4B0F-A23E-3D0037EF1EB4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7707FD-4C16-4A5D-9AC8-4BCEF49D5BBA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BED4B-3718-400D-BBD1-E455FB7A3C01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E9664C-34E3-471A-B2A2-0EB8834885E1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6F4D5-EB66-4EFA-A313-BCF95C4696F5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A33C3-519D-4AFD-A77A-27DAFEEF701C}"/>
              </a:ext>
            </a:extLst>
          </p:cNvPr>
          <p:cNvSpPr txBox="1"/>
          <p:nvPr/>
        </p:nvSpPr>
        <p:spPr>
          <a:xfrm>
            <a:off x="1067775" y="587346"/>
            <a:ext cx="3317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corruption attack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7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4CD07DD-68F6-4B0F-A23E-3D0037EF1EB4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7707FD-4C16-4A5D-9AC8-4BCEF49D5BBA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BED4B-3718-400D-BBD1-E455FB7A3C01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E9664C-34E3-471A-B2A2-0EB8834885E1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6F4D5-EB66-4EFA-A313-BCF95C4696F5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A33C3-519D-4AFD-A77A-27DAFEEF701C}"/>
              </a:ext>
            </a:extLst>
          </p:cNvPr>
          <p:cNvSpPr txBox="1"/>
          <p:nvPr/>
        </p:nvSpPr>
        <p:spPr>
          <a:xfrm>
            <a:off x="1067775" y="587346"/>
            <a:ext cx="3317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Control-flow hijack attack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41A129-25D7-4D6F-8AF2-BA51E8B9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22" y="1484639"/>
            <a:ext cx="9311755" cy="526479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71DBD-5B8A-4E76-9CEB-25A844935957}"/>
              </a:ext>
            </a:extLst>
          </p:cNvPr>
          <p:cNvSpPr/>
          <p:nvPr/>
        </p:nvSpPr>
        <p:spPr>
          <a:xfrm>
            <a:off x="4759036" y="3023757"/>
            <a:ext cx="2473037" cy="3725678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4CD07DD-68F6-4B0F-A23E-3D0037EF1EB4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7707FD-4C16-4A5D-9AC8-4BCEF49D5BBA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BED4B-3718-400D-BBD1-E455FB7A3C01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E9664C-34E3-471A-B2A2-0EB8834885E1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6F4D5-EB66-4EFA-A313-BCF95C4696F5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A33C3-519D-4AFD-A77A-27DAFEEF701C}"/>
              </a:ext>
            </a:extLst>
          </p:cNvPr>
          <p:cNvSpPr txBox="1"/>
          <p:nvPr/>
        </p:nvSpPr>
        <p:spPr>
          <a:xfrm>
            <a:off x="1067775" y="587346"/>
            <a:ext cx="2340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Data-only Attack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41A129-25D7-4D6F-8AF2-BA51E8B9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22" y="1484639"/>
            <a:ext cx="9311755" cy="526479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71DBD-5B8A-4E76-9CEB-25A844935957}"/>
              </a:ext>
            </a:extLst>
          </p:cNvPr>
          <p:cNvSpPr/>
          <p:nvPr/>
        </p:nvSpPr>
        <p:spPr>
          <a:xfrm>
            <a:off x="7107382" y="3023757"/>
            <a:ext cx="1558636" cy="3725678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6F9667-CA44-4EF4-8EA9-3F8E6453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14" y="1974273"/>
            <a:ext cx="4594764" cy="7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4CD07DD-68F6-4B0F-A23E-3D0037EF1EB4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7707FD-4C16-4A5D-9AC8-4BCEF49D5BBA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BED4B-3718-400D-BBD1-E455FB7A3C01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E9664C-34E3-471A-B2A2-0EB8834885E1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E16F4D5-EB66-4EFA-A313-BCF95C4696F5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5A33C3-519D-4AFD-A77A-27DAFEEF701C}"/>
              </a:ext>
            </a:extLst>
          </p:cNvPr>
          <p:cNvSpPr txBox="1"/>
          <p:nvPr/>
        </p:nvSpPr>
        <p:spPr>
          <a:xfrm>
            <a:off x="1067775" y="587346"/>
            <a:ext cx="2267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 leak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41A129-25D7-4D6F-8AF2-BA51E8B9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22" y="1484639"/>
            <a:ext cx="9311755" cy="526479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E71DBD-5B8A-4E76-9CEB-25A844935957}"/>
              </a:ext>
            </a:extLst>
          </p:cNvPr>
          <p:cNvSpPr/>
          <p:nvPr/>
        </p:nvSpPr>
        <p:spPr>
          <a:xfrm>
            <a:off x="8697191" y="3023757"/>
            <a:ext cx="1558636" cy="3725678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4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0D846FE-77D1-455C-9C0E-17843E747275}"/>
              </a:ext>
            </a:extLst>
          </p:cNvPr>
          <p:cNvSpPr txBox="1"/>
          <p:nvPr/>
        </p:nvSpPr>
        <p:spPr>
          <a:xfrm>
            <a:off x="2234151" y="1949011"/>
            <a:ext cx="7381189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Attacks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Protections and Evaluation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Discuss and Conclusion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DF7437-85D5-430E-A26B-1C328C5F573F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19693C-AA4A-4554-85D1-CD171AC9F6B3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B41EC2D-A3D1-4B5A-99EA-F8E9AE14F69F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A887D5C-429D-4B16-8C16-CC129914BEC3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203B2D2-5012-4CEA-B290-BE9556315B15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20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5" y="587346"/>
            <a:ext cx="3452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Currently used protections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90E77D06-C4DC-4359-901A-5FF430658014}"/>
              </a:ext>
            </a:extLst>
          </p:cNvPr>
          <p:cNvSpPr/>
          <p:nvPr/>
        </p:nvSpPr>
        <p:spPr>
          <a:xfrm>
            <a:off x="2476988" y="1733899"/>
            <a:ext cx="349340" cy="2067791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2788F-F86B-470A-BCDE-4230D4AE09F2}"/>
              </a:ext>
            </a:extLst>
          </p:cNvPr>
          <p:cNvSpPr txBox="1"/>
          <p:nvPr/>
        </p:nvSpPr>
        <p:spPr>
          <a:xfrm>
            <a:off x="388485" y="2413851"/>
            <a:ext cx="203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Currently used protections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FC98A6-3E20-41D4-95DB-18B6C32E692A}"/>
              </a:ext>
            </a:extLst>
          </p:cNvPr>
          <p:cNvSpPr txBox="1"/>
          <p:nvPr/>
        </p:nvSpPr>
        <p:spPr>
          <a:xfrm>
            <a:off x="2826328" y="1401734"/>
            <a:ext cx="2032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Stack smash Protections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8B5BBB-FCB7-4580-9F24-0A254ADFDF02}"/>
                  </a:ext>
                </a:extLst>
              </p:cNvPr>
              <p:cNvSpPr txBox="1"/>
              <p:nvPr/>
            </p:nvSpPr>
            <p:spPr>
              <a:xfrm>
                <a:off x="2826328" y="2523898"/>
                <a:ext cx="20321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 / W</a:t>
                </a:r>
                <a14:m>
                  <m:oMath xmlns:m="http://schemas.openxmlformats.org/officeDocument/2006/math"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8B5BBB-FCB7-4580-9F24-0A254ADF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8" y="2523898"/>
                <a:ext cx="2032180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98C6A93-3CCD-456E-96F3-6FA4E916541D}"/>
              </a:ext>
            </a:extLst>
          </p:cNvPr>
          <p:cNvSpPr txBox="1"/>
          <p:nvPr/>
        </p:nvSpPr>
        <p:spPr>
          <a:xfrm>
            <a:off x="2896846" y="3601635"/>
            <a:ext cx="1132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ASLR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DA8972-8954-4E39-A75A-6FAFE456FF97}"/>
              </a:ext>
            </a:extLst>
          </p:cNvPr>
          <p:cNvSpPr txBox="1"/>
          <p:nvPr/>
        </p:nvSpPr>
        <p:spPr>
          <a:xfrm>
            <a:off x="6765995" y="2207008"/>
            <a:ext cx="294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Bypass :  Information leak</a:t>
            </a:r>
          </a:p>
          <a:p>
            <a:r>
              <a:rPr lang="en-US" altLang="zh-CN">
                <a:solidFill>
                  <a:srgbClr val="C00000"/>
                </a:solidFill>
              </a:rPr>
              <a:t>	code reuse attack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C51F5E-0BC6-420C-9FE0-B08691E4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21" y="3429000"/>
            <a:ext cx="7377764" cy="28423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C56241A-5180-408D-B569-2C2C9C32DE97}"/>
              </a:ext>
            </a:extLst>
          </p:cNvPr>
          <p:cNvSpPr txBox="1"/>
          <p:nvPr/>
        </p:nvSpPr>
        <p:spPr>
          <a:xfrm>
            <a:off x="879605" y="5432672"/>
            <a:ext cx="283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</a:rPr>
              <a:t>We need more efficient protect approachs</a:t>
            </a:r>
            <a:r>
              <a:rPr lang="zh-CN" altLang="en-US" sz="2000">
                <a:solidFill>
                  <a:srgbClr val="C0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3685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5675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approachs &amp; How to evaluate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FB472-C3D4-4463-9DF3-1A0AE0E38728}"/>
              </a:ext>
            </a:extLst>
          </p:cNvPr>
          <p:cNvSpPr txBox="1"/>
          <p:nvPr/>
        </p:nvSpPr>
        <p:spPr>
          <a:xfrm>
            <a:off x="294908" y="1784301"/>
            <a:ext cx="2868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techniques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B44586C6-75D4-4964-9617-9828974CC6C0}"/>
              </a:ext>
            </a:extLst>
          </p:cNvPr>
          <p:cNvSpPr/>
          <p:nvPr/>
        </p:nvSpPr>
        <p:spPr>
          <a:xfrm>
            <a:off x="3273137" y="1442005"/>
            <a:ext cx="206069" cy="1148122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547276-DB3A-484E-8A37-B71683EF6641}"/>
              </a:ext>
            </a:extLst>
          </p:cNvPr>
          <p:cNvSpPr txBox="1"/>
          <p:nvPr/>
        </p:nvSpPr>
        <p:spPr>
          <a:xfrm>
            <a:off x="3479206" y="1400671"/>
            <a:ext cx="3368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: ASLR,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ISR …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9BB959-AD87-4F3F-956A-DBCD35796CE1}"/>
              </a:ext>
            </a:extLst>
          </p:cNvPr>
          <p:cNvSpPr txBox="1"/>
          <p:nvPr/>
        </p:nvSpPr>
        <p:spPr>
          <a:xfrm>
            <a:off x="3479205" y="2184411"/>
            <a:ext cx="7410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 : implementing a low-level reference monitor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D98199-C350-4F58-8CA1-68C4A29D3443}"/>
              </a:ext>
            </a:extLst>
          </p:cNvPr>
          <p:cNvSpPr txBox="1"/>
          <p:nvPr/>
        </p:nvSpPr>
        <p:spPr>
          <a:xfrm>
            <a:off x="316086" y="4660409"/>
            <a:ext cx="2849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evaluation properties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0A31761C-34CF-4E81-9451-B1E9732FB15C}"/>
              </a:ext>
            </a:extLst>
          </p:cNvPr>
          <p:cNvSpPr/>
          <p:nvPr/>
        </p:nvSpPr>
        <p:spPr>
          <a:xfrm>
            <a:off x="3273137" y="3886293"/>
            <a:ext cx="206069" cy="2119652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062F3C-A166-43B8-BCD9-D8A1DB161210}"/>
              </a:ext>
            </a:extLst>
          </p:cNvPr>
          <p:cNvSpPr txBox="1"/>
          <p:nvPr/>
        </p:nvSpPr>
        <p:spPr>
          <a:xfrm>
            <a:off x="3479205" y="3680632"/>
            <a:ext cx="1551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E409CA-C66B-494B-B6FF-0BFDC0FE6110}"/>
              </a:ext>
            </a:extLst>
          </p:cNvPr>
          <p:cNvSpPr txBox="1"/>
          <p:nvPr/>
        </p:nvSpPr>
        <p:spPr>
          <a:xfrm>
            <a:off x="3479205" y="4815810"/>
            <a:ext cx="1986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2AE269-43BA-4160-AEEE-92D5A21B2F76}"/>
              </a:ext>
            </a:extLst>
          </p:cNvPr>
          <p:cNvSpPr txBox="1"/>
          <p:nvPr/>
        </p:nvSpPr>
        <p:spPr>
          <a:xfrm>
            <a:off x="3487882" y="5805890"/>
            <a:ext cx="18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Compatibility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E821AA78-EF1E-4E1D-9795-6EC893DCEEE5}"/>
              </a:ext>
            </a:extLst>
          </p:cNvPr>
          <p:cNvSpPr/>
          <p:nvPr/>
        </p:nvSpPr>
        <p:spPr>
          <a:xfrm>
            <a:off x="5156514" y="3476730"/>
            <a:ext cx="206069" cy="876616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53FEBB-FC5B-4F1A-80D7-5423F8356F1A}"/>
              </a:ext>
            </a:extLst>
          </p:cNvPr>
          <p:cNvSpPr txBox="1"/>
          <p:nvPr/>
        </p:nvSpPr>
        <p:spPr>
          <a:xfrm>
            <a:off x="5465618" y="3280522"/>
            <a:ext cx="2109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Enforced policy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1ABEBA-3C85-425A-86DD-93063A98301D}"/>
              </a:ext>
            </a:extLst>
          </p:cNvPr>
          <p:cNvSpPr txBox="1"/>
          <p:nvPr/>
        </p:nvSpPr>
        <p:spPr>
          <a:xfrm>
            <a:off x="5488650" y="3725984"/>
            <a:ext cx="3042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false negatives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（漏报）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A9E252-28E9-4F78-9CB3-4F8CE9DB99BD}"/>
              </a:ext>
            </a:extLst>
          </p:cNvPr>
          <p:cNvSpPr txBox="1"/>
          <p:nvPr/>
        </p:nvSpPr>
        <p:spPr>
          <a:xfrm>
            <a:off x="5488650" y="4176578"/>
            <a:ext cx="29072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false positives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（误报）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6DC646-1A73-41EC-B522-515CCC723882}"/>
              </a:ext>
            </a:extLst>
          </p:cNvPr>
          <p:cNvCxnSpPr/>
          <p:nvPr/>
        </p:nvCxnSpPr>
        <p:spPr>
          <a:xfrm flipH="1" flipV="1">
            <a:off x="8530935" y="3851254"/>
            <a:ext cx="1070263" cy="200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C665CF6-D37F-4C67-85F4-7B5572AFF376}"/>
              </a:ext>
            </a:extLst>
          </p:cNvPr>
          <p:cNvSpPr txBox="1"/>
          <p:nvPr/>
        </p:nvSpPr>
        <p:spPr>
          <a:xfrm>
            <a:off x="9697418" y="3987623"/>
            <a:ext cx="1751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Robustness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B961563F-7853-4E4B-AE6C-FCD932516FCA}"/>
              </a:ext>
            </a:extLst>
          </p:cNvPr>
          <p:cNvSpPr/>
          <p:nvPr/>
        </p:nvSpPr>
        <p:spPr>
          <a:xfrm>
            <a:off x="5276518" y="4740635"/>
            <a:ext cx="126067" cy="672983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6C0BC06-5C65-4DBD-A2A6-FE289D31190A}"/>
              </a:ext>
            </a:extLst>
          </p:cNvPr>
          <p:cNvSpPr txBox="1"/>
          <p:nvPr/>
        </p:nvSpPr>
        <p:spPr>
          <a:xfrm>
            <a:off x="5458802" y="4622796"/>
            <a:ext cx="325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SPEC benchmark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9867D6-A869-47A4-926A-1BFABFB6B8F9}"/>
              </a:ext>
            </a:extLst>
          </p:cNvPr>
          <p:cNvSpPr txBox="1"/>
          <p:nvPr/>
        </p:nvSpPr>
        <p:spPr>
          <a:xfrm>
            <a:off x="5458801" y="5158820"/>
            <a:ext cx="1267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6E715064-4923-4905-B2C6-ADFE5B18DB32}"/>
              </a:ext>
            </a:extLst>
          </p:cNvPr>
          <p:cNvSpPr/>
          <p:nvPr/>
        </p:nvSpPr>
        <p:spPr>
          <a:xfrm>
            <a:off x="5410255" y="5678384"/>
            <a:ext cx="110726" cy="966025"/>
          </a:xfrm>
          <a:prstGeom prst="leftBrace">
            <a:avLst>
              <a:gd name="adj1" fmla="val 42594"/>
              <a:gd name="adj2" fmla="val 484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D515F9-9AB8-480D-A8B2-CF0ACA657D8E}"/>
              </a:ext>
            </a:extLst>
          </p:cNvPr>
          <p:cNvSpPr txBox="1"/>
          <p:nvPr/>
        </p:nvSpPr>
        <p:spPr>
          <a:xfrm>
            <a:off x="5520981" y="5503638"/>
            <a:ext cx="2751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Source compatibility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F9E57E-21B1-4141-9BCE-3046A7C3B1AB}"/>
              </a:ext>
            </a:extLst>
          </p:cNvPr>
          <p:cNvSpPr txBox="1"/>
          <p:nvPr/>
        </p:nvSpPr>
        <p:spPr>
          <a:xfrm>
            <a:off x="5531372" y="5961341"/>
            <a:ext cx="29802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compatibility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B96FAF-0390-4187-A5A8-81779E9D49F6}"/>
              </a:ext>
            </a:extLst>
          </p:cNvPr>
          <p:cNvSpPr txBox="1"/>
          <p:nvPr/>
        </p:nvSpPr>
        <p:spPr>
          <a:xfrm>
            <a:off x="5550730" y="6419044"/>
            <a:ext cx="29802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Modularity support (?)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73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239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Safety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F7B637C-33EE-4CBB-A1A4-F37AC95F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69" y="1110566"/>
            <a:ext cx="9780975" cy="5530089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205F1AD-A8CF-44B9-893A-2E90019E5E81}"/>
              </a:ext>
            </a:extLst>
          </p:cNvPr>
          <p:cNvSpPr/>
          <p:nvPr/>
        </p:nvSpPr>
        <p:spPr>
          <a:xfrm>
            <a:off x="6234545" y="2462645"/>
            <a:ext cx="1350819" cy="374074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0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239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Safety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966794-E1DE-4929-A454-8A5EC3C3AC17}"/>
              </a:ext>
            </a:extLst>
          </p:cNvPr>
          <p:cNvSpPr txBox="1"/>
          <p:nvPr/>
        </p:nvSpPr>
        <p:spPr>
          <a:xfrm>
            <a:off x="566958" y="1110566"/>
            <a:ext cx="9418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Enforcing Memory Safety stops all memory corruption exploits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C7F0E84-B898-48B8-A164-6B31276208FB}"/>
              </a:ext>
            </a:extLst>
          </p:cNvPr>
          <p:cNvSpPr/>
          <p:nvPr/>
        </p:nvSpPr>
        <p:spPr>
          <a:xfrm>
            <a:off x="710265" y="1821912"/>
            <a:ext cx="414011" cy="4686300"/>
          </a:xfrm>
          <a:prstGeom prst="leftBrace">
            <a:avLst>
              <a:gd name="adj1" fmla="val 5351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FD738-6D45-45CD-8404-8A801ABD31DE}"/>
              </a:ext>
            </a:extLst>
          </p:cNvPr>
          <p:cNvSpPr txBox="1"/>
          <p:nvPr/>
        </p:nvSpPr>
        <p:spPr>
          <a:xfrm>
            <a:off x="1280467" y="1621857"/>
            <a:ext cx="2678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type-safe languages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2B68B-014B-44D0-8AEC-F76C5C9C23E9}"/>
              </a:ext>
            </a:extLst>
          </p:cNvPr>
          <p:cNvSpPr txBox="1"/>
          <p:nvPr/>
        </p:nvSpPr>
        <p:spPr>
          <a:xfrm>
            <a:off x="4115127" y="1591559"/>
            <a:ext cx="6796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</a:t>
            </a:r>
            <a:r>
              <a:rPr lang="en-US" altLang="zh-CN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 List / White List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https://www.zhihu.com/question/19918532/answer/21647195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F04FBD-AF85-40A8-B876-0D46E67EC56E}"/>
              </a:ext>
            </a:extLst>
          </p:cNvPr>
          <p:cNvSpPr txBox="1"/>
          <p:nvPr/>
        </p:nvSpPr>
        <p:spPr>
          <a:xfrm>
            <a:off x="1239292" y="2474758"/>
            <a:ext cx="4361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Spatial safety with pointer bounds</a:t>
            </a:r>
          </a:p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SoftBound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B3CC107E-2A02-4B5C-8983-8779198971CD}"/>
              </a:ext>
            </a:extLst>
          </p:cNvPr>
          <p:cNvSpPr/>
          <p:nvPr/>
        </p:nvSpPr>
        <p:spPr>
          <a:xfrm>
            <a:off x="5716107" y="2425391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CC29C0-CF43-4F27-B31C-F1F1C83E7D85}"/>
              </a:ext>
            </a:extLst>
          </p:cNvPr>
          <p:cNvSpPr txBox="1"/>
          <p:nvPr/>
        </p:nvSpPr>
        <p:spPr>
          <a:xfrm>
            <a:off x="5944318" y="2305481"/>
            <a:ext cx="355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67% performance overhead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9F7FA-C157-46E3-BFF7-428C11210E18}"/>
              </a:ext>
            </a:extLst>
          </p:cNvPr>
          <p:cNvSpPr txBox="1"/>
          <p:nvPr/>
        </p:nvSpPr>
        <p:spPr>
          <a:xfrm>
            <a:off x="5944318" y="2751209"/>
            <a:ext cx="3729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provide a limited compatibility with unprotected libraries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78687C-85F2-41A6-9884-EF015806C2D3}"/>
              </a:ext>
            </a:extLst>
          </p:cNvPr>
          <p:cNvSpPr txBox="1"/>
          <p:nvPr/>
        </p:nvSpPr>
        <p:spPr>
          <a:xfrm>
            <a:off x="1239292" y="3481068"/>
            <a:ext cx="4361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Spatial safety with object bounds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Baggy Bounds Checking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8038C429-CBDB-46FB-BC10-63C8B47DB625}"/>
              </a:ext>
            </a:extLst>
          </p:cNvPr>
          <p:cNvSpPr/>
          <p:nvPr/>
        </p:nvSpPr>
        <p:spPr>
          <a:xfrm>
            <a:off x="5716106" y="3562199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6D1026-1457-4870-B180-DAA715904F7C}"/>
              </a:ext>
            </a:extLst>
          </p:cNvPr>
          <p:cNvSpPr txBox="1"/>
          <p:nvPr/>
        </p:nvSpPr>
        <p:spPr>
          <a:xfrm>
            <a:off x="5944317" y="3442289"/>
            <a:ext cx="355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60% performance overhead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9733779-FC23-4133-8FCB-35424019EEF5}"/>
              </a:ext>
            </a:extLst>
          </p:cNvPr>
          <p:cNvSpPr txBox="1"/>
          <p:nvPr/>
        </p:nvSpPr>
        <p:spPr>
          <a:xfrm>
            <a:off x="5944316" y="3888017"/>
            <a:ext cx="5008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remain compatible with unprotected libraries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E1DB80-D27D-4ED4-86A0-7FDB0D247BD1}"/>
              </a:ext>
            </a:extLst>
          </p:cNvPr>
          <p:cNvSpPr txBox="1"/>
          <p:nvPr/>
        </p:nvSpPr>
        <p:spPr>
          <a:xfrm>
            <a:off x="1150558" y="5512745"/>
            <a:ext cx="2252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Temporal safety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3EED51F-3B04-4D2F-8FD5-C6EA1237F75C}"/>
              </a:ext>
            </a:extLst>
          </p:cNvPr>
          <p:cNvSpPr/>
          <p:nvPr/>
        </p:nvSpPr>
        <p:spPr>
          <a:xfrm>
            <a:off x="3612770" y="4983533"/>
            <a:ext cx="123195" cy="149004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4278DF-031A-465D-BED7-5B40D4DE3454}"/>
              </a:ext>
            </a:extLst>
          </p:cNvPr>
          <p:cNvSpPr txBox="1"/>
          <p:nvPr/>
        </p:nvSpPr>
        <p:spPr>
          <a:xfrm>
            <a:off x="3827949" y="4783478"/>
            <a:ext cx="4594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Special memory allocators : Cling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F836FE-DE36-48A4-A6E3-6651B085C83D}"/>
              </a:ext>
            </a:extLst>
          </p:cNvPr>
          <p:cNvSpPr txBox="1"/>
          <p:nvPr/>
        </p:nvSpPr>
        <p:spPr>
          <a:xfrm>
            <a:off x="3827949" y="5487525"/>
            <a:ext cx="3420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Object based approaches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E609BB8B-DCD5-4D6D-A606-9C9D940CAEA2}"/>
              </a:ext>
            </a:extLst>
          </p:cNvPr>
          <p:cNvSpPr/>
          <p:nvPr/>
        </p:nvSpPr>
        <p:spPr>
          <a:xfrm>
            <a:off x="7247964" y="5441567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53FD34-8BCD-4F53-A1F5-8A4FFAA8D0D5}"/>
              </a:ext>
            </a:extLst>
          </p:cNvPr>
          <p:cNvSpPr txBox="1"/>
          <p:nvPr/>
        </p:nvSpPr>
        <p:spPr>
          <a:xfrm>
            <a:off x="7361158" y="5401847"/>
            <a:ext cx="3035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Valgrind’s  Memcheck</a:t>
            </a:r>
            <a:r>
              <a:rPr lang="en-US" altLang="zh-CN" sz="16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[4]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08B03F-7CA1-4B59-8B9D-941104D4B2F6}"/>
              </a:ext>
            </a:extLst>
          </p:cNvPr>
          <p:cNvSpPr txBox="1"/>
          <p:nvPr/>
        </p:nvSpPr>
        <p:spPr>
          <a:xfrm>
            <a:off x="7361158" y="5743578"/>
            <a:ext cx="2401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AddressSanitizer</a:t>
            </a:r>
            <a:r>
              <a:rPr lang="en-US" altLang="zh-CN" sz="16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[5]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6911-7728-492B-8ACF-C41E51C67730}"/>
              </a:ext>
            </a:extLst>
          </p:cNvPr>
          <p:cNvSpPr txBox="1"/>
          <p:nvPr/>
        </p:nvSpPr>
        <p:spPr>
          <a:xfrm>
            <a:off x="3827949" y="6125829"/>
            <a:ext cx="3420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Pointer based approaches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(CETS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[6]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C838120A-AF30-4A56-A711-2CF525F60712}"/>
              </a:ext>
            </a:extLst>
          </p:cNvPr>
          <p:cNvSpPr/>
          <p:nvPr/>
        </p:nvSpPr>
        <p:spPr>
          <a:xfrm>
            <a:off x="7289124" y="6153889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264ABC-4353-4C72-BAAB-0696EB403B42}"/>
              </a:ext>
            </a:extLst>
          </p:cNvPr>
          <p:cNvSpPr txBox="1"/>
          <p:nvPr/>
        </p:nvSpPr>
        <p:spPr>
          <a:xfrm>
            <a:off x="7409246" y="6044960"/>
            <a:ext cx="3554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116% performance overhead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4F76D8-8DB9-449E-93A5-773805BE4358}"/>
              </a:ext>
            </a:extLst>
          </p:cNvPr>
          <p:cNvSpPr txBox="1"/>
          <p:nvPr/>
        </p:nvSpPr>
        <p:spPr>
          <a:xfrm>
            <a:off x="7465666" y="6273225"/>
            <a:ext cx="441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compatibility issues with unprotected libraries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5E5B4C-9D5F-4668-BF16-216E79D748AB}"/>
              </a:ext>
            </a:extLst>
          </p:cNvPr>
          <p:cNvSpPr txBox="1"/>
          <p:nvPr/>
        </p:nvSpPr>
        <p:spPr>
          <a:xfrm>
            <a:off x="10188599" y="5641580"/>
            <a:ext cx="1369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Difference</a:t>
            </a:r>
            <a:r>
              <a:rPr lang="zh-CN" altLang="en-US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3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2943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methods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F7B637C-33EE-4CBB-A1A4-F37AC95F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69" y="1110566"/>
            <a:ext cx="9780975" cy="5530089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205F1AD-A8CF-44B9-893A-2E90019E5E81}"/>
              </a:ext>
            </a:extLst>
          </p:cNvPr>
          <p:cNvSpPr/>
          <p:nvPr/>
        </p:nvSpPr>
        <p:spPr>
          <a:xfrm>
            <a:off x="5945956" y="3979718"/>
            <a:ext cx="1171817" cy="374074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7FB006-642A-4141-B6ED-6C95C82E1574}"/>
              </a:ext>
            </a:extLst>
          </p:cNvPr>
          <p:cNvSpPr/>
          <p:nvPr/>
        </p:nvSpPr>
        <p:spPr>
          <a:xfrm>
            <a:off x="4227993" y="3957356"/>
            <a:ext cx="1171817" cy="374074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C885717-82E3-4F43-97FA-45A70C66A74C}"/>
              </a:ext>
            </a:extLst>
          </p:cNvPr>
          <p:cNvSpPr/>
          <p:nvPr/>
        </p:nvSpPr>
        <p:spPr>
          <a:xfrm>
            <a:off x="9485793" y="3979718"/>
            <a:ext cx="1171817" cy="374074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F0BD0C-0C8E-4ACF-B6BC-632180436930}"/>
              </a:ext>
            </a:extLst>
          </p:cNvPr>
          <p:cNvSpPr txBox="1"/>
          <p:nvPr/>
        </p:nvSpPr>
        <p:spPr>
          <a:xfrm>
            <a:off x="1065860" y="152678"/>
            <a:ext cx="1728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00360-F5BC-4A98-B168-B126DF1299B6}"/>
              </a:ext>
            </a:extLst>
          </p:cNvPr>
          <p:cNvGrpSpPr/>
          <p:nvPr/>
        </p:nvGrpSpPr>
        <p:grpSpPr>
          <a:xfrm>
            <a:off x="0" y="152678"/>
            <a:ext cx="981293" cy="814388"/>
            <a:chOff x="-4764" y="142875"/>
            <a:chExt cx="981293" cy="8143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026679-6219-4CB8-B8A3-D93EF7EE9B25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B5C05-3A24-4E6E-9D8E-784EB61D082B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0D846FE-77D1-455C-9C0E-17843E747275}"/>
              </a:ext>
            </a:extLst>
          </p:cNvPr>
          <p:cNvSpPr txBox="1"/>
          <p:nvPr/>
        </p:nvSpPr>
        <p:spPr>
          <a:xfrm>
            <a:off x="2234151" y="1949011"/>
            <a:ext cx="7381189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Attacks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Protections and Evaluation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Discuss and Conclusion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45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3047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methods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C7F0E84-B898-48B8-A164-6B31276208FB}"/>
              </a:ext>
            </a:extLst>
          </p:cNvPr>
          <p:cNvSpPr/>
          <p:nvPr/>
        </p:nvSpPr>
        <p:spPr>
          <a:xfrm>
            <a:off x="697960" y="1584354"/>
            <a:ext cx="414011" cy="4686300"/>
          </a:xfrm>
          <a:prstGeom prst="leftBrace">
            <a:avLst>
              <a:gd name="adj1" fmla="val 5351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7920F5-FAF8-4224-A7B3-123B214C4416}"/>
              </a:ext>
            </a:extLst>
          </p:cNvPr>
          <p:cNvSpPr txBox="1"/>
          <p:nvPr/>
        </p:nvSpPr>
        <p:spPr>
          <a:xfrm>
            <a:off x="1231433" y="1452774"/>
            <a:ext cx="10157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 Set Randomization : obsolete because of high performance, read-only page permissions and non-executable page permissions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17FDF4-861A-4841-AB2A-239D4F2756B6}"/>
              </a:ext>
            </a:extLst>
          </p:cNvPr>
          <p:cNvSpPr txBox="1"/>
          <p:nvPr/>
        </p:nvSpPr>
        <p:spPr>
          <a:xfrm>
            <a:off x="1143471" y="3634849"/>
            <a:ext cx="810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ASLR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B66C09DF-97EA-42B3-A904-931FA99FAF63}"/>
              </a:ext>
            </a:extLst>
          </p:cNvPr>
          <p:cNvSpPr/>
          <p:nvPr/>
        </p:nvSpPr>
        <p:spPr>
          <a:xfrm>
            <a:off x="2130392" y="3439714"/>
            <a:ext cx="166322" cy="790899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8DADE1-2DE2-4D25-9583-123CF660F391}"/>
              </a:ext>
            </a:extLst>
          </p:cNvPr>
          <p:cNvSpPr txBox="1"/>
          <p:nvPr/>
        </p:nvSpPr>
        <p:spPr>
          <a:xfrm>
            <a:off x="2324352" y="3234999"/>
            <a:ext cx="9138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Information leaks are the primary attack against probabilistic techniques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0BCBD8-4949-4EF5-B648-6F956DBC0D28}"/>
              </a:ext>
            </a:extLst>
          </p:cNvPr>
          <p:cNvSpPr txBox="1"/>
          <p:nvPr/>
        </p:nvSpPr>
        <p:spPr>
          <a:xfrm>
            <a:off x="2324352" y="3927504"/>
            <a:ext cx="2621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pointer encryption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(PointGuard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AFB1B2-A395-4A10-AF25-EDE2B255D1A6}"/>
              </a:ext>
            </a:extLst>
          </p:cNvPr>
          <p:cNvSpPr txBox="1"/>
          <p:nvPr/>
        </p:nvSpPr>
        <p:spPr>
          <a:xfrm>
            <a:off x="5546147" y="4061336"/>
            <a:ext cx="463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neither binary nor source code compatible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00C7D89-0B24-453B-8C8C-50D545893730}"/>
              </a:ext>
            </a:extLst>
          </p:cNvPr>
          <p:cNvSpPr txBox="1"/>
          <p:nvPr/>
        </p:nvSpPr>
        <p:spPr>
          <a:xfrm>
            <a:off x="1143471" y="5872057"/>
            <a:ext cx="986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DSR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40D52037-555B-4685-8BBC-DFFFA9732B27}"/>
              </a:ext>
            </a:extLst>
          </p:cNvPr>
          <p:cNvSpPr/>
          <p:nvPr/>
        </p:nvSpPr>
        <p:spPr>
          <a:xfrm>
            <a:off x="2161892" y="5676662"/>
            <a:ext cx="166322" cy="790899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5A6E289-0C6A-414A-A02C-28D39FDB195B}"/>
              </a:ext>
            </a:extLst>
          </p:cNvPr>
          <p:cNvSpPr txBox="1"/>
          <p:nvPr/>
        </p:nvSpPr>
        <p:spPr>
          <a:xfrm>
            <a:off x="2433472" y="5621176"/>
            <a:ext cx="463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15% performance overhead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8155ACD-C50C-433E-8B62-F279DDF5F477}"/>
              </a:ext>
            </a:extLst>
          </p:cNvPr>
          <p:cNvSpPr txBox="1"/>
          <p:nvPr/>
        </p:nvSpPr>
        <p:spPr>
          <a:xfrm>
            <a:off x="2433472" y="6195230"/>
            <a:ext cx="4636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incompatible with unmodified libraries.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02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4668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Control-flow hijack defenses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F7B637C-33EE-4CBB-A1A4-F37AC95F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69" y="1110566"/>
            <a:ext cx="9780975" cy="553008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7FB006-642A-4141-B6ED-6C95C82E1574}"/>
              </a:ext>
            </a:extLst>
          </p:cNvPr>
          <p:cNvSpPr/>
          <p:nvPr/>
        </p:nvSpPr>
        <p:spPr>
          <a:xfrm>
            <a:off x="5143223" y="2911034"/>
            <a:ext cx="1905554" cy="621876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0C4A1E-7E15-4934-B3CA-CF10A1115468}"/>
              </a:ext>
            </a:extLst>
          </p:cNvPr>
          <p:cNvSpPr/>
          <p:nvPr/>
        </p:nvSpPr>
        <p:spPr>
          <a:xfrm>
            <a:off x="5735782" y="4372688"/>
            <a:ext cx="1392382" cy="960689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2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4668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Control-flow hijack defenses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E3437C7-5241-44A2-8FBF-1B5B4EAB39EA}"/>
              </a:ext>
            </a:extLst>
          </p:cNvPr>
          <p:cNvSpPr/>
          <p:nvPr/>
        </p:nvSpPr>
        <p:spPr>
          <a:xfrm>
            <a:off x="697960" y="2213264"/>
            <a:ext cx="414011" cy="4057390"/>
          </a:xfrm>
          <a:prstGeom prst="leftBrace">
            <a:avLst>
              <a:gd name="adj1" fmla="val 5351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AF868D-84C2-4072-91F5-2270ED138271}"/>
              </a:ext>
            </a:extLst>
          </p:cNvPr>
          <p:cNvSpPr txBox="1"/>
          <p:nvPr/>
        </p:nvSpPr>
        <p:spPr>
          <a:xfrm>
            <a:off x="1022684" y="2668432"/>
            <a:ext cx="3106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Code Pointer Integrity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[1]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84E7E1-8AA1-4142-8711-5EBE7AE89A42}"/>
              </a:ext>
            </a:extLst>
          </p:cNvPr>
          <p:cNvSpPr txBox="1"/>
          <p:nvPr/>
        </p:nvSpPr>
        <p:spPr>
          <a:xfrm>
            <a:off x="1111971" y="4793691"/>
            <a:ext cx="2846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Control-flow Integrity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57D370-6C36-4874-AA3B-5FB844693A10}"/>
              </a:ext>
            </a:extLst>
          </p:cNvPr>
          <p:cNvSpPr txBox="1"/>
          <p:nvPr/>
        </p:nvSpPr>
        <p:spPr>
          <a:xfrm>
            <a:off x="813527" y="1146441"/>
            <a:ext cx="9803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the Code Pointer Integrity aims to 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prevent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the corruption of code pointers, Control-flow Integrity 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detects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it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C58E3A11-37E7-4D91-BA2E-69C62E4A7D06}"/>
              </a:ext>
            </a:extLst>
          </p:cNvPr>
          <p:cNvSpPr/>
          <p:nvPr/>
        </p:nvSpPr>
        <p:spPr>
          <a:xfrm>
            <a:off x="4223580" y="2335024"/>
            <a:ext cx="249707" cy="1066926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CA139B-A786-4FEE-A699-D6A9C222B659}"/>
              </a:ext>
            </a:extLst>
          </p:cNvPr>
          <p:cNvSpPr txBox="1"/>
          <p:nvPr/>
        </p:nvSpPr>
        <p:spPr>
          <a:xfrm>
            <a:off x="4537985" y="2310339"/>
            <a:ext cx="1735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safe region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5D80BC-AC6A-4E63-B935-FE1718114BC0}"/>
              </a:ext>
            </a:extLst>
          </p:cNvPr>
          <p:cNvSpPr txBox="1"/>
          <p:nvPr/>
        </p:nvSpPr>
        <p:spPr>
          <a:xfrm>
            <a:off x="4463007" y="3005796"/>
            <a:ext cx="2000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regular region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8689DC4E-4690-4C2E-B2D0-E39E963FA727}"/>
              </a:ext>
            </a:extLst>
          </p:cNvPr>
          <p:cNvSpPr/>
          <p:nvPr/>
        </p:nvSpPr>
        <p:spPr>
          <a:xfrm>
            <a:off x="6414032" y="2073626"/>
            <a:ext cx="329830" cy="834529"/>
          </a:xfrm>
          <a:prstGeom prst="leftBrace">
            <a:avLst>
              <a:gd name="adj1" fmla="val 25902"/>
              <a:gd name="adj2" fmla="val 600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A7FBE2-3E14-4FFA-9579-DA14D1BDBE83}"/>
              </a:ext>
            </a:extLst>
          </p:cNvPr>
          <p:cNvSpPr txBox="1"/>
          <p:nvPr/>
        </p:nvSpPr>
        <p:spPr>
          <a:xfrm>
            <a:off x="6611296" y="1906036"/>
            <a:ext cx="2515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Sensitive pointers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B1A476-15A8-4D1C-875B-A9F520209BA4}"/>
              </a:ext>
            </a:extLst>
          </p:cNvPr>
          <p:cNvSpPr txBox="1"/>
          <p:nvPr/>
        </p:nvSpPr>
        <p:spPr>
          <a:xfrm>
            <a:off x="6611296" y="2306146"/>
            <a:ext cx="2515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Address bounds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428DE8-D580-4E96-BA3E-55160268D7D4}"/>
              </a:ext>
            </a:extLst>
          </p:cNvPr>
          <p:cNvSpPr txBox="1"/>
          <p:nvPr/>
        </p:nvSpPr>
        <p:spPr>
          <a:xfrm>
            <a:off x="6538396" y="2699089"/>
            <a:ext cx="2235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Allocation …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73929AA1-6DAD-44AC-BC8D-C1CD45660DCF}"/>
              </a:ext>
            </a:extLst>
          </p:cNvPr>
          <p:cNvSpPr/>
          <p:nvPr/>
        </p:nvSpPr>
        <p:spPr>
          <a:xfrm>
            <a:off x="4122625" y="4386193"/>
            <a:ext cx="249707" cy="1299523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D968E2-2AEF-401E-BBE6-3663F36B6E9F}"/>
              </a:ext>
            </a:extLst>
          </p:cNvPr>
          <p:cNvSpPr txBox="1"/>
          <p:nvPr/>
        </p:nvSpPr>
        <p:spPr>
          <a:xfrm>
            <a:off x="4316933" y="4435472"/>
            <a:ext cx="3205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Dynamic return integrity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0C2DAC-C922-4BAD-9DDF-B731BE96AF4F}"/>
              </a:ext>
            </a:extLst>
          </p:cNvPr>
          <p:cNvSpPr txBox="1"/>
          <p:nvPr/>
        </p:nvSpPr>
        <p:spPr>
          <a:xfrm>
            <a:off x="4259791" y="5314983"/>
            <a:ext cx="2847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Static control-flow graph integrity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[3]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70EAFBB3-2889-4F57-934C-73D7DD21FC11}"/>
              </a:ext>
            </a:extLst>
          </p:cNvPr>
          <p:cNvSpPr/>
          <p:nvPr/>
        </p:nvSpPr>
        <p:spPr>
          <a:xfrm>
            <a:off x="7608930" y="4331092"/>
            <a:ext cx="121946" cy="690021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459C4A-EF4E-4BE6-B11E-12D413F49E44}"/>
              </a:ext>
            </a:extLst>
          </p:cNvPr>
          <p:cNvSpPr txBox="1"/>
          <p:nvPr/>
        </p:nvSpPr>
        <p:spPr>
          <a:xfrm>
            <a:off x="7730876" y="4126538"/>
            <a:ext cx="2812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stack cookies/canary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A9A07307-C755-4DF3-870A-9DEF43B56060}"/>
              </a:ext>
            </a:extLst>
          </p:cNvPr>
          <p:cNvSpPr/>
          <p:nvPr/>
        </p:nvSpPr>
        <p:spPr>
          <a:xfrm>
            <a:off x="10603009" y="4077171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B2F5E2-4964-437A-9819-BA7F0C4CE3D1}"/>
              </a:ext>
            </a:extLst>
          </p:cNvPr>
          <p:cNvSpPr txBox="1"/>
          <p:nvPr/>
        </p:nvSpPr>
        <p:spPr>
          <a:xfrm>
            <a:off x="10707438" y="3957261"/>
            <a:ext cx="1481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Less than 1%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60F5B1-C2A9-4E3B-89E9-B0B7F56037CB}"/>
              </a:ext>
            </a:extLst>
          </p:cNvPr>
          <p:cNvSpPr txBox="1"/>
          <p:nvPr/>
        </p:nvSpPr>
        <p:spPr>
          <a:xfrm>
            <a:off x="10659606" y="4326593"/>
            <a:ext cx="1653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 compatib-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Ility issues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5AEC33-0604-4905-99F3-4F96CCE01CD9}"/>
              </a:ext>
            </a:extLst>
          </p:cNvPr>
          <p:cNvSpPr txBox="1"/>
          <p:nvPr/>
        </p:nvSpPr>
        <p:spPr>
          <a:xfrm>
            <a:off x="7717000" y="4778412"/>
            <a:ext cx="2237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Shadow stacks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[2]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2E0709C0-9017-4330-8203-F4109BE7FD2F}"/>
              </a:ext>
            </a:extLst>
          </p:cNvPr>
          <p:cNvSpPr/>
          <p:nvPr/>
        </p:nvSpPr>
        <p:spPr>
          <a:xfrm>
            <a:off x="10071420" y="4778412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D4E80-136B-43F5-AA38-EECD1B343E45}"/>
              </a:ext>
            </a:extLst>
          </p:cNvPr>
          <p:cNvSpPr txBox="1"/>
          <p:nvPr/>
        </p:nvSpPr>
        <p:spPr>
          <a:xfrm>
            <a:off x="10159951" y="4699431"/>
            <a:ext cx="54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F53F836-116F-45D7-A2F0-38A3B917FE8D}"/>
              </a:ext>
            </a:extLst>
          </p:cNvPr>
          <p:cNvSpPr txBox="1"/>
          <p:nvPr/>
        </p:nvSpPr>
        <p:spPr>
          <a:xfrm>
            <a:off x="10184614" y="5084151"/>
            <a:ext cx="1858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Have compatib-</a:t>
            </a: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Ility issues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79E6961E-D7D8-4D3A-B3B6-8BC1E45ABA7D}"/>
              </a:ext>
            </a:extLst>
          </p:cNvPr>
          <p:cNvSpPr/>
          <p:nvPr/>
        </p:nvSpPr>
        <p:spPr>
          <a:xfrm>
            <a:off x="6985485" y="5431042"/>
            <a:ext cx="121946" cy="690021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CCB1DE-6561-4C15-813A-0A4067EF3C0A}"/>
              </a:ext>
            </a:extLst>
          </p:cNvPr>
          <p:cNvSpPr txBox="1"/>
          <p:nvPr/>
        </p:nvSpPr>
        <p:spPr>
          <a:xfrm>
            <a:off x="7057572" y="5423458"/>
            <a:ext cx="2909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15% performance overhead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E104E64-66BB-45B7-88E3-2403665AAF38}"/>
              </a:ext>
            </a:extLst>
          </p:cNvPr>
          <p:cNvSpPr txBox="1"/>
          <p:nvPr/>
        </p:nvSpPr>
        <p:spPr>
          <a:xfrm>
            <a:off x="7107431" y="5808843"/>
            <a:ext cx="2473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not binary compatible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05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3098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attack defenses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F7B637C-33EE-4CBB-A1A4-F37AC95F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69" y="1110566"/>
            <a:ext cx="9780975" cy="553008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7FB006-642A-4141-B6ED-6C95C82E1574}"/>
              </a:ext>
            </a:extLst>
          </p:cNvPr>
          <p:cNvSpPr/>
          <p:nvPr/>
        </p:nvSpPr>
        <p:spPr>
          <a:xfrm>
            <a:off x="7138556" y="2814360"/>
            <a:ext cx="1412887" cy="814597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0C4A1E-7E15-4934-B3CA-CF10A1115468}"/>
              </a:ext>
            </a:extLst>
          </p:cNvPr>
          <p:cNvSpPr/>
          <p:nvPr/>
        </p:nvSpPr>
        <p:spPr>
          <a:xfrm>
            <a:off x="7138556" y="4495795"/>
            <a:ext cx="1412887" cy="814598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CAB646-28AC-4E08-A100-E11203C1E3CA}"/>
              </a:ext>
            </a:extLst>
          </p:cNvPr>
          <p:cNvSpPr txBox="1"/>
          <p:nvPr/>
        </p:nvSpPr>
        <p:spPr>
          <a:xfrm>
            <a:off x="1055469" y="142290"/>
            <a:ext cx="517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Protections and Evaluation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5DCE9-C2C2-430E-B63D-24055B0F056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A7DDA-CEBF-4212-AD16-EF6105DE179D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082F47-233F-43EC-A298-6C7270281059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C607B71-0492-4C34-9366-8A2FE3150CFE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BAC790-6199-4DB7-B2A9-C27D25B75717}"/>
              </a:ext>
            </a:extLst>
          </p:cNvPr>
          <p:cNvSpPr txBox="1"/>
          <p:nvPr/>
        </p:nvSpPr>
        <p:spPr>
          <a:xfrm>
            <a:off x="1067774" y="587346"/>
            <a:ext cx="3098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attack defenses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92B90D7-DF4C-4858-8FDA-91F40335BC86}"/>
              </a:ext>
            </a:extLst>
          </p:cNvPr>
          <p:cNvSpPr/>
          <p:nvPr/>
        </p:nvSpPr>
        <p:spPr>
          <a:xfrm>
            <a:off x="653763" y="1776846"/>
            <a:ext cx="414011" cy="4057390"/>
          </a:xfrm>
          <a:prstGeom prst="leftBrace">
            <a:avLst>
              <a:gd name="adj1" fmla="val 5351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4C456A-E2C2-477F-9C47-EE16800F861D}"/>
              </a:ext>
            </a:extLst>
          </p:cNvPr>
          <p:cNvSpPr txBox="1"/>
          <p:nvPr/>
        </p:nvSpPr>
        <p:spPr>
          <a:xfrm>
            <a:off x="1067774" y="2184104"/>
            <a:ext cx="193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Data Integrity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E0F90-5F78-4FAB-AB42-4A06226F8CC3}"/>
              </a:ext>
            </a:extLst>
          </p:cNvPr>
          <p:cNvSpPr txBox="1"/>
          <p:nvPr/>
        </p:nvSpPr>
        <p:spPr>
          <a:xfrm>
            <a:off x="1055469" y="4824864"/>
            <a:ext cx="2737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Data-flow Integrity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8A99D55-AED3-4A97-AC6C-4CE6FEDE333D}"/>
              </a:ext>
            </a:extLst>
          </p:cNvPr>
          <p:cNvSpPr/>
          <p:nvPr/>
        </p:nvSpPr>
        <p:spPr>
          <a:xfrm>
            <a:off x="3163046" y="1755255"/>
            <a:ext cx="249707" cy="1299523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77CB027-81A5-48F0-B893-BEB70D8B7CCC}"/>
              </a:ext>
            </a:extLst>
          </p:cNvPr>
          <p:cNvSpPr txBox="1"/>
          <p:nvPr/>
        </p:nvSpPr>
        <p:spPr>
          <a:xfrm>
            <a:off x="3577057" y="1576791"/>
            <a:ext cx="3956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Integrity of unsafe objects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[1]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F5FFD429-4CB4-458F-9D82-B75B77AE8E15}"/>
              </a:ext>
            </a:extLst>
          </p:cNvPr>
          <p:cNvSpPr/>
          <p:nvPr/>
        </p:nvSpPr>
        <p:spPr>
          <a:xfrm>
            <a:off x="7326696" y="1484458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BF0F47-F394-42BD-A9A8-6923179BE2BC}"/>
              </a:ext>
            </a:extLst>
          </p:cNvPr>
          <p:cNvSpPr txBox="1"/>
          <p:nvPr/>
        </p:nvSpPr>
        <p:spPr>
          <a:xfrm>
            <a:off x="7533409" y="1361348"/>
            <a:ext cx="4468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overhead between 50%-100%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C5A766-5889-4A0F-AF5E-7D1F50CAEB18}"/>
              </a:ext>
            </a:extLst>
          </p:cNvPr>
          <p:cNvSpPr txBox="1"/>
          <p:nvPr/>
        </p:nvSpPr>
        <p:spPr>
          <a:xfrm>
            <a:off x="7533408" y="1792235"/>
            <a:ext cx="4468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Uninstrumented libraries raise compatibility issues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7F1A69-114B-4260-AE11-429D704FC1BD}"/>
              </a:ext>
            </a:extLst>
          </p:cNvPr>
          <p:cNvSpPr txBox="1"/>
          <p:nvPr/>
        </p:nvSpPr>
        <p:spPr>
          <a:xfrm>
            <a:off x="3454316" y="2721114"/>
            <a:ext cx="3469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Integrity of points-to sets</a:t>
            </a:r>
          </a:p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(Write Integrity Testing</a:t>
            </a:r>
            <a:r>
              <a:rPr lang="en-US" altLang="zh-CN" sz="20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 [2]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6C9F5318-A84A-4537-93E4-DF2DD3CDC7EF}"/>
              </a:ext>
            </a:extLst>
          </p:cNvPr>
          <p:cNvSpPr/>
          <p:nvPr/>
        </p:nvSpPr>
        <p:spPr>
          <a:xfrm>
            <a:off x="6965087" y="2782669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86C704E-4FD4-4314-9E7F-E100A68FCE8D}"/>
              </a:ext>
            </a:extLst>
          </p:cNvPr>
          <p:cNvSpPr txBox="1"/>
          <p:nvPr/>
        </p:nvSpPr>
        <p:spPr>
          <a:xfrm>
            <a:off x="7119844" y="2613392"/>
            <a:ext cx="4468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overhead is around 5%-25%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376E669-EDA5-484F-95A8-B8BC275529C1}"/>
              </a:ext>
            </a:extLst>
          </p:cNvPr>
          <p:cNvSpPr txBox="1"/>
          <p:nvPr/>
        </p:nvSpPr>
        <p:spPr>
          <a:xfrm>
            <a:off x="7119844" y="3026675"/>
            <a:ext cx="4468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Uninstrumented libraries raise compatibility issues, not binary compatible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752ABB7-7845-45AA-91F1-87747D4BE0F6}"/>
              </a:ext>
            </a:extLst>
          </p:cNvPr>
          <p:cNvSpPr txBox="1"/>
          <p:nvPr/>
        </p:nvSpPr>
        <p:spPr>
          <a:xfrm rot="388533">
            <a:off x="2622707" y="5882174"/>
            <a:ext cx="482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(DFI enforces the reaching definition sets?)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57133976-6393-4B10-8D89-F55E27B3BD9C}"/>
              </a:ext>
            </a:extLst>
          </p:cNvPr>
          <p:cNvSpPr/>
          <p:nvPr/>
        </p:nvSpPr>
        <p:spPr>
          <a:xfrm>
            <a:off x="3919166" y="4824864"/>
            <a:ext cx="113194" cy="584775"/>
          </a:xfrm>
          <a:prstGeom prst="leftBrace">
            <a:avLst>
              <a:gd name="adj1" fmla="val 2590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3B05885-D0A1-4661-9E77-F77E583157C2}"/>
              </a:ext>
            </a:extLst>
          </p:cNvPr>
          <p:cNvSpPr txBox="1"/>
          <p:nvPr/>
        </p:nvSpPr>
        <p:spPr>
          <a:xfrm>
            <a:off x="4194388" y="4613348"/>
            <a:ext cx="4689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overhead is around 50%-100%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A99A763-BD2E-427F-925F-F539AE76B84C}"/>
              </a:ext>
            </a:extLst>
          </p:cNvPr>
          <p:cNvSpPr txBox="1"/>
          <p:nvPr/>
        </p:nvSpPr>
        <p:spPr>
          <a:xfrm>
            <a:off x="4194388" y="5026631"/>
            <a:ext cx="4468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Uninstrumented libraries raise compatibility issues, not binary compatible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36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0D846FE-77D1-455C-9C0E-17843E747275}"/>
              </a:ext>
            </a:extLst>
          </p:cNvPr>
          <p:cNvSpPr txBox="1"/>
          <p:nvPr/>
        </p:nvSpPr>
        <p:spPr>
          <a:xfrm>
            <a:off x="2234151" y="1949011"/>
            <a:ext cx="7381189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Attacks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Protections and Evaluation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 and Conclusion</a:t>
            </a:r>
            <a:endParaRPr lang="zh-CN" altLang="en-US" sz="3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241E7B-605A-4125-8E7C-F911761D5BA9}"/>
              </a:ext>
            </a:extLst>
          </p:cNvPr>
          <p:cNvSpPr txBox="1"/>
          <p:nvPr/>
        </p:nvSpPr>
        <p:spPr>
          <a:xfrm>
            <a:off x="1055469" y="142290"/>
            <a:ext cx="441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 and Conclusion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486742-9314-4BDB-BC99-E9C469A4BFFB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4B067-A914-4453-B91C-740965DD63B7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D1623-BB5D-4D06-AC86-C8C3F89B5E85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AF505-78CE-4CA7-895F-921222D0B669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56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241E7B-605A-4125-8E7C-F911761D5BA9}"/>
              </a:ext>
            </a:extLst>
          </p:cNvPr>
          <p:cNvSpPr txBox="1"/>
          <p:nvPr/>
        </p:nvSpPr>
        <p:spPr>
          <a:xfrm>
            <a:off x="1055469" y="142290"/>
            <a:ext cx="441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 and Conclusion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486742-9314-4BDB-BC99-E9C469A4BFFB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4B067-A914-4453-B91C-740965DD63B7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D1623-BB5D-4D06-AC86-C8C3F89B5E85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AF505-78CE-4CA7-895F-921222D0B669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EE9AD-08C9-43BB-806F-1D225233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0" y="1319995"/>
            <a:ext cx="11396259" cy="44729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AE16189-C5A0-4FD1-BCD1-F059FE4EF898}"/>
              </a:ext>
            </a:extLst>
          </p:cNvPr>
          <p:cNvSpPr txBox="1"/>
          <p:nvPr/>
        </p:nvSpPr>
        <p:spPr>
          <a:xfrm>
            <a:off x="1067775" y="587346"/>
            <a:ext cx="1103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91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241E7B-605A-4125-8E7C-F911761D5BA9}"/>
              </a:ext>
            </a:extLst>
          </p:cNvPr>
          <p:cNvSpPr txBox="1"/>
          <p:nvPr/>
        </p:nvSpPr>
        <p:spPr>
          <a:xfrm>
            <a:off x="1055469" y="142290"/>
            <a:ext cx="4410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Discuss and Conclusion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486742-9314-4BDB-BC99-E9C469A4BFFB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4B067-A914-4453-B91C-740965DD63B7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D1623-BB5D-4D06-AC86-C8C3F89B5E85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AF505-78CE-4CA7-895F-921222D0B669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40A49A-3031-49AB-BCFE-3D3203D073D7}"/>
              </a:ext>
            </a:extLst>
          </p:cNvPr>
          <p:cNvSpPr txBox="1"/>
          <p:nvPr/>
        </p:nvSpPr>
        <p:spPr>
          <a:xfrm>
            <a:off x="1067774" y="587346"/>
            <a:ext cx="1945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845608-D67D-4F43-B5BB-7E5C0B8F0B1C}"/>
              </a:ext>
            </a:extLst>
          </p:cNvPr>
          <p:cNvSpPr txBox="1"/>
          <p:nvPr/>
        </p:nvSpPr>
        <p:spPr>
          <a:xfrm>
            <a:off x="1067774" y="1632181"/>
            <a:ext cx="8130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compatibility problems are the main barriers of wide adoption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520C52-DD82-4923-BD2E-B4E02F0C4EFC}"/>
              </a:ext>
            </a:extLst>
          </p:cNvPr>
          <p:cNvSpPr txBox="1"/>
          <p:nvPr/>
        </p:nvSpPr>
        <p:spPr>
          <a:xfrm>
            <a:off x="1067774" y="2373052"/>
            <a:ext cx="8543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increased use of JIT compilation limits the usability of W⊕X policy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016EDC-01F1-4531-BCD4-C442B231F245}"/>
              </a:ext>
            </a:extLst>
          </p:cNvPr>
          <p:cNvSpPr txBox="1"/>
          <p:nvPr/>
        </p:nvSpPr>
        <p:spPr>
          <a:xfrm>
            <a:off x="1055469" y="3113923"/>
            <a:ext cx="9719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software protection techniques should built into commonly used compilers, such as LLVM and GCC</a:t>
            </a:r>
          </a:p>
        </p:txBody>
      </p:sp>
    </p:spTree>
    <p:extLst>
      <p:ext uri="{BB962C8B-B14F-4D97-AF65-F5344CB8AC3E}">
        <p14:creationId xmlns:p14="http://schemas.microsoft.com/office/powerpoint/2010/main" val="7132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F0BD0C-0C8E-4ACF-B6BC-632180436930}"/>
              </a:ext>
            </a:extLst>
          </p:cNvPr>
          <p:cNvSpPr txBox="1"/>
          <p:nvPr/>
        </p:nvSpPr>
        <p:spPr>
          <a:xfrm>
            <a:off x="1065860" y="152678"/>
            <a:ext cx="250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00360-F5BC-4A98-B168-B126DF1299B6}"/>
              </a:ext>
            </a:extLst>
          </p:cNvPr>
          <p:cNvGrpSpPr/>
          <p:nvPr/>
        </p:nvGrpSpPr>
        <p:grpSpPr>
          <a:xfrm>
            <a:off x="0" y="152678"/>
            <a:ext cx="981293" cy="814388"/>
            <a:chOff x="-4764" y="142875"/>
            <a:chExt cx="981293" cy="8143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026679-6219-4CB8-B8A3-D93EF7EE9B25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B5C05-3A24-4E6E-9D8E-784EB61D082B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0D846FE-77D1-455C-9C0E-17843E747275}"/>
              </a:ext>
            </a:extLst>
          </p:cNvPr>
          <p:cNvSpPr txBox="1"/>
          <p:nvPr/>
        </p:nvSpPr>
        <p:spPr>
          <a:xfrm>
            <a:off x="2234151" y="1949011"/>
            <a:ext cx="7381189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Attacks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Protections and Evaluation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Discuss and Conclusion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2CC229-DB25-4CC0-A5EC-DB33EA1CF280}"/>
              </a:ext>
            </a:extLst>
          </p:cNvPr>
          <p:cNvSpPr txBox="1"/>
          <p:nvPr/>
        </p:nvSpPr>
        <p:spPr>
          <a:xfrm>
            <a:off x="-72666" y="152678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7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F0BD0C-0C8E-4ACF-B6BC-632180436930}"/>
              </a:ext>
            </a:extLst>
          </p:cNvPr>
          <p:cNvSpPr txBox="1"/>
          <p:nvPr/>
        </p:nvSpPr>
        <p:spPr>
          <a:xfrm>
            <a:off x="1065860" y="142287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00360-F5BC-4A98-B168-B126DF1299B6}"/>
              </a:ext>
            </a:extLst>
          </p:cNvPr>
          <p:cNvGrpSpPr/>
          <p:nvPr/>
        </p:nvGrpSpPr>
        <p:grpSpPr>
          <a:xfrm>
            <a:off x="0" y="142287"/>
            <a:ext cx="981293" cy="814388"/>
            <a:chOff x="-4764" y="142875"/>
            <a:chExt cx="981293" cy="8143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026679-6219-4CB8-B8A3-D93EF7EE9B25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B5C05-3A24-4E6E-9D8E-784EB61D082B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2CC229-DB25-4CC0-A5EC-DB33EA1CF280}"/>
              </a:ext>
            </a:extLst>
          </p:cNvPr>
          <p:cNvSpPr txBox="1"/>
          <p:nvPr/>
        </p:nvSpPr>
        <p:spPr>
          <a:xfrm>
            <a:off x="-72666" y="142287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5707F2-7EDD-4DEA-882E-94BD03E35260}"/>
              </a:ext>
            </a:extLst>
          </p:cNvPr>
          <p:cNvSpPr txBox="1"/>
          <p:nvPr/>
        </p:nvSpPr>
        <p:spPr>
          <a:xfrm>
            <a:off x="1516781" y="1762091"/>
            <a:ext cx="9158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Memory corruption bugs are one of the oldest problems in computer security.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Many memory corruption attacks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F313-EF3C-4625-A81F-136B457B3C8A}"/>
              </a:ext>
            </a:extLst>
          </p:cNvPr>
          <p:cNvSpPr txBox="1"/>
          <p:nvPr/>
        </p:nvSpPr>
        <p:spPr>
          <a:xfrm>
            <a:off x="1078167" y="587343"/>
            <a:ext cx="1858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&amp; What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8504F5-A0C7-483E-AC7B-6D1DDE0C189B}"/>
              </a:ext>
            </a:extLst>
          </p:cNvPr>
          <p:cNvCxnSpPr/>
          <p:nvPr/>
        </p:nvCxnSpPr>
        <p:spPr>
          <a:xfrm>
            <a:off x="5911402" y="2408422"/>
            <a:ext cx="0" cy="785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1DEDA42-7A4A-4E54-AA67-AF94C8A2C888}"/>
              </a:ext>
            </a:extLst>
          </p:cNvPr>
          <p:cNvSpPr txBox="1"/>
          <p:nvPr/>
        </p:nvSpPr>
        <p:spPr>
          <a:xfrm>
            <a:off x="1516781" y="3340801"/>
            <a:ext cx="8824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 multitude of defense mechanisms have been proposed to overcome one or more of the possible attack vectors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68341D-6A4E-4B6D-912C-13C3FD612DB4}"/>
              </a:ext>
            </a:extLst>
          </p:cNvPr>
          <p:cNvCxnSpPr/>
          <p:nvPr/>
        </p:nvCxnSpPr>
        <p:spPr>
          <a:xfrm>
            <a:off x="5911402" y="4080530"/>
            <a:ext cx="0" cy="785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9D87FA-89E9-476E-B8D2-8EE624A40E00}"/>
              </a:ext>
            </a:extLst>
          </p:cNvPr>
          <p:cNvSpPr txBox="1"/>
          <p:nvPr/>
        </p:nvSpPr>
        <p:spPr>
          <a:xfrm>
            <a:off x="1516780" y="4959540"/>
            <a:ext cx="9301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most of them are not used in practice, why? So we need to systematize and evaluate previously proposed approaches. Based on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robustness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compatibility.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What the necessary criteria for a new solution are.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3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F0BD0C-0C8E-4ACF-B6BC-632180436930}"/>
              </a:ext>
            </a:extLst>
          </p:cNvPr>
          <p:cNvSpPr txBox="1"/>
          <p:nvPr/>
        </p:nvSpPr>
        <p:spPr>
          <a:xfrm>
            <a:off x="1065860" y="121505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00360-F5BC-4A98-B168-B126DF1299B6}"/>
              </a:ext>
            </a:extLst>
          </p:cNvPr>
          <p:cNvGrpSpPr/>
          <p:nvPr/>
        </p:nvGrpSpPr>
        <p:grpSpPr>
          <a:xfrm>
            <a:off x="0" y="121505"/>
            <a:ext cx="981293" cy="814388"/>
            <a:chOff x="-4764" y="142875"/>
            <a:chExt cx="981293" cy="8143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026679-6219-4CB8-B8A3-D93EF7EE9B25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B5C05-3A24-4E6E-9D8E-784EB61D082B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2CC229-DB25-4CC0-A5EC-DB33EA1CF280}"/>
              </a:ext>
            </a:extLst>
          </p:cNvPr>
          <p:cNvSpPr txBox="1"/>
          <p:nvPr/>
        </p:nvSpPr>
        <p:spPr>
          <a:xfrm>
            <a:off x="-72666" y="121505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F313-EF3C-4625-A81F-136B457B3C8A}"/>
              </a:ext>
            </a:extLst>
          </p:cNvPr>
          <p:cNvSpPr txBox="1"/>
          <p:nvPr/>
        </p:nvSpPr>
        <p:spPr>
          <a:xfrm>
            <a:off x="1078167" y="566561"/>
            <a:ext cx="1858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2A3AF2-4DE0-4433-BFCA-8C8D78512510}"/>
              </a:ext>
            </a:extLst>
          </p:cNvPr>
          <p:cNvSpPr txBox="1"/>
          <p:nvPr/>
        </p:nvSpPr>
        <p:spPr>
          <a:xfrm>
            <a:off x="823919" y="1468031"/>
            <a:ext cx="543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 general model of memory corruption attacks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FB5195-29D6-4DBD-A5C1-C0824610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8" y="1837363"/>
            <a:ext cx="8467402" cy="478740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45894E3-F628-4C34-A31A-5071322FBC2B}"/>
              </a:ext>
            </a:extLst>
          </p:cNvPr>
          <p:cNvSpPr txBox="1"/>
          <p:nvPr/>
        </p:nvSpPr>
        <p:spPr>
          <a:xfrm>
            <a:off x="9002333" y="2136338"/>
            <a:ext cx="29960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rectangular nodes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 block towards successful exploitation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oval nodes :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 successful attack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Rhombus nodes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: a decision between alternative paths towards the goal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17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0D846FE-77D1-455C-9C0E-17843E747275}"/>
              </a:ext>
            </a:extLst>
          </p:cNvPr>
          <p:cNvSpPr txBox="1"/>
          <p:nvPr/>
        </p:nvSpPr>
        <p:spPr>
          <a:xfrm>
            <a:off x="2234151" y="1949011"/>
            <a:ext cx="7381189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Attacks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Protections and Evaluation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Discuss and Conclusion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241E7B-605A-4125-8E7C-F911761D5BA9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486742-9314-4BDB-BC99-E9C469A4BFFB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94B067-A914-4453-B91C-740965DD63B7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9D1623-BB5D-4D06-AC86-C8C3F89B5E85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AF505-78CE-4CA7-895F-921222D0B669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8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C2B93C8-60B6-44B6-AFC7-A2F71CEA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22" y="1484639"/>
            <a:ext cx="9311755" cy="5264796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D7FC9F-777A-4143-80FA-C5DF5D820C14}"/>
              </a:ext>
            </a:extLst>
          </p:cNvPr>
          <p:cNvSpPr/>
          <p:nvPr/>
        </p:nvSpPr>
        <p:spPr>
          <a:xfrm>
            <a:off x="4705081" y="1484639"/>
            <a:ext cx="2781836" cy="1600612"/>
          </a:xfrm>
          <a:prstGeom prst="roundRect">
            <a:avLst>
              <a:gd name="adj" fmla="val 1023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719639-B165-42A2-9B59-278DE4D8542A}"/>
              </a:ext>
            </a:extLst>
          </p:cNvPr>
          <p:cNvSpPr txBox="1"/>
          <p:nvPr/>
        </p:nvSpPr>
        <p:spPr>
          <a:xfrm>
            <a:off x="7925204" y="1785321"/>
            <a:ext cx="407790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spatial error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temporal error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A6ADA-D384-472F-98A1-1C34C91CAEE6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978F60-BA7D-4506-9876-5D6F1632FEF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A2E8D6E-E77B-4FF2-A26B-6E47CEE7388A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38F956-1065-4D56-9053-A8F55BB145BC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6A09A1-2A04-4D40-A914-DD6B02FB415F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330F61-658B-490B-8BB1-D3B542A1F831}"/>
              </a:ext>
            </a:extLst>
          </p:cNvPr>
          <p:cNvSpPr txBox="1"/>
          <p:nvPr/>
        </p:nvSpPr>
        <p:spPr>
          <a:xfrm>
            <a:off x="1067775" y="587346"/>
            <a:ext cx="4124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cause : Memory corruption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80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F0BD0C-0C8E-4ACF-B6BC-632180436930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00360-F5BC-4A98-B168-B126DF1299B6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026679-6219-4CB8-B8A3-D93EF7EE9B25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B5C05-3A24-4E6E-9D8E-784EB61D082B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2CC229-DB25-4CC0-A5EC-DB33EA1CF280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FCF313-EF3C-4625-A81F-136B457B3C8A}"/>
              </a:ext>
            </a:extLst>
          </p:cNvPr>
          <p:cNvSpPr txBox="1"/>
          <p:nvPr/>
        </p:nvSpPr>
        <p:spPr>
          <a:xfrm>
            <a:off x="1067775" y="587346"/>
            <a:ext cx="4124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cause : Memory corruption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9DA5AE-BB60-47D2-AB82-AE66EE1BA7A8}"/>
              </a:ext>
            </a:extLst>
          </p:cNvPr>
          <p:cNvSpPr txBox="1"/>
          <p:nvPr/>
        </p:nvSpPr>
        <p:spPr>
          <a:xfrm>
            <a:off x="432536" y="1070584"/>
            <a:ext cx="127047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Step1:	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F14C96-19DF-4514-89D9-259B5D6D0904}"/>
              </a:ext>
            </a:extLst>
          </p:cNvPr>
          <p:cNvSpPr txBox="1"/>
          <p:nvPr/>
        </p:nvSpPr>
        <p:spPr>
          <a:xfrm>
            <a:off x="849282" y="1765452"/>
            <a:ext cx="50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What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Make a pointer go out of bounds</a:t>
            </a: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How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array without bound checking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array indexing bugs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214698-FD68-4BD8-8C11-BFB0F46089FD}"/>
              </a:ext>
            </a:extLst>
          </p:cNvPr>
          <p:cNvSpPr txBox="1"/>
          <p:nvPr/>
        </p:nvSpPr>
        <p:spPr>
          <a:xfrm>
            <a:off x="6282020" y="1765452"/>
            <a:ext cx="5026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What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Make a pointer become dangling</a:t>
            </a: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How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deallocates an object, but does not reinitialize the pointers to it (UAF)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A16EF1-6B20-4FC9-A639-BD973FC96732}"/>
              </a:ext>
            </a:extLst>
          </p:cNvPr>
          <p:cNvSpPr txBox="1"/>
          <p:nvPr/>
        </p:nvSpPr>
        <p:spPr>
          <a:xfrm>
            <a:off x="445967" y="3438024"/>
            <a:ext cx="127047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Step2:	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D5D910-A67A-413F-BE4C-466D4AC284D5}"/>
              </a:ext>
            </a:extLst>
          </p:cNvPr>
          <p:cNvSpPr txBox="1"/>
          <p:nvPr/>
        </p:nvSpPr>
        <p:spPr>
          <a:xfrm>
            <a:off x="862713" y="4132892"/>
            <a:ext cx="5026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What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use pointer to read</a:t>
            </a: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How :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1FE89-B01B-4651-B43D-4F7E9B887963}"/>
              </a:ext>
            </a:extLst>
          </p:cNvPr>
          <p:cNvSpPr txBox="1"/>
          <p:nvPr/>
        </p:nvSpPr>
        <p:spPr>
          <a:xfrm>
            <a:off x="6295451" y="4132892"/>
            <a:ext cx="502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What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use pointer to write</a:t>
            </a: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How : 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overwrite sensitive data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CFD2B8-481E-418A-A764-31385C7B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87" y="5164834"/>
            <a:ext cx="4652360" cy="5209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9D28926-04D9-44CD-98F3-5EA5A8F4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87" y="5779704"/>
            <a:ext cx="4651720" cy="52099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CF8228D-3BE3-4891-AFF8-CA2A0086B687}"/>
              </a:ext>
            </a:extLst>
          </p:cNvPr>
          <p:cNvSpPr txBox="1"/>
          <p:nvPr/>
        </p:nvSpPr>
        <p:spPr>
          <a:xfrm>
            <a:off x="6231013" y="5779704"/>
            <a:ext cx="583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with one memory error, more and more memory errors can be raised by corrupting other pointers</a:t>
            </a:r>
          </a:p>
        </p:txBody>
      </p:sp>
    </p:spTree>
    <p:extLst>
      <p:ext uri="{BB962C8B-B14F-4D97-AF65-F5344CB8AC3E}">
        <p14:creationId xmlns:p14="http://schemas.microsoft.com/office/powerpoint/2010/main" val="398644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C2B93C8-60B6-44B6-AFC7-A2F71CEA5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8"/>
          <a:stretch/>
        </p:blipFill>
        <p:spPr>
          <a:xfrm>
            <a:off x="905776" y="1276821"/>
            <a:ext cx="9027933" cy="52647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4A6ADA-D384-472F-98A1-1C34C91CAEE6}"/>
              </a:ext>
            </a:extLst>
          </p:cNvPr>
          <p:cNvSpPr txBox="1"/>
          <p:nvPr/>
        </p:nvSpPr>
        <p:spPr>
          <a:xfrm>
            <a:off x="1055469" y="142290"/>
            <a:ext cx="389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Attacks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978F60-BA7D-4506-9876-5D6F1632FEFE}"/>
              </a:ext>
            </a:extLst>
          </p:cNvPr>
          <p:cNvGrpSpPr/>
          <p:nvPr/>
        </p:nvGrpSpPr>
        <p:grpSpPr>
          <a:xfrm>
            <a:off x="-10391" y="142290"/>
            <a:ext cx="981293" cy="814388"/>
            <a:chOff x="-4764" y="142875"/>
            <a:chExt cx="981293" cy="8143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A2E8D6E-E77B-4FF2-A26B-6E47CEE7388A}"/>
                </a:ext>
              </a:extLst>
            </p:cNvPr>
            <p:cNvSpPr/>
            <p:nvPr/>
          </p:nvSpPr>
          <p:spPr>
            <a:xfrm>
              <a:off x="819154" y="142875"/>
              <a:ext cx="157375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38F956-1065-4D56-9053-A8F55BB145BC}"/>
                </a:ext>
              </a:extLst>
            </p:cNvPr>
            <p:cNvSpPr/>
            <p:nvPr/>
          </p:nvSpPr>
          <p:spPr>
            <a:xfrm>
              <a:off x="-4764" y="142875"/>
              <a:ext cx="704852" cy="814388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6A09A1-2A04-4D40-A914-DD6B02FB415F}"/>
              </a:ext>
            </a:extLst>
          </p:cNvPr>
          <p:cNvSpPr txBox="1"/>
          <p:nvPr/>
        </p:nvSpPr>
        <p:spPr>
          <a:xfrm>
            <a:off x="-83057" y="142290"/>
            <a:ext cx="837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330F61-658B-490B-8BB1-D3B542A1F831}"/>
              </a:ext>
            </a:extLst>
          </p:cNvPr>
          <p:cNvSpPr txBox="1"/>
          <p:nvPr/>
        </p:nvSpPr>
        <p:spPr>
          <a:xfrm>
            <a:off x="1067775" y="587346"/>
            <a:ext cx="4124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cause : Memory corruption 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A3C23A1-6FE0-435D-85B6-4A2CBDA2A459}"/>
              </a:ext>
            </a:extLst>
          </p:cNvPr>
          <p:cNvCxnSpPr/>
          <p:nvPr/>
        </p:nvCxnSpPr>
        <p:spPr>
          <a:xfrm flipV="1">
            <a:off x="342035" y="2067791"/>
            <a:ext cx="988001" cy="2701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975D863-9599-4654-BC34-06218AACFF44}"/>
              </a:ext>
            </a:extLst>
          </p:cNvPr>
          <p:cNvSpPr txBox="1"/>
          <p:nvPr/>
        </p:nvSpPr>
        <p:spPr>
          <a:xfrm>
            <a:off x="342035" y="1764257"/>
            <a:ext cx="40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30073-EF71-40FF-A38B-126823E4B1B2}"/>
              </a:ext>
            </a:extLst>
          </p:cNvPr>
          <p:cNvSpPr txBox="1"/>
          <p:nvPr/>
        </p:nvSpPr>
        <p:spPr>
          <a:xfrm>
            <a:off x="9653557" y="1764257"/>
            <a:ext cx="2690843" cy="182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Round1:</a:t>
            </a:r>
          </a:p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buffer overflow</a:t>
            </a:r>
          </a:p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use pointer to write 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Round2:</a:t>
            </a:r>
          </a:p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modify vtable pointer</a:t>
            </a:r>
          </a:p>
        </p:txBody>
      </p:sp>
    </p:spTree>
    <p:extLst>
      <p:ext uri="{BB962C8B-B14F-4D97-AF65-F5344CB8AC3E}">
        <p14:creationId xmlns:p14="http://schemas.microsoft.com/office/powerpoint/2010/main" val="83046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1318</Words>
  <Application>Microsoft Office PowerPoint</Application>
  <PresentationFormat>宽屏</PresentationFormat>
  <Paragraphs>267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Cambria Math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彦中 王</dc:creator>
  <cp:lastModifiedBy>彦中 王</cp:lastModifiedBy>
  <cp:revision>418</cp:revision>
  <dcterms:created xsi:type="dcterms:W3CDTF">2020-12-16T14:20:43Z</dcterms:created>
  <dcterms:modified xsi:type="dcterms:W3CDTF">2020-12-17T08:47:58Z</dcterms:modified>
</cp:coreProperties>
</file>