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44"/>
  </p:notesMasterIdLst>
  <p:sldIdLst>
    <p:sldId id="256" r:id="rId2"/>
    <p:sldId id="257" r:id="rId3"/>
    <p:sldId id="375" r:id="rId4"/>
    <p:sldId id="260" r:id="rId5"/>
    <p:sldId id="344" r:id="rId6"/>
    <p:sldId id="346" r:id="rId7"/>
    <p:sldId id="341" r:id="rId8"/>
    <p:sldId id="347" r:id="rId9"/>
    <p:sldId id="351" r:id="rId10"/>
    <p:sldId id="352" r:id="rId11"/>
    <p:sldId id="353" r:id="rId12"/>
    <p:sldId id="354" r:id="rId13"/>
    <p:sldId id="355" r:id="rId14"/>
    <p:sldId id="281" r:id="rId15"/>
    <p:sldId id="361" r:id="rId16"/>
    <p:sldId id="363" r:id="rId17"/>
    <p:sldId id="364" r:id="rId18"/>
    <p:sldId id="386" r:id="rId19"/>
    <p:sldId id="387" r:id="rId20"/>
    <p:sldId id="388" r:id="rId21"/>
    <p:sldId id="389" r:id="rId22"/>
    <p:sldId id="345" r:id="rId23"/>
    <p:sldId id="367" r:id="rId24"/>
    <p:sldId id="390" r:id="rId25"/>
    <p:sldId id="368" r:id="rId26"/>
    <p:sldId id="371" r:id="rId27"/>
    <p:sldId id="372" r:id="rId28"/>
    <p:sldId id="373" r:id="rId29"/>
    <p:sldId id="391" r:id="rId30"/>
    <p:sldId id="392" r:id="rId31"/>
    <p:sldId id="376" r:id="rId32"/>
    <p:sldId id="377" r:id="rId33"/>
    <p:sldId id="378" r:id="rId34"/>
    <p:sldId id="379" r:id="rId35"/>
    <p:sldId id="380" r:id="rId36"/>
    <p:sldId id="342" r:id="rId37"/>
    <p:sldId id="385" r:id="rId38"/>
    <p:sldId id="393" r:id="rId39"/>
    <p:sldId id="394" r:id="rId40"/>
    <p:sldId id="395" r:id="rId41"/>
    <p:sldId id="396" r:id="rId42"/>
    <p:sldId id="310" r:id="rId43"/>
  </p:sldIdLst>
  <p:sldSz cx="9144000" cy="5143500" type="screen16x9"/>
  <p:notesSz cx="6858000" cy="9144000"/>
  <p:embeddedFontLst>
    <p:embeddedFont>
      <p:font typeface="DM Sans" pitchFamily="2" charset="0"/>
      <p:regular r:id="rId45"/>
      <p:bold r:id="rId46"/>
      <p:italic r:id="rId47"/>
      <p:boldItalic r:id="rId48"/>
    </p:embeddedFont>
    <p:embeddedFont>
      <p:font typeface="Poppins" panose="00000500000000000000" pitchFamily="2" charset="0"/>
      <p:regular r:id="rId49"/>
      <p:bold r:id="rId50"/>
      <p:italic r:id="rId51"/>
      <p:boldItalic r:id="rId52"/>
    </p:embeddedFont>
    <p:embeddedFont>
      <p:font typeface="Roboto Condensed Light" panose="02000000000000000000" pitchFamily="2"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4C650B-77D2-4A6B-A6EB-6F15C730BE84}">
  <a:tblStyle styleId="{334C650B-77D2-4A6B-A6EB-6F15C730BE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3" name="Google Shape;260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3"/>
        <p:cNvGrpSpPr/>
        <p:nvPr/>
      </p:nvGrpSpPr>
      <p:grpSpPr>
        <a:xfrm>
          <a:off x="0" y="0"/>
          <a:ext cx="0" cy="0"/>
          <a:chOff x="0" y="0"/>
          <a:chExt cx="0" cy="0"/>
        </a:xfrm>
      </p:grpSpPr>
      <p:sp>
        <p:nvSpPr>
          <p:cNvPr id="2654" name="Google Shape;265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5" name="Google Shape;265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3"/>
        <p:cNvGrpSpPr/>
        <p:nvPr/>
      </p:nvGrpSpPr>
      <p:grpSpPr>
        <a:xfrm>
          <a:off x="0" y="0"/>
          <a:ext cx="0" cy="0"/>
          <a:chOff x="0" y="0"/>
          <a:chExt cx="0" cy="0"/>
        </a:xfrm>
      </p:grpSpPr>
      <p:sp>
        <p:nvSpPr>
          <p:cNvPr id="2654" name="Google Shape;265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5" name="Google Shape;265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00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9"/>
        <p:cNvGrpSpPr/>
        <p:nvPr/>
      </p:nvGrpSpPr>
      <p:grpSpPr>
        <a:xfrm>
          <a:off x="0" y="0"/>
          <a:ext cx="0" cy="0"/>
          <a:chOff x="0" y="0"/>
          <a:chExt cx="0" cy="0"/>
        </a:xfrm>
      </p:grpSpPr>
      <p:sp>
        <p:nvSpPr>
          <p:cNvPr id="2900" name="Google Shape;2900;g110b7117a2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1" name="Google Shape;2901;g110b7117a2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3"/>
        <p:cNvGrpSpPr/>
        <p:nvPr/>
      </p:nvGrpSpPr>
      <p:grpSpPr>
        <a:xfrm>
          <a:off x="0" y="0"/>
          <a:ext cx="0" cy="0"/>
          <a:chOff x="0" y="0"/>
          <a:chExt cx="0" cy="0"/>
        </a:xfrm>
      </p:grpSpPr>
      <p:sp>
        <p:nvSpPr>
          <p:cNvPr id="2784" name="Google Shape;2784;g110b7117a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5" name="Google Shape;2785;g110b7117a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201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9"/>
        <p:cNvGrpSpPr/>
        <p:nvPr/>
      </p:nvGrpSpPr>
      <p:grpSpPr>
        <a:xfrm>
          <a:off x="0" y="0"/>
          <a:ext cx="0" cy="0"/>
          <a:chOff x="0" y="0"/>
          <a:chExt cx="0" cy="0"/>
        </a:xfrm>
      </p:grpSpPr>
      <p:sp>
        <p:nvSpPr>
          <p:cNvPr id="2900" name="Google Shape;2900;g110b7117a2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1" name="Google Shape;2901;g110b7117a2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095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8"/>
        <p:cNvGrpSpPr/>
        <p:nvPr/>
      </p:nvGrpSpPr>
      <p:grpSpPr>
        <a:xfrm>
          <a:off x="0" y="0"/>
          <a:ext cx="0" cy="0"/>
          <a:chOff x="0" y="0"/>
          <a:chExt cx="0" cy="0"/>
        </a:xfrm>
      </p:grpSpPr>
      <p:sp>
        <p:nvSpPr>
          <p:cNvPr id="3529" name="Google Shape;3529;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0" name="Google Shape;3530;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5400000">
            <a:off x="5884720" y="1923699"/>
            <a:ext cx="1786526" cy="4732053"/>
            <a:chOff x="6423700" y="1455975"/>
            <a:chExt cx="613800" cy="1625800"/>
          </a:xfrm>
        </p:grpSpPr>
        <p:sp>
          <p:nvSpPr>
            <p:cNvPr id="10" name="Google Shape;10;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213700" y="1066350"/>
            <a:ext cx="6716700" cy="2189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26;p2"/>
          <p:cNvSpPr/>
          <p:nvPr/>
        </p:nvSpPr>
        <p:spPr>
          <a:xfrm>
            <a:off x="1213700" y="3381025"/>
            <a:ext cx="6716700" cy="610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7" name="Google Shape;27;p2"/>
          <p:cNvGrpSpPr/>
          <p:nvPr/>
        </p:nvGrpSpPr>
        <p:grpSpPr>
          <a:xfrm rot="-5400000">
            <a:off x="1737152" y="-1737108"/>
            <a:ext cx="1786526" cy="5260764"/>
            <a:chOff x="6423700" y="1455975"/>
            <a:chExt cx="613800" cy="1625800"/>
          </a:xfrm>
        </p:grpSpPr>
        <p:sp>
          <p:nvSpPr>
            <p:cNvPr id="28" name="Google Shape;28;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1518025" y="1143450"/>
            <a:ext cx="6108000" cy="2035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4" name="Google Shape;44;p2"/>
          <p:cNvSpPr txBox="1">
            <a:spLocks noGrp="1"/>
          </p:cNvSpPr>
          <p:nvPr>
            <p:ph type="subTitle" idx="1"/>
          </p:nvPr>
        </p:nvSpPr>
        <p:spPr>
          <a:xfrm>
            <a:off x="2307650" y="3413350"/>
            <a:ext cx="4528800" cy="35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1">
  <p:cSld name="CUSTOM_17">
    <p:spTree>
      <p:nvGrpSpPr>
        <p:cNvPr id="1" name="Shape 963"/>
        <p:cNvGrpSpPr/>
        <p:nvPr/>
      </p:nvGrpSpPr>
      <p:grpSpPr>
        <a:xfrm>
          <a:off x="0" y="0"/>
          <a:ext cx="0" cy="0"/>
          <a:chOff x="0" y="0"/>
          <a:chExt cx="0" cy="0"/>
        </a:xfrm>
      </p:grpSpPr>
      <p:grpSp>
        <p:nvGrpSpPr>
          <p:cNvPr id="964" name="Google Shape;964;p25"/>
          <p:cNvGrpSpPr/>
          <p:nvPr/>
        </p:nvGrpSpPr>
        <p:grpSpPr>
          <a:xfrm rot="5400000">
            <a:off x="-9479" y="3560346"/>
            <a:ext cx="1583812" cy="1564849"/>
            <a:chOff x="3884100" y="2447750"/>
            <a:chExt cx="843575" cy="833475"/>
          </a:xfrm>
        </p:grpSpPr>
        <p:sp>
          <p:nvSpPr>
            <p:cNvPr id="965" name="Google Shape;965;p2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25"/>
          <p:cNvSpPr/>
          <p:nvPr/>
        </p:nvSpPr>
        <p:spPr>
          <a:xfrm>
            <a:off x="1100600" y="645389"/>
            <a:ext cx="5169600" cy="264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5"/>
          <p:cNvSpPr/>
          <p:nvPr/>
        </p:nvSpPr>
        <p:spPr>
          <a:xfrm>
            <a:off x="1128691" y="3589989"/>
            <a:ext cx="51132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5"/>
          <p:cNvSpPr txBox="1">
            <a:spLocks noGrp="1"/>
          </p:cNvSpPr>
          <p:nvPr>
            <p:ph type="title"/>
          </p:nvPr>
        </p:nvSpPr>
        <p:spPr>
          <a:xfrm>
            <a:off x="1508225" y="3658489"/>
            <a:ext cx="4354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endParaRPr/>
          </a:p>
        </p:txBody>
      </p:sp>
      <p:sp>
        <p:nvSpPr>
          <p:cNvPr id="988" name="Google Shape;988;p25"/>
          <p:cNvSpPr txBox="1">
            <a:spLocks noGrp="1"/>
          </p:cNvSpPr>
          <p:nvPr>
            <p:ph type="subTitle" idx="1"/>
          </p:nvPr>
        </p:nvSpPr>
        <p:spPr>
          <a:xfrm>
            <a:off x="1252150" y="792675"/>
            <a:ext cx="4870800" cy="234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solidFill>
                  <a:schemeClr val="dk1"/>
                </a:solidFill>
              </a:defRPr>
            </a:lvl1pPr>
            <a:lvl2pPr lvl="1" rtl="0">
              <a:lnSpc>
                <a:spcPct val="100000"/>
              </a:lnSpc>
              <a:spcBef>
                <a:spcPts val="0"/>
              </a:spcBef>
              <a:spcAft>
                <a:spcPts val="0"/>
              </a:spcAft>
              <a:buSzPts val="3000"/>
              <a:buNone/>
              <a:defRPr sz="3000"/>
            </a:lvl2pPr>
            <a:lvl3pPr lvl="2" rtl="0">
              <a:lnSpc>
                <a:spcPct val="100000"/>
              </a:lnSpc>
              <a:spcBef>
                <a:spcPts val="1600"/>
              </a:spcBef>
              <a:spcAft>
                <a:spcPts val="0"/>
              </a:spcAft>
              <a:buSzPts val="3000"/>
              <a:buNone/>
              <a:defRPr sz="3000"/>
            </a:lvl3pPr>
            <a:lvl4pPr lvl="3" rtl="0">
              <a:lnSpc>
                <a:spcPct val="100000"/>
              </a:lnSpc>
              <a:spcBef>
                <a:spcPts val="1600"/>
              </a:spcBef>
              <a:spcAft>
                <a:spcPts val="0"/>
              </a:spcAft>
              <a:buSzPts val="3000"/>
              <a:buNone/>
              <a:defRPr sz="3000"/>
            </a:lvl4pPr>
            <a:lvl5pPr lvl="4" rtl="0">
              <a:lnSpc>
                <a:spcPct val="100000"/>
              </a:lnSpc>
              <a:spcBef>
                <a:spcPts val="1600"/>
              </a:spcBef>
              <a:spcAft>
                <a:spcPts val="0"/>
              </a:spcAft>
              <a:buSzPts val="3000"/>
              <a:buNone/>
              <a:defRPr sz="3000"/>
            </a:lvl5pPr>
            <a:lvl6pPr lvl="5" rtl="0">
              <a:lnSpc>
                <a:spcPct val="100000"/>
              </a:lnSpc>
              <a:spcBef>
                <a:spcPts val="1600"/>
              </a:spcBef>
              <a:spcAft>
                <a:spcPts val="0"/>
              </a:spcAft>
              <a:buSzPts val="3000"/>
              <a:buNone/>
              <a:defRPr sz="3000"/>
            </a:lvl6pPr>
            <a:lvl7pPr lvl="6" rtl="0">
              <a:lnSpc>
                <a:spcPct val="100000"/>
              </a:lnSpc>
              <a:spcBef>
                <a:spcPts val="1600"/>
              </a:spcBef>
              <a:spcAft>
                <a:spcPts val="0"/>
              </a:spcAft>
              <a:buSzPts val="3000"/>
              <a:buNone/>
              <a:defRPr sz="3000"/>
            </a:lvl7pPr>
            <a:lvl8pPr lvl="7" rtl="0">
              <a:lnSpc>
                <a:spcPct val="100000"/>
              </a:lnSpc>
              <a:spcBef>
                <a:spcPts val="1600"/>
              </a:spcBef>
              <a:spcAft>
                <a:spcPts val="0"/>
              </a:spcAft>
              <a:buSzPts val="3000"/>
              <a:buNone/>
              <a:defRPr sz="3000"/>
            </a:lvl8pPr>
            <a:lvl9pPr lvl="8" rtl="0">
              <a:lnSpc>
                <a:spcPct val="100000"/>
              </a:lnSpc>
              <a:spcBef>
                <a:spcPts val="1600"/>
              </a:spcBef>
              <a:spcAft>
                <a:spcPts val="1600"/>
              </a:spcAft>
              <a:buSzPts val="3000"/>
              <a:buNone/>
              <a:defRPr sz="3000"/>
            </a:lvl9pPr>
          </a:lstStyle>
          <a:p>
            <a:endParaRPr/>
          </a:p>
        </p:txBody>
      </p:sp>
      <p:grpSp>
        <p:nvGrpSpPr>
          <p:cNvPr id="989" name="Google Shape;989;p25"/>
          <p:cNvGrpSpPr/>
          <p:nvPr/>
        </p:nvGrpSpPr>
        <p:grpSpPr>
          <a:xfrm rot="-5400000">
            <a:off x="5567220" y="-309738"/>
            <a:ext cx="3267048" cy="3886515"/>
            <a:chOff x="5588175" y="1772375"/>
            <a:chExt cx="1282050" cy="1525200"/>
          </a:xfrm>
        </p:grpSpPr>
        <p:sp>
          <p:nvSpPr>
            <p:cNvPr id="990" name="Google Shape;990;p25"/>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5"/>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5"/>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5"/>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5"/>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5"/>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5"/>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5"/>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5"/>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5"/>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5"/>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5"/>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5"/>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5"/>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5"/>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5"/>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5"/>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5"/>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5"/>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5"/>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2">
  <p:cSld name="CUSTOM_29">
    <p:spTree>
      <p:nvGrpSpPr>
        <p:cNvPr id="1" name="Shape 1382"/>
        <p:cNvGrpSpPr/>
        <p:nvPr/>
      </p:nvGrpSpPr>
      <p:grpSpPr>
        <a:xfrm>
          <a:off x="0" y="0"/>
          <a:ext cx="0" cy="0"/>
          <a:chOff x="0" y="0"/>
          <a:chExt cx="0" cy="0"/>
        </a:xfrm>
      </p:grpSpPr>
      <p:grpSp>
        <p:nvGrpSpPr>
          <p:cNvPr id="1383" name="Google Shape;1383;p34"/>
          <p:cNvGrpSpPr/>
          <p:nvPr/>
        </p:nvGrpSpPr>
        <p:grpSpPr>
          <a:xfrm>
            <a:off x="-13" y="3455220"/>
            <a:ext cx="9142584" cy="1688125"/>
            <a:chOff x="410450" y="2958175"/>
            <a:chExt cx="1976775" cy="365000"/>
          </a:xfrm>
        </p:grpSpPr>
        <p:sp>
          <p:nvSpPr>
            <p:cNvPr id="1384" name="Google Shape;1384;p34"/>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34"/>
          <p:cNvGrpSpPr/>
          <p:nvPr/>
        </p:nvGrpSpPr>
        <p:grpSpPr>
          <a:xfrm rot="5400000" flipH="1">
            <a:off x="-12101" y="12103"/>
            <a:ext cx="2020446" cy="1996256"/>
            <a:chOff x="3884100" y="2447750"/>
            <a:chExt cx="843575" cy="833475"/>
          </a:xfrm>
        </p:grpSpPr>
        <p:sp>
          <p:nvSpPr>
            <p:cNvPr id="1412" name="Google Shape;1412;p34"/>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2" name="Google Shape;1432;p34"/>
          <p:cNvSpPr/>
          <p:nvPr/>
        </p:nvSpPr>
        <p:spPr>
          <a:xfrm>
            <a:off x="509550" y="1672125"/>
            <a:ext cx="8124900" cy="16350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txBox="1">
            <a:spLocks noGrp="1"/>
          </p:cNvSpPr>
          <p:nvPr>
            <p:ph type="title"/>
          </p:nvPr>
        </p:nvSpPr>
        <p:spPr>
          <a:xfrm>
            <a:off x="586050" y="2044352"/>
            <a:ext cx="7971900" cy="1117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800"/>
              <a:buNone/>
              <a:defRPr sz="7000"/>
            </a:lvl1pPr>
            <a:lvl2pPr lvl="1" algn="l" rtl="0">
              <a:spcBef>
                <a:spcPts val="0"/>
              </a:spcBef>
              <a:spcAft>
                <a:spcPts val="0"/>
              </a:spcAft>
              <a:buSzPts val="4800"/>
              <a:buNone/>
              <a:defRPr sz="4800"/>
            </a:lvl2pPr>
            <a:lvl3pPr lvl="2" algn="l" rtl="0">
              <a:spcBef>
                <a:spcPts val="0"/>
              </a:spcBef>
              <a:spcAft>
                <a:spcPts val="0"/>
              </a:spcAft>
              <a:buSzPts val="4800"/>
              <a:buNone/>
              <a:defRPr sz="4800"/>
            </a:lvl3pPr>
            <a:lvl4pPr lvl="3" algn="l" rtl="0">
              <a:spcBef>
                <a:spcPts val="0"/>
              </a:spcBef>
              <a:spcAft>
                <a:spcPts val="0"/>
              </a:spcAft>
              <a:buSzPts val="4800"/>
              <a:buNone/>
              <a:defRPr sz="4800"/>
            </a:lvl4pPr>
            <a:lvl5pPr lvl="4" algn="l" rtl="0">
              <a:spcBef>
                <a:spcPts val="0"/>
              </a:spcBef>
              <a:spcAft>
                <a:spcPts val="0"/>
              </a:spcAft>
              <a:buSzPts val="4800"/>
              <a:buNone/>
              <a:defRPr sz="4800"/>
            </a:lvl5pPr>
            <a:lvl6pPr lvl="5" algn="l" rtl="0">
              <a:spcBef>
                <a:spcPts val="0"/>
              </a:spcBef>
              <a:spcAft>
                <a:spcPts val="0"/>
              </a:spcAft>
              <a:buSzPts val="4800"/>
              <a:buNone/>
              <a:defRPr sz="4800"/>
            </a:lvl6pPr>
            <a:lvl7pPr lvl="6" algn="l" rtl="0">
              <a:spcBef>
                <a:spcPts val="0"/>
              </a:spcBef>
              <a:spcAft>
                <a:spcPts val="0"/>
              </a:spcAft>
              <a:buSzPts val="4800"/>
              <a:buNone/>
              <a:defRPr sz="4800"/>
            </a:lvl7pPr>
            <a:lvl8pPr lvl="7" algn="l" rtl="0">
              <a:spcBef>
                <a:spcPts val="0"/>
              </a:spcBef>
              <a:spcAft>
                <a:spcPts val="0"/>
              </a:spcAft>
              <a:buSzPts val="4800"/>
              <a:buNone/>
              <a:defRPr sz="4800"/>
            </a:lvl8pPr>
            <a:lvl9pPr lvl="8" algn="l" rtl="0">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6">
  <p:cSld name="CUSTOM_25">
    <p:spTree>
      <p:nvGrpSpPr>
        <p:cNvPr id="1" name="Shape 1573"/>
        <p:cNvGrpSpPr/>
        <p:nvPr/>
      </p:nvGrpSpPr>
      <p:grpSpPr>
        <a:xfrm>
          <a:off x="0" y="0"/>
          <a:ext cx="0" cy="0"/>
          <a:chOff x="0" y="0"/>
          <a:chExt cx="0" cy="0"/>
        </a:xfrm>
      </p:grpSpPr>
      <p:sp>
        <p:nvSpPr>
          <p:cNvPr id="1574" name="Google Shape;1574;p38"/>
          <p:cNvSpPr/>
          <p:nvPr/>
        </p:nvSpPr>
        <p:spPr>
          <a:xfrm>
            <a:off x="4036950" y="1553550"/>
            <a:ext cx="4359900" cy="203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a:off x="814050" y="1180650"/>
            <a:ext cx="2782200" cy="2782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txBox="1">
            <a:spLocks noGrp="1"/>
          </p:cNvSpPr>
          <p:nvPr>
            <p:ph type="title"/>
          </p:nvPr>
        </p:nvSpPr>
        <p:spPr>
          <a:xfrm>
            <a:off x="4096100" y="1730325"/>
            <a:ext cx="4234200" cy="850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577" name="Google Shape;1577;p38"/>
          <p:cNvSpPr txBox="1">
            <a:spLocks noGrp="1"/>
          </p:cNvSpPr>
          <p:nvPr>
            <p:ph type="subTitle" idx="1"/>
          </p:nvPr>
        </p:nvSpPr>
        <p:spPr>
          <a:xfrm>
            <a:off x="4096100" y="2580878"/>
            <a:ext cx="42342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578" name="Google Shape;1578;p38"/>
          <p:cNvGrpSpPr/>
          <p:nvPr/>
        </p:nvGrpSpPr>
        <p:grpSpPr>
          <a:xfrm rot="10800000" flipH="1">
            <a:off x="-13" y="7"/>
            <a:ext cx="9142584" cy="1688125"/>
            <a:chOff x="410450" y="2958175"/>
            <a:chExt cx="1976775" cy="365000"/>
          </a:xfrm>
        </p:grpSpPr>
        <p:sp>
          <p:nvSpPr>
            <p:cNvPr id="1579" name="Google Shape;1579;p38"/>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8"/>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8"/>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8"/>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8"/>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38"/>
          <p:cNvGrpSpPr/>
          <p:nvPr/>
        </p:nvGrpSpPr>
        <p:grpSpPr>
          <a:xfrm rot="5400000">
            <a:off x="-12101" y="3134994"/>
            <a:ext cx="2020446" cy="1996256"/>
            <a:chOff x="3884100" y="2447750"/>
            <a:chExt cx="843575" cy="833475"/>
          </a:xfrm>
        </p:grpSpPr>
        <p:sp>
          <p:nvSpPr>
            <p:cNvPr id="1607" name="Google Shape;1607;p38"/>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8"/>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8"/>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8"/>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8"/>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8"/>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8"/>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8"/>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8"/>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8"/>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8"/>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74"/>
        <p:cNvGrpSpPr/>
        <p:nvPr/>
      </p:nvGrpSpPr>
      <p:grpSpPr>
        <a:xfrm>
          <a:off x="0" y="0"/>
          <a:ext cx="0" cy="0"/>
          <a:chOff x="0" y="0"/>
          <a:chExt cx="0" cy="0"/>
        </a:xfrm>
      </p:grpSpPr>
      <p:grpSp>
        <p:nvGrpSpPr>
          <p:cNvPr id="2275" name="Google Shape;2275;p50"/>
          <p:cNvGrpSpPr/>
          <p:nvPr/>
        </p:nvGrpSpPr>
        <p:grpSpPr>
          <a:xfrm flipH="1">
            <a:off x="-11397" y="3441608"/>
            <a:ext cx="2140568" cy="1701902"/>
            <a:chOff x="5005075" y="2239400"/>
            <a:chExt cx="749525" cy="595925"/>
          </a:xfrm>
        </p:grpSpPr>
        <p:sp>
          <p:nvSpPr>
            <p:cNvPr id="2276" name="Google Shape;2276;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50"/>
          <p:cNvGrpSpPr/>
          <p:nvPr/>
        </p:nvGrpSpPr>
        <p:grpSpPr>
          <a:xfrm rot="-5400000">
            <a:off x="6764145" y="14501"/>
            <a:ext cx="2394066" cy="2365402"/>
            <a:chOff x="3884100" y="2447750"/>
            <a:chExt cx="843575" cy="833475"/>
          </a:xfrm>
        </p:grpSpPr>
        <p:sp>
          <p:nvSpPr>
            <p:cNvPr id="2291" name="Google Shape;2291;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50"/>
          <p:cNvGrpSpPr/>
          <p:nvPr/>
        </p:nvGrpSpPr>
        <p:grpSpPr>
          <a:xfrm rot="5400000" flipH="1">
            <a:off x="-14205" y="14501"/>
            <a:ext cx="2394066" cy="2365402"/>
            <a:chOff x="3884100" y="2447750"/>
            <a:chExt cx="843575" cy="833475"/>
          </a:xfrm>
        </p:grpSpPr>
        <p:sp>
          <p:nvSpPr>
            <p:cNvPr id="2312" name="Google Shape;2312;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2" name="Google Shape;2332;p50"/>
          <p:cNvGrpSpPr/>
          <p:nvPr/>
        </p:nvGrpSpPr>
        <p:grpSpPr>
          <a:xfrm>
            <a:off x="7014828" y="3441608"/>
            <a:ext cx="2140568" cy="1701902"/>
            <a:chOff x="5005075" y="2239400"/>
            <a:chExt cx="749525" cy="595925"/>
          </a:xfrm>
        </p:grpSpPr>
        <p:sp>
          <p:nvSpPr>
            <p:cNvPr id="2333" name="Google Shape;2333;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47"/>
        <p:cNvGrpSpPr/>
        <p:nvPr/>
      </p:nvGrpSpPr>
      <p:grpSpPr>
        <a:xfrm>
          <a:off x="0" y="0"/>
          <a:ext cx="0" cy="0"/>
          <a:chOff x="0" y="0"/>
          <a:chExt cx="0" cy="0"/>
        </a:xfrm>
      </p:grpSpPr>
      <p:grpSp>
        <p:nvGrpSpPr>
          <p:cNvPr id="2348" name="Google Shape;2348;p51"/>
          <p:cNvGrpSpPr/>
          <p:nvPr/>
        </p:nvGrpSpPr>
        <p:grpSpPr>
          <a:xfrm rot="5400000">
            <a:off x="-11417" y="3248433"/>
            <a:ext cx="1906480" cy="1883654"/>
            <a:chOff x="3884100" y="2447750"/>
            <a:chExt cx="843575" cy="833475"/>
          </a:xfrm>
        </p:grpSpPr>
        <p:sp>
          <p:nvSpPr>
            <p:cNvPr id="2349" name="Google Shape;2349;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51"/>
          <p:cNvGrpSpPr/>
          <p:nvPr/>
        </p:nvGrpSpPr>
        <p:grpSpPr>
          <a:xfrm rot="5400000">
            <a:off x="6561538" y="2566414"/>
            <a:ext cx="1412219" cy="3741959"/>
            <a:chOff x="2771175" y="2473050"/>
            <a:chExt cx="613475" cy="1625525"/>
          </a:xfrm>
        </p:grpSpPr>
        <p:sp>
          <p:nvSpPr>
            <p:cNvPr id="2370" name="Google Shape;2370;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5" name="Google Shape;2385;p51"/>
          <p:cNvGrpSpPr/>
          <p:nvPr/>
        </p:nvGrpSpPr>
        <p:grpSpPr>
          <a:xfrm rot="-5400000">
            <a:off x="1164863" y="-1183736"/>
            <a:ext cx="1412219" cy="3741959"/>
            <a:chOff x="2771175" y="2473050"/>
            <a:chExt cx="613475" cy="1625525"/>
          </a:xfrm>
        </p:grpSpPr>
        <p:sp>
          <p:nvSpPr>
            <p:cNvPr id="2386" name="Google Shape;2386;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 name="Google Shape;2401;p51"/>
          <p:cNvGrpSpPr/>
          <p:nvPr/>
        </p:nvGrpSpPr>
        <p:grpSpPr>
          <a:xfrm rot="-5400000">
            <a:off x="7235008" y="6008"/>
            <a:ext cx="1906480" cy="1883654"/>
            <a:chOff x="3884100" y="2447750"/>
            <a:chExt cx="843575" cy="833475"/>
          </a:xfrm>
        </p:grpSpPr>
        <p:sp>
          <p:nvSpPr>
            <p:cNvPr id="2402" name="Google Shape;2402;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2422"/>
        <p:cNvGrpSpPr/>
        <p:nvPr/>
      </p:nvGrpSpPr>
      <p:grpSpPr>
        <a:xfrm>
          <a:off x="0" y="0"/>
          <a:ext cx="0" cy="0"/>
          <a:chOff x="0" y="0"/>
          <a:chExt cx="0" cy="0"/>
        </a:xfrm>
      </p:grpSpPr>
      <p:grpSp>
        <p:nvGrpSpPr>
          <p:cNvPr id="2423" name="Google Shape;2423;p52"/>
          <p:cNvGrpSpPr/>
          <p:nvPr/>
        </p:nvGrpSpPr>
        <p:grpSpPr>
          <a:xfrm>
            <a:off x="5942652" y="1337208"/>
            <a:ext cx="3201535" cy="3808729"/>
            <a:chOff x="5588175" y="1772375"/>
            <a:chExt cx="1282050" cy="1525200"/>
          </a:xfrm>
        </p:grpSpPr>
        <p:sp>
          <p:nvSpPr>
            <p:cNvPr id="2424" name="Google Shape;2424;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52"/>
          <p:cNvGrpSpPr/>
          <p:nvPr/>
        </p:nvGrpSpPr>
        <p:grpSpPr>
          <a:xfrm flipH="1">
            <a:off x="2" y="1337208"/>
            <a:ext cx="3201535" cy="3808729"/>
            <a:chOff x="5588175" y="1772375"/>
            <a:chExt cx="1282050" cy="1525200"/>
          </a:xfrm>
        </p:grpSpPr>
        <p:sp>
          <p:nvSpPr>
            <p:cNvPr id="2445" name="Google Shape;2445;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2465"/>
        <p:cNvGrpSpPr/>
        <p:nvPr/>
      </p:nvGrpSpPr>
      <p:grpSpPr>
        <a:xfrm>
          <a:off x="0" y="0"/>
          <a:ext cx="0" cy="0"/>
          <a:chOff x="0" y="0"/>
          <a:chExt cx="0" cy="0"/>
        </a:xfrm>
      </p:grpSpPr>
      <p:grpSp>
        <p:nvGrpSpPr>
          <p:cNvPr id="2466" name="Google Shape;2466;p53"/>
          <p:cNvGrpSpPr/>
          <p:nvPr/>
        </p:nvGrpSpPr>
        <p:grpSpPr>
          <a:xfrm rot="10800000">
            <a:off x="6601605" y="2277807"/>
            <a:ext cx="2542400" cy="2865695"/>
            <a:chOff x="551550" y="1218425"/>
            <a:chExt cx="1388000" cy="1564500"/>
          </a:xfrm>
        </p:grpSpPr>
        <p:sp>
          <p:nvSpPr>
            <p:cNvPr id="2467" name="Google Shape;2467;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4" name="Google Shape;2484;p53"/>
          <p:cNvGrpSpPr/>
          <p:nvPr/>
        </p:nvGrpSpPr>
        <p:grpSpPr>
          <a:xfrm>
            <a:off x="5" y="-43"/>
            <a:ext cx="2542400" cy="2865695"/>
            <a:chOff x="551550" y="1218425"/>
            <a:chExt cx="1388000" cy="1564500"/>
          </a:xfrm>
        </p:grpSpPr>
        <p:sp>
          <p:nvSpPr>
            <p:cNvPr id="2485" name="Google Shape;2485;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CUSTOM_38">
    <p:spTree>
      <p:nvGrpSpPr>
        <p:cNvPr id="1" name="Shape 2502"/>
        <p:cNvGrpSpPr/>
        <p:nvPr/>
      </p:nvGrpSpPr>
      <p:grpSpPr>
        <a:xfrm>
          <a:off x="0" y="0"/>
          <a:ext cx="0" cy="0"/>
          <a:chOff x="0" y="0"/>
          <a:chExt cx="0" cy="0"/>
        </a:xfrm>
      </p:grpSpPr>
      <p:grpSp>
        <p:nvGrpSpPr>
          <p:cNvPr id="2503" name="Google Shape;2503;p54"/>
          <p:cNvGrpSpPr/>
          <p:nvPr/>
        </p:nvGrpSpPr>
        <p:grpSpPr>
          <a:xfrm>
            <a:off x="7202889" y="-21"/>
            <a:ext cx="1941158" cy="5143486"/>
            <a:chOff x="2771175" y="2473050"/>
            <a:chExt cx="613475" cy="1625525"/>
          </a:xfrm>
        </p:grpSpPr>
        <p:sp>
          <p:nvSpPr>
            <p:cNvPr id="2504" name="Google Shape;2504;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54"/>
          <p:cNvGrpSpPr/>
          <p:nvPr/>
        </p:nvGrpSpPr>
        <p:grpSpPr>
          <a:xfrm flipH="1">
            <a:off x="-61" y="-21"/>
            <a:ext cx="1941158" cy="5143486"/>
            <a:chOff x="2771175" y="2473050"/>
            <a:chExt cx="613475" cy="1625525"/>
          </a:xfrm>
        </p:grpSpPr>
        <p:sp>
          <p:nvSpPr>
            <p:cNvPr id="2520" name="Google Shape;2520;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5">
  <p:cSld name="CUSTOM_39">
    <p:spTree>
      <p:nvGrpSpPr>
        <p:cNvPr id="1" name="Shape 2535"/>
        <p:cNvGrpSpPr/>
        <p:nvPr/>
      </p:nvGrpSpPr>
      <p:grpSpPr>
        <a:xfrm>
          <a:off x="0" y="0"/>
          <a:ext cx="0" cy="0"/>
          <a:chOff x="0" y="0"/>
          <a:chExt cx="0" cy="0"/>
        </a:xfrm>
      </p:grpSpPr>
      <p:grpSp>
        <p:nvGrpSpPr>
          <p:cNvPr id="2536" name="Google Shape;2536;p55"/>
          <p:cNvGrpSpPr/>
          <p:nvPr/>
        </p:nvGrpSpPr>
        <p:grpSpPr>
          <a:xfrm rot="10800000" flipH="1">
            <a:off x="-13" y="7"/>
            <a:ext cx="9142584" cy="1688125"/>
            <a:chOff x="410450" y="2958175"/>
            <a:chExt cx="1976775" cy="365000"/>
          </a:xfrm>
        </p:grpSpPr>
        <p:sp>
          <p:nvSpPr>
            <p:cNvPr id="2537" name="Google Shape;2537;p55"/>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5"/>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5"/>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5"/>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5"/>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5"/>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5"/>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5"/>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5"/>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5"/>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5"/>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5"/>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5"/>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5"/>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55"/>
          <p:cNvGrpSpPr/>
          <p:nvPr/>
        </p:nvGrpSpPr>
        <p:grpSpPr>
          <a:xfrm rot="5400000">
            <a:off x="-12101" y="3134994"/>
            <a:ext cx="2020446" cy="1996256"/>
            <a:chOff x="3884100" y="2447750"/>
            <a:chExt cx="843575" cy="833475"/>
          </a:xfrm>
        </p:grpSpPr>
        <p:sp>
          <p:nvSpPr>
            <p:cNvPr id="2565" name="Google Shape;2565;p5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p:nvPr/>
        </p:nvSpPr>
        <p:spPr>
          <a:xfrm>
            <a:off x="1729950" y="2184525"/>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47;p3"/>
          <p:cNvSpPr/>
          <p:nvPr/>
        </p:nvSpPr>
        <p:spPr>
          <a:xfrm>
            <a:off x="3876888" y="709025"/>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flipH="1">
            <a:off x="147" y="-204"/>
            <a:ext cx="4323585" cy="5143432"/>
            <a:chOff x="5588175" y="1772375"/>
            <a:chExt cx="1282050" cy="1525200"/>
          </a:xfrm>
        </p:grpSpPr>
        <p:sp>
          <p:nvSpPr>
            <p:cNvPr id="49" name="Google Shape;49;p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3"/>
          <p:cNvGrpSpPr/>
          <p:nvPr/>
        </p:nvGrpSpPr>
        <p:grpSpPr>
          <a:xfrm rot="10800000" flipH="1">
            <a:off x="4820422" y="-204"/>
            <a:ext cx="4323585" cy="5143432"/>
            <a:chOff x="5588175" y="1772375"/>
            <a:chExt cx="1282050" cy="1525200"/>
          </a:xfrm>
        </p:grpSpPr>
        <p:sp>
          <p:nvSpPr>
            <p:cNvPr id="70" name="Google Shape;70;p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3"/>
          <p:cNvSpPr txBox="1">
            <a:spLocks noGrp="1"/>
          </p:cNvSpPr>
          <p:nvPr>
            <p:ph type="title"/>
          </p:nvPr>
        </p:nvSpPr>
        <p:spPr>
          <a:xfrm>
            <a:off x="2145138" y="2375725"/>
            <a:ext cx="48537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1" name="Google Shape;91;p3"/>
          <p:cNvSpPr txBox="1">
            <a:spLocks noGrp="1"/>
          </p:cNvSpPr>
          <p:nvPr>
            <p:ph type="title" idx="2" hasCustomPrompt="1"/>
          </p:nvPr>
        </p:nvSpPr>
        <p:spPr>
          <a:xfrm>
            <a:off x="3937550" y="848575"/>
            <a:ext cx="12690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2" name="Google Shape;92;p3"/>
          <p:cNvSpPr txBox="1">
            <a:spLocks noGrp="1"/>
          </p:cNvSpPr>
          <p:nvPr>
            <p:ph type="subTitle" idx="1"/>
          </p:nvPr>
        </p:nvSpPr>
        <p:spPr>
          <a:xfrm>
            <a:off x="2145138" y="3289900"/>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grpSp>
        <p:nvGrpSpPr>
          <p:cNvPr id="94" name="Google Shape;94;p4"/>
          <p:cNvGrpSpPr/>
          <p:nvPr/>
        </p:nvGrpSpPr>
        <p:grpSpPr>
          <a:xfrm rot="-5400000">
            <a:off x="7183104" y="10710"/>
            <a:ext cx="1971594" cy="1950177"/>
            <a:chOff x="4016550" y="2577825"/>
            <a:chExt cx="711125" cy="703400"/>
          </a:xfrm>
        </p:grpSpPr>
        <p:sp>
          <p:nvSpPr>
            <p:cNvPr id="95" name="Google Shape;95;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rot="5400000" flipH="1">
            <a:off x="-10704" y="10710"/>
            <a:ext cx="1971594" cy="1950177"/>
            <a:chOff x="4016550" y="2577825"/>
            <a:chExt cx="711125" cy="703400"/>
          </a:xfrm>
        </p:grpSpPr>
        <p:sp>
          <p:nvSpPr>
            <p:cNvPr id="113" name="Google Shape;113;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4"/>
          <p:cNvSpPr/>
          <p:nvPr/>
        </p:nvSpPr>
        <p:spPr>
          <a:xfrm>
            <a:off x="544850" y="1131625"/>
            <a:ext cx="8054400" cy="3623100"/>
          </a:xfrm>
          <a:prstGeom prst="roundRect">
            <a:avLst>
              <a:gd name="adj" fmla="val 4881"/>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4"/>
          <p:cNvSpPr txBox="1">
            <a:spLocks noGrp="1"/>
          </p:cNvSpPr>
          <p:nvPr>
            <p:ph type="body" idx="1"/>
          </p:nvPr>
        </p:nvSpPr>
        <p:spPr>
          <a:xfrm>
            <a:off x="720000" y="1162775"/>
            <a:ext cx="7704000" cy="3563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Char char="○"/>
              <a:defRPr sz="1100"/>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3"/>
        <p:cNvGrpSpPr/>
        <p:nvPr/>
      </p:nvGrpSpPr>
      <p:grpSpPr>
        <a:xfrm>
          <a:off x="0" y="0"/>
          <a:ext cx="0" cy="0"/>
          <a:chOff x="0" y="0"/>
          <a:chExt cx="0" cy="0"/>
        </a:xfrm>
      </p:grpSpPr>
      <p:grpSp>
        <p:nvGrpSpPr>
          <p:cNvPr id="174" name="Google Shape;174;p6"/>
          <p:cNvGrpSpPr/>
          <p:nvPr/>
        </p:nvGrpSpPr>
        <p:grpSpPr>
          <a:xfrm flipH="1">
            <a:off x="-5" y="1248137"/>
            <a:ext cx="3267048" cy="3886515"/>
            <a:chOff x="5588175" y="1772375"/>
            <a:chExt cx="1282050" cy="1525200"/>
          </a:xfrm>
        </p:grpSpPr>
        <p:sp>
          <p:nvSpPr>
            <p:cNvPr id="175" name="Google Shape;175;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6"/>
          <p:cNvGrpSpPr/>
          <p:nvPr/>
        </p:nvGrpSpPr>
        <p:grpSpPr>
          <a:xfrm rot="10800000" flipH="1">
            <a:off x="5876720" y="1662"/>
            <a:ext cx="3267048" cy="3886515"/>
            <a:chOff x="5588175" y="1772375"/>
            <a:chExt cx="1282050" cy="1525200"/>
          </a:xfrm>
        </p:grpSpPr>
        <p:sp>
          <p:nvSpPr>
            <p:cNvPr id="196" name="Google Shape;196;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p:nvPr/>
        </p:nvSpPr>
        <p:spPr>
          <a:xfrm>
            <a:off x="719900" y="967725"/>
            <a:ext cx="7704000" cy="3043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60" name="Google Shape;260;p8"/>
          <p:cNvGrpSpPr/>
          <p:nvPr/>
        </p:nvGrpSpPr>
        <p:grpSpPr>
          <a:xfrm rot="5400000" flipH="1">
            <a:off x="309745" y="-309738"/>
            <a:ext cx="3267048" cy="3886515"/>
            <a:chOff x="5588175" y="1772375"/>
            <a:chExt cx="1282050" cy="1525200"/>
          </a:xfrm>
        </p:grpSpPr>
        <p:sp>
          <p:nvSpPr>
            <p:cNvPr id="261" name="Google Shape;261;p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8"/>
          <p:cNvGrpSpPr/>
          <p:nvPr/>
        </p:nvGrpSpPr>
        <p:grpSpPr>
          <a:xfrm rot="-5400000" flipH="1">
            <a:off x="5567220" y="1566712"/>
            <a:ext cx="3267048" cy="3886515"/>
            <a:chOff x="5588175" y="1772375"/>
            <a:chExt cx="1282050" cy="1525200"/>
          </a:xfrm>
        </p:grpSpPr>
        <p:sp>
          <p:nvSpPr>
            <p:cNvPr id="282" name="Google Shape;282;p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8"/>
          <p:cNvSpPr txBox="1">
            <a:spLocks noGrp="1"/>
          </p:cNvSpPr>
          <p:nvPr>
            <p:ph type="title"/>
          </p:nvPr>
        </p:nvSpPr>
        <p:spPr>
          <a:xfrm>
            <a:off x="925900" y="1307100"/>
            <a:ext cx="72921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3"/>
        <p:cNvGrpSpPr/>
        <p:nvPr/>
      </p:nvGrpSpPr>
      <p:grpSpPr>
        <a:xfrm>
          <a:off x="0" y="0"/>
          <a:ext cx="0" cy="0"/>
          <a:chOff x="0" y="0"/>
          <a:chExt cx="0" cy="0"/>
        </a:xfrm>
      </p:grpSpPr>
      <p:grpSp>
        <p:nvGrpSpPr>
          <p:cNvPr id="304" name="Google Shape;304;p9"/>
          <p:cNvGrpSpPr/>
          <p:nvPr/>
        </p:nvGrpSpPr>
        <p:grpSpPr>
          <a:xfrm rot="-5400000">
            <a:off x="6974004" y="247965"/>
            <a:ext cx="2417593" cy="1922156"/>
            <a:chOff x="5005075" y="2239400"/>
            <a:chExt cx="749525" cy="595925"/>
          </a:xfrm>
        </p:grpSpPr>
        <p:sp>
          <p:nvSpPr>
            <p:cNvPr id="305" name="Google Shape;305;p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rot="5400000" flipH="1">
            <a:off x="-247746" y="247965"/>
            <a:ext cx="2417593" cy="1922156"/>
            <a:chOff x="5005075" y="2239400"/>
            <a:chExt cx="749525" cy="595925"/>
          </a:xfrm>
        </p:grpSpPr>
        <p:sp>
          <p:nvSpPr>
            <p:cNvPr id="320" name="Google Shape;320;p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9"/>
          <p:cNvSpPr/>
          <p:nvPr/>
        </p:nvSpPr>
        <p:spPr>
          <a:xfrm>
            <a:off x="1176750" y="2111725"/>
            <a:ext cx="6790500" cy="1978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35" name="Google Shape;335;p9"/>
          <p:cNvGrpSpPr/>
          <p:nvPr/>
        </p:nvGrpSpPr>
        <p:grpSpPr>
          <a:xfrm>
            <a:off x="-13" y="3455220"/>
            <a:ext cx="9142584" cy="1688125"/>
            <a:chOff x="410450" y="2958175"/>
            <a:chExt cx="1976775" cy="365000"/>
          </a:xfrm>
        </p:grpSpPr>
        <p:sp>
          <p:nvSpPr>
            <p:cNvPr id="336" name="Google Shape;336;p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9"/>
          <p:cNvSpPr/>
          <p:nvPr/>
        </p:nvSpPr>
        <p:spPr>
          <a:xfrm>
            <a:off x="1176850" y="897250"/>
            <a:ext cx="6790500" cy="997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4" name="Google Shape;364;p9"/>
          <p:cNvSpPr txBox="1">
            <a:spLocks noGrp="1"/>
          </p:cNvSpPr>
          <p:nvPr>
            <p:ph type="title"/>
          </p:nvPr>
        </p:nvSpPr>
        <p:spPr>
          <a:xfrm>
            <a:off x="2100725" y="964099"/>
            <a:ext cx="49425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5" name="Google Shape;365;p9"/>
          <p:cNvSpPr txBox="1">
            <a:spLocks noGrp="1"/>
          </p:cNvSpPr>
          <p:nvPr>
            <p:ph type="subTitle" idx="1"/>
          </p:nvPr>
        </p:nvSpPr>
        <p:spPr>
          <a:xfrm>
            <a:off x="1663800" y="2426675"/>
            <a:ext cx="58164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32">
    <p:spTree>
      <p:nvGrpSpPr>
        <p:cNvPr id="1" name="Shape 605"/>
        <p:cNvGrpSpPr/>
        <p:nvPr/>
      </p:nvGrpSpPr>
      <p:grpSpPr>
        <a:xfrm>
          <a:off x="0" y="0"/>
          <a:ext cx="0" cy="0"/>
          <a:chOff x="0" y="0"/>
          <a:chExt cx="0" cy="0"/>
        </a:xfrm>
      </p:grpSpPr>
      <p:sp>
        <p:nvSpPr>
          <p:cNvPr id="606" name="Google Shape;606;p16"/>
          <p:cNvSpPr/>
          <p:nvPr/>
        </p:nvSpPr>
        <p:spPr>
          <a:xfrm>
            <a:off x="798319" y="1687650"/>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7" name="Google Shape;607;p16"/>
          <p:cNvSpPr/>
          <p:nvPr/>
        </p:nvSpPr>
        <p:spPr>
          <a:xfrm>
            <a:off x="6955481" y="1913550"/>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txBox="1">
            <a:spLocks noGrp="1"/>
          </p:cNvSpPr>
          <p:nvPr>
            <p:ph type="title"/>
          </p:nvPr>
        </p:nvSpPr>
        <p:spPr>
          <a:xfrm>
            <a:off x="1213506" y="1878850"/>
            <a:ext cx="48537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9" name="Google Shape;609;p16"/>
          <p:cNvSpPr txBox="1">
            <a:spLocks noGrp="1"/>
          </p:cNvSpPr>
          <p:nvPr>
            <p:ph type="title" idx="2" hasCustomPrompt="1"/>
          </p:nvPr>
        </p:nvSpPr>
        <p:spPr>
          <a:xfrm>
            <a:off x="7087931" y="2053104"/>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0" name="Google Shape;610;p16"/>
          <p:cNvSpPr txBox="1">
            <a:spLocks noGrp="1"/>
          </p:cNvSpPr>
          <p:nvPr>
            <p:ph type="subTitle" idx="1"/>
          </p:nvPr>
        </p:nvSpPr>
        <p:spPr>
          <a:xfrm>
            <a:off x="1213506" y="2793025"/>
            <a:ext cx="4853700" cy="47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11" name="Google Shape;611;p16"/>
          <p:cNvGrpSpPr/>
          <p:nvPr/>
        </p:nvGrpSpPr>
        <p:grpSpPr>
          <a:xfrm rot="10800000">
            <a:off x="-2" y="-2"/>
            <a:ext cx="4284611" cy="5097218"/>
            <a:chOff x="5588175" y="1772375"/>
            <a:chExt cx="1282050" cy="1525200"/>
          </a:xfrm>
        </p:grpSpPr>
        <p:sp>
          <p:nvSpPr>
            <p:cNvPr id="612" name="Google Shape;612;p1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16"/>
          <p:cNvGrpSpPr/>
          <p:nvPr/>
        </p:nvGrpSpPr>
        <p:grpSpPr>
          <a:xfrm rot="-5400000">
            <a:off x="7569671" y="9471"/>
            <a:ext cx="1583812" cy="1564849"/>
            <a:chOff x="3884100" y="2447750"/>
            <a:chExt cx="843575" cy="833475"/>
          </a:xfrm>
        </p:grpSpPr>
        <p:sp>
          <p:nvSpPr>
            <p:cNvPr id="633" name="Google Shape;633;p16"/>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33">
    <p:spTree>
      <p:nvGrpSpPr>
        <p:cNvPr id="1" name="Shape 653"/>
        <p:cNvGrpSpPr/>
        <p:nvPr/>
      </p:nvGrpSpPr>
      <p:grpSpPr>
        <a:xfrm>
          <a:off x="0" y="0"/>
          <a:ext cx="0" cy="0"/>
          <a:chOff x="0" y="0"/>
          <a:chExt cx="0" cy="0"/>
        </a:xfrm>
      </p:grpSpPr>
      <p:sp>
        <p:nvSpPr>
          <p:cNvPr id="654" name="Google Shape;654;p17"/>
          <p:cNvSpPr/>
          <p:nvPr/>
        </p:nvSpPr>
        <p:spPr>
          <a:xfrm>
            <a:off x="798319" y="2498625"/>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5" name="Google Shape;655;p17"/>
          <p:cNvSpPr/>
          <p:nvPr/>
        </p:nvSpPr>
        <p:spPr>
          <a:xfrm>
            <a:off x="798331" y="876675"/>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txBox="1">
            <a:spLocks noGrp="1"/>
          </p:cNvSpPr>
          <p:nvPr>
            <p:ph type="title"/>
          </p:nvPr>
        </p:nvSpPr>
        <p:spPr>
          <a:xfrm>
            <a:off x="1213506" y="2689825"/>
            <a:ext cx="48537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7" name="Google Shape;657;p17"/>
          <p:cNvSpPr txBox="1">
            <a:spLocks noGrp="1"/>
          </p:cNvSpPr>
          <p:nvPr>
            <p:ph type="title" idx="2" hasCustomPrompt="1"/>
          </p:nvPr>
        </p:nvSpPr>
        <p:spPr>
          <a:xfrm>
            <a:off x="930781" y="1016229"/>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8" name="Google Shape;658;p17"/>
          <p:cNvSpPr txBox="1">
            <a:spLocks noGrp="1"/>
          </p:cNvSpPr>
          <p:nvPr>
            <p:ph type="subTitle" idx="1"/>
          </p:nvPr>
        </p:nvSpPr>
        <p:spPr>
          <a:xfrm>
            <a:off x="1213506" y="3604000"/>
            <a:ext cx="4853700" cy="4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59" name="Google Shape;659;p17"/>
          <p:cNvGrpSpPr/>
          <p:nvPr/>
        </p:nvGrpSpPr>
        <p:grpSpPr>
          <a:xfrm rot="10800000" flipH="1">
            <a:off x="4859398" y="23136"/>
            <a:ext cx="4284611" cy="5097218"/>
            <a:chOff x="5588175" y="1772375"/>
            <a:chExt cx="1282050" cy="1525200"/>
          </a:xfrm>
        </p:grpSpPr>
        <p:sp>
          <p:nvSpPr>
            <p:cNvPr id="660" name="Google Shape;660;p17"/>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7"/>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7"/>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7"/>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7"/>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7"/>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62" r:id="rId8"/>
    <p:sldLayoutId id="2147483663" r:id="rId9"/>
    <p:sldLayoutId id="2147483671" r:id="rId10"/>
    <p:sldLayoutId id="2147483680" r:id="rId11"/>
    <p:sldLayoutId id="2147483684" r:id="rId12"/>
    <p:sldLayoutId id="2147483696" r:id="rId13"/>
    <p:sldLayoutId id="2147483697" r:id="rId14"/>
    <p:sldLayoutId id="2147483698" r:id="rId15"/>
    <p:sldLayoutId id="2147483699" r:id="rId16"/>
    <p:sldLayoutId id="2147483700" r:id="rId17"/>
    <p:sldLayoutId id="2147483701"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61"/>
          <p:cNvSpPr txBox="1">
            <a:spLocks noGrp="1"/>
          </p:cNvSpPr>
          <p:nvPr>
            <p:ph type="ctrTitle"/>
          </p:nvPr>
        </p:nvSpPr>
        <p:spPr>
          <a:xfrm>
            <a:off x="1518025" y="1143450"/>
            <a:ext cx="6108000" cy="20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Chủ </a:t>
            </a:r>
            <a:r>
              <a:rPr lang="en-US" dirty="0" err="1">
                <a:latin typeface="Calibri" panose="020F0502020204030204" pitchFamily="34" charset="0"/>
                <a:ea typeface="Calibri" panose="020F0502020204030204" pitchFamily="34" charset="0"/>
                <a:cs typeface="Calibri" panose="020F0502020204030204" pitchFamily="34" charset="0"/>
              </a:rPr>
              <a:t>đê</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Tableau</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0" name="Google Shape;2600;p61"/>
          <p:cNvSpPr txBox="1">
            <a:spLocks noGrp="1"/>
          </p:cNvSpPr>
          <p:nvPr>
            <p:ph type="subTitle" idx="1"/>
          </p:nvPr>
        </p:nvSpPr>
        <p:spPr>
          <a:xfrm>
            <a:off x="2307650" y="3413350"/>
            <a:ext cx="4528800" cy="3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GVHD: Thầy Lê Quang Thái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0"/>
                                        </p:tgtEl>
                                        <p:attrNameLst>
                                          <p:attrName>style.visibility</p:attrName>
                                        </p:attrNameLst>
                                      </p:cBhvr>
                                      <p:to>
                                        <p:strVal val="visible"/>
                                      </p:to>
                                    </p:set>
                                    <p:animEffect transition="in" filter="fade">
                                      <p:cBhvr>
                                        <p:cTn id="12" dur="1000"/>
                                        <p:tgtEl>
                                          <p:spTgt spid="2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Right 18">
            <a:extLst>
              <a:ext uri="{FF2B5EF4-FFF2-40B4-BE49-F238E27FC236}">
                <a16:creationId xmlns:a16="http://schemas.microsoft.com/office/drawing/2014/main" id="{C1CE38D9-C220-9247-83B9-0F93955627E7}"/>
              </a:ext>
            </a:extLst>
          </p:cNvPr>
          <p:cNvSpPr/>
          <p:nvPr/>
        </p:nvSpPr>
        <p:spPr>
          <a:xfrm flipH="1">
            <a:off x="5922169" y="2686050"/>
            <a:ext cx="814388" cy="242888"/>
          </a:xfrm>
          <a:prstGeom prst="rightArrow">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04F85AC-417D-DBE6-01D7-DCF55F865DA6}"/>
              </a:ext>
            </a:extLst>
          </p:cNvPr>
          <p:cNvSpPr txBox="1"/>
          <p:nvPr/>
        </p:nvSpPr>
        <p:spPr>
          <a:xfrm>
            <a:off x="85727" y="3429003"/>
            <a:ext cx="8308179" cy="646331"/>
          </a:xfrm>
          <a:prstGeom prst="rect">
            <a:avLst/>
          </a:prstGeom>
          <a:noFill/>
        </p:spPr>
        <p:txBody>
          <a:bodyPr wrap="square" rtlCol="0">
            <a:spAutoFit/>
          </a:bodyPr>
          <a:lstStyle/>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Truy</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cập</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https://public.tableau.com/en-us/s/download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trên</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duyệt</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web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của</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bạn</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Bây</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giờ</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bạn</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cần</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e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của</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bạnmail</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id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nhấp</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vào</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“DOWNLOAD THE APP".</a:t>
            </a:r>
          </a:p>
        </p:txBody>
      </p:sp>
      <p:pic>
        <p:nvPicPr>
          <p:cNvPr id="1026" name="Picture 2">
            <a:extLst>
              <a:ext uri="{FF2B5EF4-FFF2-40B4-BE49-F238E27FC236}">
                <a16:creationId xmlns:a16="http://schemas.microsoft.com/office/drawing/2014/main" id="{EC88B4D6-ADA2-EBCB-F16E-CBDA8B82A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8" y="221454"/>
            <a:ext cx="76200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01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0883BB-53F2-07B6-2EEE-05EE42EDA06C}"/>
              </a:ext>
            </a:extLst>
          </p:cNvPr>
          <p:cNvSpPr txBox="1"/>
          <p:nvPr/>
        </p:nvSpPr>
        <p:spPr>
          <a:xfrm>
            <a:off x="807243" y="3557587"/>
            <a:ext cx="7736682" cy="646331"/>
          </a:xfrm>
          <a:prstGeom prst="rect">
            <a:avLst/>
          </a:prstGeom>
          <a:noFill/>
        </p:spPr>
        <p:txBody>
          <a:bodyPr wrap="square" rtlCol="0">
            <a:spAutoFit/>
          </a:bodyPr>
          <a:lstStyle/>
          <a:p>
            <a:r>
              <a:rPr lang="vi-VN" sz="1800">
                <a:solidFill>
                  <a:schemeClr val="tx1"/>
                </a:solidFill>
                <a:latin typeface="Calibri" panose="020F0502020204030204" pitchFamily="34" charset="0"/>
                <a:ea typeface="Calibri" panose="020F0502020204030204" pitchFamily="34" charset="0"/>
                <a:cs typeface="Calibri" panose="020F0502020204030204" pitchFamily="34" charset="0"/>
              </a:rPr>
              <a:t>Thao tác này sẽ bắt đầu tải xuống tệp tableau .exe cho Windows theo mặc định và bạn có thể thấy quá trình tải xuống ở góc dưới bên trái của trang web.</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1E7F6B6-5B8C-719A-80AE-91F2CB35CCCF}"/>
              </a:ext>
            </a:extLst>
          </p:cNvPr>
          <p:cNvPicPr>
            <a:picLocks noChangeAspect="1"/>
          </p:cNvPicPr>
          <p:nvPr/>
        </p:nvPicPr>
        <p:blipFill>
          <a:blip r:embed="rId2"/>
          <a:stretch>
            <a:fillRect/>
          </a:stretch>
        </p:blipFill>
        <p:spPr>
          <a:xfrm>
            <a:off x="1874044" y="831056"/>
            <a:ext cx="5067300" cy="2219325"/>
          </a:xfrm>
          <a:prstGeom prst="rect">
            <a:avLst/>
          </a:prstGeom>
        </p:spPr>
      </p:pic>
    </p:spTree>
    <p:extLst>
      <p:ext uri="{BB962C8B-B14F-4D97-AF65-F5344CB8AC3E}">
        <p14:creationId xmlns:p14="http://schemas.microsoft.com/office/powerpoint/2010/main" val="349810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0883BB-53F2-07B6-2EEE-05EE42EDA06C}"/>
              </a:ext>
            </a:extLst>
          </p:cNvPr>
          <p:cNvSpPr txBox="1"/>
          <p:nvPr/>
        </p:nvSpPr>
        <p:spPr>
          <a:xfrm>
            <a:off x="217883" y="4571999"/>
            <a:ext cx="8708233" cy="369332"/>
          </a:xfrm>
          <a:prstGeom prst="rect">
            <a:avLst/>
          </a:prstGeom>
          <a:noFill/>
        </p:spPr>
        <p:txBody>
          <a:bodyPr wrap="square" rtlCol="0">
            <a:spAutoFit/>
          </a:bodyPr>
          <a:lstStyle/>
          <a:p>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Mở</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tập</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tin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đã</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tải</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xuống</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Chấp</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nhận</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các</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điều</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khoản</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điều</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kiện</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nhấp</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vào</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nút</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Cài</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đặt</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37EF287C-257D-2873-F0CE-B29C6D0A469E}"/>
              </a:ext>
            </a:extLst>
          </p:cNvPr>
          <p:cNvPicPr>
            <a:picLocks noChangeAspect="1"/>
          </p:cNvPicPr>
          <p:nvPr/>
        </p:nvPicPr>
        <p:blipFill>
          <a:blip r:embed="rId2"/>
          <a:stretch>
            <a:fillRect/>
          </a:stretch>
        </p:blipFill>
        <p:spPr>
          <a:xfrm>
            <a:off x="1404938" y="202169"/>
            <a:ext cx="5676900" cy="4219812"/>
          </a:xfrm>
          <a:prstGeom prst="rect">
            <a:avLst/>
          </a:prstGeom>
        </p:spPr>
      </p:pic>
    </p:spTree>
    <p:extLst>
      <p:ext uri="{BB962C8B-B14F-4D97-AF65-F5344CB8AC3E}">
        <p14:creationId xmlns:p14="http://schemas.microsoft.com/office/powerpoint/2010/main" val="162353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81E10F-467B-CC90-8C28-3E0534EA5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452437"/>
            <a:ext cx="6536531" cy="35152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B8C256-F5ED-A53C-61B4-F42D029F2BB6}"/>
              </a:ext>
            </a:extLst>
          </p:cNvPr>
          <p:cNvSpPr txBox="1"/>
          <p:nvPr/>
        </p:nvSpPr>
        <p:spPr>
          <a:xfrm>
            <a:off x="2285999" y="4167843"/>
            <a:ext cx="5643563" cy="307777"/>
          </a:xfrm>
          <a:prstGeom prst="rect">
            <a:avLst/>
          </a:prstGeom>
          <a:noFill/>
        </p:spPr>
        <p:txBody>
          <a:bodyPr wrap="square">
            <a:spAutoFit/>
          </a:bodyPr>
          <a:lstStyle/>
          <a:p>
            <a:r>
              <a:rPr lang="vi-VN" dirty="0">
                <a:solidFill>
                  <a:schemeClr val="tx1"/>
                </a:solidFill>
              </a:rPr>
              <a:t>Sau khi cài đặt Màn hình bắt đầu của Tableau được hiển thị</a:t>
            </a:r>
            <a:endParaRPr lang="en-US" dirty="0">
              <a:solidFill>
                <a:schemeClr val="tx1"/>
              </a:solidFill>
            </a:endParaRPr>
          </a:p>
        </p:txBody>
      </p:sp>
    </p:spTree>
    <p:extLst>
      <p:ext uri="{BB962C8B-B14F-4D97-AF65-F5344CB8AC3E}">
        <p14:creationId xmlns:p14="http://schemas.microsoft.com/office/powerpoint/2010/main" val="374163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2"/>
        <p:cNvGrpSpPr/>
        <p:nvPr/>
      </p:nvGrpSpPr>
      <p:grpSpPr>
        <a:xfrm>
          <a:off x="0" y="0"/>
          <a:ext cx="0" cy="0"/>
          <a:chOff x="0" y="0"/>
          <a:chExt cx="0" cy="0"/>
        </a:xfrm>
      </p:grpSpPr>
      <p:sp>
        <p:nvSpPr>
          <p:cNvPr id="2904" name="Google Shape;2904;p86"/>
          <p:cNvSpPr txBox="1">
            <a:spLocks noGrp="1"/>
          </p:cNvSpPr>
          <p:nvPr>
            <p:ph type="title" idx="2"/>
          </p:nvPr>
        </p:nvSpPr>
        <p:spPr>
          <a:xfrm>
            <a:off x="930781" y="1016229"/>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03</a:t>
            </a:r>
            <a:endParaRPr>
              <a:latin typeface="Calibri" panose="020F0502020204030204" pitchFamily="34" charset="0"/>
              <a:ea typeface="Calibri" panose="020F0502020204030204" pitchFamily="34" charset="0"/>
              <a:cs typeface="Calibri" panose="020F0502020204030204" pitchFamily="34" charset="0"/>
            </a:endParaRPr>
          </a:p>
        </p:txBody>
      </p:sp>
      <p:sp>
        <p:nvSpPr>
          <p:cNvPr id="2905" name="Google Shape;2905;p86"/>
          <p:cNvSpPr txBox="1">
            <a:spLocks noGrp="1"/>
          </p:cNvSpPr>
          <p:nvPr>
            <p:ph type="subTitle" idx="1"/>
          </p:nvPr>
        </p:nvSpPr>
        <p:spPr>
          <a:xfrm>
            <a:off x="930781" y="2689600"/>
            <a:ext cx="6244570" cy="1437671"/>
          </a:xfrm>
          <a:prstGeom prst="rect">
            <a:avLst/>
          </a:prstGeom>
        </p:spPr>
        <p:txBody>
          <a:bodyPr spcFirstLastPara="1" wrap="square" lIns="91425" tIns="91425" rIns="91425" bIns="91425" anchor="t" anchorCtr="0">
            <a:noAutofit/>
          </a:bodyPr>
          <a:lstStyle/>
          <a:p>
            <a:pPr marL="0" lvl="0" indent="0">
              <a:spcAft>
                <a:spcPts val="1600"/>
              </a:spcAft>
            </a:pPr>
            <a:r>
              <a:rPr lang="en-US" sz="3600" b="1" dirty="0">
                <a:latin typeface="Calibri" panose="020F0502020204030204" pitchFamily="34" charset="0"/>
                <a:ea typeface="Calibri" panose="020F0502020204030204" pitchFamily="34" charset="0"/>
                <a:cs typeface="Calibri" panose="020F0502020204030204" pitchFamily="34" charset="0"/>
              </a:rPr>
              <a:t>GIỚI THIỆU GIAO DIỆN LÀM VIỆC CỦA TABLEAU</a:t>
            </a:r>
            <a:endParaRPr sz="36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04"/>
                                        </p:tgtEl>
                                        <p:attrNameLst>
                                          <p:attrName>style.visibility</p:attrName>
                                        </p:attrNameLst>
                                      </p:cBhvr>
                                      <p:to>
                                        <p:strVal val="visible"/>
                                      </p:to>
                                    </p:set>
                                    <p:anim calcmode="lin" valueType="num">
                                      <p:cBhvr additive="base">
                                        <p:cTn id="7" dur="1000"/>
                                        <p:tgtEl>
                                          <p:spTgt spid="2904"/>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2905"/>
                                        </p:tgtEl>
                                        <p:attrNameLst>
                                          <p:attrName>style.visibility</p:attrName>
                                        </p:attrNameLst>
                                      </p:cBhvr>
                                      <p:to>
                                        <p:strVal val="visible"/>
                                      </p:to>
                                    </p:set>
                                    <p:anim calcmode="lin" valueType="num">
                                      <p:cBhvr additive="base">
                                        <p:cTn id="10" dur="1000"/>
                                        <p:tgtEl>
                                          <p:spTgt spid="2905"/>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04"/>
                                        </p:tgtEl>
                                        <p:attrNameLst>
                                          <p:attrName>style.visibility</p:attrName>
                                        </p:attrNameLst>
                                      </p:cBhvr>
                                      <p:to>
                                        <p:strVal val="visible"/>
                                      </p:to>
                                    </p:set>
                                    <p:animEffect transition="in" filter="fade">
                                      <p:cBhvr>
                                        <p:cTn id="15" dur="1000"/>
                                        <p:tgtEl>
                                          <p:spTgt spid="2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5EE97C-1AB3-569E-1E72-AF7CF6E679C7}"/>
              </a:ext>
            </a:extLst>
          </p:cNvPr>
          <p:cNvSpPr txBox="1"/>
          <p:nvPr/>
        </p:nvSpPr>
        <p:spPr>
          <a:xfrm>
            <a:off x="2925366" y="2193132"/>
            <a:ext cx="4318396" cy="1015663"/>
          </a:xfrm>
          <a:prstGeom prst="rect">
            <a:avLst/>
          </a:prstGeom>
          <a:noFill/>
        </p:spPr>
        <p:txBody>
          <a:bodyPr wrap="square" rtlCol="0">
            <a:spAutoFit/>
          </a:bodyPr>
          <a:lstStyle/>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K</a:t>
            </a:r>
            <a:r>
              <a:rPr lang="vi-VN" sz="2000" dirty="0">
                <a:solidFill>
                  <a:schemeClr val="tx1"/>
                </a:solidFill>
                <a:latin typeface="Calibri" panose="020F0502020204030204" pitchFamily="34" charset="0"/>
                <a:ea typeface="Calibri" panose="020F0502020204030204" pitchFamily="34" charset="0"/>
                <a:cs typeface="Calibri" panose="020F0502020204030204" pitchFamily="34" charset="0"/>
              </a:rPr>
              <a:t>hởi chạy Tableau và chọn tùy chọn Connect to Data. Từ đó, chọn nguồn dữ liệu bạn muốn kết nối</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856ADF0-DBEF-8653-4E37-E2DF697E8762}"/>
              </a:ext>
            </a:extLst>
          </p:cNvPr>
          <p:cNvSpPr txBox="1"/>
          <p:nvPr/>
        </p:nvSpPr>
        <p:spPr>
          <a:xfrm>
            <a:off x="350044" y="328613"/>
            <a:ext cx="5550694" cy="584775"/>
          </a:xfrm>
          <a:prstGeom prst="rect">
            <a:avLst/>
          </a:prstGeom>
          <a:noFill/>
        </p:spPr>
        <p:txBody>
          <a:bodyPr wrap="square" rtlCol="0">
            <a:spAutoFit/>
          </a:bodyPr>
          <a:lstStyle/>
          <a:p>
            <a:r>
              <a:rPr lang="en-US" sz="3200" b="1" u="sng" dirty="0" err="1">
                <a:solidFill>
                  <a:schemeClr val="tx1"/>
                </a:solidFill>
                <a:latin typeface="Calibri" panose="020F0502020204030204" pitchFamily="34" charset="0"/>
                <a:ea typeface="Calibri" panose="020F0502020204030204" pitchFamily="34" charset="0"/>
                <a:cs typeface="Calibri" panose="020F0502020204030204" pitchFamily="34" charset="0"/>
              </a:rPr>
              <a:t>Kết</a:t>
            </a:r>
            <a:r>
              <a:rPr lang="en-US" sz="3200" b="1" u="sng"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u="sng" dirty="0" err="1">
                <a:solidFill>
                  <a:schemeClr val="tx1"/>
                </a:solidFill>
                <a:latin typeface="Calibri" panose="020F0502020204030204" pitchFamily="34" charset="0"/>
                <a:ea typeface="Calibri" panose="020F0502020204030204" pitchFamily="34" charset="0"/>
                <a:cs typeface="Calibri" panose="020F0502020204030204" pitchFamily="34" charset="0"/>
              </a:rPr>
              <a:t>nối</a:t>
            </a:r>
            <a:r>
              <a:rPr lang="en-US" sz="3200" b="1" u="sng"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u="sng" dirty="0" err="1">
                <a:solidFill>
                  <a:schemeClr val="tx1"/>
                </a:solidFill>
                <a:latin typeface="Calibri" panose="020F0502020204030204" pitchFamily="34" charset="0"/>
                <a:ea typeface="Calibri" panose="020F0502020204030204" pitchFamily="34" charset="0"/>
                <a:cs typeface="Calibri" panose="020F0502020204030204" pitchFamily="34" charset="0"/>
              </a:rPr>
              <a:t>với</a:t>
            </a:r>
            <a:r>
              <a:rPr lang="en-US" sz="3200" b="1" u="sng"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u="sng" dirty="0" err="1">
                <a:solidFill>
                  <a:schemeClr val="tx1"/>
                </a:solidFill>
                <a:latin typeface="Calibri" panose="020F0502020204030204" pitchFamily="34" charset="0"/>
                <a:ea typeface="Calibri" panose="020F0502020204030204" pitchFamily="34" charset="0"/>
                <a:cs typeface="Calibri" panose="020F0502020204030204" pitchFamily="34" charset="0"/>
              </a:rPr>
              <a:t>nguồn</a:t>
            </a:r>
            <a:r>
              <a:rPr lang="en-US" sz="3200" b="1" u="sng"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u="sng" dirty="0" err="1">
                <a:solidFill>
                  <a:schemeClr val="tx1"/>
                </a:solidFill>
                <a:latin typeface="Calibri" panose="020F0502020204030204" pitchFamily="34" charset="0"/>
                <a:ea typeface="Calibri" panose="020F0502020204030204" pitchFamily="34" charset="0"/>
                <a:cs typeface="Calibri" panose="020F0502020204030204" pitchFamily="34" charset="0"/>
              </a:rPr>
              <a:t>dữ</a:t>
            </a:r>
            <a:r>
              <a:rPr lang="en-US" sz="3200" b="1" u="sng"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u="sng" dirty="0" err="1">
                <a:solidFill>
                  <a:schemeClr val="tx1"/>
                </a:solidFill>
                <a:latin typeface="Calibri" panose="020F0502020204030204" pitchFamily="34" charset="0"/>
                <a:ea typeface="Calibri" panose="020F0502020204030204" pitchFamily="34" charset="0"/>
                <a:cs typeface="Calibri" panose="020F0502020204030204" pitchFamily="34" charset="0"/>
              </a:rPr>
              <a:t>liệu</a:t>
            </a:r>
            <a:endParaRPr lang="en-US" sz="3200" b="1" u="sng"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940BB8F0-6946-28CD-D1B2-DA2F13BA5C33}"/>
              </a:ext>
            </a:extLst>
          </p:cNvPr>
          <p:cNvPicPr>
            <a:picLocks noChangeAspect="1"/>
          </p:cNvPicPr>
          <p:nvPr/>
        </p:nvPicPr>
        <p:blipFill>
          <a:blip r:embed="rId2"/>
          <a:stretch>
            <a:fillRect/>
          </a:stretch>
        </p:blipFill>
        <p:spPr>
          <a:xfrm>
            <a:off x="488156" y="913388"/>
            <a:ext cx="1740694" cy="4114800"/>
          </a:xfrm>
          <a:prstGeom prst="rect">
            <a:avLst/>
          </a:prstGeom>
        </p:spPr>
      </p:pic>
    </p:spTree>
    <p:extLst>
      <p:ext uri="{BB962C8B-B14F-4D97-AF65-F5344CB8AC3E}">
        <p14:creationId xmlns:p14="http://schemas.microsoft.com/office/powerpoint/2010/main" val="14214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328612" y="328613"/>
            <a:ext cx="5550694" cy="584775"/>
          </a:xfrm>
          <a:prstGeom prst="rect">
            <a:avLst/>
          </a:prstGeom>
          <a:noFill/>
        </p:spPr>
        <p:txBody>
          <a:bodyPr wrap="square" rtlCol="0">
            <a:spAutoFit/>
          </a:bodyPr>
          <a:lstStyle/>
          <a:p>
            <a:r>
              <a:rPr lang="en-US" sz="3200" b="1" u="sng" dirty="0" err="1">
                <a:solidFill>
                  <a:schemeClr val="tx1"/>
                </a:solidFill>
                <a:latin typeface="Calibri" panose="020F0502020204030204" pitchFamily="34" charset="0"/>
                <a:ea typeface="Calibri" panose="020F0502020204030204" pitchFamily="34" charset="0"/>
                <a:cs typeface="Calibri" panose="020F0502020204030204" pitchFamily="34" charset="0"/>
              </a:rPr>
              <a:t>Tạo</a:t>
            </a:r>
            <a:r>
              <a:rPr lang="en-US" sz="3200" b="1" u="sng" dirty="0">
                <a:solidFill>
                  <a:schemeClr val="tx1"/>
                </a:solidFill>
                <a:latin typeface="Calibri" panose="020F0502020204030204" pitchFamily="34" charset="0"/>
                <a:ea typeface="Calibri" panose="020F0502020204030204" pitchFamily="34" charset="0"/>
                <a:cs typeface="Calibri" panose="020F0502020204030204" pitchFamily="34" charset="0"/>
              </a:rPr>
              <a:t> 1 Sheet </a:t>
            </a:r>
            <a:r>
              <a:rPr lang="en-US" sz="3200" b="1" u="sng" dirty="0" err="1">
                <a:solidFill>
                  <a:schemeClr val="tx1"/>
                </a:solidFill>
                <a:latin typeface="Calibri" panose="020F0502020204030204" pitchFamily="34" charset="0"/>
                <a:ea typeface="Calibri" panose="020F0502020204030204" pitchFamily="34" charset="0"/>
                <a:cs typeface="Calibri" panose="020F0502020204030204" pitchFamily="34" charset="0"/>
              </a:rPr>
              <a:t>mới</a:t>
            </a:r>
            <a:endParaRPr lang="en-US" sz="3200" b="1" u="sng"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7D7B786-7DEE-F71B-3AE1-5343C9E22934}"/>
              </a:ext>
            </a:extLst>
          </p:cNvPr>
          <p:cNvPicPr>
            <a:picLocks noChangeAspect="1"/>
          </p:cNvPicPr>
          <p:nvPr/>
        </p:nvPicPr>
        <p:blipFill>
          <a:blip r:embed="rId2"/>
          <a:stretch>
            <a:fillRect/>
          </a:stretch>
        </p:blipFill>
        <p:spPr>
          <a:xfrm>
            <a:off x="328612" y="1095375"/>
            <a:ext cx="2676525" cy="962025"/>
          </a:xfrm>
          <a:prstGeom prst="rect">
            <a:avLst/>
          </a:prstGeom>
        </p:spPr>
      </p:pic>
      <p:sp>
        <p:nvSpPr>
          <p:cNvPr id="5" name="TextBox 4">
            <a:extLst>
              <a:ext uri="{FF2B5EF4-FFF2-40B4-BE49-F238E27FC236}">
                <a16:creationId xmlns:a16="http://schemas.microsoft.com/office/drawing/2014/main" id="{19510FDC-5835-FFE6-A6B2-40ADD8CDBA64}"/>
              </a:ext>
            </a:extLst>
          </p:cNvPr>
          <p:cNvSpPr txBox="1"/>
          <p:nvPr/>
        </p:nvSpPr>
        <p:spPr>
          <a:xfrm>
            <a:off x="3207544" y="1324868"/>
            <a:ext cx="4572000" cy="307777"/>
          </a:xfrm>
          <a:prstGeom prst="rect">
            <a:avLst/>
          </a:prstGeom>
          <a:noFill/>
        </p:spPr>
        <p:txBody>
          <a:bodyPr wrap="square">
            <a:spAutoFit/>
          </a:bodyPr>
          <a:lstStyle/>
          <a:p>
            <a:r>
              <a:rPr lang="en-US" dirty="0">
                <a:solidFill>
                  <a:schemeClr val="tx1"/>
                </a:solidFill>
              </a:rPr>
              <a:t>C</a:t>
            </a:r>
            <a:r>
              <a:rPr lang="vi-VN" dirty="0">
                <a:solidFill>
                  <a:schemeClr val="tx1"/>
                </a:solidFill>
              </a:rPr>
              <a:t>họn biểu tượng New Worksheet từ thanh công cụ</a:t>
            </a:r>
            <a:endParaRPr lang="en-US" dirty="0">
              <a:solidFill>
                <a:schemeClr val="tx1"/>
              </a:solidFill>
            </a:endParaRPr>
          </a:p>
        </p:txBody>
      </p:sp>
      <p:pic>
        <p:nvPicPr>
          <p:cNvPr id="8" name="Picture 7">
            <a:extLst>
              <a:ext uri="{FF2B5EF4-FFF2-40B4-BE49-F238E27FC236}">
                <a16:creationId xmlns:a16="http://schemas.microsoft.com/office/drawing/2014/main" id="{0DA80FF3-6D7D-6891-45E6-57BD09D22949}"/>
              </a:ext>
            </a:extLst>
          </p:cNvPr>
          <p:cNvPicPr>
            <a:picLocks noChangeAspect="1"/>
          </p:cNvPicPr>
          <p:nvPr/>
        </p:nvPicPr>
        <p:blipFill>
          <a:blip r:embed="rId3"/>
          <a:stretch>
            <a:fillRect/>
          </a:stretch>
        </p:blipFill>
        <p:spPr>
          <a:xfrm>
            <a:off x="1666874" y="2182892"/>
            <a:ext cx="5707856" cy="2799625"/>
          </a:xfrm>
          <a:prstGeom prst="rect">
            <a:avLst/>
          </a:prstGeom>
        </p:spPr>
      </p:pic>
      <p:sp>
        <p:nvSpPr>
          <p:cNvPr id="9" name="Arrow: Curved Right 8">
            <a:extLst>
              <a:ext uri="{FF2B5EF4-FFF2-40B4-BE49-F238E27FC236}">
                <a16:creationId xmlns:a16="http://schemas.microsoft.com/office/drawing/2014/main" id="{0DF077FC-9330-50C9-4F3D-CB88436EEF38}"/>
              </a:ext>
            </a:extLst>
          </p:cNvPr>
          <p:cNvSpPr/>
          <p:nvPr/>
        </p:nvSpPr>
        <p:spPr>
          <a:xfrm rot="19986048">
            <a:off x="785813" y="2252699"/>
            <a:ext cx="592932" cy="1188958"/>
          </a:xfrm>
          <a:prstGeom prst="curvedRightArrow">
            <a:avLst>
              <a:gd name="adj1" fmla="val 17654"/>
              <a:gd name="adj2" fmla="val 50000"/>
              <a:gd name="adj3" fmla="val 25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298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2BE7F9-DD9D-E6F0-2166-33BBCBF9C6A9}"/>
              </a:ext>
            </a:extLst>
          </p:cNvPr>
          <p:cNvPicPr>
            <a:picLocks noChangeAspect="1"/>
          </p:cNvPicPr>
          <p:nvPr/>
        </p:nvPicPr>
        <p:blipFill>
          <a:blip r:embed="rId2"/>
          <a:stretch>
            <a:fillRect/>
          </a:stretch>
        </p:blipFill>
        <p:spPr>
          <a:xfrm>
            <a:off x="1242954" y="364331"/>
            <a:ext cx="5872279" cy="2993231"/>
          </a:xfrm>
          <a:prstGeom prst="rect">
            <a:avLst/>
          </a:prstGeom>
        </p:spPr>
      </p:pic>
      <p:sp>
        <p:nvSpPr>
          <p:cNvPr id="5" name="TextBox 4">
            <a:extLst>
              <a:ext uri="{FF2B5EF4-FFF2-40B4-BE49-F238E27FC236}">
                <a16:creationId xmlns:a16="http://schemas.microsoft.com/office/drawing/2014/main" id="{D57C05C6-2E5E-C6CB-0DC6-C5F50926F85D}"/>
              </a:ext>
            </a:extLst>
          </p:cNvPr>
          <p:cNvSpPr txBox="1"/>
          <p:nvPr/>
        </p:nvSpPr>
        <p:spPr>
          <a:xfrm>
            <a:off x="435768" y="3667810"/>
            <a:ext cx="8529637" cy="1169551"/>
          </a:xfrm>
          <a:prstGeom prst="rect">
            <a:avLst/>
          </a:prstGeom>
          <a:noFill/>
        </p:spPr>
        <p:txBody>
          <a:bodyPr wrap="square">
            <a:spAutoFit/>
          </a:bodyPr>
          <a:lstStyle/>
          <a:p>
            <a:r>
              <a:rPr lang="vi-VN" dirty="0">
                <a:solidFill>
                  <a:schemeClr val="tx1"/>
                </a:solidFill>
              </a:rPr>
              <a:t>A. Tên Workbook, một Workbook sẽ chứa nhiều sheets và mỗi sheet có thể là một worksheet, một dashboard hoặc một story.</a:t>
            </a:r>
          </a:p>
          <a:p>
            <a:endParaRPr lang="vi-VN" dirty="0">
              <a:solidFill>
                <a:schemeClr val="tx1"/>
              </a:solidFill>
            </a:endParaRPr>
          </a:p>
          <a:p>
            <a:r>
              <a:rPr lang="vi-VN" dirty="0">
                <a:solidFill>
                  <a:schemeClr val="tx1"/>
                </a:solidFill>
              </a:rPr>
              <a:t> B. Cards and shelves(các thẻ và ngăn), khu vực chứa các cards và shelves trong workspace để thêm vào view khi xây dựng biểu đồ.</a:t>
            </a:r>
          </a:p>
        </p:txBody>
      </p:sp>
    </p:spTree>
    <p:extLst>
      <p:ext uri="{BB962C8B-B14F-4D97-AF65-F5344CB8AC3E}">
        <p14:creationId xmlns:p14="http://schemas.microsoft.com/office/powerpoint/2010/main" val="167404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2BE7F9-DD9D-E6F0-2166-33BBCBF9C6A9}"/>
              </a:ext>
            </a:extLst>
          </p:cNvPr>
          <p:cNvPicPr>
            <a:picLocks noChangeAspect="1"/>
          </p:cNvPicPr>
          <p:nvPr/>
        </p:nvPicPr>
        <p:blipFill>
          <a:blip r:embed="rId2"/>
          <a:stretch>
            <a:fillRect/>
          </a:stretch>
        </p:blipFill>
        <p:spPr>
          <a:xfrm>
            <a:off x="1242954" y="364331"/>
            <a:ext cx="5872279" cy="2993231"/>
          </a:xfrm>
          <a:prstGeom prst="rect">
            <a:avLst/>
          </a:prstGeom>
        </p:spPr>
      </p:pic>
      <p:sp>
        <p:nvSpPr>
          <p:cNvPr id="5" name="TextBox 4">
            <a:extLst>
              <a:ext uri="{FF2B5EF4-FFF2-40B4-BE49-F238E27FC236}">
                <a16:creationId xmlns:a16="http://schemas.microsoft.com/office/drawing/2014/main" id="{D57C05C6-2E5E-C6CB-0DC6-C5F50926F85D}"/>
              </a:ext>
            </a:extLst>
          </p:cNvPr>
          <p:cNvSpPr txBox="1"/>
          <p:nvPr/>
        </p:nvSpPr>
        <p:spPr>
          <a:xfrm>
            <a:off x="435768" y="3667810"/>
            <a:ext cx="8529637" cy="954107"/>
          </a:xfrm>
          <a:prstGeom prst="rect">
            <a:avLst/>
          </a:prstGeom>
          <a:noFill/>
        </p:spPr>
        <p:txBody>
          <a:bodyPr wrap="square">
            <a:spAutoFit/>
          </a:bodyPr>
          <a:lstStyle/>
          <a:p>
            <a:r>
              <a:rPr lang="vi-VN" dirty="0">
                <a:solidFill>
                  <a:schemeClr val="tx1"/>
                </a:solidFill>
              </a:rPr>
              <a:t>C. Toolbar(thanh công cụ) – Nơi chứa các lệnh và công cụ phân tích, điều hướng. Thanh công cụ khá giống các phần mềm khác và có cách sử dụng tương tự.</a:t>
            </a:r>
          </a:p>
          <a:p>
            <a:endParaRPr lang="vi-VN" dirty="0">
              <a:solidFill>
                <a:schemeClr val="tx1"/>
              </a:solidFill>
            </a:endParaRPr>
          </a:p>
          <a:p>
            <a:r>
              <a:rPr lang="vi-VN" dirty="0">
                <a:solidFill>
                  <a:schemeClr val="tx1"/>
                </a:solidFill>
              </a:rPr>
              <a:t>D. View – Khung vẽ và xây dựng các biểu đồ để trực quan hóa dữ liệu của bạn.</a:t>
            </a:r>
          </a:p>
        </p:txBody>
      </p:sp>
    </p:spTree>
    <p:extLst>
      <p:ext uri="{BB962C8B-B14F-4D97-AF65-F5344CB8AC3E}">
        <p14:creationId xmlns:p14="http://schemas.microsoft.com/office/powerpoint/2010/main" val="270586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2BE7F9-DD9D-E6F0-2166-33BBCBF9C6A9}"/>
              </a:ext>
            </a:extLst>
          </p:cNvPr>
          <p:cNvPicPr>
            <a:picLocks noChangeAspect="1"/>
          </p:cNvPicPr>
          <p:nvPr/>
        </p:nvPicPr>
        <p:blipFill>
          <a:blip r:embed="rId2"/>
          <a:stretch>
            <a:fillRect/>
          </a:stretch>
        </p:blipFill>
        <p:spPr>
          <a:xfrm>
            <a:off x="1242954" y="364331"/>
            <a:ext cx="5872279" cy="2993231"/>
          </a:xfrm>
          <a:prstGeom prst="rect">
            <a:avLst/>
          </a:prstGeom>
        </p:spPr>
      </p:pic>
      <p:sp>
        <p:nvSpPr>
          <p:cNvPr id="5" name="TextBox 4">
            <a:extLst>
              <a:ext uri="{FF2B5EF4-FFF2-40B4-BE49-F238E27FC236}">
                <a16:creationId xmlns:a16="http://schemas.microsoft.com/office/drawing/2014/main" id="{D57C05C6-2E5E-C6CB-0DC6-C5F50926F85D}"/>
              </a:ext>
            </a:extLst>
          </p:cNvPr>
          <p:cNvSpPr txBox="1"/>
          <p:nvPr/>
        </p:nvSpPr>
        <p:spPr>
          <a:xfrm>
            <a:off x="435768" y="3667810"/>
            <a:ext cx="8529637" cy="1169551"/>
          </a:xfrm>
          <a:prstGeom prst="rect">
            <a:avLst/>
          </a:prstGeom>
          <a:noFill/>
        </p:spPr>
        <p:txBody>
          <a:bodyPr wrap="square">
            <a:spAutoFit/>
          </a:bodyPr>
          <a:lstStyle/>
          <a:p>
            <a:r>
              <a:rPr lang="vi-VN" dirty="0">
                <a:solidFill>
                  <a:schemeClr val="tx1"/>
                </a:solidFill>
              </a:rPr>
              <a:t>E. Start page, nơi bạn có thể kết nối đến dữ liệu, mở workbook, xem các view khác trên Tableu Public, đọc các bài viết trên blog và tin tức về Tableau.</a:t>
            </a:r>
          </a:p>
          <a:p>
            <a:endParaRPr lang="vi-VN" dirty="0">
              <a:solidFill>
                <a:schemeClr val="tx1"/>
              </a:solidFill>
            </a:endParaRPr>
          </a:p>
          <a:p>
            <a:r>
              <a:rPr lang="vi-VN" dirty="0">
                <a:solidFill>
                  <a:schemeClr val="tx1"/>
                </a:solidFill>
              </a:rPr>
              <a:t>F. Side Bar – Trong một worksheet, side bar sẽ chứa Data pane(khung chứa các trường dữ liệu) và Analytics pane(chứa các công thức tính toán, phân tích).</a:t>
            </a:r>
          </a:p>
        </p:txBody>
      </p:sp>
    </p:spTree>
    <p:extLst>
      <p:ext uri="{BB962C8B-B14F-4D97-AF65-F5344CB8AC3E}">
        <p14:creationId xmlns:p14="http://schemas.microsoft.com/office/powerpoint/2010/main" val="49693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Giới thiệu thành viên</a:t>
            </a:r>
            <a:endParaRPr>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F5E6DA0B-F2BB-BCEE-FB20-3A2264A45B1B}"/>
              </a:ext>
            </a:extLst>
          </p:cNvPr>
          <p:cNvGraphicFramePr>
            <a:graphicFrameLocks noGrp="1"/>
          </p:cNvGraphicFramePr>
          <p:nvPr>
            <p:extLst>
              <p:ext uri="{D42A27DB-BD31-4B8C-83A1-F6EECF244321}">
                <p14:modId xmlns:p14="http://schemas.microsoft.com/office/powerpoint/2010/main" val="2703416499"/>
              </p:ext>
            </p:extLst>
          </p:nvPr>
        </p:nvGraphicFramePr>
        <p:xfrm>
          <a:off x="1071563" y="2157413"/>
          <a:ext cx="7108031" cy="1470976"/>
        </p:xfrm>
        <a:graphic>
          <a:graphicData uri="http://schemas.openxmlformats.org/drawingml/2006/table">
            <a:tbl>
              <a:tblPr firstRow="1" bandRow="1">
                <a:tableStyleId>{334C650B-77D2-4A6B-A6EB-6F15C730BE84}</a:tableStyleId>
              </a:tblPr>
              <a:tblGrid>
                <a:gridCol w="3529027">
                  <a:extLst>
                    <a:ext uri="{9D8B030D-6E8A-4147-A177-3AD203B41FA5}">
                      <a16:colId xmlns:a16="http://schemas.microsoft.com/office/drawing/2014/main" val="2525133726"/>
                    </a:ext>
                  </a:extLst>
                </a:gridCol>
                <a:gridCol w="3579004">
                  <a:extLst>
                    <a:ext uri="{9D8B030D-6E8A-4147-A177-3AD203B41FA5}">
                      <a16:colId xmlns:a16="http://schemas.microsoft.com/office/drawing/2014/main" val="1368436885"/>
                    </a:ext>
                  </a:extLst>
                </a:gridCol>
              </a:tblGrid>
              <a:tr h="735488">
                <a:tc>
                  <a:txBody>
                    <a:bodyPr/>
                    <a:lstStyle/>
                    <a:p>
                      <a:r>
                        <a:rPr lang="en-US" sz="3200">
                          <a:solidFill>
                            <a:schemeClr val="accent2"/>
                          </a:solidFill>
                          <a:latin typeface="Calibri" panose="020F0502020204030204" pitchFamily="34" charset="0"/>
                          <a:ea typeface="Calibri" panose="020F0502020204030204" pitchFamily="34" charset="0"/>
                          <a:cs typeface="Calibri" panose="020F0502020204030204" pitchFamily="34" charset="0"/>
                        </a:rPr>
                        <a:t>Nguyễn Hoàn Thảo</a:t>
                      </a:r>
                    </a:p>
                  </a:txBody>
                  <a:tcPr/>
                </a:tc>
                <a:tc>
                  <a:txBody>
                    <a:bodyPr/>
                    <a:lstStyle/>
                    <a:p>
                      <a:r>
                        <a:rPr lang="en-US" sz="3200">
                          <a:solidFill>
                            <a:schemeClr val="accent2"/>
                          </a:solidFill>
                          <a:latin typeface="Calibri" panose="020F0502020204030204" pitchFamily="34" charset="0"/>
                          <a:ea typeface="Calibri" panose="020F0502020204030204" pitchFamily="34" charset="0"/>
                          <a:cs typeface="Calibri" panose="020F0502020204030204" pitchFamily="34" charset="0"/>
                        </a:rPr>
                        <a:t>21133081</a:t>
                      </a:r>
                    </a:p>
                  </a:txBody>
                  <a:tcPr/>
                </a:tc>
                <a:extLst>
                  <a:ext uri="{0D108BD9-81ED-4DB2-BD59-A6C34878D82A}">
                    <a16:rowId xmlns:a16="http://schemas.microsoft.com/office/drawing/2014/main" val="320480949"/>
                  </a:ext>
                </a:extLst>
              </a:tr>
              <a:tr h="735488">
                <a:tc>
                  <a:txBody>
                    <a:bodyPr/>
                    <a:lstStyle/>
                    <a:p>
                      <a:r>
                        <a:rPr lang="en-US" sz="3200">
                          <a:solidFill>
                            <a:schemeClr val="accent2"/>
                          </a:solidFill>
                          <a:latin typeface="Calibri" panose="020F0502020204030204" pitchFamily="34" charset="0"/>
                          <a:ea typeface="Calibri" panose="020F0502020204030204" pitchFamily="34" charset="0"/>
                          <a:cs typeface="Calibri" panose="020F0502020204030204" pitchFamily="34" charset="0"/>
                        </a:rPr>
                        <a:t>Nguyễn Anh Tuấn</a:t>
                      </a:r>
                    </a:p>
                  </a:txBody>
                  <a:tcPr/>
                </a:tc>
                <a:tc>
                  <a:txBody>
                    <a:bodyPr/>
                    <a:lstStyle/>
                    <a:p>
                      <a:r>
                        <a:rPr lang="en-US" sz="3200">
                          <a:solidFill>
                            <a:schemeClr val="accent2"/>
                          </a:solidFill>
                          <a:latin typeface="Calibri" panose="020F0502020204030204" pitchFamily="34" charset="0"/>
                          <a:ea typeface="Calibri" panose="020F0502020204030204" pitchFamily="34" charset="0"/>
                          <a:cs typeface="Calibri" panose="020F0502020204030204" pitchFamily="34" charset="0"/>
                        </a:rPr>
                        <a:t>21133113</a:t>
                      </a:r>
                    </a:p>
                  </a:txBody>
                  <a:tcPr/>
                </a:tc>
                <a:extLst>
                  <a:ext uri="{0D108BD9-81ED-4DB2-BD59-A6C34878D82A}">
                    <a16:rowId xmlns:a16="http://schemas.microsoft.com/office/drawing/2014/main" val="410924124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2BE7F9-DD9D-E6F0-2166-33BBCBF9C6A9}"/>
              </a:ext>
            </a:extLst>
          </p:cNvPr>
          <p:cNvPicPr>
            <a:picLocks noChangeAspect="1"/>
          </p:cNvPicPr>
          <p:nvPr/>
        </p:nvPicPr>
        <p:blipFill>
          <a:blip r:embed="rId2"/>
          <a:stretch>
            <a:fillRect/>
          </a:stretch>
        </p:blipFill>
        <p:spPr>
          <a:xfrm>
            <a:off x="1242954" y="364331"/>
            <a:ext cx="5872279" cy="2993231"/>
          </a:xfrm>
          <a:prstGeom prst="rect">
            <a:avLst/>
          </a:prstGeom>
        </p:spPr>
      </p:pic>
      <p:sp>
        <p:nvSpPr>
          <p:cNvPr id="5" name="TextBox 4">
            <a:extLst>
              <a:ext uri="{FF2B5EF4-FFF2-40B4-BE49-F238E27FC236}">
                <a16:creationId xmlns:a16="http://schemas.microsoft.com/office/drawing/2014/main" id="{D57C05C6-2E5E-C6CB-0DC6-C5F50926F85D}"/>
              </a:ext>
            </a:extLst>
          </p:cNvPr>
          <p:cNvSpPr txBox="1"/>
          <p:nvPr/>
        </p:nvSpPr>
        <p:spPr>
          <a:xfrm>
            <a:off x="307181" y="3517792"/>
            <a:ext cx="8529637" cy="1384995"/>
          </a:xfrm>
          <a:prstGeom prst="rect">
            <a:avLst/>
          </a:prstGeom>
          <a:noFill/>
        </p:spPr>
        <p:txBody>
          <a:bodyPr wrap="square">
            <a:spAutoFit/>
          </a:bodyPr>
          <a:lstStyle/>
          <a:p>
            <a:r>
              <a:rPr lang="vi-VN" dirty="0">
                <a:solidFill>
                  <a:schemeClr val="tx1"/>
                </a:solidFill>
              </a:rPr>
              <a:t>G. Chuyển đổi chế độ xem giữa view(xây dựng biểu đồ) và data(dữ liệu của bạn).</a:t>
            </a:r>
          </a:p>
          <a:p>
            <a:endParaRPr lang="vi-VN" dirty="0">
              <a:solidFill>
                <a:schemeClr val="tx1"/>
              </a:solidFill>
            </a:endParaRPr>
          </a:p>
          <a:p>
            <a:r>
              <a:rPr lang="vi-VN" dirty="0">
                <a:solidFill>
                  <a:schemeClr val="tx1"/>
                </a:solidFill>
              </a:rPr>
              <a:t>H. Status bar – Hiển thị thông tin về view đang được xử lý.</a:t>
            </a:r>
          </a:p>
          <a:p>
            <a:endParaRPr lang="vi-VN" dirty="0">
              <a:solidFill>
                <a:schemeClr val="tx1"/>
              </a:solidFill>
            </a:endParaRPr>
          </a:p>
          <a:p>
            <a:r>
              <a:rPr lang="vi-VN" dirty="0">
                <a:solidFill>
                  <a:schemeClr val="tx1"/>
                </a:solidFill>
              </a:rPr>
              <a:t>I. Sheet tabs – Khu vực Tabs đại diện cho mỗi sheet trong workbook của bạn, bao gồm worksheets, dashboards và stories.</a:t>
            </a:r>
          </a:p>
        </p:txBody>
      </p:sp>
    </p:spTree>
    <p:extLst>
      <p:ext uri="{BB962C8B-B14F-4D97-AF65-F5344CB8AC3E}">
        <p14:creationId xmlns:p14="http://schemas.microsoft.com/office/powerpoint/2010/main" val="2673340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7922-B6B4-1A94-77E1-B543E12625C0}"/>
              </a:ext>
            </a:extLst>
          </p:cNvPr>
          <p:cNvSpPr>
            <a:spLocks noGrp="1"/>
          </p:cNvSpPr>
          <p:nvPr>
            <p:ph type="title"/>
          </p:nvPr>
        </p:nvSpPr>
        <p:spPr>
          <a:xfrm>
            <a:off x="-1373119" y="94981"/>
            <a:ext cx="7704000" cy="572700"/>
          </a:xfrm>
        </p:spPr>
        <p:txBody>
          <a:bodyPr/>
          <a:lstStyle/>
          <a:p>
            <a:r>
              <a:rPr lang="en-US" dirty="0"/>
              <a:t>Dashboard</a:t>
            </a:r>
          </a:p>
        </p:txBody>
      </p:sp>
      <p:pic>
        <p:nvPicPr>
          <p:cNvPr id="4" name="Picture 3">
            <a:extLst>
              <a:ext uri="{FF2B5EF4-FFF2-40B4-BE49-F238E27FC236}">
                <a16:creationId xmlns:a16="http://schemas.microsoft.com/office/drawing/2014/main" id="{CB139726-BD22-B1C8-3546-0F79E335215D}"/>
              </a:ext>
            </a:extLst>
          </p:cNvPr>
          <p:cNvPicPr>
            <a:picLocks noChangeAspect="1"/>
          </p:cNvPicPr>
          <p:nvPr/>
        </p:nvPicPr>
        <p:blipFill>
          <a:blip r:embed="rId2"/>
          <a:stretch>
            <a:fillRect/>
          </a:stretch>
        </p:blipFill>
        <p:spPr>
          <a:xfrm>
            <a:off x="514350" y="771970"/>
            <a:ext cx="8015288" cy="4189525"/>
          </a:xfrm>
          <a:prstGeom prst="rect">
            <a:avLst/>
          </a:prstGeom>
        </p:spPr>
      </p:pic>
    </p:spTree>
    <p:extLst>
      <p:ext uri="{BB962C8B-B14F-4D97-AF65-F5344CB8AC3E}">
        <p14:creationId xmlns:p14="http://schemas.microsoft.com/office/powerpoint/2010/main" val="3721391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C0AC-5FF9-FAF0-4043-FBC309368D26}"/>
              </a:ext>
            </a:extLst>
          </p:cNvPr>
          <p:cNvSpPr>
            <a:spLocks noGrp="1"/>
          </p:cNvSpPr>
          <p:nvPr>
            <p:ph type="title"/>
          </p:nvPr>
        </p:nvSpPr>
        <p:spPr>
          <a:xfrm>
            <a:off x="650344" y="1993106"/>
            <a:ext cx="7971900" cy="1157287"/>
          </a:xfrm>
        </p:spPr>
        <p:txBody>
          <a:bodyPr/>
          <a:lstStyle/>
          <a:p>
            <a:r>
              <a:rPr lang="en-US">
                <a:latin typeface="Calibri" panose="020F0502020204030204" pitchFamily="34" charset="0"/>
                <a:ea typeface="Calibri" panose="020F0502020204030204" pitchFamily="34" charset="0"/>
                <a:cs typeface="Calibri" panose="020F0502020204030204" pitchFamily="34" charset="0"/>
              </a:rPr>
              <a:t> Tính năng</a:t>
            </a:r>
          </a:p>
        </p:txBody>
      </p:sp>
    </p:spTree>
    <p:extLst>
      <p:ext uri="{BB962C8B-B14F-4D97-AF65-F5344CB8AC3E}">
        <p14:creationId xmlns:p14="http://schemas.microsoft.com/office/powerpoint/2010/main" val="368560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332184" y="310404"/>
            <a:ext cx="8479631" cy="584775"/>
          </a:xfrm>
          <a:prstGeom prst="rect">
            <a:avLst/>
          </a:prstGeom>
          <a:noFill/>
        </p:spPr>
        <p:txBody>
          <a:bodyPr wrap="square" rtlCol="0">
            <a:spAutoFit/>
          </a:bodyPr>
          <a:lstStyle/>
          <a:p>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Các</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tính</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năng</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của</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 Tableau </a:t>
            </a:r>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là</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sp>
        <p:nvSpPr>
          <p:cNvPr id="2" name="TextBox 1">
            <a:extLst>
              <a:ext uri="{FF2B5EF4-FFF2-40B4-BE49-F238E27FC236}">
                <a16:creationId xmlns:a16="http://schemas.microsoft.com/office/drawing/2014/main" id="{6F7F86FD-CC73-3F17-41F5-2EC665FAEC44}"/>
              </a:ext>
            </a:extLst>
          </p:cNvPr>
          <p:cNvSpPr txBox="1"/>
          <p:nvPr/>
        </p:nvSpPr>
        <p:spPr>
          <a:xfrm>
            <a:off x="235744" y="1044238"/>
            <a:ext cx="8451056" cy="3788858"/>
          </a:xfrm>
          <a:prstGeom prst="rect">
            <a:avLst/>
          </a:prstGeom>
          <a:noFill/>
        </p:spPr>
        <p:txBody>
          <a:bodyPr wrap="square" rtlCol="0">
            <a:spAutoFit/>
          </a:bodyPr>
          <a:lstStyle/>
          <a:p>
            <a:pPr>
              <a:lnSpc>
                <a:spcPct val="15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vi-VN" sz="1800" dirty="0">
                <a:solidFill>
                  <a:schemeClr val="tx1"/>
                </a:solidFill>
                <a:latin typeface="Calibri" panose="020F0502020204030204" pitchFamily="34" charset="0"/>
                <a:ea typeface="Calibri" panose="020F0502020204030204" pitchFamily="34" charset="0"/>
                <a:cs typeface="Calibri" panose="020F0502020204030204" pitchFamily="34" charset="0"/>
              </a:rPr>
              <a:t>Trực quan hóa dữ liệu</a:t>
            </a:r>
          </a:p>
          <a:p>
            <a:pPr>
              <a:lnSpc>
                <a:spcPct val="15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vi-VN" sz="1800" dirty="0">
                <a:solidFill>
                  <a:schemeClr val="tx1"/>
                </a:solidFill>
                <a:latin typeface="Calibri" panose="020F0502020204030204" pitchFamily="34" charset="0"/>
                <a:ea typeface="Calibri" panose="020F0502020204030204" pitchFamily="34" charset="0"/>
                <a:cs typeface="Calibri" panose="020F0502020204030204" pitchFamily="34" charset="0"/>
              </a:rPr>
              <a:t>Kết nối đa nguồn dữ liệu</a:t>
            </a:r>
          </a:p>
          <a:p>
            <a:pPr>
              <a:lnSpc>
                <a:spcPct val="15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vi-VN" sz="1800" dirty="0">
                <a:solidFill>
                  <a:schemeClr val="tx1"/>
                </a:solidFill>
                <a:latin typeface="Calibri" panose="020F0502020204030204" pitchFamily="34" charset="0"/>
                <a:ea typeface="Calibri" panose="020F0502020204030204" pitchFamily="34" charset="0"/>
                <a:cs typeface="Calibri" panose="020F0502020204030204" pitchFamily="34" charset="0"/>
              </a:rPr>
              <a:t>Tích hợp dữ liệu thời gian thực</a:t>
            </a:r>
          </a:p>
          <a:p>
            <a:pPr>
              <a:lnSpc>
                <a:spcPct val="15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vi-VN" sz="1800" dirty="0">
                <a:solidFill>
                  <a:schemeClr val="tx1"/>
                </a:solidFill>
                <a:latin typeface="Calibri" panose="020F0502020204030204" pitchFamily="34" charset="0"/>
                <a:ea typeface="Calibri" panose="020F0502020204030204" pitchFamily="34" charset="0"/>
                <a:cs typeface="Calibri" panose="020F0502020204030204" pitchFamily="34" charset="0"/>
              </a:rPr>
              <a:t>Tính năng tự động gợi ý</a:t>
            </a:r>
          </a:p>
          <a:p>
            <a:pPr>
              <a:lnSpc>
                <a:spcPct val="15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vi-VN" sz="1800" dirty="0">
                <a:solidFill>
                  <a:schemeClr val="tx1"/>
                </a:solidFill>
                <a:latin typeface="Calibri" panose="020F0502020204030204" pitchFamily="34" charset="0"/>
                <a:ea typeface="Calibri" panose="020F0502020204030204" pitchFamily="34" charset="0"/>
                <a:cs typeface="Calibri" panose="020F0502020204030204" pitchFamily="34" charset="0"/>
              </a:rPr>
              <a:t>Tính tương tác và lọc dữ liệu</a:t>
            </a:r>
          </a:p>
          <a:p>
            <a:pPr>
              <a:lnSpc>
                <a:spcPct val="15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vi-VN" sz="1800" dirty="0">
                <a:solidFill>
                  <a:schemeClr val="tx1"/>
                </a:solidFill>
                <a:latin typeface="Calibri" panose="020F0502020204030204" pitchFamily="34" charset="0"/>
                <a:ea typeface="Calibri" panose="020F0502020204030204" pitchFamily="34" charset="0"/>
                <a:cs typeface="Calibri" panose="020F0502020204030204" pitchFamily="34" charset="0"/>
              </a:rPr>
              <a:t>Phân tích dữ liệu</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vi-VN" sz="1800" dirty="0">
                <a:solidFill>
                  <a:schemeClr val="tx1"/>
                </a:solidFill>
                <a:latin typeface="Calibri" panose="020F0502020204030204" pitchFamily="34" charset="0"/>
                <a:ea typeface="Calibri" panose="020F0502020204030204" pitchFamily="34" charset="0"/>
                <a:cs typeface="Calibri" panose="020F0502020204030204" pitchFamily="34" charset="0"/>
              </a:rPr>
              <a:t>Tính di động</a:t>
            </a:r>
          </a:p>
          <a:p>
            <a:pPr>
              <a:lnSpc>
                <a:spcPct val="15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vi-VN" sz="1800" dirty="0">
                <a:solidFill>
                  <a:schemeClr val="tx1"/>
                </a:solidFill>
                <a:latin typeface="Calibri" panose="020F0502020204030204" pitchFamily="34" charset="0"/>
                <a:ea typeface="Calibri" panose="020F0502020204030204" pitchFamily="34" charset="0"/>
                <a:cs typeface="Calibri" panose="020F0502020204030204" pitchFamily="34" charset="0"/>
              </a:rPr>
              <a:t>Chia sẻ và xuất báo cáo</a:t>
            </a:r>
          </a:p>
          <a:p>
            <a:pPr>
              <a:lnSpc>
                <a:spcPct val="150000"/>
              </a:lnSpc>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720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2318147" y="248016"/>
            <a:ext cx="5550694" cy="584775"/>
          </a:xfrm>
          <a:prstGeom prst="rect">
            <a:avLst/>
          </a:prstGeom>
          <a:noFill/>
        </p:spPr>
        <p:txBody>
          <a:bodyPr wrap="square" rtlCol="0">
            <a:spAutoFit/>
          </a:bodyPr>
          <a:lstStyle/>
          <a:p>
            <a:r>
              <a:rPr lang="en-US" sz="3200" b="1">
                <a:solidFill>
                  <a:schemeClr val="tx1"/>
                </a:solidFill>
                <a:latin typeface="Calibri" panose="020F0502020204030204" pitchFamily="34" charset="0"/>
                <a:ea typeface="Calibri" panose="020F0502020204030204" pitchFamily="34" charset="0"/>
                <a:cs typeface="Calibri" panose="020F0502020204030204" pitchFamily="34" charset="0"/>
              </a:rPr>
              <a:t>Trực quan hóa dữ liệu</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5843F6B-5A30-382E-98C2-D1F7884CF4FE}"/>
              </a:ext>
            </a:extLst>
          </p:cNvPr>
          <p:cNvPicPr>
            <a:picLocks noChangeAspect="1"/>
          </p:cNvPicPr>
          <p:nvPr/>
        </p:nvPicPr>
        <p:blipFill>
          <a:blip r:embed="rId2"/>
          <a:stretch>
            <a:fillRect/>
          </a:stretch>
        </p:blipFill>
        <p:spPr>
          <a:xfrm>
            <a:off x="2318147" y="1236495"/>
            <a:ext cx="4467225" cy="2931616"/>
          </a:xfrm>
          <a:prstGeom prst="rect">
            <a:avLst/>
          </a:prstGeom>
        </p:spPr>
      </p:pic>
    </p:spTree>
    <p:extLst>
      <p:ext uri="{BB962C8B-B14F-4D97-AF65-F5344CB8AC3E}">
        <p14:creationId xmlns:p14="http://schemas.microsoft.com/office/powerpoint/2010/main" val="3873808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1796653" y="385763"/>
            <a:ext cx="5550694" cy="584775"/>
          </a:xfrm>
          <a:prstGeom prst="rect">
            <a:avLst/>
          </a:prstGeom>
          <a:noFill/>
        </p:spPr>
        <p:txBody>
          <a:bodyPr wrap="square" rtlCol="0">
            <a:spAutoFit/>
          </a:bodyPr>
          <a:lstStyle/>
          <a:p>
            <a:r>
              <a:rPr lang="en-US" sz="3200" b="1">
                <a:solidFill>
                  <a:schemeClr val="tx1"/>
                </a:solidFill>
                <a:latin typeface="Calibri" panose="020F0502020204030204" pitchFamily="34" charset="0"/>
                <a:ea typeface="Calibri" panose="020F0502020204030204" pitchFamily="34" charset="0"/>
                <a:cs typeface="Calibri" panose="020F0502020204030204" pitchFamily="34" charset="0"/>
              </a:rPr>
              <a:t>Kết nối dữ liệu từ nhiều nguồn</a:t>
            </a:r>
          </a:p>
        </p:txBody>
      </p:sp>
      <p:pic>
        <p:nvPicPr>
          <p:cNvPr id="10" name="Picture 9">
            <a:extLst>
              <a:ext uri="{FF2B5EF4-FFF2-40B4-BE49-F238E27FC236}">
                <a16:creationId xmlns:a16="http://schemas.microsoft.com/office/drawing/2014/main" id="{C0724F12-651D-9E4A-C8F2-3FF0038EE369}"/>
              </a:ext>
            </a:extLst>
          </p:cNvPr>
          <p:cNvPicPr>
            <a:picLocks noChangeAspect="1"/>
          </p:cNvPicPr>
          <p:nvPr/>
        </p:nvPicPr>
        <p:blipFill>
          <a:blip r:embed="rId2"/>
          <a:stretch>
            <a:fillRect/>
          </a:stretch>
        </p:blipFill>
        <p:spPr>
          <a:xfrm>
            <a:off x="4622007" y="2486444"/>
            <a:ext cx="2929012" cy="1824265"/>
          </a:xfrm>
          <a:prstGeom prst="rect">
            <a:avLst/>
          </a:prstGeom>
        </p:spPr>
      </p:pic>
      <p:pic>
        <p:nvPicPr>
          <p:cNvPr id="3" name="Picture 2">
            <a:extLst>
              <a:ext uri="{FF2B5EF4-FFF2-40B4-BE49-F238E27FC236}">
                <a16:creationId xmlns:a16="http://schemas.microsoft.com/office/drawing/2014/main" id="{010779D5-6D3C-04C6-CF16-8427862537D8}"/>
              </a:ext>
            </a:extLst>
          </p:cNvPr>
          <p:cNvPicPr>
            <a:picLocks noChangeAspect="1"/>
          </p:cNvPicPr>
          <p:nvPr/>
        </p:nvPicPr>
        <p:blipFill>
          <a:blip r:embed="rId3"/>
          <a:stretch>
            <a:fillRect/>
          </a:stretch>
        </p:blipFill>
        <p:spPr>
          <a:xfrm>
            <a:off x="1457326" y="2327015"/>
            <a:ext cx="2143125" cy="2143125"/>
          </a:xfrm>
          <a:prstGeom prst="rect">
            <a:avLst/>
          </a:prstGeom>
        </p:spPr>
      </p:pic>
    </p:spTree>
    <p:extLst>
      <p:ext uri="{BB962C8B-B14F-4D97-AF65-F5344CB8AC3E}">
        <p14:creationId xmlns:p14="http://schemas.microsoft.com/office/powerpoint/2010/main" val="3701641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1332309" y="308731"/>
            <a:ext cx="6450807" cy="584775"/>
          </a:xfrm>
          <a:prstGeom prst="rect">
            <a:avLst/>
          </a:prstGeom>
          <a:noFill/>
        </p:spPr>
        <p:txBody>
          <a:bodyPr wrap="square" rtlCol="0">
            <a:spAutoFit/>
          </a:bodyPr>
          <a:lstStyle/>
          <a:p>
            <a:r>
              <a:rPr lang="en-US" sz="3200" b="1">
                <a:solidFill>
                  <a:schemeClr val="tx1"/>
                </a:solidFill>
                <a:latin typeface="Calibri" panose="020F0502020204030204" pitchFamily="34" charset="0"/>
                <a:ea typeface="Calibri" panose="020F0502020204030204" pitchFamily="34" charset="0"/>
                <a:cs typeface="Calibri" panose="020F0502020204030204" pitchFamily="34" charset="0"/>
              </a:rPr>
              <a:t>Phân tích dữ liệu theo thời gian thực</a:t>
            </a:r>
          </a:p>
        </p:txBody>
      </p:sp>
      <p:pic>
        <p:nvPicPr>
          <p:cNvPr id="3074" name="Picture 2" descr="6 Benefits of Real-Time Data Analytics | Sigma Computing">
            <a:extLst>
              <a:ext uri="{FF2B5EF4-FFF2-40B4-BE49-F238E27FC236}">
                <a16:creationId xmlns:a16="http://schemas.microsoft.com/office/drawing/2014/main" id="{D67C2164-5D4D-FE1B-24E7-8772867D6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7" y="1309152"/>
            <a:ext cx="3864770" cy="239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36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1855589" y="287300"/>
            <a:ext cx="5054204" cy="584775"/>
          </a:xfrm>
          <a:prstGeom prst="rect">
            <a:avLst/>
          </a:prstGeom>
          <a:noFill/>
        </p:spPr>
        <p:txBody>
          <a:bodyPr wrap="square" rtlCol="0">
            <a:spAutoFit/>
          </a:bodyPr>
          <a:lstStyle/>
          <a:p>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Tính</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năng</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tự</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động</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gợi</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 ý</a:t>
            </a:r>
          </a:p>
        </p:txBody>
      </p:sp>
      <p:pic>
        <p:nvPicPr>
          <p:cNvPr id="3" name="Picture 2">
            <a:extLst>
              <a:ext uri="{FF2B5EF4-FFF2-40B4-BE49-F238E27FC236}">
                <a16:creationId xmlns:a16="http://schemas.microsoft.com/office/drawing/2014/main" id="{8C2EF3C0-9F90-F787-F1AA-BCFEBBAF254E}"/>
              </a:ext>
            </a:extLst>
          </p:cNvPr>
          <p:cNvPicPr>
            <a:picLocks noChangeAspect="1"/>
          </p:cNvPicPr>
          <p:nvPr/>
        </p:nvPicPr>
        <p:blipFill>
          <a:blip r:embed="rId2"/>
          <a:stretch>
            <a:fillRect/>
          </a:stretch>
        </p:blipFill>
        <p:spPr>
          <a:xfrm>
            <a:off x="1789510" y="1570272"/>
            <a:ext cx="4875609" cy="2742530"/>
          </a:xfrm>
          <a:prstGeom prst="rect">
            <a:avLst/>
          </a:prstGeom>
        </p:spPr>
      </p:pic>
    </p:spTree>
    <p:extLst>
      <p:ext uri="{BB962C8B-B14F-4D97-AF65-F5344CB8AC3E}">
        <p14:creationId xmlns:p14="http://schemas.microsoft.com/office/powerpoint/2010/main" val="2255705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2050257" y="480181"/>
            <a:ext cx="5155108" cy="584775"/>
          </a:xfrm>
          <a:prstGeom prst="rect">
            <a:avLst/>
          </a:prstGeom>
          <a:noFill/>
        </p:spPr>
        <p:txBody>
          <a:bodyPr wrap="square" rtlCol="0">
            <a:spAutoFit/>
          </a:bodyPr>
          <a:lstStyle/>
          <a:p>
            <a:r>
              <a:rPr lang="vi-VN" sz="3200" b="1" dirty="0">
                <a:solidFill>
                  <a:schemeClr val="tx1"/>
                </a:solidFill>
                <a:latin typeface="Calibri" panose="020F0502020204030204" pitchFamily="34" charset="0"/>
                <a:ea typeface="Calibri" panose="020F0502020204030204" pitchFamily="34" charset="0"/>
                <a:cs typeface="Calibri" panose="020F0502020204030204" pitchFamily="34" charset="0"/>
              </a:rPr>
              <a:t>Tính tương tác và lọc dữ liệu</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3F8BAA9-BC49-C9D4-6924-065CE3FF4CDE}"/>
              </a:ext>
            </a:extLst>
          </p:cNvPr>
          <p:cNvPicPr>
            <a:picLocks noChangeAspect="1"/>
          </p:cNvPicPr>
          <p:nvPr/>
        </p:nvPicPr>
        <p:blipFill>
          <a:blip r:embed="rId2"/>
          <a:stretch>
            <a:fillRect/>
          </a:stretch>
        </p:blipFill>
        <p:spPr>
          <a:xfrm>
            <a:off x="2050257" y="1521618"/>
            <a:ext cx="4757738" cy="2643188"/>
          </a:xfrm>
          <a:prstGeom prst="rect">
            <a:avLst/>
          </a:prstGeom>
        </p:spPr>
      </p:pic>
    </p:spTree>
    <p:extLst>
      <p:ext uri="{BB962C8B-B14F-4D97-AF65-F5344CB8AC3E}">
        <p14:creationId xmlns:p14="http://schemas.microsoft.com/office/powerpoint/2010/main" val="3020656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2050257" y="480181"/>
            <a:ext cx="5155108" cy="584775"/>
          </a:xfrm>
          <a:prstGeom prst="rect">
            <a:avLst/>
          </a:prstGeom>
          <a:noFill/>
        </p:spPr>
        <p:txBody>
          <a:bodyPr wrap="square" rtlCol="0">
            <a:spAutoFit/>
          </a:bodyPr>
          <a:lstStyle/>
          <a:p>
            <a:r>
              <a:rPr lang="vi-VN" sz="3200" b="1" dirty="0">
                <a:solidFill>
                  <a:schemeClr val="tx1"/>
                </a:solidFill>
                <a:latin typeface="Calibri" panose="020F0502020204030204" pitchFamily="34" charset="0"/>
                <a:ea typeface="Calibri" panose="020F0502020204030204" pitchFamily="34" charset="0"/>
                <a:cs typeface="Calibri" panose="020F0502020204030204" pitchFamily="34" charset="0"/>
              </a:rPr>
              <a:t>Tính di động</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F6441C6-482A-7DB5-6947-29AA1AB6C111}"/>
              </a:ext>
            </a:extLst>
          </p:cNvPr>
          <p:cNvPicPr>
            <a:picLocks noChangeAspect="1"/>
          </p:cNvPicPr>
          <p:nvPr/>
        </p:nvPicPr>
        <p:blipFill>
          <a:blip r:embed="rId2"/>
          <a:stretch>
            <a:fillRect/>
          </a:stretch>
        </p:blipFill>
        <p:spPr>
          <a:xfrm>
            <a:off x="2179886" y="1347787"/>
            <a:ext cx="4895850" cy="2447925"/>
          </a:xfrm>
          <a:prstGeom prst="rect">
            <a:avLst/>
          </a:prstGeom>
        </p:spPr>
      </p:pic>
    </p:spTree>
    <p:extLst>
      <p:ext uri="{BB962C8B-B14F-4D97-AF65-F5344CB8AC3E}">
        <p14:creationId xmlns:p14="http://schemas.microsoft.com/office/powerpoint/2010/main" val="26315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332184" y="46109"/>
            <a:ext cx="8479631" cy="830997"/>
          </a:xfrm>
          <a:prstGeom prst="rect">
            <a:avLst/>
          </a:prstGeom>
          <a:noFill/>
        </p:spPr>
        <p:txBody>
          <a:bodyPr wrap="square" rtlCol="0">
            <a:spAutoFit/>
          </a:bodyPr>
          <a:lstStyle/>
          <a:p>
            <a:pPr algn="ctr"/>
            <a:r>
              <a:rPr lang="en-US" sz="4800" b="1">
                <a:solidFill>
                  <a:schemeClr val="tx1"/>
                </a:solidFill>
                <a:latin typeface="Calibri" panose="020F0502020204030204" pitchFamily="34" charset="0"/>
                <a:ea typeface="Calibri" panose="020F0502020204030204" pitchFamily="34" charset="0"/>
                <a:cs typeface="Calibri" panose="020F0502020204030204" pitchFamily="34" charset="0"/>
              </a:rPr>
              <a:t>Nội dung</a:t>
            </a:r>
          </a:p>
        </p:txBody>
      </p:sp>
      <p:sp>
        <p:nvSpPr>
          <p:cNvPr id="4" name="TextBox 3">
            <a:extLst>
              <a:ext uri="{FF2B5EF4-FFF2-40B4-BE49-F238E27FC236}">
                <a16:creationId xmlns:a16="http://schemas.microsoft.com/office/drawing/2014/main" id="{259D897B-0C40-73C4-405A-3E26BC23EDC9}"/>
              </a:ext>
            </a:extLst>
          </p:cNvPr>
          <p:cNvSpPr txBox="1"/>
          <p:nvPr/>
        </p:nvSpPr>
        <p:spPr>
          <a:xfrm>
            <a:off x="963869" y="983044"/>
            <a:ext cx="3200937" cy="954107"/>
          </a:xfrm>
          <a:prstGeom prst="rect">
            <a:avLst/>
          </a:prstGeom>
          <a:noFill/>
        </p:spPr>
        <p:txBody>
          <a:bodyPr wrap="square" rtlCol="0">
            <a:spAutoFit/>
          </a:bodyPr>
          <a:lstStyle/>
          <a:p>
            <a:r>
              <a:rPr lang="vi-VN" sz="2800" dirty="0">
                <a:solidFill>
                  <a:schemeClr val="accent2"/>
                </a:solidFill>
                <a:latin typeface="Calibri" panose="020F0502020204030204" pitchFamily="34" charset="0"/>
                <a:ea typeface="Calibri" panose="020F0502020204030204" pitchFamily="34" charset="0"/>
                <a:cs typeface="Calibri" panose="020F0502020204030204" pitchFamily="34" charset="0"/>
              </a:rPr>
              <a:t>Giới thiệu sơ lược về </a:t>
            </a:r>
            <a:endPar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Tableau</a:t>
            </a:r>
            <a:endParaRPr lang="vi-VN" sz="28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9A594A0-A882-17C6-005D-7515DCACDE3A}"/>
              </a:ext>
            </a:extLst>
          </p:cNvPr>
          <p:cNvSpPr txBox="1"/>
          <p:nvPr/>
        </p:nvSpPr>
        <p:spPr>
          <a:xfrm>
            <a:off x="963869" y="2491725"/>
            <a:ext cx="3521869" cy="523220"/>
          </a:xfrm>
          <a:prstGeom prst="rect">
            <a:avLst/>
          </a:prstGeom>
          <a:noFill/>
        </p:spPr>
        <p:txBody>
          <a:bodyPr wrap="square" rtlCol="0">
            <a:spAutoFit/>
          </a:bodyPr>
          <a:lstStyle/>
          <a:p>
            <a:r>
              <a:rPr lang="en-US" sz="2800" dirty="0" err="1">
                <a:solidFill>
                  <a:schemeClr val="accent2"/>
                </a:solidFill>
                <a:latin typeface="Calibri" panose="020F0502020204030204" pitchFamily="34" charset="0"/>
                <a:ea typeface="Calibri" panose="020F0502020204030204" pitchFamily="34" charset="0"/>
                <a:cs typeface="Calibri" panose="020F0502020204030204" pitchFamily="34" charset="0"/>
              </a:rPr>
              <a:t>Cách</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accent2"/>
                </a:solidFill>
                <a:latin typeface="Calibri" panose="020F0502020204030204" pitchFamily="34" charset="0"/>
                <a:ea typeface="Calibri" panose="020F0502020204030204" pitchFamily="34" charset="0"/>
                <a:cs typeface="Calibri" panose="020F0502020204030204" pitchFamily="34" charset="0"/>
              </a:rPr>
              <a:t>cài</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accent2"/>
                </a:solidFill>
                <a:latin typeface="Calibri" panose="020F0502020204030204" pitchFamily="34" charset="0"/>
                <a:ea typeface="Calibri" panose="020F0502020204030204" pitchFamily="34" charset="0"/>
                <a:cs typeface="Calibri" panose="020F0502020204030204" pitchFamily="34" charset="0"/>
              </a:rPr>
              <a:t>đặt</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Tableau</a:t>
            </a:r>
          </a:p>
        </p:txBody>
      </p:sp>
      <p:sp>
        <p:nvSpPr>
          <p:cNvPr id="6" name="TextBox 5">
            <a:extLst>
              <a:ext uri="{FF2B5EF4-FFF2-40B4-BE49-F238E27FC236}">
                <a16:creationId xmlns:a16="http://schemas.microsoft.com/office/drawing/2014/main" id="{5BF63FBF-6ACD-B6BE-21C0-52D5A6FE5D38}"/>
              </a:ext>
            </a:extLst>
          </p:cNvPr>
          <p:cNvSpPr txBox="1"/>
          <p:nvPr/>
        </p:nvSpPr>
        <p:spPr>
          <a:xfrm>
            <a:off x="963869" y="3726235"/>
            <a:ext cx="3714750" cy="954107"/>
          </a:xfrm>
          <a:prstGeom prst="rect">
            <a:avLst/>
          </a:prstGeom>
          <a:noFill/>
        </p:spPr>
        <p:txBody>
          <a:bodyPr wrap="square" rtlCol="0">
            <a:spAutoFit/>
          </a:bodyPr>
          <a:lstStyle/>
          <a:p>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Giới</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thiệu</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giao</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diện</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làm</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việc</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của</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TABLEAU</a:t>
            </a:r>
          </a:p>
        </p:txBody>
      </p:sp>
      <p:sp>
        <p:nvSpPr>
          <p:cNvPr id="8" name="TextBox 7">
            <a:extLst>
              <a:ext uri="{FF2B5EF4-FFF2-40B4-BE49-F238E27FC236}">
                <a16:creationId xmlns:a16="http://schemas.microsoft.com/office/drawing/2014/main" id="{1638F7B5-478E-5A65-8EA8-315B1A63D987}"/>
              </a:ext>
            </a:extLst>
          </p:cNvPr>
          <p:cNvSpPr txBox="1"/>
          <p:nvPr/>
        </p:nvSpPr>
        <p:spPr>
          <a:xfrm>
            <a:off x="5465505" y="979960"/>
            <a:ext cx="3346310" cy="523220"/>
          </a:xfrm>
          <a:prstGeom prst="rect">
            <a:avLst/>
          </a:prstGeom>
          <a:noFill/>
        </p:spPr>
        <p:txBody>
          <a:bodyPr wrap="square" rtlCol="0">
            <a:spAutoFit/>
          </a:bodyPr>
          <a:lstStyle/>
          <a:p>
            <a:r>
              <a:rPr lang="en-US" sz="2800" dirty="0" err="1">
                <a:solidFill>
                  <a:schemeClr val="accent2"/>
                </a:solidFill>
                <a:latin typeface="Calibri" panose="020F0502020204030204" pitchFamily="34" charset="0"/>
                <a:ea typeface="Calibri" panose="020F0502020204030204" pitchFamily="34" charset="0"/>
                <a:cs typeface="Calibri" panose="020F0502020204030204" pitchFamily="34" charset="0"/>
              </a:rPr>
              <a:t>Hạn</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accent2"/>
                </a:solidFill>
                <a:latin typeface="Calibri" panose="020F0502020204030204" pitchFamily="34" charset="0"/>
                <a:ea typeface="Calibri" panose="020F0502020204030204" pitchFamily="34" charset="0"/>
                <a:cs typeface="Calibri" panose="020F0502020204030204" pitchFamily="34" charset="0"/>
              </a:rPr>
              <a:t>chế</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accent2"/>
                </a:solidFill>
                <a:latin typeface="Calibri" panose="020F0502020204030204" pitchFamily="34" charset="0"/>
                <a:ea typeface="Calibri" panose="020F0502020204030204" pitchFamily="34" charset="0"/>
                <a:cs typeface="Calibri" panose="020F0502020204030204" pitchFamily="34" charset="0"/>
              </a:rPr>
              <a:t>của</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Tableau</a:t>
            </a:r>
          </a:p>
        </p:txBody>
      </p:sp>
      <p:sp>
        <p:nvSpPr>
          <p:cNvPr id="9" name="TextBox 8">
            <a:extLst>
              <a:ext uri="{FF2B5EF4-FFF2-40B4-BE49-F238E27FC236}">
                <a16:creationId xmlns:a16="http://schemas.microsoft.com/office/drawing/2014/main" id="{493AE138-3369-870B-E2FE-FD6F52CB80C4}"/>
              </a:ext>
            </a:extLst>
          </p:cNvPr>
          <p:cNvSpPr txBox="1"/>
          <p:nvPr/>
        </p:nvSpPr>
        <p:spPr>
          <a:xfrm>
            <a:off x="5465505" y="2486240"/>
            <a:ext cx="3636169" cy="954107"/>
          </a:xfrm>
          <a:prstGeom prst="rect">
            <a:avLst/>
          </a:prstGeom>
          <a:noFill/>
        </p:spPr>
        <p:txBody>
          <a:bodyPr wrap="square" rtlCol="0">
            <a:spAutoFit/>
          </a:bodyPr>
          <a:lstStyle/>
          <a:p>
            <a:r>
              <a:rPr lang="en-US" sz="2800">
                <a:solidFill>
                  <a:schemeClr val="accent2"/>
                </a:solidFill>
                <a:latin typeface="Calibri" panose="020F0502020204030204" pitchFamily="34" charset="0"/>
                <a:ea typeface="Calibri" panose="020F0502020204030204" pitchFamily="34" charset="0"/>
                <a:cs typeface="Calibri" panose="020F0502020204030204" pitchFamily="34" charset="0"/>
              </a:rPr>
              <a:t>DASHBOARD</a:t>
            </a:r>
          </a:p>
          <a:p>
            <a:endParaRPr lang="en-US" sz="280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Google Shape;2633;p64">
            <a:extLst>
              <a:ext uri="{FF2B5EF4-FFF2-40B4-BE49-F238E27FC236}">
                <a16:creationId xmlns:a16="http://schemas.microsoft.com/office/drawing/2014/main" id="{C1471840-7466-62CD-91EE-9C53E49C3BC5}"/>
              </a:ext>
            </a:extLst>
          </p:cNvPr>
          <p:cNvSpPr/>
          <p:nvPr/>
        </p:nvSpPr>
        <p:spPr>
          <a:xfrm>
            <a:off x="219869" y="979960"/>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solidFill>
                  <a:schemeClr val="accent2"/>
                </a:solidFill>
                <a:latin typeface="Calibri" panose="020F0502020204030204" pitchFamily="34" charset="0"/>
                <a:ea typeface="Calibri" panose="020F0502020204030204" pitchFamily="34" charset="0"/>
                <a:cs typeface="Calibri" panose="020F0502020204030204" pitchFamily="34" charset="0"/>
              </a:rPr>
              <a:t>01</a:t>
            </a:r>
            <a:endParaRPr sz="280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Google Shape;2633;p64">
            <a:extLst>
              <a:ext uri="{FF2B5EF4-FFF2-40B4-BE49-F238E27FC236}">
                <a16:creationId xmlns:a16="http://schemas.microsoft.com/office/drawing/2014/main" id="{7A8FEF40-9BFC-5685-392E-85E9F2DBA01F}"/>
              </a:ext>
            </a:extLst>
          </p:cNvPr>
          <p:cNvSpPr/>
          <p:nvPr/>
        </p:nvSpPr>
        <p:spPr>
          <a:xfrm>
            <a:off x="219869" y="2395650"/>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solidFill>
                  <a:schemeClr val="accent2"/>
                </a:solidFill>
                <a:latin typeface="Calibri" panose="020F0502020204030204" pitchFamily="34" charset="0"/>
                <a:ea typeface="Calibri" panose="020F0502020204030204" pitchFamily="34" charset="0"/>
                <a:cs typeface="Calibri" panose="020F0502020204030204" pitchFamily="34" charset="0"/>
              </a:rPr>
              <a:t>02</a:t>
            </a:r>
            <a:endParaRPr sz="280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Google Shape;2633;p64">
            <a:extLst>
              <a:ext uri="{FF2B5EF4-FFF2-40B4-BE49-F238E27FC236}">
                <a16:creationId xmlns:a16="http://schemas.microsoft.com/office/drawing/2014/main" id="{0B1F5491-FE97-86EF-19B5-FA615863309D}"/>
              </a:ext>
            </a:extLst>
          </p:cNvPr>
          <p:cNvSpPr/>
          <p:nvPr/>
        </p:nvSpPr>
        <p:spPr>
          <a:xfrm>
            <a:off x="219869" y="3811340"/>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solidFill>
                  <a:schemeClr val="accent2"/>
                </a:solidFill>
                <a:latin typeface="Calibri" panose="020F0502020204030204" pitchFamily="34" charset="0"/>
                <a:ea typeface="Calibri" panose="020F0502020204030204" pitchFamily="34" charset="0"/>
                <a:cs typeface="Calibri" panose="020F0502020204030204" pitchFamily="34" charset="0"/>
              </a:rPr>
              <a:t>03</a:t>
            </a:r>
            <a:endParaRPr sz="280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633;p64">
            <a:extLst>
              <a:ext uri="{FF2B5EF4-FFF2-40B4-BE49-F238E27FC236}">
                <a16:creationId xmlns:a16="http://schemas.microsoft.com/office/drawing/2014/main" id="{E24C4849-9072-8CF3-F8D5-FED29040FAB6}"/>
              </a:ext>
            </a:extLst>
          </p:cNvPr>
          <p:cNvSpPr/>
          <p:nvPr/>
        </p:nvSpPr>
        <p:spPr>
          <a:xfrm>
            <a:off x="4678619" y="979960"/>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solidFill>
                  <a:schemeClr val="accent2"/>
                </a:solidFill>
                <a:latin typeface="Calibri" panose="020F0502020204030204" pitchFamily="34" charset="0"/>
                <a:ea typeface="Calibri" panose="020F0502020204030204" pitchFamily="34" charset="0"/>
                <a:cs typeface="Calibri" panose="020F0502020204030204" pitchFamily="34" charset="0"/>
              </a:rPr>
              <a:t>04</a:t>
            </a:r>
            <a:endParaRPr sz="280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Google Shape;2633;p64">
            <a:extLst>
              <a:ext uri="{FF2B5EF4-FFF2-40B4-BE49-F238E27FC236}">
                <a16:creationId xmlns:a16="http://schemas.microsoft.com/office/drawing/2014/main" id="{5BF7BB0D-CB0A-BC2A-66D6-5894E11AC75E}"/>
              </a:ext>
            </a:extLst>
          </p:cNvPr>
          <p:cNvSpPr/>
          <p:nvPr/>
        </p:nvSpPr>
        <p:spPr>
          <a:xfrm>
            <a:off x="4678619" y="2395650"/>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solidFill>
                  <a:schemeClr val="accent2"/>
                </a:solidFill>
                <a:latin typeface="Calibri" panose="020F0502020204030204" pitchFamily="34" charset="0"/>
                <a:ea typeface="Calibri" panose="020F0502020204030204" pitchFamily="34" charset="0"/>
                <a:cs typeface="Calibri" panose="020F0502020204030204" pitchFamily="34" charset="0"/>
              </a:rPr>
              <a:t>05</a:t>
            </a:r>
            <a:endParaRPr sz="280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31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p:tgtEl>
                                          <p:spTgt spid="1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p:tgtEl>
                                          <p:spTgt spid="11"/>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p:tgtEl>
                                          <p:spTgt spid="12"/>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p:tgtEl>
                                          <p:spTgt spid="13"/>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p:tgtEl>
                                          <p:spTgt spid="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1685926" y="330044"/>
            <a:ext cx="5155108" cy="584775"/>
          </a:xfrm>
          <a:prstGeom prst="rect">
            <a:avLst/>
          </a:prstGeom>
          <a:noFill/>
        </p:spPr>
        <p:txBody>
          <a:bodyPr wrap="square" rtlCol="0">
            <a:spAutoFit/>
          </a:bodyPr>
          <a:lstStyle/>
          <a:p>
            <a:r>
              <a:rPr lang="vi-VN" sz="3200" b="1" dirty="0">
                <a:solidFill>
                  <a:schemeClr val="tx1"/>
                </a:solidFill>
                <a:latin typeface="Calibri" panose="020F0502020204030204" pitchFamily="34" charset="0"/>
                <a:ea typeface="Calibri" panose="020F0502020204030204" pitchFamily="34" charset="0"/>
                <a:cs typeface="Calibri" panose="020F0502020204030204" pitchFamily="34" charset="0"/>
              </a:rPr>
              <a:t>Chia sẻ và xuất báo cáo</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BC1527F-39D4-3243-E627-12B1CEB5EFBF}"/>
              </a:ext>
            </a:extLst>
          </p:cNvPr>
          <p:cNvPicPr>
            <a:picLocks noChangeAspect="1"/>
          </p:cNvPicPr>
          <p:nvPr/>
        </p:nvPicPr>
        <p:blipFill>
          <a:blip r:embed="rId2"/>
          <a:stretch>
            <a:fillRect/>
          </a:stretch>
        </p:blipFill>
        <p:spPr>
          <a:xfrm>
            <a:off x="1382315" y="1255514"/>
            <a:ext cx="6250781" cy="2459237"/>
          </a:xfrm>
          <a:prstGeom prst="rect">
            <a:avLst/>
          </a:prstGeom>
        </p:spPr>
      </p:pic>
    </p:spTree>
    <p:extLst>
      <p:ext uri="{BB962C8B-B14F-4D97-AF65-F5344CB8AC3E}">
        <p14:creationId xmlns:p14="http://schemas.microsoft.com/office/powerpoint/2010/main" val="578047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sp>
        <p:nvSpPr>
          <p:cNvPr id="2788" name="Google Shape;2788;p76"/>
          <p:cNvSpPr txBox="1">
            <a:spLocks noGrp="1"/>
          </p:cNvSpPr>
          <p:nvPr>
            <p:ph type="title" idx="2"/>
          </p:nvPr>
        </p:nvSpPr>
        <p:spPr>
          <a:xfrm>
            <a:off x="7087931" y="2053104"/>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04</a:t>
            </a:r>
            <a:endParaRPr>
              <a:latin typeface="Calibri" panose="020F0502020204030204" pitchFamily="34" charset="0"/>
              <a:ea typeface="Calibri" panose="020F0502020204030204" pitchFamily="34" charset="0"/>
              <a:cs typeface="Calibri" panose="020F0502020204030204" pitchFamily="34" charset="0"/>
            </a:endParaRPr>
          </a:p>
        </p:txBody>
      </p:sp>
      <p:sp>
        <p:nvSpPr>
          <p:cNvPr id="2789" name="Google Shape;2789;p76"/>
          <p:cNvSpPr txBox="1">
            <a:spLocks noGrp="1"/>
          </p:cNvSpPr>
          <p:nvPr>
            <p:ph type="title"/>
          </p:nvPr>
        </p:nvSpPr>
        <p:spPr>
          <a:xfrm>
            <a:off x="1213506" y="1878849"/>
            <a:ext cx="4853700" cy="150014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Calibri" panose="020F0502020204030204" pitchFamily="34" charset="0"/>
                <a:ea typeface="Calibri" panose="020F0502020204030204" pitchFamily="34" charset="0"/>
                <a:cs typeface="Calibri" panose="020F0502020204030204" pitchFamily="34" charset="0"/>
              </a:rPr>
              <a:t>Hạn chế của Tableau</a:t>
            </a:r>
            <a:endParaRPr sz="4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776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89"/>
                                        </p:tgtEl>
                                        <p:attrNameLst>
                                          <p:attrName>style.visibility</p:attrName>
                                        </p:attrNameLst>
                                      </p:cBhvr>
                                      <p:to>
                                        <p:strVal val="visible"/>
                                      </p:to>
                                    </p:set>
                                    <p:anim calcmode="lin" valueType="num">
                                      <p:cBhvr additive="base">
                                        <p:cTn id="7" dur="1000"/>
                                        <p:tgtEl>
                                          <p:spTgt spid="278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8"/>
                                        </p:tgtEl>
                                        <p:attrNameLst>
                                          <p:attrName>style.visibility</p:attrName>
                                        </p:attrNameLst>
                                      </p:cBhvr>
                                      <p:to>
                                        <p:strVal val="visible"/>
                                      </p:to>
                                    </p:set>
                                    <p:animEffect transition="in" filter="fade">
                                      <p:cBhvr>
                                        <p:cTn id="12" dur="1000"/>
                                        <p:tgtEl>
                                          <p:spTgt spid="2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1320676" y="338912"/>
            <a:ext cx="6349454" cy="584775"/>
          </a:xfrm>
          <a:prstGeom prst="rect">
            <a:avLst/>
          </a:prstGeom>
          <a:noFill/>
        </p:spPr>
        <p:txBody>
          <a:bodyPr wrap="square" rtlCol="0">
            <a:spAutoFit/>
          </a:bodyPr>
          <a:lstStyle/>
          <a:p>
            <a:r>
              <a:rPr lang="vi-VN" sz="3200" b="1">
                <a:solidFill>
                  <a:schemeClr val="tx1"/>
                </a:solidFill>
                <a:latin typeface="Calibri" panose="020F0502020204030204" pitchFamily="34" charset="0"/>
                <a:ea typeface="Calibri" panose="020F0502020204030204" pitchFamily="34" charset="0"/>
                <a:cs typeface="Calibri" panose="020F0502020204030204" pitchFamily="34" charset="0"/>
              </a:rPr>
              <a:t>Giới hạn về dung lượng và hiệu suất</a:t>
            </a:r>
            <a:endParaRPr lang="en-US" sz="3200" b="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Data Overflow Stock Photos - Free &amp; Royalty-Free Stock Photos from  Dreamstime">
            <a:extLst>
              <a:ext uri="{FF2B5EF4-FFF2-40B4-BE49-F238E27FC236}">
                <a16:creationId xmlns:a16="http://schemas.microsoft.com/office/drawing/2014/main" id="{D35A2BC4-E1E6-6A86-2E0D-3345D8064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412" y="1193006"/>
            <a:ext cx="4203982"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00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1164432" y="443903"/>
            <a:ext cx="8615362" cy="584775"/>
          </a:xfrm>
          <a:prstGeom prst="rect">
            <a:avLst/>
          </a:prstGeom>
          <a:noFill/>
        </p:spPr>
        <p:txBody>
          <a:bodyPr wrap="square" rtlCol="0">
            <a:spAutoFit/>
          </a:bodyPr>
          <a:lstStyle/>
          <a:p>
            <a:r>
              <a:rPr lang="vi-VN" sz="3200" b="1" dirty="0">
                <a:solidFill>
                  <a:schemeClr val="tx1"/>
                </a:solidFill>
                <a:latin typeface="Calibri" panose="020F0502020204030204" pitchFamily="34" charset="0"/>
                <a:ea typeface="Calibri" panose="020F0502020204030204" pitchFamily="34" charset="0"/>
                <a:cs typeface="Calibri" panose="020F0502020204030204" pitchFamily="34" charset="0"/>
              </a:rPr>
              <a:t>Khả năng tích hợp</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D6FA673-4F00-2507-DD35-090D91DDBE7B}"/>
              </a:ext>
            </a:extLst>
          </p:cNvPr>
          <p:cNvPicPr>
            <a:picLocks noChangeAspect="1"/>
          </p:cNvPicPr>
          <p:nvPr/>
        </p:nvPicPr>
        <p:blipFill>
          <a:blip r:embed="rId2"/>
          <a:stretch>
            <a:fillRect/>
          </a:stretch>
        </p:blipFill>
        <p:spPr>
          <a:xfrm>
            <a:off x="2636043" y="1441956"/>
            <a:ext cx="2737685" cy="2768165"/>
          </a:xfrm>
          <a:prstGeom prst="rect">
            <a:avLst/>
          </a:prstGeom>
        </p:spPr>
      </p:pic>
      <p:pic>
        <p:nvPicPr>
          <p:cNvPr id="6" name="Picture 5">
            <a:extLst>
              <a:ext uri="{FF2B5EF4-FFF2-40B4-BE49-F238E27FC236}">
                <a16:creationId xmlns:a16="http://schemas.microsoft.com/office/drawing/2014/main" id="{099D65C1-4E83-3FB4-9B6A-79C464C87C47}"/>
              </a:ext>
            </a:extLst>
          </p:cNvPr>
          <p:cNvPicPr>
            <a:picLocks noChangeAspect="1"/>
          </p:cNvPicPr>
          <p:nvPr/>
        </p:nvPicPr>
        <p:blipFill>
          <a:blip r:embed="rId3"/>
          <a:stretch>
            <a:fillRect/>
          </a:stretch>
        </p:blipFill>
        <p:spPr>
          <a:xfrm rot="1813982">
            <a:off x="4371976" y="1455271"/>
            <a:ext cx="1388268" cy="1388268"/>
          </a:xfrm>
          <a:prstGeom prst="rect">
            <a:avLst/>
          </a:prstGeom>
        </p:spPr>
      </p:pic>
      <p:pic>
        <p:nvPicPr>
          <p:cNvPr id="8198" name="Picture 6" descr="Question mark ">
            <a:extLst>
              <a:ext uri="{FF2B5EF4-FFF2-40B4-BE49-F238E27FC236}">
                <a16:creationId xmlns:a16="http://schemas.microsoft.com/office/drawing/2014/main" id="{7A86C5E5-A415-60DE-AE05-04EDB7385A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465723">
            <a:off x="2406101" y="147298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258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56ADF0-DBEF-8653-4E37-E2DF697E8762}"/>
              </a:ext>
            </a:extLst>
          </p:cNvPr>
          <p:cNvSpPr txBox="1"/>
          <p:nvPr/>
        </p:nvSpPr>
        <p:spPr>
          <a:xfrm>
            <a:off x="663910" y="509647"/>
            <a:ext cx="7344234" cy="584775"/>
          </a:xfrm>
          <a:prstGeom prst="rect">
            <a:avLst/>
          </a:prstGeom>
          <a:noFill/>
        </p:spPr>
        <p:txBody>
          <a:bodyPr wrap="square" rtlCol="0">
            <a:spAutoFit/>
          </a:bodyPr>
          <a:lstStyle/>
          <a:p>
            <a:r>
              <a:rPr lang="vi-VN" sz="3200" b="1" dirty="0">
                <a:solidFill>
                  <a:schemeClr val="tx1"/>
                </a:solidFill>
                <a:latin typeface="Calibri" panose="020F0502020204030204" pitchFamily="34" charset="0"/>
                <a:ea typeface="Calibri" panose="020F0502020204030204" pitchFamily="34" charset="0"/>
                <a:cs typeface="Calibri" panose="020F0502020204030204" pitchFamily="34" charset="0"/>
              </a:rPr>
              <a:t>Tableau là một phần mềm có giá khá cao</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D73698A-A61A-4C4A-6E60-96710C1A0458}"/>
              </a:ext>
            </a:extLst>
          </p:cNvPr>
          <p:cNvPicPr>
            <a:picLocks noChangeAspect="1"/>
          </p:cNvPicPr>
          <p:nvPr/>
        </p:nvPicPr>
        <p:blipFill>
          <a:blip r:embed="rId2"/>
          <a:stretch>
            <a:fillRect/>
          </a:stretch>
        </p:blipFill>
        <p:spPr>
          <a:xfrm>
            <a:off x="2138133" y="1528396"/>
            <a:ext cx="3810000" cy="2086708"/>
          </a:xfrm>
          <a:prstGeom prst="rect">
            <a:avLst/>
          </a:prstGeom>
        </p:spPr>
      </p:pic>
    </p:spTree>
    <p:extLst>
      <p:ext uri="{BB962C8B-B14F-4D97-AF65-F5344CB8AC3E}">
        <p14:creationId xmlns:p14="http://schemas.microsoft.com/office/powerpoint/2010/main" val="1541489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02"/>
        <p:cNvGrpSpPr/>
        <p:nvPr/>
      </p:nvGrpSpPr>
      <p:grpSpPr>
        <a:xfrm>
          <a:off x="0" y="0"/>
          <a:ext cx="0" cy="0"/>
          <a:chOff x="0" y="0"/>
          <a:chExt cx="0" cy="0"/>
        </a:xfrm>
      </p:grpSpPr>
      <p:sp>
        <p:nvSpPr>
          <p:cNvPr id="2904" name="Google Shape;2904;p86"/>
          <p:cNvSpPr txBox="1">
            <a:spLocks noGrp="1"/>
          </p:cNvSpPr>
          <p:nvPr>
            <p:ph type="title" idx="2"/>
          </p:nvPr>
        </p:nvSpPr>
        <p:spPr>
          <a:xfrm>
            <a:off x="930781" y="1016229"/>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05</a:t>
            </a:r>
            <a:endParaRPr>
              <a:latin typeface="Calibri" panose="020F0502020204030204" pitchFamily="34" charset="0"/>
              <a:ea typeface="Calibri" panose="020F0502020204030204" pitchFamily="34" charset="0"/>
              <a:cs typeface="Calibri" panose="020F0502020204030204" pitchFamily="34" charset="0"/>
            </a:endParaRPr>
          </a:p>
        </p:txBody>
      </p:sp>
      <p:sp>
        <p:nvSpPr>
          <p:cNvPr id="2905" name="Google Shape;2905;p86"/>
          <p:cNvSpPr txBox="1">
            <a:spLocks noGrp="1"/>
          </p:cNvSpPr>
          <p:nvPr>
            <p:ph type="subTitle" idx="1"/>
          </p:nvPr>
        </p:nvSpPr>
        <p:spPr>
          <a:xfrm>
            <a:off x="1227793" y="2689599"/>
            <a:ext cx="4701520" cy="143767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6600" b="1">
                <a:latin typeface="Calibri" panose="020F0502020204030204" pitchFamily="34" charset="0"/>
                <a:ea typeface="Calibri" panose="020F0502020204030204" pitchFamily="34" charset="0"/>
                <a:cs typeface="Calibri" panose="020F0502020204030204" pitchFamily="34" charset="0"/>
              </a:rPr>
              <a:t>DASHBOARD</a:t>
            </a:r>
            <a:endParaRPr sz="6600" b="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58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04"/>
                                        </p:tgtEl>
                                        <p:attrNameLst>
                                          <p:attrName>style.visibility</p:attrName>
                                        </p:attrNameLst>
                                      </p:cBhvr>
                                      <p:to>
                                        <p:strVal val="visible"/>
                                      </p:to>
                                    </p:set>
                                    <p:anim calcmode="lin" valueType="num">
                                      <p:cBhvr additive="base">
                                        <p:cTn id="7" dur="1000"/>
                                        <p:tgtEl>
                                          <p:spTgt spid="2904"/>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2905"/>
                                        </p:tgtEl>
                                        <p:attrNameLst>
                                          <p:attrName>style.visibility</p:attrName>
                                        </p:attrNameLst>
                                      </p:cBhvr>
                                      <p:to>
                                        <p:strVal val="visible"/>
                                      </p:to>
                                    </p:set>
                                    <p:anim calcmode="lin" valueType="num">
                                      <p:cBhvr additive="base">
                                        <p:cTn id="10" dur="1000"/>
                                        <p:tgtEl>
                                          <p:spTgt spid="2905"/>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04"/>
                                        </p:tgtEl>
                                        <p:attrNameLst>
                                          <p:attrName>style.visibility</p:attrName>
                                        </p:attrNameLst>
                                      </p:cBhvr>
                                      <p:to>
                                        <p:strVal val="visible"/>
                                      </p:to>
                                    </p:set>
                                    <p:animEffect transition="in" filter="fade">
                                      <p:cBhvr>
                                        <p:cTn id="15" dur="1000"/>
                                        <p:tgtEl>
                                          <p:spTgt spid="2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17C8-827D-5F26-AAA4-0F8FDC349B38}"/>
              </a:ext>
            </a:extLst>
          </p:cNvPr>
          <p:cNvSpPr>
            <a:spLocks noGrp="1"/>
          </p:cNvSpPr>
          <p:nvPr>
            <p:ph type="title"/>
          </p:nvPr>
        </p:nvSpPr>
        <p:spPr>
          <a:xfrm>
            <a:off x="2100750" y="892662"/>
            <a:ext cx="4942500" cy="841800"/>
          </a:xfrm>
        </p:spPr>
        <p:txBody>
          <a:bodyPr/>
          <a:lstStyle/>
          <a:p>
            <a:r>
              <a:rPr lang="en-US">
                <a:latin typeface="Calibri" panose="020F0502020204030204" pitchFamily="34" charset="0"/>
                <a:ea typeface="Calibri" panose="020F0502020204030204" pitchFamily="34" charset="0"/>
                <a:cs typeface="Calibri" panose="020F0502020204030204" pitchFamily="34" charset="0"/>
              </a:rPr>
              <a:t>Tập dữ liệu</a:t>
            </a:r>
          </a:p>
        </p:txBody>
      </p:sp>
      <p:pic>
        <p:nvPicPr>
          <p:cNvPr id="1026" name="Picture 2" descr="Csv Generic Flat icon">
            <a:extLst>
              <a:ext uri="{FF2B5EF4-FFF2-40B4-BE49-F238E27FC236}">
                <a16:creationId xmlns:a16="http://schemas.microsoft.com/office/drawing/2014/main" id="{B88C8290-B3A4-AA45-BABA-7858D92D4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121693"/>
            <a:ext cx="1966914" cy="1966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4FA670-180B-D686-3856-A5B1E09C6087}"/>
              </a:ext>
            </a:extLst>
          </p:cNvPr>
          <p:cNvSpPr txBox="1"/>
          <p:nvPr/>
        </p:nvSpPr>
        <p:spPr>
          <a:xfrm>
            <a:off x="3082527" y="4143682"/>
            <a:ext cx="3739753" cy="461665"/>
          </a:xfrm>
          <a:prstGeom prst="rect">
            <a:avLst/>
          </a:prstGeom>
          <a:noFill/>
        </p:spPr>
        <p:txBody>
          <a:bodyPr wrap="square" rtlCol="0">
            <a:spAutoFit/>
          </a:bodyPr>
          <a:lstStyle/>
          <a:p>
            <a:r>
              <a:rPr lang="en-US" sz="2400" dirty="0">
                <a:solidFill>
                  <a:schemeClr val="accent1"/>
                </a:solidFill>
                <a:latin typeface="Calibri" panose="020F0502020204030204" pitchFamily="34" charset="0"/>
                <a:ea typeface="Calibri" panose="020F0502020204030204" pitchFamily="34" charset="0"/>
                <a:cs typeface="Calibri" panose="020F0502020204030204" pitchFamily="34" charset="0"/>
              </a:rPr>
              <a:t>Amazon Sale Report.csv</a:t>
            </a:r>
          </a:p>
        </p:txBody>
      </p:sp>
    </p:spTree>
    <p:extLst>
      <p:ext uri="{BB962C8B-B14F-4D97-AF65-F5344CB8AC3E}">
        <p14:creationId xmlns:p14="http://schemas.microsoft.com/office/powerpoint/2010/main" val="2833881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8169D-0FC8-9F6E-4B05-975D353EBA5B}"/>
              </a:ext>
            </a:extLst>
          </p:cNvPr>
          <p:cNvPicPr>
            <a:picLocks noChangeAspect="1"/>
          </p:cNvPicPr>
          <p:nvPr/>
        </p:nvPicPr>
        <p:blipFill>
          <a:blip r:embed="rId2"/>
          <a:stretch>
            <a:fillRect/>
          </a:stretch>
        </p:blipFill>
        <p:spPr>
          <a:xfrm>
            <a:off x="0" y="1147873"/>
            <a:ext cx="9144000" cy="2847753"/>
          </a:xfrm>
          <a:prstGeom prst="rect">
            <a:avLst/>
          </a:prstGeom>
        </p:spPr>
      </p:pic>
    </p:spTree>
    <p:extLst>
      <p:ext uri="{BB962C8B-B14F-4D97-AF65-F5344CB8AC3E}">
        <p14:creationId xmlns:p14="http://schemas.microsoft.com/office/powerpoint/2010/main" val="442755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23CB90-36E3-EFF1-C5D5-57050C0A7872}"/>
              </a:ext>
            </a:extLst>
          </p:cNvPr>
          <p:cNvSpPr txBox="1"/>
          <p:nvPr/>
        </p:nvSpPr>
        <p:spPr>
          <a:xfrm>
            <a:off x="250031" y="809179"/>
            <a:ext cx="7943850" cy="3108543"/>
          </a:xfrm>
          <a:prstGeom prst="rect">
            <a:avLst/>
          </a:prstGeom>
          <a:noFill/>
        </p:spPr>
        <p:txBody>
          <a:bodyPr wrap="square">
            <a:spAutoFit/>
          </a:bodyPr>
          <a:lstStyle/>
          <a:p>
            <a:r>
              <a:rPr lang="vi-VN" dirty="0">
                <a:solidFill>
                  <a:schemeClr val="tx1"/>
                </a:solidFill>
              </a:rPr>
              <a:t>Index</a:t>
            </a:r>
            <a:r>
              <a:rPr lang="en-US" dirty="0">
                <a:solidFill>
                  <a:schemeClr val="tx1"/>
                </a:solidFill>
              </a:rPr>
              <a:t>:</a:t>
            </a:r>
            <a:r>
              <a:rPr lang="vi-VN" dirty="0">
                <a:solidFill>
                  <a:schemeClr val="tx1"/>
                </a:solidFill>
              </a:rPr>
              <a:t>  Mã số thứ tự nội bộ cho mỗi dòng trong bảng dữ liệu.</a:t>
            </a:r>
            <a:endParaRPr lang="en-US" dirty="0">
              <a:solidFill>
                <a:schemeClr val="tx1"/>
              </a:solidFill>
            </a:endParaRPr>
          </a:p>
          <a:p>
            <a:endParaRPr lang="vi-VN" dirty="0">
              <a:solidFill>
                <a:schemeClr val="tx1"/>
              </a:solidFill>
            </a:endParaRPr>
          </a:p>
          <a:p>
            <a:r>
              <a:rPr lang="vi-VN" dirty="0">
                <a:solidFill>
                  <a:schemeClr val="tx1"/>
                </a:solidFill>
              </a:rPr>
              <a:t>Order</a:t>
            </a:r>
            <a:r>
              <a:rPr lang="en-US" dirty="0">
                <a:solidFill>
                  <a:schemeClr val="tx1"/>
                </a:solidFill>
              </a:rPr>
              <a:t> :</a:t>
            </a:r>
            <a:r>
              <a:rPr lang="vi-VN" dirty="0">
                <a:solidFill>
                  <a:schemeClr val="tx1"/>
                </a:solidFill>
              </a:rPr>
              <a:t> ID  Mã định danh duy nhất cho mỗi đơn hàng.</a:t>
            </a:r>
            <a:endParaRPr lang="en-US" dirty="0">
              <a:solidFill>
                <a:schemeClr val="tx1"/>
              </a:solidFill>
            </a:endParaRPr>
          </a:p>
          <a:p>
            <a:endParaRPr lang="vi-VN" dirty="0">
              <a:solidFill>
                <a:schemeClr val="tx1"/>
              </a:solidFill>
            </a:endParaRPr>
          </a:p>
          <a:p>
            <a:r>
              <a:rPr lang="vi-VN" dirty="0">
                <a:solidFill>
                  <a:schemeClr val="tx1"/>
                </a:solidFill>
              </a:rPr>
              <a:t>Date</a:t>
            </a:r>
            <a:r>
              <a:rPr lang="en-US" dirty="0">
                <a:solidFill>
                  <a:schemeClr val="tx1"/>
                </a:solidFill>
              </a:rPr>
              <a:t> :</a:t>
            </a:r>
            <a:r>
              <a:rPr lang="vi-VN" dirty="0">
                <a:solidFill>
                  <a:schemeClr val="tx1"/>
                </a:solidFill>
              </a:rPr>
              <a:t>  Ngày đặt hàng.</a:t>
            </a:r>
            <a:endParaRPr lang="en-US" dirty="0">
              <a:solidFill>
                <a:schemeClr val="tx1"/>
              </a:solidFill>
            </a:endParaRPr>
          </a:p>
          <a:p>
            <a:endParaRPr lang="vi-VN" dirty="0">
              <a:solidFill>
                <a:schemeClr val="tx1"/>
              </a:solidFill>
            </a:endParaRPr>
          </a:p>
          <a:p>
            <a:r>
              <a:rPr lang="vi-VN" dirty="0">
                <a:solidFill>
                  <a:schemeClr val="tx1"/>
                </a:solidFill>
              </a:rPr>
              <a:t>Status</a:t>
            </a:r>
            <a:r>
              <a:rPr lang="en-US" dirty="0">
                <a:solidFill>
                  <a:schemeClr val="tx1"/>
                </a:solidFill>
              </a:rPr>
              <a:t> :</a:t>
            </a:r>
            <a:r>
              <a:rPr lang="vi-VN" dirty="0">
                <a:solidFill>
                  <a:schemeClr val="tx1"/>
                </a:solidFill>
              </a:rPr>
              <a:t>  Trạng thái hiện tại của đơn hàng (ví dụ: "đã đặt", "đã giao hàng", "đã giao").</a:t>
            </a:r>
            <a:endParaRPr lang="en-US" dirty="0">
              <a:solidFill>
                <a:schemeClr val="tx1"/>
              </a:solidFill>
            </a:endParaRPr>
          </a:p>
          <a:p>
            <a:endParaRPr lang="vi-VN" dirty="0">
              <a:solidFill>
                <a:schemeClr val="tx1"/>
              </a:solidFill>
            </a:endParaRPr>
          </a:p>
          <a:p>
            <a:r>
              <a:rPr lang="vi-VN" dirty="0">
                <a:solidFill>
                  <a:schemeClr val="tx1"/>
                </a:solidFill>
              </a:rPr>
              <a:t>Fulfilment</a:t>
            </a:r>
            <a:r>
              <a:rPr lang="en-US" dirty="0">
                <a:solidFill>
                  <a:schemeClr val="tx1"/>
                </a:solidFill>
              </a:rPr>
              <a:t> :</a:t>
            </a:r>
            <a:r>
              <a:rPr lang="vi-VN" dirty="0">
                <a:solidFill>
                  <a:schemeClr val="tx1"/>
                </a:solidFill>
              </a:rPr>
              <a:t>  Cách thức thực hiện đơn hàng (ví dụ: do người bán, do sàn giao dịch).</a:t>
            </a:r>
            <a:endParaRPr lang="en-US" dirty="0">
              <a:solidFill>
                <a:schemeClr val="tx1"/>
              </a:solidFill>
            </a:endParaRPr>
          </a:p>
          <a:p>
            <a:endParaRPr lang="vi-VN" dirty="0">
              <a:solidFill>
                <a:schemeClr val="tx1"/>
              </a:solidFill>
            </a:endParaRPr>
          </a:p>
          <a:p>
            <a:r>
              <a:rPr lang="vi-VN" dirty="0">
                <a:solidFill>
                  <a:schemeClr val="tx1"/>
                </a:solidFill>
              </a:rPr>
              <a:t>Sales Channe</a:t>
            </a:r>
            <a:r>
              <a:rPr lang="en-US" dirty="0">
                <a:solidFill>
                  <a:schemeClr val="tx1"/>
                </a:solidFill>
              </a:rPr>
              <a:t> : </a:t>
            </a:r>
            <a:r>
              <a:rPr lang="vi-VN" dirty="0">
                <a:solidFill>
                  <a:schemeClr val="tx1"/>
                </a:solidFill>
              </a:rPr>
              <a:t>  Kênh đặt hàng (ví dụ: trang web của người bán, sàn giao dịch).</a:t>
            </a:r>
            <a:endParaRPr lang="en-US" dirty="0">
              <a:solidFill>
                <a:schemeClr val="tx1"/>
              </a:solidFill>
            </a:endParaRPr>
          </a:p>
          <a:p>
            <a:endParaRPr lang="vi-VN" dirty="0">
              <a:solidFill>
                <a:schemeClr val="tx1"/>
              </a:solidFill>
            </a:endParaRPr>
          </a:p>
          <a:p>
            <a:r>
              <a:rPr lang="vi-VN" dirty="0">
                <a:solidFill>
                  <a:schemeClr val="tx1"/>
                </a:solidFill>
              </a:rPr>
              <a:t>ship-service-level</a:t>
            </a:r>
            <a:r>
              <a:rPr lang="en-US" dirty="0">
                <a:solidFill>
                  <a:schemeClr val="tx1"/>
                </a:solidFill>
              </a:rPr>
              <a:t> :</a:t>
            </a:r>
            <a:r>
              <a:rPr lang="vi-VN" dirty="0">
                <a:solidFill>
                  <a:schemeClr val="tx1"/>
                </a:solidFill>
              </a:rPr>
              <a:t>  Mức độ dịch vụ vận chuyển mà khách hàng chọn (ví dụ: giao hàng nhanh, giao hàng tiết kiệm).</a:t>
            </a:r>
            <a:endParaRPr lang="en-US" dirty="0">
              <a:solidFill>
                <a:schemeClr val="tx1"/>
              </a:solidFill>
            </a:endParaRPr>
          </a:p>
        </p:txBody>
      </p:sp>
    </p:spTree>
    <p:extLst>
      <p:ext uri="{BB962C8B-B14F-4D97-AF65-F5344CB8AC3E}">
        <p14:creationId xmlns:p14="http://schemas.microsoft.com/office/powerpoint/2010/main" val="2821436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23CB90-36E3-EFF1-C5D5-57050C0A7872}"/>
              </a:ext>
            </a:extLst>
          </p:cNvPr>
          <p:cNvSpPr txBox="1"/>
          <p:nvPr/>
        </p:nvSpPr>
        <p:spPr>
          <a:xfrm>
            <a:off x="314325" y="401986"/>
            <a:ext cx="7943850" cy="4185761"/>
          </a:xfrm>
          <a:prstGeom prst="rect">
            <a:avLst/>
          </a:prstGeom>
          <a:noFill/>
        </p:spPr>
        <p:txBody>
          <a:bodyPr wrap="square">
            <a:spAutoFit/>
          </a:bodyPr>
          <a:lstStyle/>
          <a:p>
            <a:r>
              <a:rPr lang="vi-VN" dirty="0">
                <a:solidFill>
                  <a:schemeClr val="tx1"/>
                </a:solidFill>
              </a:rPr>
              <a:t>Style: Phong cách hoặc mô hình của sản phẩm.</a:t>
            </a:r>
          </a:p>
          <a:p>
            <a:endParaRPr lang="vi-VN" dirty="0">
              <a:solidFill>
                <a:schemeClr val="tx1"/>
              </a:solidFill>
            </a:endParaRPr>
          </a:p>
          <a:p>
            <a:r>
              <a:rPr lang="vi-VN" dirty="0">
                <a:solidFill>
                  <a:schemeClr val="tx1"/>
                </a:solidFill>
              </a:rPr>
              <a:t>SKU: Mã sản phẩm định danh duy nhất.</a:t>
            </a:r>
          </a:p>
          <a:p>
            <a:endParaRPr lang="vi-VN" dirty="0">
              <a:solidFill>
                <a:schemeClr val="tx1"/>
              </a:solidFill>
            </a:endParaRPr>
          </a:p>
          <a:p>
            <a:r>
              <a:rPr lang="vi-VN" dirty="0">
                <a:solidFill>
                  <a:schemeClr val="tx1"/>
                </a:solidFill>
              </a:rPr>
              <a:t>Category: Danh mục hoặc loại sản phẩm.</a:t>
            </a:r>
          </a:p>
          <a:p>
            <a:endParaRPr lang="vi-VN" dirty="0">
              <a:solidFill>
                <a:schemeClr val="tx1"/>
              </a:solidFill>
            </a:endParaRPr>
          </a:p>
          <a:p>
            <a:r>
              <a:rPr lang="vi-VN" dirty="0">
                <a:solidFill>
                  <a:schemeClr val="tx1"/>
                </a:solidFill>
              </a:rPr>
              <a:t>Size: Kích thước của sản phẩm.</a:t>
            </a:r>
          </a:p>
          <a:p>
            <a:endParaRPr lang="vi-VN" dirty="0">
              <a:solidFill>
                <a:schemeClr val="tx1"/>
              </a:solidFill>
            </a:endParaRPr>
          </a:p>
          <a:p>
            <a:r>
              <a:rPr lang="vi-VN" dirty="0">
                <a:solidFill>
                  <a:schemeClr val="tx1"/>
                </a:solidFill>
              </a:rPr>
              <a:t>ASIN: Amazon Standard Identification Number, là một mã định danh duy nhất cho sản phẩm trên Amazon.</a:t>
            </a:r>
          </a:p>
          <a:p>
            <a:endParaRPr lang="vi-VN" dirty="0">
              <a:solidFill>
                <a:schemeClr val="tx1"/>
              </a:solidFill>
            </a:endParaRPr>
          </a:p>
          <a:p>
            <a:r>
              <a:rPr lang="vi-VN" dirty="0">
                <a:solidFill>
                  <a:schemeClr val="tx1"/>
                </a:solidFill>
              </a:rPr>
              <a:t>Courier Status: Trạng thái vận chuyển của đơn hàng, chẳng hạn như "Đang vận chuyển", "Đã giao hàng", "Đã hủy vận chuyển", vv.</a:t>
            </a:r>
            <a:endParaRPr lang="en-US" dirty="0">
              <a:solidFill>
                <a:schemeClr val="tx1"/>
              </a:solidFill>
            </a:endParaRPr>
          </a:p>
          <a:p>
            <a:endParaRPr lang="en-US" dirty="0">
              <a:solidFill>
                <a:schemeClr val="tx1"/>
              </a:solidFill>
            </a:endParaRPr>
          </a:p>
          <a:p>
            <a:r>
              <a:rPr lang="vi-VN" dirty="0">
                <a:solidFill>
                  <a:schemeClr val="tx1"/>
                </a:solidFill>
              </a:rPr>
              <a:t>Qty: Số lượng sản phẩm trong đơn hàng.</a:t>
            </a:r>
          </a:p>
          <a:p>
            <a:endParaRPr lang="vi-VN" dirty="0">
              <a:solidFill>
                <a:schemeClr val="tx1"/>
              </a:solidFill>
            </a:endParaRPr>
          </a:p>
          <a:p>
            <a:r>
              <a:rPr lang="vi-VN" dirty="0">
                <a:solidFill>
                  <a:schemeClr val="tx1"/>
                </a:solidFill>
              </a:rPr>
              <a:t>Currency: Đơn vị tiền tệ được sử dụng cho giá trị đơn hàng.</a:t>
            </a:r>
          </a:p>
          <a:p>
            <a:endParaRPr lang="vi-VN" dirty="0">
              <a:solidFill>
                <a:schemeClr val="tx1"/>
              </a:solidFill>
            </a:endParaRPr>
          </a:p>
          <a:p>
            <a:r>
              <a:rPr lang="vi-VN" dirty="0">
                <a:solidFill>
                  <a:schemeClr val="tx1"/>
                </a:solidFill>
              </a:rPr>
              <a:t>Amount: Tổng số tiền của đơn hàng.</a:t>
            </a:r>
            <a:endParaRPr lang="en-US" dirty="0">
              <a:solidFill>
                <a:schemeClr val="tx1"/>
              </a:solidFill>
            </a:endParaRPr>
          </a:p>
        </p:txBody>
      </p:sp>
    </p:spTree>
    <p:extLst>
      <p:ext uri="{BB962C8B-B14F-4D97-AF65-F5344CB8AC3E}">
        <p14:creationId xmlns:p14="http://schemas.microsoft.com/office/powerpoint/2010/main" val="131264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6"/>
        <p:cNvGrpSpPr/>
        <p:nvPr/>
      </p:nvGrpSpPr>
      <p:grpSpPr>
        <a:xfrm>
          <a:off x="0" y="0"/>
          <a:ext cx="0" cy="0"/>
          <a:chOff x="0" y="0"/>
          <a:chExt cx="0" cy="0"/>
        </a:xfrm>
      </p:grpSpPr>
      <p:sp>
        <p:nvSpPr>
          <p:cNvPr id="2657" name="Google Shape;2657;p65"/>
          <p:cNvSpPr txBox="1">
            <a:spLocks noGrp="1"/>
          </p:cNvSpPr>
          <p:nvPr>
            <p:ph type="title"/>
          </p:nvPr>
        </p:nvSpPr>
        <p:spPr>
          <a:xfrm>
            <a:off x="2145138" y="2375725"/>
            <a:ext cx="4853700" cy="1374744"/>
          </a:xfrm>
          <a:prstGeom prst="rect">
            <a:avLst/>
          </a:prstGeom>
        </p:spPr>
        <p:txBody>
          <a:bodyPr spcFirstLastPara="1" wrap="square" lIns="91425" tIns="91425" rIns="91425" bIns="91425" anchor="t" anchorCtr="0">
            <a:noAutofit/>
          </a:bodyPr>
          <a:lstStyle/>
          <a:p>
            <a:r>
              <a:rPr lang="vi-VN" sz="4000" dirty="0">
                <a:latin typeface="Calibri" panose="020F0502020204030204" pitchFamily="34" charset="0"/>
                <a:ea typeface="Calibri" panose="020F0502020204030204" pitchFamily="34" charset="0"/>
                <a:cs typeface="Calibri" panose="020F0502020204030204" pitchFamily="34" charset="0"/>
              </a:rPr>
              <a:t>Giới thiệu sơ lược về </a:t>
            </a:r>
            <a:r>
              <a:rPr lang="en-US" sz="4000" dirty="0">
                <a:solidFill>
                  <a:schemeClr val="accent2"/>
                </a:solidFill>
                <a:latin typeface="Calibri" panose="020F0502020204030204" pitchFamily="34" charset="0"/>
                <a:ea typeface="Calibri" panose="020F0502020204030204" pitchFamily="34" charset="0"/>
                <a:cs typeface="Calibri" panose="020F0502020204030204" pitchFamily="34" charset="0"/>
              </a:rPr>
              <a:t>Tableau</a:t>
            </a:r>
            <a:br>
              <a:rPr lang="vi-VN" sz="4000"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vi-VN" sz="4000" dirty="0">
                <a:latin typeface="Calibri" panose="020F0502020204030204" pitchFamily="34" charset="0"/>
                <a:ea typeface="Calibri" panose="020F0502020204030204" pitchFamily="34" charset="0"/>
                <a:cs typeface="Calibri" panose="020F0502020204030204" pitchFamily="34" charset="0"/>
              </a:rPr>
            </a:br>
            <a:endParaRPr lang="vi-VN" sz="4000" dirty="0">
              <a:latin typeface="Calibri" panose="020F0502020204030204" pitchFamily="34" charset="0"/>
              <a:ea typeface="Calibri" panose="020F0502020204030204" pitchFamily="34" charset="0"/>
              <a:cs typeface="Calibri" panose="020F0502020204030204" pitchFamily="34" charset="0"/>
            </a:endParaRPr>
          </a:p>
        </p:txBody>
      </p:sp>
      <p:sp>
        <p:nvSpPr>
          <p:cNvPr id="2659" name="Google Shape;2659;p65"/>
          <p:cNvSpPr txBox="1">
            <a:spLocks noGrp="1"/>
          </p:cNvSpPr>
          <p:nvPr>
            <p:ph type="title" idx="2"/>
          </p:nvPr>
        </p:nvSpPr>
        <p:spPr>
          <a:xfrm>
            <a:off x="3937550" y="848575"/>
            <a:ext cx="12690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01</a:t>
            </a:r>
            <a:endParaRPr>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23CB90-36E3-EFF1-C5D5-57050C0A7872}"/>
              </a:ext>
            </a:extLst>
          </p:cNvPr>
          <p:cNvSpPr txBox="1"/>
          <p:nvPr/>
        </p:nvSpPr>
        <p:spPr>
          <a:xfrm>
            <a:off x="414337" y="1137792"/>
            <a:ext cx="7943850" cy="3108543"/>
          </a:xfrm>
          <a:prstGeom prst="rect">
            <a:avLst/>
          </a:prstGeom>
          <a:noFill/>
        </p:spPr>
        <p:txBody>
          <a:bodyPr wrap="square">
            <a:spAutoFit/>
          </a:bodyPr>
          <a:lstStyle/>
          <a:p>
            <a:r>
              <a:rPr lang="vi-VN" dirty="0">
                <a:solidFill>
                  <a:schemeClr val="tx1"/>
                </a:solidFill>
              </a:rPr>
              <a:t>Ship-city: Thành phố hoặc địa điểm giao hàng.</a:t>
            </a:r>
          </a:p>
          <a:p>
            <a:endParaRPr lang="vi-VN" dirty="0">
              <a:solidFill>
                <a:schemeClr val="tx1"/>
              </a:solidFill>
            </a:endParaRPr>
          </a:p>
          <a:p>
            <a:r>
              <a:rPr lang="vi-VN" dirty="0">
                <a:solidFill>
                  <a:schemeClr val="tx1"/>
                </a:solidFill>
              </a:rPr>
              <a:t>Ship-state: Bang hoặc tỉnh của địa điểm giao hàng.</a:t>
            </a:r>
          </a:p>
          <a:p>
            <a:endParaRPr lang="vi-VN" dirty="0">
              <a:solidFill>
                <a:schemeClr val="tx1"/>
              </a:solidFill>
            </a:endParaRPr>
          </a:p>
          <a:p>
            <a:r>
              <a:rPr lang="vi-VN" dirty="0">
                <a:solidFill>
                  <a:schemeClr val="tx1"/>
                </a:solidFill>
              </a:rPr>
              <a:t>Ship-postal-code: Mã bưu chính hoặc mã zip của địa điểm giao hàng.</a:t>
            </a:r>
          </a:p>
          <a:p>
            <a:endParaRPr lang="vi-VN" dirty="0">
              <a:solidFill>
                <a:schemeClr val="tx1"/>
              </a:solidFill>
            </a:endParaRPr>
          </a:p>
          <a:p>
            <a:r>
              <a:rPr lang="vi-VN" dirty="0">
                <a:solidFill>
                  <a:schemeClr val="tx1"/>
                </a:solidFill>
              </a:rPr>
              <a:t>Ship-country: Quốc gia của địa điểm giao hàng.</a:t>
            </a:r>
          </a:p>
          <a:p>
            <a:endParaRPr lang="vi-VN" dirty="0">
              <a:solidFill>
                <a:schemeClr val="tx1"/>
              </a:solidFill>
            </a:endParaRPr>
          </a:p>
          <a:p>
            <a:r>
              <a:rPr lang="vi-VN" dirty="0">
                <a:solidFill>
                  <a:schemeClr val="tx1"/>
                </a:solidFill>
              </a:rPr>
              <a:t>Promotion-ids: Mã định danh cho các chương trình khuyến mãi hoặc mã giảm giá được áp dụng cho đơn hàng.</a:t>
            </a:r>
          </a:p>
          <a:p>
            <a:endParaRPr lang="vi-VN" dirty="0">
              <a:solidFill>
                <a:schemeClr val="tx1"/>
              </a:solidFill>
            </a:endParaRPr>
          </a:p>
          <a:p>
            <a:r>
              <a:rPr lang="vi-VN" dirty="0">
                <a:solidFill>
                  <a:schemeClr val="tx1"/>
                </a:solidFill>
              </a:rPr>
              <a:t>B2B: Đánh dấu liệu đơn hàng có phải là B2B (Doanh nghiệp với Doanh nghiệp) hay không.</a:t>
            </a:r>
          </a:p>
          <a:p>
            <a:endParaRPr lang="vi-VN" dirty="0">
              <a:solidFill>
                <a:schemeClr val="tx1"/>
              </a:solidFill>
            </a:endParaRPr>
          </a:p>
          <a:p>
            <a:r>
              <a:rPr lang="vi-VN" dirty="0">
                <a:solidFill>
                  <a:schemeClr val="tx1"/>
                </a:solidFill>
              </a:rPr>
              <a:t>Fulfilled-by: Chỉ định ai đang thực hiện việc giao hang</a:t>
            </a:r>
            <a:r>
              <a:rPr lang="en-US" dirty="0">
                <a:solidFill>
                  <a:schemeClr val="tx1"/>
                </a:solidFill>
              </a:rPr>
              <a:t>.</a:t>
            </a:r>
          </a:p>
        </p:txBody>
      </p:sp>
    </p:spTree>
    <p:extLst>
      <p:ext uri="{BB962C8B-B14F-4D97-AF65-F5344CB8AC3E}">
        <p14:creationId xmlns:p14="http://schemas.microsoft.com/office/powerpoint/2010/main" val="2834041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9A0B-EF1C-4C26-B817-0938DF3DE32C}"/>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23CFE8D-549A-8C2A-503F-C1502CF6ADC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884015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31"/>
        <p:cNvGrpSpPr/>
        <p:nvPr/>
      </p:nvGrpSpPr>
      <p:grpSpPr>
        <a:xfrm>
          <a:off x="0" y="0"/>
          <a:ext cx="0" cy="0"/>
          <a:chOff x="0" y="0"/>
          <a:chExt cx="0" cy="0"/>
        </a:xfrm>
      </p:grpSpPr>
      <p:sp>
        <p:nvSpPr>
          <p:cNvPr id="3532" name="Google Shape;3532;p115"/>
          <p:cNvSpPr txBox="1">
            <a:spLocks noGrp="1"/>
          </p:cNvSpPr>
          <p:nvPr>
            <p:ph type="title"/>
          </p:nvPr>
        </p:nvSpPr>
        <p:spPr>
          <a:xfrm>
            <a:off x="975956" y="1735725"/>
            <a:ext cx="7292100" cy="14861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3D00-7440-3300-32F9-6F657963413E}"/>
              </a:ext>
            </a:extLst>
          </p:cNvPr>
          <p:cNvSpPr>
            <a:spLocks noGrp="1"/>
          </p:cNvSpPr>
          <p:nvPr>
            <p:ph type="title"/>
          </p:nvPr>
        </p:nvSpPr>
        <p:spPr>
          <a:xfrm>
            <a:off x="1508225" y="3551332"/>
            <a:ext cx="4354200" cy="870649"/>
          </a:xfrm>
        </p:spPr>
        <p:txBody>
          <a:bodyPr/>
          <a:lstStyle/>
          <a:p>
            <a:r>
              <a:rPr lang="en-US" sz="4000">
                <a:latin typeface="Calibri" panose="020F0502020204030204" pitchFamily="34" charset="0"/>
                <a:ea typeface="Calibri" panose="020F0502020204030204" pitchFamily="34" charset="0"/>
                <a:cs typeface="Calibri" panose="020F0502020204030204" pitchFamily="34" charset="0"/>
              </a:rPr>
              <a:t>Khái niệm</a:t>
            </a:r>
          </a:p>
        </p:txBody>
      </p:sp>
      <p:sp>
        <p:nvSpPr>
          <p:cNvPr id="3" name="Subtitle 2">
            <a:extLst>
              <a:ext uri="{FF2B5EF4-FFF2-40B4-BE49-F238E27FC236}">
                <a16:creationId xmlns:a16="http://schemas.microsoft.com/office/drawing/2014/main" id="{D99C7AC1-3F76-994D-0443-EFC0D7C164D3}"/>
              </a:ext>
            </a:extLst>
          </p:cNvPr>
          <p:cNvSpPr>
            <a:spLocks noGrp="1"/>
          </p:cNvSpPr>
          <p:nvPr>
            <p:ph type="subTitle" idx="1"/>
          </p:nvPr>
        </p:nvSpPr>
        <p:spPr/>
        <p:txBody>
          <a:bodyPr/>
          <a:lstStyle/>
          <a:p>
            <a:r>
              <a:rPr lang="en-US" sz="6600" dirty="0">
                <a:solidFill>
                  <a:schemeClr val="accent2"/>
                </a:solidFill>
                <a:latin typeface="Calibri" panose="020F0502020204030204" pitchFamily="34" charset="0"/>
                <a:ea typeface="Calibri" panose="020F0502020204030204" pitchFamily="34" charset="0"/>
                <a:cs typeface="Calibri" panose="020F0502020204030204" pitchFamily="34" charset="0"/>
              </a:rPr>
              <a:t>Tableau</a:t>
            </a:r>
            <a:endParaRPr lang="vi-VN" sz="66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r>
              <a:rPr lang="en-US" sz="6600" b="1" dirty="0">
                <a:latin typeface="Calibri" panose="020F0502020204030204" pitchFamily="34" charset="0"/>
                <a:ea typeface="Calibri" panose="020F0502020204030204" pitchFamily="34" charset="0"/>
                <a:cs typeface="Calibri" panose="020F0502020204030204" pitchFamily="34" charset="0"/>
              </a:rPr>
              <a:t>là </a:t>
            </a:r>
            <a:r>
              <a:rPr lang="en-US" sz="6600" b="1" dirty="0" err="1">
                <a:latin typeface="Calibri" panose="020F0502020204030204" pitchFamily="34" charset="0"/>
                <a:ea typeface="Calibri" panose="020F0502020204030204" pitchFamily="34" charset="0"/>
                <a:cs typeface="Calibri" panose="020F0502020204030204" pitchFamily="34" charset="0"/>
              </a:rPr>
              <a:t>gi</a:t>
            </a:r>
            <a:r>
              <a:rPr lang="en-US" sz="6600" b="1"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8591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39FBD3-8A69-A653-D057-A147F20516C6}"/>
              </a:ext>
            </a:extLst>
          </p:cNvPr>
          <p:cNvSpPr txBox="1"/>
          <p:nvPr/>
        </p:nvSpPr>
        <p:spPr>
          <a:xfrm>
            <a:off x="3764756" y="1168868"/>
            <a:ext cx="5136357" cy="2308324"/>
          </a:xfrm>
          <a:prstGeom prst="rect">
            <a:avLst/>
          </a:prstGeom>
          <a:noFill/>
        </p:spPr>
        <p:txBody>
          <a:bodyPr wrap="square" rtlCol="0">
            <a:spAutoFit/>
          </a:bodyPr>
          <a:lstStyle/>
          <a:p>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Tableau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là</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một</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phần</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mềm</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trực</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quan</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hóa</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dữ</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liệu</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và</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phân</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tích</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thống</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kê</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vi-VN" sz="2400" dirty="0">
                <a:solidFill>
                  <a:schemeClr val="accent2"/>
                </a:solidFill>
                <a:latin typeface="Calibri" panose="020F0502020204030204" pitchFamily="34" charset="0"/>
                <a:ea typeface="Calibri" panose="020F0502020204030204" pitchFamily="34" charset="0"/>
                <a:cs typeface="Calibri" panose="020F0502020204030204" pitchFamily="34" charset="0"/>
              </a:rPr>
              <a:t>cung cấp một loạt các công cụ và tính năng cho phân tích dữ liệu, cho phép người dùng tạo ra các báo cáo tương tác và bảng điều khiển thông minh.</a:t>
            </a:r>
            <a:endPar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653EB33-F2DA-DD4D-63D2-941CB92436F0}"/>
              </a:ext>
            </a:extLst>
          </p:cNvPr>
          <p:cNvPicPr>
            <a:picLocks noChangeAspect="1"/>
          </p:cNvPicPr>
          <p:nvPr/>
        </p:nvPicPr>
        <p:blipFill>
          <a:blip r:embed="rId2"/>
          <a:stretch>
            <a:fillRect/>
          </a:stretch>
        </p:blipFill>
        <p:spPr>
          <a:xfrm>
            <a:off x="445294" y="1595439"/>
            <a:ext cx="2952750" cy="1543050"/>
          </a:xfrm>
          <a:prstGeom prst="rect">
            <a:avLst/>
          </a:prstGeom>
        </p:spPr>
      </p:pic>
    </p:spTree>
    <p:extLst>
      <p:ext uri="{BB962C8B-B14F-4D97-AF65-F5344CB8AC3E}">
        <p14:creationId xmlns:p14="http://schemas.microsoft.com/office/powerpoint/2010/main" val="77492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63A699-0DE3-3997-61A9-02386B0B8754}"/>
              </a:ext>
            </a:extLst>
          </p:cNvPr>
          <p:cNvSpPr txBox="1"/>
          <p:nvPr/>
        </p:nvSpPr>
        <p:spPr>
          <a:xfrm>
            <a:off x="1000125" y="1335881"/>
            <a:ext cx="2343150" cy="2123658"/>
          </a:xfrm>
          <a:prstGeom prst="rect">
            <a:avLst/>
          </a:prstGeom>
          <a:noFill/>
        </p:spPr>
        <p:txBody>
          <a:bodyPr wrap="square" rtlCol="0">
            <a:spAutoFit/>
          </a:bodyPr>
          <a:lstStyle/>
          <a:p>
            <a:r>
              <a:rPr lang="en-US" sz="6600" b="1">
                <a:solidFill>
                  <a:schemeClr val="accent2"/>
                </a:solidFill>
                <a:latin typeface="Calibri" panose="020F0502020204030204" pitchFamily="34" charset="0"/>
                <a:ea typeface="Calibri" panose="020F0502020204030204" pitchFamily="34" charset="0"/>
                <a:cs typeface="Calibri" panose="020F0502020204030204" pitchFamily="34" charset="0"/>
              </a:rPr>
              <a:t>Khái niệm</a:t>
            </a:r>
          </a:p>
        </p:txBody>
      </p:sp>
      <p:sp>
        <p:nvSpPr>
          <p:cNvPr id="5" name="TextBox 4">
            <a:extLst>
              <a:ext uri="{FF2B5EF4-FFF2-40B4-BE49-F238E27FC236}">
                <a16:creationId xmlns:a16="http://schemas.microsoft.com/office/drawing/2014/main" id="{49A3122B-5690-1E8B-D13D-87AE5587CF4F}"/>
              </a:ext>
            </a:extLst>
          </p:cNvPr>
          <p:cNvSpPr txBox="1"/>
          <p:nvPr/>
        </p:nvSpPr>
        <p:spPr>
          <a:xfrm>
            <a:off x="4271963" y="1694587"/>
            <a:ext cx="3950493" cy="1754326"/>
          </a:xfrm>
          <a:prstGeom prst="rect">
            <a:avLst/>
          </a:prstGeom>
          <a:noFill/>
        </p:spPr>
        <p:txBody>
          <a:bodyPr wrap="square" rtlCol="0">
            <a:spAutoFit/>
          </a:bodyPr>
          <a:lstStyle/>
          <a:p>
            <a:r>
              <a:rPr lang="en-US" sz="5400" b="1">
                <a:solidFill>
                  <a:schemeClr val="accent2"/>
                </a:solidFill>
                <a:latin typeface="Calibri" panose="020F0502020204030204" pitchFamily="34" charset="0"/>
                <a:ea typeface="Calibri" panose="020F0502020204030204" pitchFamily="34" charset="0"/>
                <a:cs typeface="Calibri" panose="020F0502020204030204" pitchFamily="34" charset="0"/>
              </a:rPr>
              <a:t>Lịch sử hình thành</a:t>
            </a:r>
          </a:p>
        </p:txBody>
      </p:sp>
    </p:spTree>
    <p:extLst>
      <p:ext uri="{BB962C8B-B14F-4D97-AF65-F5344CB8AC3E}">
        <p14:creationId xmlns:p14="http://schemas.microsoft.com/office/powerpoint/2010/main" val="26683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AE13BA-CA2F-D6F4-65E1-66EF8B5FBAFA}"/>
              </a:ext>
            </a:extLst>
          </p:cNvPr>
          <p:cNvSpPr txBox="1"/>
          <p:nvPr/>
        </p:nvSpPr>
        <p:spPr>
          <a:xfrm>
            <a:off x="1125141" y="614879"/>
            <a:ext cx="7579518" cy="2308324"/>
          </a:xfrm>
          <a:prstGeom prst="rect">
            <a:avLst/>
          </a:prstGeom>
          <a:noFill/>
        </p:spPr>
        <p:txBody>
          <a:bodyPr wrap="square" rtlCol="0">
            <a:spAutoFit/>
          </a:bodyPr>
          <a:lstStyle/>
          <a:p>
            <a:r>
              <a:rPr lang="vi-VN" sz="2400" dirty="0">
                <a:solidFill>
                  <a:schemeClr val="accent2"/>
                </a:solidFill>
                <a:latin typeface="Calibri" panose="020F0502020204030204" pitchFamily="34" charset="0"/>
                <a:ea typeface="Calibri" panose="020F0502020204030204" pitchFamily="34" charset="0"/>
                <a:cs typeface="Calibri" panose="020F0502020204030204" pitchFamily="34" charset="0"/>
              </a:rPr>
              <a:t>Tableau là kết quả của một dự án khoa học máy tính tại Stanford được ra mắt vào năm 2003</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a:t>
            </a:r>
          </a:p>
          <a:p>
            <a:r>
              <a:rPr lang="vi-VN" sz="2400" dirty="0">
                <a:solidFill>
                  <a:schemeClr val="accent2"/>
                </a:solidFill>
                <a:latin typeface="Calibri" panose="020F0502020204030204" pitchFamily="34" charset="0"/>
                <a:ea typeface="Calibri" panose="020F0502020204030204" pitchFamily="34" charset="0"/>
                <a:cs typeface="Calibri" panose="020F0502020204030204" pitchFamily="34" charset="0"/>
              </a:rPr>
              <a:t>Năm 2019, Tableau được mua lại bởi Salesforce</a:t>
            </a:r>
            <a:endPar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Trong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thời</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gian</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7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năm</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trở</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lại</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đây</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đây</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luôn</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là</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giải</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pháp</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đứng</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đầu</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trong</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các</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bình</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chọn</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đánh</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giá</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cho</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giải</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accent2"/>
                </a:solidFill>
                <a:latin typeface="Calibri" panose="020F0502020204030204" pitchFamily="34" charset="0"/>
                <a:ea typeface="Calibri" panose="020F0502020204030204" pitchFamily="34" charset="0"/>
                <a:cs typeface="Calibri" panose="020F0502020204030204" pitchFamily="34" charset="0"/>
              </a:rPr>
              <a:t>pháp</a:t>
            </a: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 Business Intelligence (BI)</a:t>
            </a:r>
          </a:p>
        </p:txBody>
      </p:sp>
      <p:pic>
        <p:nvPicPr>
          <p:cNvPr id="4" name="Picture 3">
            <a:extLst>
              <a:ext uri="{FF2B5EF4-FFF2-40B4-BE49-F238E27FC236}">
                <a16:creationId xmlns:a16="http://schemas.microsoft.com/office/drawing/2014/main" id="{F183FE85-B883-359D-B22C-CDEAA778FAA2}"/>
              </a:ext>
            </a:extLst>
          </p:cNvPr>
          <p:cNvPicPr>
            <a:picLocks noChangeAspect="1"/>
          </p:cNvPicPr>
          <p:nvPr/>
        </p:nvPicPr>
        <p:blipFill>
          <a:blip r:embed="rId2"/>
          <a:stretch>
            <a:fillRect/>
          </a:stretch>
        </p:blipFill>
        <p:spPr>
          <a:xfrm>
            <a:off x="2931319" y="3071812"/>
            <a:ext cx="2952750" cy="1543050"/>
          </a:xfrm>
          <a:prstGeom prst="rect">
            <a:avLst/>
          </a:prstGeom>
        </p:spPr>
      </p:pic>
    </p:spTree>
    <p:extLst>
      <p:ext uri="{BB962C8B-B14F-4D97-AF65-F5344CB8AC3E}">
        <p14:creationId xmlns:p14="http://schemas.microsoft.com/office/powerpoint/2010/main" val="367034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6"/>
        <p:cNvGrpSpPr/>
        <p:nvPr/>
      </p:nvGrpSpPr>
      <p:grpSpPr>
        <a:xfrm>
          <a:off x="0" y="0"/>
          <a:ext cx="0" cy="0"/>
          <a:chOff x="0" y="0"/>
          <a:chExt cx="0" cy="0"/>
        </a:xfrm>
      </p:grpSpPr>
      <p:sp>
        <p:nvSpPr>
          <p:cNvPr id="2657" name="Google Shape;2657;p65"/>
          <p:cNvSpPr txBox="1">
            <a:spLocks noGrp="1"/>
          </p:cNvSpPr>
          <p:nvPr>
            <p:ph type="title"/>
          </p:nvPr>
        </p:nvSpPr>
        <p:spPr>
          <a:xfrm>
            <a:off x="2145150" y="2461801"/>
            <a:ext cx="4853700" cy="767525"/>
          </a:xfrm>
          <a:prstGeom prst="rect">
            <a:avLst/>
          </a:prstGeom>
        </p:spPr>
        <p:txBody>
          <a:bodyPr spcFirstLastPara="1" wrap="square" lIns="91425" tIns="91425" rIns="91425" bIns="91425" anchor="t" anchorCtr="0">
            <a:noAutofit/>
          </a:bodyPr>
          <a:lstStyle/>
          <a:p>
            <a:r>
              <a:rPr lang="en-US" sz="4000" dirty="0" err="1">
                <a:latin typeface="Calibri" panose="020F0502020204030204" pitchFamily="34" charset="0"/>
                <a:ea typeface="Calibri" panose="020F0502020204030204" pitchFamily="34" charset="0"/>
                <a:cs typeface="Calibri" panose="020F0502020204030204" pitchFamily="34" charset="0"/>
              </a:rPr>
              <a:t>Cách</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cài</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đặt</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Tableu</a:t>
            </a:r>
            <a:br>
              <a:rPr lang="en-US" sz="4000" dirty="0">
                <a:latin typeface="Calibri" panose="020F0502020204030204" pitchFamily="34" charset="0"/>
                <a:ea typeface="Calibri" panose="020F0502020204030204" pitchFamily="34" charset="0"/>
                <a:cs typeface="Calibri" panose="020F0502020204030204" pitchFamily="34" charset="0"/>
              </a:rPr>
            </a:br>
            <a:r>
              <a:rPr lang="en-US" sz="4000" dirty="0" err="1">
                <a:latin typeface="Calibri" panose="020F0502020204030204" pitchFamily="34" charset="0"/>
                <a:ea typeface="Calibri" panose="020F0502020204030204" pitchFamily="34" charset="0"/>
                <a:cs typeface="Calibri" panose="020F0502020204030204" pitchFamily="34" charset="0"/>
              </a:rPr>
              <a:t>Bản</a:t>
            </a:r>
            <a:r>
              <a:rPr lang="en-US" sz="4000" dirty="0">
                <a:latin typeface="Calibri" panose="020F0502020204030204" pitchFamily="34" charset="0"/>
                <a:ea typeface="Calibri" panose="020F0502020204030204" pitchFamily="34" charset="0"/>
                <a:cs typeface="Calibri" panose="020F0502020204030204" pitchFamily="34" charset="0"/>
              </a:rPr>
              <a:t> Public</a:t>
            </a:r>
            <a:br>
              <a:rPr lang="en-US" sz="4000" dirty="0">
                <a:latin typeface="Calibri" panose="020F0502020204030204" pitchFamily="34" charset="0"/>
                <a:ea typeface="Calibri" panose="020F0502020204030204" pitchFamily="34" charset="0"/>
                <a:cs typeface="Calibri" panose="020F0502020204030204" pitchFamily="34" charset="0"/>
              </a:rPr>
            </a:br>
            <a:br>
              <a:rPr lang="vi-VN" sz="4000" dirty="0">
                <a:latin typeface="Calibri" panose="020F0502020204030204" pitchFamily="34" charset="0"/>
                <a:ea typeface="Calibri" panose="020F0502020204030204" pitchFamily="34" charset="0"/>
                <a:cs typeface="Calibri" panose="020F0502020204030204" pitchFamily="34" charset="0"/>
              </a:rPr>
            </a:br>
            <a:endParaRPr lang="vi-VN" sz="4000" dirty="0">
              <a:latin typeface="Calibri" panose="020F0502020204030204" pitchFamily="34" charset="0"/>
              <a:ea typeface="Calibri" panose="020F0502020204030204" pitchFamily="34" charset="0"/>
              <a:cs typeface="Calibri" panose="020F0502020204030204" pitchFamily="34" charset="0"/>
            </a:endParaRPr>
          </a:p>
        </p:txBody>
      </p:sp>
      <p:sp>
        <p:nvSpPr>
          <p:cNvPr id="2659" name="Google Shape;2659;p65"/>
          <p:cNvSpPr txBox="1">
            <a:spLocks noGrp="1"/>
          </p:cNvSpPr>
          <p:nvPr>
            <p:ph type="title" idx="2"/>
          </p:nvPr>
        </p:nvSpPr>
        <p:spPr>
          <a:xfrm>
            <a:off x="3937550" y="848575"/>
            <a:ext cx="12690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02</a:t>
            </a:r>
            <a:endParaRPr>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9695857"/>
      </p:ext>
    </p:extLst>
  </p:cSld>
  <p:clrMapOvr>
    <a:masterClrMapping/>
  </p:clrMapOvr>
</p:sld>
</file>

<file path=ppt/theme/theme1.xml><?xml version="1.0" encoding="utf-8"?>
<a:theme xmlns:a="http://schemas.openxmlformats.org/drawingml/2006/main" name="Database Project Proposal XL by Slidesgo">
  <a:themeElements>
    <a:clrScheme name="Simple Light">
      <a:dk1>
        <a:srgbClr val="FFFFFF"/>
      </a:dk1>
      <a:lt1>
        <a:srgbClr val="312962"/>
      </a:lt1>
      <a:dk2>
        <a:srgbClr val="24243E"/>
      </a:dk2>
      <a:lt2>
        <a:srgbClr val="115CF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1740</TotalTime>
  <Words>1107</Words>
  <Application>Microsoft Office PowerPoint</Application>
  <PresentationFormat>On-screen Show (16:9)</PresentationFormat>
  <Paragraphs>128</Paragraphs>
  <Slides>42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vt:lpstr>
      <vt:lpstr>Arial</vt:lpstr>
      <vt:lpstr>Poppins</vt:lpstr>
      <vt:lpstr>DM Sans</vt:lpstr>
      <vt:lpstr>Roboto Condensed Light</vt:lpstr>
      <vt:lpstr>Database Project Proposal XL by Slidesgo</vt:lpstr>
      <vt:lpstr>Chủ đề: Tableau</vt:lpstr>
      <vt:lpstr>Giới thiệu thành viên</vt:lpstr>
      <vt:lpstr>PowerPoint Presentation</vt:lpstr>
      <vt:lpstr>Giới thiệu sơ lược về Tableau  </vt:lpstr>
      <vt:lpstr>Khái niệm</vt:lpstr>
      <vt:lpstr>PowerPoint Presentation</vt:lpstr>
      <vt:lpstr>PowerPoint Presentation</vt:lpstr>
      <vt:lpstr>PowerPoint Presentation</vt:lpstr>
      <vt:lpstr>Cách cài đặt Tableu Bản Public  </vt:lpstr>
      <vt:lpstr>PowerPoint Presentation</vt:lpstr>
      <vt:lpstr>PowerPoint Presentation</vt:lpstr>
      <vt:lpstr>PowerPoint Presentation</vt:lpstr>
      <vt:lpstr>PowerPoint Presentation</vt:lpstr>
      <vt:lpstr>03</vt:lpstr>
      <vt:lpstr>PowerPoint Presentation</vt:lpstr>
      <vt:lpstr>PowerPoint Presentation</vt:lpstr>
      <vt:lpstr>PowerPoint Presentation</vt:lpstr>
      <vt:lpstr>PowerPoint Presentation</vt:lpstr>
      <vt:lpstr>PowerPoint Presentation</vt:lpstr>
      <vt:lpstr>PowerPoint Presentation</vt:lpstr>
      <vt:lpstr>Dashboard</vt:lpstr>
      <vt:lpstr> Tính năng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04</vt:lpstr>
      <vt:lpstr>PowerPoint Presentation</vt:lpstr>
      <vt:lpstr>PowerPoint Presentation</vt:lpstr>
      <vt:lpstr>PowerPoint Presentation</vt:lpstr>
      <vt:lpstr>05</vt:lpstr>
      <vt:lpstr>Tập dữ liệu</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 đề: POWER BI</dc:title>
  <cp:lastModifiedBy>Anh Tuan Nguyen</cp:lastModifiedBy>
  <cp:revision>72</cp:revision>
  <dcterms:modified xsi:type="dcterms:W3CDTF">2024-04-19T12:42:19Z</dcterms:modified>
</cp:coreProperties>
</file>