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Law and Conducts </a:t>
            </a:r>
            <a:r>
              <a:rPr lang="en-GB" sz="6600" dirty="0" smtClean="0"/>
              <a:t>effecting Computing </a:t>
            </a:r>
            <a:r>
              <a:rPr lang="en-GB" sz="6600" dirty="0"/>
              <a:t>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Inception: ALISTAIR </a:t>
            </a:r>
            <a:r>
              <a:rPr lang="en-GB" dirty="0"/>
              <a:t>DREW, Drew Mason-Laurence, KHALED </a:t>
            </a:r>
            <a:r>
              <a:rPr lang="en-GB" dirty="0" err="1"/>
              <a:t>Tawfik</a:t>
            </a:r>
            <a:r>
              <a:rPr lang="en-GB" dirty="0"/>
              <a:t>, S M </a:t>
            </a:r>
            <a:r>
              <a:rPr lang="en-GB" dirty="0" err="1"/>
              <a:t>Abrar</a:t>
            </a:r>
            <a:r>
              <a:rPr lang="en-GB" dirty="0"/>
              <a:t> </a:t>
            </a:r>
            <a:r>
              <a:rPr lang="en-GB" dirty="0" err="1"/>
              <a:t>Tajwar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0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BCS Code of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Public Interest</a:t>
            </a:r>
          </a:p>
          <a:p>
            <a:r>
              <a:rPr lang="en-GB" sz="3200" dirty="0"/>
              <a:t>Professional Competence and Integrity</a:t>
            </a:r>
          </a:p>
          <a:p>
            <a:r>
              <a:rPr lang="en-GB" sz="3200" dirty="0"/>
              <a:t>Duty to Relevant </a:t>
            </a:r>
            <a:r>
              <a:rPr lang="en-GB" sz="3200" dirty="0" smtClean="0"/>
              <a:t>Authority</a:t>
            </a:r>
            <a:endParaRPr lang="en-GB" sz="1600" dirty="0" smtClean="0"/>
          </a:p>
          <a:p>
            <a:r>
              <a:rPr lang="en-GB" sz="3200" dirty="0" smtClean="0"/>
              <a:t>Duty </a:t>
            </a:r>
            <a:r>
              <a:rPr lang="en-GB" sz="3200" dirty="0"/>
              <a:t>to the Profession</a:t>
            </a:r>
          </a:p>
          <a:p>
            <a:pPr marL="0" indent="0">
              <a:buNone/>
            </a:pPr>
            <a:r>
              <a:rPr lang="en-GB" sz="1600" dirty="0" smtClean="0"/>
              <a:t>	(</a:t>
            </a:r>
            <a:r>
              <a:rPr lang="en-GB" sz="1600" dirty="0"/>
              <a:t>British Computing Society, </a:t>
            </a:r>
            <a:r>
              <a:rPr lang="en-GB" sz="1600" dirty="0" smtClean="0"/>
              <a:t>2015)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6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 Act 1998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3000" dirty="0" smtClean="0"/>
              <a:t>Why was data protection act introduced?</a:t>
            </a:r>
          </a:p>
          <a:p>
            <a:pPr lvl="1"/>
            <a:r>
              <a:rPr lang="en-GB" sz="3000" dirty="0" smtClean="0"/>
              <a:t>Rights of data subjects and others</a:t>
            </a:r>
          </a:p>
          <a:p>
            <a:pPr lvl="1"/>
            <a:r>
              <a:rPr lang="en-GB" sz="3000" dirty="0" smtClean="0"/>
              <a:t>Notification by data controllers </a:t>
            </a:r>
          </a:p>
          <a:p>
            <a:pPr lvl="1"/>
            <a:r>
              <a:rPr lang="en-GB" sz="3000" dirty="0" smtClean="0"/>
              <a:t>Exemptions </a:t>
            </a:r>
            <a:endParaRPr lang="en-GB" sz="3000" dirty="0" smtClean="0"/>
          </a:p>
          <a:p>
            <a:pPr marL="457200" lvl="1" indent="0">
              <a:buNone/>
            </a:pPr>
            <a:r>
              <a:rPr lang="en-GB" sz="1200" dirty="0" smtClean="0"/>
              <a:t>(</a:t>
            </a:r>
            <a:r>
              <a:rPr lang="en-GB" sz="1200" dirty="0" smtClean="0"/>
              <a:t>Digital </a:t>
            </a:r>
            <a:r>
              <a:rPr lang="en-GB" sz="1200" dirty="0"/>
              <a:t>Economy Act </a:t>
            </a:r>
            <a:r>
              <a:rPr lang="en-GB" sz="1200" dirty="0" smtClean="0"/>
              <a:t>2010)</a:t>
            </a:r>
            <a:endParaRPr lang="en-GB" sz="1200" dirty="0" smtClean="0"/>
          </a:p>
          <a:p>
            <a:pPr marL="457200" lvl="1" indent="0">
              <a:buNone/>
            </a:pPr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Misuse Act </a:t>
            </a:r>
            <a:r>
              <a:rPr lang="en-GB" dirty="0" smtClean="0"/>
              <a:t>1990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87977"/>
            <a:ext cx="8223334" cy="5270269"/>
          </a:xfrm>
        </p:spPr>
        <p:txBody>
          <a:bodyPr>
            <a:normAutofit/>
          </a:bodyPr>
          <a:lstStyle/>
          <a:p>
            <a:r>
              <a:rPr lang="en-GB" dirty="0"/>
              <a:t>Unauthorized access to computer materials</a:t>
            </a:r>
          </a:p>
          <a:p>
            <a:r>
              <a:rPr lang="en-GB" dirty="0"/>
              <a:t>Unauthorized access to computer systems with intent to commit another crime</a:t>
            </a:r>
          </a:p>
          <a:p>
            <a:r>
              <a:rPr lang="en-GB" dirty="0"/>
              <a:t>Unauthorized modification of computer material</a:t>
            </a:r>
          </a:p>
          <a:p>
            <a:r>
              <a:rPr lang="en-GB" dirty="0"/>
              <a:t>Unauthorized acts with intent to impair, or with recklessness as to impairing the operation of a computer etc.</a:t>
            </a:r>
          </a:p>
          <a:p>
            <a:r>
              <a:rPr lang="en-GB" dirty="0"/>
              <a:t>Unauthorized acts causing, or creating risk of causing serious </a:t>
            </a:r>
            <a:r>
              <a:rPr lang="en-GB" dirty="0" smtClean="0"/>
              <a:t>damage  </a:t>
            </a:r>
            <a:r>
              <a:rPr lang="en-GB" sz="1600" dirty="0" smtClean="0"/>
              <a:t>(“</a:t>
            </a:r>
            <a:r>
              <a:rPr lang="en-GB" sz="1600" dirty="0"/>
              <a:t>Computer Misuse Act </a:t>
            </a:r>
            <a:r>
              <a:rPr lang="en-GB" sz="1600" dirty="0" smtClean="0"/>
              <a:t>1990”)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1600" dirty="0"/>
              <a:t>(Computerevidence.co.uk, 2017)</a:t>
            </a:r>
            <a:endParaRPr lang="en-GB" sz="1800" dirty="0"/>
          </a:p>
          <a:p>
            <a:endParaRPr lang="en-GB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149" y="4530436"/>
          <a:ext cx="1034103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8">
                  <a:extLst>
                    <a:ext uri="{9D8B030D-6E8A-4147-A177-3AD203B41FA5}">
                      <a16:colId xmlns:a16="http://schemas.microsoft.com/office/drawing/2014/main" val="230727640"/>
                    </a:ext>
                  </a:extLst>
                </a:gridCol>
                <a:gridCol w="2585258">
                  <a:extLst>
                    <a:ext uri="{9D8B030D-6E8A-4147-A177-3AD203B41FA5}">
                      <a16:colId xmlns:a16="http://schemas.microsoft.com/office/drawing/2014/main" val="852236516"/>
                    </a:ext>
                  </a:extLst>
                </a:gridCol>
                <a:gridCol w="2585258">
                  <a:extLst>
                    <a:ext uri="{9D8B030D-6E8A-4147-A177-3AD203B41FA5}">
                      <a16:colId xmlns:a16="http://schemas.microsoft.com/office/drawing/2014/main" val="2549886829"/>
                    </a:ext>
                  </a:extLst>
                </a:gridCol>
                <a:gridCol w="2585258">
                  <a:extLst>
                    <a:ext uri="{9D8B030D-6E8A-4147-A177-3AD203B41FA5}">
                      <a16:colId xmlns:a16="http://schemas.microsoft.com/office/drawing/2014/main" val="19443905"/>
                    </a:ext>
                  </a:extLst>
                </a:gridCol>
              </a:tblGrid>
              <a:tr h="1307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>
                          <a:effectLst/>
                          <a:latin typeface="Verdana" panose="020B0604030504040204" pitchFamily="34" charset="0"/>
                        </a:rPr>
                        <a:t>R v John </a:t>
                      </a:r>
                      <a:r>
                        <a:rPr lang="en-GB" sz="1800" b="0" dirty="0" err="1" smtClean="0">
                          <a:effectLst/>
                          <a:latin typeface="Verdana" panose="020B0604030504040204" pitchFamily="34" charset="0"/>
                        </a:rPr>
                        <a:t>Sabatina</a:t>
                      </a:r>
                      <a:endParaRPr lang="en-GB" sz="1800" b="0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effectLst/>
                          <a:latin typeface="Verdana" panose="020B0604030504040204" pitchFamily="34" charset="0"/>
                        </a:rPr>
                        <a:t>Preston Magistrates Court 10 March 2016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effectLst/>
                          <a:latin typeface="Verdana" panose="020B0604030504040204" pitchFamily="34" charset="0"/>
                        </a:rPr>
                        <a:t>Computer Misuse Act 1990 s1 Unauthorised access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b="0" dirty="0" smtClean="0">
                          <a:effectLst/>
                          <a:latin typeface="Verdana" panose="020B0604030504040204" pitchFamily="34" charset="0"/>
                        </a:rPr>
                        <a:t>Merseyside police officer accessed information on police computer system over eight years without authorisation.</a:t>
                      </a:r>
                    </a:p>
                    <a:p>
                      <a:pPr algn="l" rtl="0"/>
                      <a:r>
                        <a:rPr lang="en-GB" sz="1400" b="0" dirty="0" smtClean="0">
                          <a:effectLst/>
                          <a:latin typeface="Verdana" panose="020B0604030504040204" pitchFamily="34" charset="0"/>
                        </a:rPr>
                        <a:t>Sentenced to two months in prison, suspended for 12 months.</a:t>
                      </a:r>
                      <a:endParaRPr lang="en-GB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4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Economy Act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Online infringement of copyright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Obligation for infringements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Consultation and Parliamentary scrutiny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Concerns to limit internet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Prevention of injection to allow location on </a:t>
            </a:r>
            <a:r>
              <a:rPr lang="en-GB" sz="2800" dirty="0" smtClean="0"/>
              <a:t>internet</a:t>
            </a:r>
            <a:r>
              <a:rPr lang="en-US" sz="1200" dirty="0" smtClean="0"/>
              <a:t>("</a:t>
            </a:r>
            <a:r>
              <a:rPr lang="en-US" sz="1200" dirty="0" smtClean="0"/>
              <a:t>Digital Economy Act </a:t>
            </a:r>
            <a:r>
              <a:rPr lang="en-US" sz="1200" dirty="0" smtClean="0"/>
              <a:t>2010") </a:t>
            </a:r>
            <a:endParaRPr lang="en-GB" sz="2800" dirty="0" smtClean="0"/>
          </a:p>
          <a:p>
            <a:r>
              <a:rPr lang="en-GB" sz="2800" dirty="0"/>
              <a:t>PUBG - </a:t>
            </a:r>
            <a:r>
              <a:rPr lang="en-GB" sz="2800" dirty="0" err="1"/>
              <a:t>Fortnite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1400" dirty="0" smtClean="0"/>
              <a:t>            (“</a:t>
            </a:r>
            <a:r>
              <a:rPr lang="en-US" sz="1400" dirty="0" smtClean="0"/>
              <a:t>Eurogamer,2017") 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Act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Direct Discrimination</a:t>
            </a:r>
          </a:p>
          <a:p>
            <a:r>
              <a:rPr lang="en-GB" dirty="0"/>
              <a:t>Indirect Discrimination</a:t>
            </a:r>
          </a:p>
          <a:p>
            <a:r>
              <a:rPr lang="en-GB" dirty="0"/>
              <a:t>Duty to Make Adjustments</a:t>
            </a:r>
          </a:p>
          <a:p>
            <a:r>
              <a:rPr lang="en-GB" dirty="0"/>
              <a:t>Protected Characteristics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Disability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Gender Reassignment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Marriage and Civil Partnership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Pregnancy and Maternity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Race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Religion or Belief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Sex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Sexual </a:t>
            </a:r>
            <a:r>
              <a:rPr lang="en-GB" sz="1100" dirty="0"/>
              <a:t>Orientation </a:t>
            </a:r>
            <a:endParaRPr lang="en-GB" sz="1100" dirty="0" smtClean="0"/>
          </a:p>
          <a:p>
            <a:pPr marL="457200" lvl="1" indent="0">
              <a:buNone/>
            </a:pPr>
            <a:r>
              <a:rPr lang="en-GB" sz="1100" dirty="0"/>
              <a:t>(</a:t>
            </a:r>
            <a:r>
              <a:rPr lang="en-GB" sz="1100" dirty="0" smtClean="0"/>
              <a:t>Equality </a:t>
            </a:r>
            <a:r>
              <a:rPr lang="en-GB" sz="1100" dirty="0"/>
              <a:t>Act </a:t>
            </a:r>
            <a:r>
              <a:rPr lang="en-GB" sz="1100" dirty="0" smtClean="0"/>
              <a:t>2010)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410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</a:t>
            </a:r>
            <a:r>
              <a:rPr lang="en-US" dirty="0" smtClean="0"/>
              <a:t>Laws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Freedom of Information Act </a:t>
            </a:r>
            <a:r>
              <a:rPr lang="en-GB" sz="2900" dirty="0" smtClean="0"/>
              <a:t>2000</a:t>
            </a:r>
            <a:r>
              <a:rPr lang="en-GB" sz="1600" dirty="0"/>
              <a:t>(Freedom of Information Act,2000</a:t>
            </a:r>
            <a:r>
              <a:rPr lang="en-GB" sz="1600" dirty="0" smtClean="0"/>
              <a:t>)</a:t>
            </a:r>
            <a:endParaRPr lang="en-US" sz="2900" dirty="0" smtClean="0"/>
          </a:p>
          <a:p>
            <a:r>
              <a:rPr lang="en-GB" sz="2900" dirty="0" smtClean="0"/>
              <a:t>Regulation of Investigatory Powers Act </a:t>
            </a:r>
            <a:r>
              <a:rPr lang="en-GB" sz="1600" dirty="0" smtClean="0"/>
              <a:t>(Regulation </a:t>
            </a:r>
            <a:r>
              <a:rPr lang="en-GB" sz="1600" dirty="0"/>
              <a:t>of </a:t>
            </a:r>
            <a:r>
              <a:rPr lang="en-GB" sz="1600" dirty="0" smtClean="0"/>
              <a:t>Investigatory, </a:t>
            </a:r>
            <a:r>
              <a:rPr lang="en-GB" sz="1600" dirty="0"/>
              <a:t>commencement Powers Act 2000. </a:t>
            </a:r>
            <a:r>
              <a:rPr lang="en-GB" sz="1600" dirty="0" smtClean="0"/>
              <a:t>)</a:t>
            </a:r>
            <a:endParaRPr lang="en-US" sz="1600" dirty="0" smtClean="0"/>
          </a:p>
          <a:p>
            <a:r>
              <a:rPr lang="en-GB" sz="2900" dirty="0" smtClean="0"/>
              <a:t>Special Education Needs &amp; Disability Act </a:t>
            </a:r>
            <a:r>
              <a:rPr lang="en-GB" sz="2900" dirty="0"/>
              <a:t>2001</a:t>
            </a:r>
            <a:r>
              <a:rPr lang="en-GB" sz="1200" dirty="0"/>
              <a:t>(Special Education Needs &amp; Disability Act </a:t>
            </a:r>
            <a:r>
              <a:rPr lang="en-GB" sz="1200" dirty="0" smtClean="0"/>
              <a:t>2001</a:t>
            </a:r>
            <a:r>
              <a:rPr lang="en-GB" sz="1200" dirty="0" smtClean="0"/>
              <a:t>)</a:t>
            </a:r>
            <a:endParaRPr lang="en-US" sz="2900" dirty="0" smtClean="0"/>
          </a:p>
          <a:p>
            <a:r>
              <a:rPr lang="en-GB" sz="2900" dirty="0" smtClean="0"/>
              <a:t>Human </a:t>
            </a:r>
            <a:r>
              <a:rPr lang="en-GB" sz="2900" dirty="0" smtClean="0"/>
              <a:t>Rights </a:t>
            </a:r>
            <a:r>
              <a:rPr lang="en-GB" sz="2900" dirty="0"/>
              <a:t>Act 1990</a:t>
            </a:r>
            <a:r>
              <a:rPr lang="en-GB" sz="1600" dirty="0"/>
              <a:t>(Human Rights Act </a:t>
            </a:r>
            <a:r>
              <a:rPr lang="en-GB" sz="1600" dirty="0" smtClean="0"/>
              <a:t>1990</a:t>
            </a:r>
            <a:r>
              <a:rPr lang="en-GB" sz="1600" dirty="0" smtClean="0"/>
              <a:t>)</a:t>
            </a:r>
            <a:endParaRPr lang="en-GB" sz="1600" dirty="0" smtClean="0"/>
          </a:p>
          <a:p>
            <a:pPr>
              <a:buNone/>
            </a:pPr>
            <a:r>
              <a:rPr lang="en-US" sz="1400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64" y="2353888"/>
            <a:ext cx="8825659" cy="1981200"/>
          </a:xfrm>
        </p:spPr>
        <p:txBody>
          <a:bodyPr/>
          <a:lstStyle/>
          <a:p>
            <a:pPr algn="ctr"/>
            <a:r>
              <a:rPr lang="en-GB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89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British Computing Society. (2015). </a:t>
            </a:r>
            <a:r>
              <a:rPr lang="en-GB" i="1" dirty="0"/>
              <a:t>British Computing Society Code of Conduct</a:t>
            </a:r>
            <a:r>
              <a:rPr lang="en-GB" dirty="0"/>
              <a:t>. [online] Available at: http://www.bcs.org/upload/pdf/conduct.pdf [Accessed </a:t>
            </a:r>
            <a:r>
              <a:rPr lang="en-GB" dirty="0" smtClean="0"/>
              <a:t>20 </a:t>
            </a:r>
            <a:r>
              <a:rPr lang="en-GB" dirty="0"/>
              <a:t>Oct. </a:t>
            </a:r>
            <a:r>
              <a:rPr lang="en-GB" dirty="0" smtClean="0"/>
              <a:t>2017].</a:t>
            </a:r>
          </a:p>
          <a:p>
            <a:r>
              <a:rPr lang="en-GB" dirty="0" smtClean="0"/>
              <a:t>Computerevidence.co.uk</a:t>
            </a:r>
            <a:r>
              <a:rPr lang="en-GB" dirty="0"/>
              <a:t>. (2017). </a:t>
            </a:r>
            <a:r>
              <a:rPr lang="en-GB" i="1" dirty="0"/>
              <a:t>Computer Evidence - Computer Misuse Act 1990 cases</a:t>
            </a:r>
            <a:r>
              <a:rPr lang="en-GB" dirty="0"/>
              <a:t>. [online] Available at: http://www.computerevidence.co.uk/Cases/CMA.htm [Accessed </a:t>
            </a:r>
            <a:r>
              <a:rPr lang="en-GB" dirty="0" smtClean="0"/>
              <a:t>17 </a:t>
            </a:r>
            <a:r>
              <a:rPr lang="en-GB" dirty="0"/>
              <a:t>Oct. 2017</a:t>
            </a:r>
            <a:r>
              <a:rPr lang="en-GB" dirty="0" smtClean="0"/>
              <a:t>].</a:t>
            </a:r>
          </a:p>
          <a:p>
            <a:r>
              <a:rPr lang="en-GB" dirty="0"/>
              <a:t>Eurogamer.net. (2017). </a:t>
            </a:r>
            <a:r>
              <a:rPr lang="en-GB" i="1" dirty="0" err="1"/>
              <a:t>PlayerUnknown's</a:t>
            </a:r>
            <a:r>
              <a:rPr lang="en-GB" i="1" dirty="0"/>
              <a:t> Battlegrounds developer slams </a:t>
            </a:r>
            <a:r>
              <a:rPr lang="en-GB" i="1" dirty="0" err="1"/>
              <a:t>Fornite</a:t>
            </a:r>
            <a:r>
              <a:rPr lang="en-GB" i="1" dirty="0"/>
              <a:t> for "replicating" gameplay</a:t>
            </a:r>
            <a:r>
              <a:rPr lang="en-GB" dirty="0"/>
              <a:t>. [online] Available at: https://www.google.co.uk/amp/www.eurogamer.net/amp/2017-09-22-playerunknowns-battlegrounds-hits-out-at-fornites-replicating [Accessed </a:t>
            </a:r>
            <a:r>
              <a:rPr lang="en-GB" dirty="0" smtClean="0"/>
              <a:t>17 </a:t>
            </a:r>
            <a:r>
              <a:rPr lang="en-GB" dirty="0"/>
              <a:t>Oct. 2017</a:t>
            </a:r>
            <a:r>
              <a:rPr lang="en-GB" dirty="0" smtClean="0"/>
              <a:t>].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Legislation.Gov.Uk</a:t>
            </a:r>
            <a:r>
              <a:rPr lang="en-US" dirty="0" smtClean="0"/>
              <a:t>." </a:t>
            </a:r>
            <a:r>
              <a:rPr lang="en-US" i="1" dirty="0" smtClean="0"/>
              <a:t>Legislation.gov.uk</a:t>
            </a:r>
            <a:r>
              <a:rPr lang="en-US" dirty="0" smtClean="0"/>
              <a:t>. </a:t>
            </a:r>
            <a:r>
              <a:rPr lang="en-US" dirty="0" err="1" smtClean="0"/>
              <a:t>N.p</a:t>
            </a:r>
            <a:r>
              <a:rPr lang="en-US" dirty="0" smtClean="0"/>
              <a:t>., 2017. Web. 20 Oct. 2017.</a:t>
            </a:r>
            <a:endParaRPr lang="en-GB" dirty="0" smtClean="0"/>
          </a:p>
          <a:p>
            <a:r>
              <a:rPr lang="en-US" i="1" dirty="0" smtClean="0"/>
              <a:t>Digital Economy Act </a:t>
            </a:r>
            <a:r>
              <a:rPr lang="en-US" i="1" dirty="0" smtClean="0"/>
              <a:t>2010</a:t>
            </a:r>
            <a:r>
              <a:rPr lang="en-US" dirty="0" smtClean="0"/>
              <a:t>. </a:t>
            </a:r>
            <a:r>
              <a:rPr lang="en-US" dirty="0" smtClean="0"/>
              <a:t>United Kingdom: </a:t>
            </a:r>
            <a:r>
              <a:rPr lang="en-US" dirty="0" smtClean="0"/>
              <a:t>HMSO, </a:t>
            </a:r>
            <a:r>
              <a:rPr lang="en-US" dirty="0" smtClean="0"/>
              <a:t>2010. </a:t>
            </a:r>
            <a:endParaRPr lang="en-GB" dirty="0"/>
          </a:p>
          <a:p>
            <a:r>
              <a:rPr lang="en-GB" dirty="0"/>
              <a:t>Legislation.gov.uk. (2017). </a:t>
            </a:r>
            <a:r>
              <a:rPr lang="en-GB" i="1" dirty="0"/>
              <a:t>Equality Act 2010</a:t>
            </a:r>
            <a:r>
              <a:rPr lang="en-GB" dirty="0"/>
              <a:t>. [online] Available at: https://www.legislation.gov.uk/ukpga/2010/15/contents [Accessed 17 Oct. 2017]. </a:t>
            </a:r>
          </a:p>
          <a:p>
            <a:r>
              <a:rPr lang="en-GB" dirty="0" smtClean="0"/>
              <a:t>Legislation.gov.uk</a:t>
            </a:r>
            <a:r>
              <a:rPr lang="en-GB" dirty="0"/>
              <a:t>. (2017). </a:t>
            </a:r>
            <a:r>
              <a:rPr lang="en-GB" i="1" dirty="0"/>
              <a:t>Data Protection Act 1998</a:t>
            </a:r>
            <a:r>
              <a:rPr lang="en-GB" dirty="0"/>
              <a:t>. [online] Available at: http://www.legislation.gov.uk/ukpga/1998/29/contents [Accessed 17 Oct. 2017]. </a:t>
            </a:r>
          </a:p>
        </p:txBody>
      </p:sp>
    </p:spTree>
    <p:extLst>
      <p:ext uri="{BB962C8B-B14F-4D97-AF65-F5344CB8AC3E}">
        <p14:creationId xmlns:p14="http://schemas.microsoft.com/office/powerpoint/2010/main" val="39366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476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Verdana</vt:lpstr>
      <vt:lpstr>Wingdings</vt:lpstr>
      <vt:lpstr>Wingdings 3</vt:lpstr>
      <vt:lpstr>Ion</vt:lpstr>
      <vt:lpstr>Law and Conducts effecting Computing Professionals</vt:lpstr>
      <vt:lpstr> BCS Code of Conduct</vt:lpstr>
      <vt:lpstr>Data Protection Act 1998 </vt:lpstr>
      <vt:lpstr>Computer Misuse Act 1990 </vt:lpstr>
      <vt:lpstr>Digital Economy Act 2010</vt:lpstr>
      <vt:lpstr>Equality Act 2010</vt:lpstr>
      <vt:lpstr>Other Important Laws </vt:lpstr>
      <vt:lpstr>Questions?</vt:lpstr>
      <vt:lpstr>Bibliography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Conducts for IT Professionals</dc:title>
  <dc:creator>(s) Alistair Drew</dc:creator>
  <cp:lastModifiedBy>(s) S Tajwar</cp:lastModifiedBy>
  <cp:revision>25</cp:revision>
  <dcterms:created xsi:type="dcterms:W3CDTF">2017-10-12T11:22:53Z</dcterms:created>
  <dcterms:modified xsi:type="dcterms:W3CDTF">2017-10-20T14:20:12Z</dcterms:modified>
</cp:coreProperties>
</file>