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uni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a52b680f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a52b680f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a52b680f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a52b680f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a52b680f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a52b680f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a52b680f5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a52b680f5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a52b680f5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a52b680f5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a52b680f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a52b680f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a52b680f5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a52b680f5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a52b680f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a52b680f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a52b680f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a52b680f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a52b680f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a52b680f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a52b680f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a52b680f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a52b680f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a52b680f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a52b680f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a52b680f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a52b680f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a52b680f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a52b680f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a52b680f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a52b680f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a52b680f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a52b680f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a52b680f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a52b680f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a52b680f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drive/folders/1lKdvbjxle_9jU5tNZV9kjDRvyyitGuit?usp=shari%20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201133"/>
            <a:ext cx="5361300" cy="14481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id" sz="1600">
                <a:solidFill>
                  <a:srgbClr val="002060"/>
                </a:solidFill>
                <a:latin typeface="Times New Roman"/>
                <a:ea typeface="Times New Roman"/>
                <a:cs typeface="Times New Roman"/>
                <a:sym typeface="Times New Roman"/>
              </a:rPr>
              <a:t>Applying Gradient Boosted Decision Tree Algorithm for Predicting Interstitial Lung Cancer</a:t>
            </a:r>
            <a:endParaRPr/>
          </a:p>
        </p:txBody>
      </p:sp>
      <p:sp>
        <p:nvSpPr>
          <p:cNvPr id="129" name="Google Shape;129;p13"/>
          <p:cNvSpPr txBox="1"/>
          <p:nvPr>
            <p:ph idx="1" type="subTitle"/>
          </p:nvPr>
        </p:nvSpPr>
        <p:spPr>
          <a:xfrm>
            <a:off x="1858700" y="2456158"/>
            <a:ext cx="5361300" cy="52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id">
                <a:solidFill>
                  <a:srgbClr val="000000"/>
                </a:solidFill>
                <a:latin typeface="Times New Roman"/>
                <a:ea typeface="Times New Roman"/>
                <a:cs typeface="Times New Roman"/>
                <a:sym typeface="Times New Roman"/>
              </a:rPr>
              <a:t>Group Members:</a:t>
            </a:r>
            <a:endParaRPr b="1">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rgbClr val="000000"/>
              </a:buClr>
              <a:buSzPts val="1100"/>
              <a:buFont typeface="Arial"/>
              <a:buNone/>
            </a:pPr>
            <a:r>
              <a:rPr b="1" lang="id">
                <a:solidFill>
                  <a:srgbClr val="000000"/>
                </a:solidFill>
                <a:latin typeface="Times New Roman"/>
                <a:ea typeface="Times New Roman"/>
                <a:cs typeface="Times New Roman"/>
                <a:sym typeface="Times New Roman"/>
              </a:rPr>
              <a:t> </a:t>
            </a:r>
            <a:endParaRPr b="1">
              <a:solidFill>
                <a:srgbClr val="000000"/>
              </a:solidFill>
              <a:latin typeface="Times New Roman"/>
              <a:ea typeface="Times New Roman"/>
              <a:cs typeface="Times New Roman"/>
              <a:sym typeface="Times New Roman"/>
            </a:endParaRPr>
          </a:p>
          <a:p>
            <a:pPr indent="-457200" lvl="0" marL="1143000" rtl="0" algn="just">
              <a:lnSpc>
                <a:spcPct val="115000"/>
              </a:lnSpc>
              <a:spcBef>
                <a:spcPts val="0"/>
              </a:spcBef>
              <a:spcAft>
                <a:spcPts val="0"/>
              </a:spcAft>
              <a:buClr>
                <a:srgbClr val="000000"/>
              </a:buClr>
              <a:buSzPts val="1100"/>
              <a:buFont typeface="Arial"/>
              <a:buNone/>
            </a:pPr>
            <a:r>
              <a:rPr lang="id" sz="1200">
                <a:solidFill>
                  <a:srgbClr val="000000"/>
                </a:solidFill>
                <a:latin typeface="Times New Roman"/>
                <a:ea typeface="Times New Roman"/>
                <a:cs typeface="Times New Roman"/>
                <a:sym typeface="Times New Roman"/>
              </a:rPr>
              <a:t>        	    Mohammad Nafees Bin Zaman – 1616357</a:t>
            </a:r>
            <a:endParaRPr sz="1200">
              <a:solidFill>
                <a:srgbClr val="000000"/>
              </a:solidFill>
              <a:latin typeface="Times New Roman"/>
              <a:ea typeface="Times New Roman"/>
              <a:cs typeface="Times New Roman"/>
              <a:sym typeface="Times New Roman"/>
            </a:endParaRPr>
          </a:p>
          <a:p>
            <a:pPr indent="-457200" lvl="0" marL="1143000" rtl="0" algn="just">
              <a:lnSpc>
                <a:spcPct val="115000"/>
              </a:lnSpc>
              <a:spcBef>
                <a:spcPts val="0"/>
              </a:spcBef>
              <a:spcAft>
                <a:spcPts val="0"/>
              </a:spcAft>
              <a:buClr>
                <a:srgbClr val="000000"/>
              </a:buClr>
              <a:buSzPts val="1100"/>
              <a:buFont typeface="Arial"/>
              <a:buNone/>
            </a:pPr>
            <a:r>
              <a:rPr lang="id" sz="1200">
                <a:solidFill>
                  <a:srgbClr val="000000"/>
                </a:solidFill>
                <a:latin typeface="Times New Roman"/>
                <a:ea typeface="Times New Roman"/>
                <a:cs typeface="Times New Roman"/>
                <a:sym typeface="Times New Roman"/>
              </a:rPr>
              <a:t>                Mahamat Nour Ali Mai – 1510455</a:t>
            </a:r>
            <a:endParaRPr sz="1200">
              <a:solidFill>
                <a:srgbClr val="000000"/>
              </a:solidFill>
              <a:latin typeface="Times New Roman"/>
              <a:ea typeface="Times New Roman"/>
              <a:cs typeface="Times New Roman"/>
              <a:sym typeface="Times New Roman"/>
            </a:endParaRPr>
          </a:p>
          <a:p>
            <a:pPr indent="-457200" lvl="0" marL="1143000" rtl="0" algn="just">
              <a:lnSpc>
                <a:spcPct val="115000"/>
              </a:lnSpc>
              <a:spcBef>
                <a:spcPts val="0"/>
              </a:spcBef>
              <a:spcAft>
                <a:spcPts val="0"/>
              </a:spcAft>
              <a:buClr>
                <a:srgbClr val="000000"/>
              </a:buClr>
              <a:buSzPts val="1100"/>
              <a:buFont typeface="Arial"/>
              <a:buNone/>
            </a:pPr>
            <a:r>
              <a:rPr lang="id" sz="1200">
                <a:solidFill>
                  <a:srgbClr val="000000"/>
                </a:solidFill>
                <a:latin typeface="Times New Roman"/>
                <a:ea typeface="Times New Roman"/>
                <a:cs typeface="Times New Roman"/>
                <a:sym typeface="Times New Roman"/>
              </a:rPr>
              <a:t>                Ilham Fadhillah Amka – 1434071</a:t>
            </a:r>
            <a:endParaRPr sz="1200">
              <a:solidFill>
                <a:srgbClr val="000000"/>
              </a:solidFill>
              <a:latin typeface="Times New Roman"/>
              <a:ea typeface="Times New Roman"/>
              <a:cs typeface="Times New Roman"/>
              <a:sym typeface="Times New Roman"/>
            </a:endParaRPr>
          </a:p>
          <a:p>
            <a:pPr indent="-457200" lvl="0" marL="1143000" rtl="0" algn="just">
              <a:lnSpc>
                <a:spcPct val="115000"/>
              </a:lnSpc>
              <a:spcBef>
                <a:spcPts val="0"/>
              </a:spcBef>
              <a:spcAft>
                <a:spcPts val="0"/>
              </a:spcAft>
              <a:buClr>
                <a:srgbClr val="000000"/>
              </a:buClr>
              <a:buSzPts val="1100"/>
              <a:buFont typeface="Arial"/>
              <a:buNone/>
            </a:pPr>
            <a:r>
              <a:rPr lang="id" sz="1200">
                <a:solidFill>
                  <a:srgbClr val="000000"/>
                </a:solidFill>
                <a:latin typeface="Times New Roman"/>
                <a:ea typeface="Times New Roman"/>
                <a:cs typeface="Times New Roman"/>
                <a:sym typeface="Times New Roman"/>
              </a:rPr>
              <a:t>                Ahmed Amer Shafie Abdelrahman Aly – 1432285</a:t>
            </a:r>
            <a:endParaRPr sz="1200">
              <a:solidFill>
                <a:srgbClr val="000000"/>
              </a:solidFill>
              <a:latin typeface="Times New Roman"/>
              <a:ea typeface="Times New Roman"/>
              <a:cs typeface="Times New Roman"/>
              <a:sym typeface="Times New Roman"/>
            </a:endParaRPr>
          </a:p>
          <a:p>
            <a:pPr indent="-457200" lvl="0" marL="1143000" rtl="0" algn="just">
              <a:lnSpc>
                <a:spcPct val="115000"/>
              </a:lnSpc>
              <a:spcBef>
                <a:spcPts val="0"/>
              </a:spcBef>
              <a:spcAft>
                <a:spcPts val="0"/>
              </a:spcAft>
              <a:buClr>
                <a:srgbClr val="000000"/>
              </a:buClr>
              <a:buSzPts val="1100"/>
              <a:buFont typeface="Arial"/>
              <a:buNone/>
            </a:pPr>
            <a:r>
              <a:rPr lang="id" sz="1200">
                <a:solidFill>
                  <a:srgbClr val="000000"/>
                </a:solidFill>
                <a:latin typeface="Times New Roman"/>
                <a:ea typeface="Times New Roman"/>
                <a:cs typeface="Times New Roman"/>
                <a:sym typeface="Times New Roman"/>
              </a:rPr>
              <a:t>                MHD Khaled Maen  – 1523591</a:t>
            </a:r>
            <a:endParaRPr sz="1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44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Feature Importance </a:t>
            </a:r>
            <a:endParaRPr/>
          </a:p>
        </p:txBody>
      </p:sp>
      <p:sp>
        <p:nvSpPr>
          <p:cNvPr id="189" name="Google Shape;189;p22"/>
          <p:cNvSpPr txBox="1"/>
          <p:nvPr>
            <p:ph idx="1" type="body"/>
          </p:nvPr>
        </p:nvSpPr>
        <p:spPr>
          <a:xfrm>
            <a:off x="819150" y="1033075"/>
            <a:ext cx="75057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 used “filterVarImp” function from “caret” package which compare each variable with the label and measure their influencing degree. We found that Features can be divided into two parts; Syndromes and Causes. The most important cause of lung cancer depending on our data is alcohol using. The most significant Syndromes to include coughing blood, fatigue, and chest pain.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pic>
        <p:nvPicPr>
          <p:cNvPr id="190" name="Google Shape;190;p22"/>
          <p:cNvPicPr preferRelativeResize="0"/>
          <p:nvPr/>
        </p:nvPicPr>
        <p:blipFill>
          <a:blip r:embed="rId3">
            <a:alphaModFix/>
          </a:blip>
          <a:stretch>
            <a:fillRect/>
          </a:stretch>
        </p:blipFill>
        <p:spPr>
          <a:xfrm>
            <a:off x="2911621" y="2046546"/>
            <a:ext cx="3320750" cy="275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44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Exploratory Data Analysis (EDA)</a:t>
            </a:r>
            <a:endParaRPr/>
          </a:p>
        </p:txBody>
      </p:sp>
      <p:sp>
        <p:nvSpPr>
          <p:cNvPr id="196" name="Google Shape;196;p23"/>
          <p:cNvSpPr txBox="1"/>
          <p:nvPr>
            <p:ph idx="1" type="body"/>
          </p:nvPr>
        </p:nvSpPr>
        <p:spPr>
          <a:xfrm>
            <a:off x="819150" y="1033075"/>
            <a:ext cx="75057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After cleaning the data, we plot graphs such as histograms and scatter diagrams as well as a statistical summary to help understand more about the correlations and relationships between the variables.</a:t>
            </a:r>
            <a:endParaRPr/>
          </a:p>
        </p:txBody>
      </p:sp>
      <p:pic>
        <p:nvPicPr>
          <p:cNvPr id="197" name="Google Shape;197;p23"/>
          <p:cNvPicPr preferRelativeResize="0"/>
          <p:nvPr/>
        </p:nvPicPr>
        <p:blipFill>
          <a:blip r:embed="rId3">
            <a:alphaModFix/>
          </a:blip>
          <a:stretch>
            <a:fillRect/>
          </a:stretch>
        </p:blipFill>
        <p:spPr>
          <a:xfrm>
            <a:off x="429225" y="2509900"/>
            <a:ext cx="5201701" cy="2179174"/>
          </a:xfrm>
          <a:prstGeom prst="rect">
            <a:avLst/>
          </a:prstGeom>
          <a:noFill/>
          <a:ln>
            <a:noFill/>
          </a:ln>
        </p:spPr>
      </p:pic>
      <p:pic>
        <p:nvPicPr>
          <p:cNvPr id="198" name="Google Shape;198;p23"/>
          <p:cNvPicPr preferRelativeResize="0"/>
          <p:nvPr/>
        </p:nvPicPr>
        <p:blipFill>
          <a:blip r:embed="rId4">
            <a:alphaModFix/>
          </a:blip>
          <a:stretch>
            <a:fillRect/>
          </a:stretch>
        </p:blipFill>
        <p:spPr>
          <a:xfrm>
            <a:off x="4408700" y="1622349"/>
            <a:ext cx="4284824" cy="176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19150" y="44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Machine Learning Algorithm</a:t>
            </a:r>
            <a:endParaRPr/>
          </a:p>
        </p:txBody>
      </p:sp>
      <p:sp>
        <p:nvSpPr>
          <p:cNvPr id="204" name="Google Shape;204;p24"/>
          <p:cNvSpPr txBox="1"/>
          <p:nvPr>
            <p:ph idx="1" type="body"/>
          </p:nvPr>
        </p:nvSpPr>
        <p:spPr>
          <a:xfrm>
            <a:off x="819150" y="1033075"/>
            <a:ext cx="75057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Using Gradient Boosted Decision Tree algorithm to predict lung cancer. The dataset consists of 25 variables where 24 of them are independent variable and the rest one is dependent. We train our model by feeding data from the dataset and get an accuracy of </a:t>
            </a:r>
            <a:r>
              <a:rPr b="1" lang="id"/>
              <a:t>91.4 % </a:t>
            </a:r>
            <a:r>
              <a:rPr lang="id"/>
              <a:t>of our model. So it means our model can predict possibilities more than 91 % accuracy. </a:t>
            </a:r>
            <a:endParaRPr/>
          </a:p>
          <a:p>
            <a:pPr indent="0" lvl="0" marL="0" rtl="0" algn="l">
              <a:spcBef>
                <a:spcPts val="1600"/>
              </a:spcBef>
              <a:spcAft>
                <a:spcPts val="0"/>
              </a:spcAft>
              <a:buNone/>
            </a:pPr>
            <a:r>
              <a:rPr lang="id"/>
              <a:t>									</a:t>
            </a:r>
            <a:endParaRPr/>
          </a:p>
          <a:p>
            <a:pPr indent="0" lvl="0" marL="0" rtl="0" algn="l">
              <a:spcBef>
                <a:spcPts val="1600"/>
              </a:spcBef>
              <a:spcAft>
                <a:spcPts val="0"/>
              </a:spcAft>
              <a:buNone/>
            </a:pPr>
            <a:r>
              <a:t/>
            </a:r>
            <a:endParaRPr/>
          </a:p>
          <a:p>
            <a:pPr indent="457200" lvl="0" marL="3657600" rtl="0" algn="l">
              <a:spcBef>
                <a:spcPts val="1600"/>
              </a:spcBef>
              <a:spcAft>
                <a:spcPts val="1600"/>
              </a:spcAft>
              <a:buNone/>
            </a:pPr>
            <a:r>
              <a:rPr lang="id"/>
              <a:t>Figure : ROC curve with 91.4 % of accuracy</a:t>
            </a:r>
            <a:endParaRPr/>
          </a:p>
        </p:txBody>
      </p:sp>
      <p:pic>
        <p:nvPicPr>
          <p:cNvPr id="205" name="Google Shape;205;p24"/>
          <p:cNvPicPr preferRelativeResize="0"/>
          <p:nvPr/>
        </p:nvPicPr>
        <p:blipFill>
          <a:blip r:embed="rId3">
            <a:alphaModFix/>
          </a:blip>
          <a:stretch>
            <a:fillRect/>
          </a:stretch>
        </p:blipFill>
        <p:spPr>
          <a:xfrm>
            <a:off x="856775" y="2021300"/>
            <a:ext cx="3723674" cy="265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19150" y="44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Visualization</a:t>
            </a:r>
            <a:endParaRPr/>
          </a:p>
        </p:txBody>
      </p:sp>
      <p:sp>
        <p:nvSpPr>
          <p:cNvPr id="211" name="Google Shape;211;p25"/>
          <p:cNvSpPr txBox="1"/>
          <p:nvPr>
            <p:ph idx="1" type="body"/>
          </p:nvPr>
        </p:nvSpPr>
        <p:spPr>
          <a:xfrm>
            <a:off x="819150" y="1033075"/>
            <a:ext cx="75057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id"/>
              <a:t>Results are interpreted and visualized to report our findings, which is used to communicate with real life problems, in our case which is Lung Cancer.</a:t>
            </a:r>
            <a:endParaRPr/>
          </a:p>
          <a:p>
            <a:pPr indent="0" lvl="0" marL="0" rtl="0" algn="l">
              <a:spcBef>
                <a:spcPts val="1600"/>
              </a:spcBef>
              <a:spcAft>
                <a:spcPts val="1600"/>
              </a:spcAft>
              <a:buNone/>
            </a:pPr>
            <a:r>
              <a:t/>
            </a:r>
            <a:endParaRPr/>
          </a:p>
        </p:txBody>
      </p:sp>
      <p:pic>
        <p:nvPicPr>
          <p:cNvPr id="212" name="Google Shape;212;p25"/>
          <p:cNvPicPr preferRelativeResize="0"/>
          <p:nvPr/>
        </p:nvPicPr>
        <p:blipFill>
          <a:blip r:embed="rId3">
            <a:alphaModFix/>
          </a:blip>
          <a:stretch>
            <a:fillRect/>
          </a:stretch>
        </p:blipFill>
        <p:spPr>
          <a:xfrm>
            <a:off x="2911621" y="1818271"/>
            <a:ext cx="3320750" cy="275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819150" y="44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Product</a:t>
            </a:r>
            <a:endParaRPr/>
          </a:p>
        </p:txBody>
      </p:sp>
      <p:sp>
        <p:nvSpPr>
          <p:cNvPr id="218" name="Google Shape;218;p26"/>
          <p:cNvSpPr txBox="1"/>
          <p:nvPr>
            <p:ph idx="1" type="body"/>
          </p:nvPr>
        </p:nvSpPr>
        <p:spPr>
          <a:xfrm>
            <a:off x="819150" y="1033075"/>
            <a:ext cx="7505700" cy="13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id"/>
              <a:t>Data product is a commercial based model that can be used in general and commercially.</a:t>
            </a:r>
            <a:endParaRPr/>
          </a:p>
          <a:p>
            <a:pPr indent="0" lvl="0" marL="0" rtl="0" algn="l">
              <a:spcBef>
                <a:spcPts val="1600"/>
              </a:spcBef>
              <a:spcAft>
                <a:spcPts val="0"/>
              </a:spcAft>
              <a:buClr>
                <a:srgbClr val="000000"/>
              </a:buClr>
              <a:buSzPts val="1100"/>
              <a:buFont typeface="Arial"/>
              <a:buNone/>
            </a:pPr>
            <a:r>
              <a:rPr lang="id"/>
              <a:t>In our case, as it is as experimental process, we do not prefer our model as a data product.</a:t>
            </a:r>
            <a:endParaRPr/>
          </a:p>
          <a:p>
            <a:pPr indent="0" lvl="0" marL="0" rtl="0" algn="l">
              <a:spcBef>
                <a:spcPts val="1600"/>
              </a:spcBef>
              <a:spcAft>
                <a:spcPts val="0"/>
              </a:spcAft>
              <a:buClr>
                <a:srgbClr val="000000"/>
              </a:buClr>
              <a:buSzPts val="1100"/>
              <a:buFont typeface="Arial"/>
              <a:buNone/>
            </a:pPr>
            <a:r>
              <a:rPr lang="id"/>
              <a:t>We recommend trying other models that are available.</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819150" y="44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Feedback Loop</a:t>
            </a:r>
            <a:endParaRPr/>
          </a:p>
        </p:txBody>
      </p:sp>
      <p:sp>
        <p:nvSpPr>
          <p:cNvPr id="224" name="Google Shape;224;p27"/>
          <p:cNvSpPr txBox="1"/>
          <p:nvPr>
            <p:ph idx="1" type="body"/>
          </p:nvPr>
        </p:nvSpPr>
        <p:spPr>
          <a:xfrm>
            <a:off x="819150" y="1033075"/>
            <a:ext cx="7505700" cy="13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id"/>
              <a:t>New hospitals will eventually get involved with this model once we publish it as a data product, thus generating more data that can be fed into the model to further refine it and help to make it more accurate.</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819150" y="44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Calculation</a:t>
            </a:r>
            <a:endParaRPr/>
          </a:p>
        </p:txBody>
      </p:sp>
      <p:sp>
        <p:nvSpPr>
          <p:cNvPr id="230" name="Google Shape;230;p28"/>
          <p:cNvSpPr txBox="1"/>
          <p:nvPr>
            <p:ph idx="1" type="body"/>
          </p:nvPr>
        </p:nvSpPr>
        <p:spPr>
          <a:xfrm>
            <a:off x="819150" y="1033075"/>
            <a:ext cx="7505700" cy="3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Gradient Boosted Decision Tree is an optimized algorithm which uses multiple decision trees. </a:t>
            </a:r>
            <a:endParaRPr/>
          </a:p>
          <a:p>
            <a:pPr indent="-311150" lvl="0" marL="457200" rtl="0" algn="l">
              <a:spcBef>
                <a:spcPts val="1600"/>
              </a:spcBef>
              <a:spcAft>
                <a:spcPts val="0"/>
              </a:spcAft>
              <a:buSzPts val="1300"/>
              <a:buChar char="-"/>
            </a:pPr>
            <a:r>
              <a:rPr lang="id"/>
              <a:t>Entropy: </a:t>
            </a:r>
            <a:r>
              <a:rPr lang="id"/>
              <a:t>If the sample is completely homogeneous the entropy is zero and if the sample is an equally divided it has entropy of one. To build a decision tree, we need to calculate two types of entropy. </a:t>
            </a:r>
            <a:endParaRPr/>
          </a:p>
          <a:p>
            <a:pPr indent="-311150" lvl="0" marL="457200" rtl="0" algn="l">
              <a:spcBef>
                <a:spcPts val="0"/>
              </a:spcBef>
              <a:spcAft>
                <a:spcPts val="0"/>
              </a:spcAft>
              <a:buSzPts val="1300"/>
              <a:buAutoNum type="alphaLcPeriod"/>
            </a:pPr>
            <a:r>
              <a:rPr lang="id"/>
              <a:t>Entropy using the frequency table of one attribute : Entropy (Set) = </a:t>
            </a:r>
            <a:endParaRPr/>
          </a:p>
          <a:p>
            <a:pPr indent="-311150" lvl="0" marL="457200" rtl="0" algn="l">
              <a:spcBef>
                <a:spcPts val="0"/>
              </a:spcBef>
              <a:spcAft>
                <a:spcPts val="0"/>
              </a:spcAft>
              <a:buSzPts val="1300"/>
              <a:buAutoNum type="alphaLcPeriod"/>
            </a:pPr>
            <a:r>
              <a:rPr lang="id"/>
              <a:t>Entropy using the frequency table of two attributes : E(T,X) = </a:t>
            </a:r>
            <a:endParaRPr/>
          </a:p>
          <a:p>
            <a:pPr indent="0" lvl="0" marL="457200" rtl="0" algn="l">
              <a:spcBef>
                <a:spcPts val="1600"/>
              </a:spcBef>
              <a:spcAft>
                <a:spcPts val="1600"/>
              </a:spcAft>
              <a:buNone/>
            </a:pPr>
            <a:r>
              <a:t/>
            </a:r>
            <a:endParaRPr/>
          </a:p>
        </p:txBody>
      </p:sp>
      <p:pic>
        <p:nvPicPr>
          <p:cNvPr id="231" name="Google Shape;231;p28"/>
          <p:cNvPicPr preferRelativeResize="0"/>
          <p:nvPr/>
        </p:nvPicPr>
        <p:blipFill>
          <a:blip r:embed="rId3">
            <a:alphaModFix/>
          </a:blip>
          <a:stretch>
            <a:fillRect/>
          </a:stretch>
        </p:blipFill>
        <p:spPr>
          <a:xfrm>
            <a:off x="5994201" y="1972576"/>
            <a:ext cx="652425" cy="393750"/>
          </a:xfrm>
          <a:prstGeom prst="rect">
            <a:avLst/>
          </a:prstGeom>
          <a:noFill/>
          <a:ln>
            <a:noFill/>
          </a:ln>
        </p:spPr>
      </p:pic>
      <p:pic>
        <p:nvPicPr>
          <p:cNvPr id="232" name="Google Shape;232;p28"/>
          <p:cNvPicPr preferRelativeResize="0"/>
          <p:nvPr/>
        </p:nvPicPr>
        <p:blipFill>
          <a:blip r:embed="rId4">
            <a:alphaModFix/>
          </a:blip>
          <a:stretch>
            <a:fillRect/>
          </a:stretch>
        </p:blipFill>
        <p:spPr>
          <a:xfrm>
            <a:off x="5529722" y="2274054"/>
            <a:ext cx="540550" cy="3029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819150" y="44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Calculation</a:t>
            </a:r>
            <a:endParaRPr/>
          </a:p>
        </p:txBody>
      </p:sp>
      <p:sp>
        <p:nvSpPr>
          <p:cNvPr id="238" name="Google Shape;238;p29"/>
          <p:cNvSpPr txBox="1"/>
          <p:nvPr>
            <p:ph idx="1" type="body"/>
          </p:nvPr>
        </p:nvSpPr>
        <p:spPr>
          <a:xfrm>
            <a:off x="819150" y="1033075"/>
            <a:ext cx="7505700" cy="3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Gradient Boosted Decision Tree is an optimized algorithm which uses multiple decision trees. </a:t>
            </a:r>
            <a:endParaRPr/>
          </a:p>
          <a:p>
            <a:pPr indent="-311150" lvl="0" marL="457200" rtl="0" algn="l">
              <a:spcBef>
                <a:spcPts val="1600"/>
              </a:spcBef>
              <a:spcAft>
                <a:spcPts val="0"/>
              </a:spcAft>
              <a:buSzPts val="1300"/>
              <a:buChar char="-"/>
            </a:pPr>
            <a:r>
              <a:rPr lang="id"/>
              <a:t>Information Gain : Information gai is based on the decrease in entropy after a dataset is split on an attribute. Constructing a decision tree is all about finding attribute that returns the highest information gain. </a:t>
            </a:r>
            <a:endParaRPr/>
          </a:p>
          <a:p>
            <a:pPr indent="-311150" lvl="0" marL="457200" rtl="0" algn="l">
              <a:spcBef>
                <a:spcPts val="0"/>
              </a:spcBef>
              <a:spcAft>
                <a:spcPts val="0"/>
              </a:spcAft>
              <a:buSzPts val="1300"/>
              <a:buChar char="●"/>
            </a:pPr>
            <a:r>
              <a:rPr lang="id"/>
              <a:t>Calculate entropy of the target </a:t>
            </a:r>
            <a:endParaRPr/>
          </a:p>
          <a:p>
            <a:pPr indent="-311150" lvl="0" marL="457200" rtl="0" algn="l">
              <a:spcBef>
                <a:spcPts val="0"/>
              </a:spcBef>
              <a:spcAft>
                <a:spcPts val="0"/>
              </a:spcAft>
              <a:buSzPts val="1300"/>
              <a:buChar char="●"/>
            </a:pPr>
            <a:r>
              <a:rPr lang="id"/>
              <a:t>The dataset is then split on the different attributes. The entropy for each branch is calculated. Then it is added proportionally, to get total entropy for the split. The resulting entropy is subtracted from the entropy before the split. The result is the Information Gain or decrease in entropy.</a:t>
            </a:r>
            <a:endParaRPr/>
          </a:p>
          <a:p>
            <a:pPr indent="-311150" lvl="0" marL="457200" rtl="0" algn="l">
              <a:spcBef>
                <a:spcPts val="0"/>
              </a:spcBef>
              <a:spcAft>
                <a:spcPts val="0"/>
              </a:spcAft>
              <a:buSzPts val="1300"/>
              <a:buChar char="●"/>
            </a:pPr>
            <a:r>
              <a:rPr lang="id"/>
              <a:t>Choose attribute with the largest information gain as the decision node, divide the dataset by its branches and repeat the same process on every branch. </a:t>
            </a:r>
            <a:endParaRPr/>
          </a:p>
          <a:p>
            <a:pPr indent="-311150" lvl="0" marL="457200" rtl="0" algn="l">
              <a:spcBef>
                <a:spcPts val="0"/>
              </a:spcBef>
              <a:spcAft>
                <a:spcPts val="0"/>
              </a:spcAft>
              <a:buSzPts val="1300"/>
              <a:buChar char="●"/>
            </a:pPr>
            <a:r>
              <a:rPr lang="id"/>
              <a:t>Branch with entropy of 0 is a leaf node, while branch with entropy more than 0 needs further splitting.</a:t>
            </a:r>
            <a:endParaRPr/>
          </a:p>
          <a:p>
            <a:pPr indent="-311150" lvl="0" marL="457200" rtl="0" algn="l">
              <a:spcBef>
                <a:spcPts val="0"/>
              </a:spcBef>
              <a:spcAft>
                <a:spcPts val="0"/>
              </a:spcAft>
              <a:buSzPts val="1300"/>
              <a:buChar char="●"/>
            </a:pPr>
            <a:r>
              <a:rPr lang="id"/>
              <a:t>The ID3 algorith is run recursively on the non-leaf branches, until all data is classified.</a:t>
            </a:r>
            <a:endParaRPr/>
          </a:p>
          <a:p>
            <a:pPr indent="0" lvl="0" marL="4572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819150" y="44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Conclusion</a:t>
            </a:r>
            <a:endParaRPr/>
          </a:p>
        </p:txBody>
      </p:sp>
      <p:sp>
        <p:nvSpPr>
          <p:cNvPr id="244" name="Google Shape;244;p30"/>
          <p:cNvSpPr txBox="1"/>
          <p:nvPr>
            <p:ph idx="1" type="body"/>
          </p:nvPr>
        </p:nvSpPr>
        <p:spPr>
          <a:xfrm>
            <a:off x="819150" y="1033075"/>
            <a:ext cx="7505700" cy="3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To sum up, after training several times our data using azure and code written from scratch, it can be found high accuracy from both training. We found a huge correlation between the people who are smoking, alcoholic and passive smoker. Based on our prediction passive smoker are most likely to get lung cancer more than even the people smoke by themselves. for instance, alcoholic and smoker have high chance of getting lung cancer. furthermore, the symptoms for getting lung cancer are fatigue, dry cough, chest pain and coughing blood.</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819150" y="44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Workflow</a:t>
            </a:r>
            <a:endParaRPr/>
          </a:p>
        </p:txBody>
      </p:sp>
      <p:sp>
        <p:nvSpPr>
          <p:cNvPr id="250" name="Google Shape;250;p31"/>
          <p:cNvSpPr txBox="1"/>
          <p:nvPr>
            <p:ph idx="1" type="body"/>
          </p:nvPr>
        </p:nvSpPr>
        <p:spPr>
          <a:xfrm>
            <a:off x="819150" y="1033075"/>
            <a:ext cx="7505700" cy="382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1" name="Google Shape;251;p31"/>
          <p:cNvPicPr preferRelativeResize="0"/>
          <p:nvPr/>
        </p:nvPicPr>
        <p:blipFill>
          <a:blip r:embed="rId3">
            <a:alphaModFix/>
          </a:blip>
          <a:stretch>
            <a:fillRect/>
          </a:stretch>
        </p:blipFill>
        <p:spPr>
          <a:xfrm>
            <a:off x="819153" y="1033087"/>
            <a:ext cx="2650274" cy="3664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090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Introduction </a:t>
            </a:r>
            <a:endParaRPr/>
          </a:p>
        </p:txBody>
      </p:sp>
      <p:sp>
        <p:nvSpPr>
          <p:cNvPr id="135" name="Google Shape;135;p14"/>
          <p:cNvSpPr txBox="1"/>
          <p:nvPr>
            <p:ph idx="1" type="body"/>
          </p:nvPr>
        </p:nvSpPr>
        <p:spPr>
          <a:xfrm>
            <a:off x="819150" y="967600"/>
            <a:ext cx="7505700" cy="34710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Clr>
                <a:srgbClr val="000000"/>
              </a:buClr>
              <a:buSzPts val="1100"/>
              <a:buFont typeface="Times New Roman"/>
              <a:buChar char="-"/>
            </a:pPr>
            <a:r>
              <a:rPr lang="id" sz="1100">
                <a:solidFill>
                  <a:srgbClr val="000000"/>
                </a:solidFill>
                <a:latin typeface="Times New Roman"/>
                <a:ea typeface="Times New Roman"/>
                <a:cs typeface="Times New Roman"/>
                <a:sym typeface="Times New Roman"/>
              </a:rPr>
              <a:t>According to the World Health Organization (WHO), 7.6 million deaths globally each year are caused by cancer; cancer represents 13% of all global deaths.</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id" sz="1100">
                <a:solidFill>
                  <a:srgbClr val="000000"/>
                </a:solidFill>
                <a:latin typeface="Times New Roman"/>
                <a:ea typeface="Times New Roman"/>
                <a:cs typeface="Times New Roman"/>
                <a:sym typeface="Times New Roman"/>
              </a:rPr>
              <a:t>Using machine learning algorithm to detect the possibility of having lung cancer depending on some informations collected from patients.</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id" sz="1100">
                <a:solidFill>
                  <a:srgbClr val="000000"/>
                </a:solidFill>
                <a:latin typeface="Times New Roman"/>
                <a:ea typeface="Times New Roman"/>
                <a:cs typeface="Times New Roman"/>
                <a:sym typeface="Times New Roman"/>
              </a:rPr>
              <a:t>Using Gradient Boosted Decision Tree since it’s an interpretable algorithm which is necessary in medical field and also it can give some indication of how much each variable affect the result.</a:t>
            </a:r>
            <a:endParaRPr sz="11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pic>
        <p:nvPicPr>
          <p:cNvPr id="136" name="Google Shape;136;p14"/>
          <p:cNvPicPr preferRelativeResize="0"/>
          <p:nvPr/>
        </p:nvPicPr>
        <p:blipFill>
          <a:blip r:embed="rId3">
            <a:alphaModFix/>
          </a:blip>
          <a:stretch>
            <a:fillRect/>
          </a:stretch>
        </p:blipFill>
        <p:spPr>
          <a:xfrm>
            <a:off x="4365075" y="2407600"/>
            <a:ext cx="4284228" cy="2213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11094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Objectives</a:t>
            </a:r>
            <a:endParaRPr/>
          </a:p>
        </p:txBody>
      </p:sp>
      <p:sp>
        <p:nvSpPr>
          <p:cNvPr id="142" name="Google Shape;142;p15"/>
          <p:cNvSpPr txBox="1"/>
          <p:nvPr>
            <p:ph idx="1" type="body"/>
          </p:nvPr>
        </p:nvSpPr>
        <p:spPr>
          <a:xfrm>
            <a:off x="819150" y="1667950"/>
            <a:ext cx="7505700" cy="1011300"/>
          </a:xfrm>
          <a:prstGeom prst="rect">
            <a:avLst/>
          </a:prstGeom>
        </p:spPr>
        <p:txBody>
          <a:bodyPr anchorCtr="0" anchor="t" bIns="91425" lIns="91425" spcFirstLastPara="1" rIns="91425" wrap="square" tIns="91425">
            <a:noAutofit/>
          </a:bodyPr>
          <a:lstStyle/>
          <a:p>
            <a:pPr indent="-298450" lvl="0" marL="457200" rtl="0" algn="just">
              <a:lnSpc>
                <a:spcPct val="100000"/>
              </a:lnSpc>
              <a:spcBef>
                <a:spcPts val="0"/>
              </a:spcBef>
              <a:spcAft>
                <a:spcPts val="0"/>
              </a:spcAft>
              <a:buClr>
                <a:srgbClr val="000000"/>
              </a:buClr>
              <a:buSzPts val="1100"/>
              <a:buFont typeface="Times New Roman"/>
              <a:buChar char="-"/>
            </a:pPr>
            <a:r>
              <a:rPr lang="id" sz="1100">
                <a:solidFill>
                  <a:srgbClr val="000000"/>
                </a:solidFill>
                <a:latin typeface="Times New Roman"/>
                <a:ea typeface="Times New Roman"/>
                <a:cs typeface="Times New Roman"/>
                <a:sym typeface="Times New Roman"/>
              </a:rPr>
              <a:t>Collect 	information and dataset for interstitial lung cancer with relevant label.</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id" sz="1100">
                <a:solidFill>
                  <a:srgbClr val="000000"/>
                </a:solidFill>
                <a:latin typeface="Times New Roman"/>
                <a:ea typeface="Times New Roman"/>
                <a:cs typeface="Times New Roman"/>
                <a:sym typeface="Times New Roman"/>
              </a:rPr>
              <a:t>Analyze and visualize dataset to predict the chance of lung cancer correctly.</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id" sz="1100">
                <a:solidFill>
                  <a:srgbClr val="000000"/>
                </a:solidFill>
                <a:latin typeface="Times New Roman"/>
                <a:ea typeface="Times New Roman"/>
                <a:cs typeface="Times New Roman"/>
                <a:sym typeface="Times New Roman"/>
              </a:rPr>
              <a:t>Develop a machine learning model using Gradient Boosted Decision Tree and implement in real life scenarios.</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id" sz="1100">
                <a:solidFill>
                  <a:srgbClr val="000000"/>
                </a:solidFill>
                <a:latin typeface="Times New Roman"/>
                <a:ea typeface="Times New Roman"/>
                <a:cs typeface="Times New Roman"/>
                <a:sym typeface="Times New Roman"/>
              </a:rPr>
              <a:t>Conclude the result based on the outcome of our constructed algorithm.</a:t>
            </a:r>
            <a:endParaRPr sz="1100">
              <a:solidFill>
                <a:srgbClr val="000000"/>
              </a:solidFill>
              <a:latin typeface="Times New Roman"/>
              <a:ea typeface="Times New Roman"/>
              <a:cs typeface="Times New Roman"/>
              <a:sym typeface="Times New Roman"/>
            </a:endParaRPr>
          </a:p>
          <a:p>
            <a:pPr indent="-298450" lvl="0" marL="457200" rtl="0" algn="just">
              <a:lnSpc>
                <a:spcPct val="100000"/>
              </a:lnSpc>
              <a:spcBef>
                <a:spcPts val="0"/>
              </a:spcBef>
              <a:spcAft>
                <a:spcPts val="0"/>
              </a:spcAft>
              <a:buClr>
                <a:srgbClr val="000000"/>
              </a:buClr>
              <a:buSzPts val="1100"/>
              <a:buFont typeface="Times New Roman"/>
              <a:buChar char="-"/>
            </a:pPr>
            <a:r>
              <a:rPr lang="id" sz="1100">
                <a:solidFill>
                  <a:srgbClr val="000000"/>
                </a:solidFill>
                <a:latin typeface="Times New Roman"/>
                <a:ea typeface="Times New Roman"/>
                <a:cs typeface="Times New Roman"/>
                <a:sym typeface="Times New Roman"/>
              </a:rPr>
              <a:t>Measure how much smoking affect lung cancer. </a:t>
            </a:r>
            <a:endParaRPr sz="11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p:txBody>
      </p:sp>
      <p:sp>
        <p:nvSpPr>
          <p:cNvPr id="143" name="Google Shape;143;p15"/>
          <p:cNvSpPr txBox="1"/>
          <p:nvPr>
            <p:ph type="title"/>
          </p:nvPr>
        </p:nvSpPr>
        <p:spPr>
          <a:xfrm>
            <a:off x="819150" y="2582875"/>
            <a:ext cx="7505700" cy="5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Expected Outcome</a:t>
            </a:r>
            <a:endParaRPr/>
          </a:p>
        </p:txBody>
      </p:sp>
      <p:sp>
        <p:nvSpPr>
          <p:cNvPr id="144" name="Google Shape;144;p15"/>
          <p:cNvSpPr txBox="1"/>
          <p:nvPr>
            <p:ph idx="1" type="body"/>
          </p:nvPr>
        </p:nvSpPr>
        <p:spPr>
          <a:xfrm>
            <a:off x="1335675" y="3097675"/>
            <a:ext cx="7505700" cy="523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id" sz="1100">
                <a:solidFill>
                  <a:srgbClr val="000000"/>
                </a:solidFill>
                <a:latin typeface="Times New Roman"/>
                <a:ea typeface="Times New Roman"/>
                <a:cs typeface="Times New Roman"/>
                <a:sym typeface="Times New Roman"/>
              </a:rPr>
              <a:t>Successfully build a machine learning model using Decision Tree which can predict the chances of having </a:t>
            </a:r>
            <a:endParaRPr sz="11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rgbClr val="000000"/>
              </a:buClr>
              <a:buSzPts val="1100"/>
              <a:buFont typeface="Arial"/>
              <a:buNone/>
            </a:pPr>
            <a:r>
              <a:rPr lang="id" sz="1100">
                <a:solidFill>
                  <a:srgbClr val="000000"/>
                </a:solidFill>
                <a:latin typeface="Times New Roman"/>
                <a:ea typeface="Times New Roman"/>
                <a:cs typeface="Times New Roman"/>
                <a:sym typeface="Times New Roman"/>
              </a:rPr>
              <a:t>Lung Cancer whether it’s low, medium, or high.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292675"/>
            <a:ext cx="7505700" cy="5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Lung Cancer</a:t>
            </a:r>
            <a:endParaRPr/>
          </a:p>
        </p:txBody>
      </p:sp>
      <p:sp>
        <p:nvSpPr>
          <p:cNvPr id="150" name="Google Shape;150;p16"/>
          <p:cNvSpPr txBox="1"/>
          <p:nvPr>
            <p:ph idx="1" type="body"/>
          </p:nvPr>
        </p:nvSpPr>
        <p:spPr>
          <a:xfrm>
            <a:off x="819150" y="872875"/>
            <a:ext cx="7505700" cy="3565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id" sz="1100">
                <a:solidFill>
                  <a:srgbClr val="000000"/>
                </a:solidFill>
                <a:latin typeface="Times New Roman"/>
                <a:ea typeface="Times New Roman"/>
                <a:cs typeface="Times New Roman"/>
                <a:sym typeface="Times New Roman"/>
              </a:rPr>
              <a:t>Lungs are two spongy organs in chest that take in oxygen when human inhales and release carbon dioxide when exhales. One of the most dangerous type of cancer is lung cancer that attacks the lungs. It is the leading cause of cancer deaths in Malaysia, among both men and women. Lung cancer claims more lives each year than do colon, prostate, ovarian and breast cancers combined.</a:t>
            </a:r>
            <a:endParaRPr sz="11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id" sz="1100">
                <a:solidFill>
                  <a:srgbClr val="111111"/>
                </a:solidFill>
                <a:latin typeface="Times New Roman"/>
                <a:ea typeface="Times New Roman"/>
                <a:cs typeface="Times New Roman"/>
                <a:sym typeface="Times New Roman"/>
              </a:rPr>
              <a:t>Risk factors for lung cancer include: </a:t>
            </a:r>
            <a:endParaRPr sz="1100">
              <a:solidFill>
                <a:srgbClr val="111111"/>
              </a:solidFill>
              <a:latin typeface="Times New Roman"/>
              <a:ea typeface="Times New Roman"/>
              <a:cs typeface="Times New Roman"/>
              <a:sym typeface="Times New Roman"/>
            </a:endParaRPr>
          </a:p>
          <a:p>
            <a:pPr indent="-298450" lvl="0" marL="457200" rtl="0" algn="just">
              <a:lnSpc>
                <a:spcPct val="150000"/>
              </a:lnSpc>
              <a:spcBef>
                <a:spcPts val="1800"/>
              </a:spcBef>
              <a:spcAft>
                <a:spcPts val="0"/>
              </a:spcAft>
              <a:buClr>
                <a:srgbClr val="111111"/>
              </a:buClr>
              <a:buSzPts val="1100"/>
              <a:buFont typeface="Times New Roman"/>
              <a:buAutoNum type="arabicPeriod"/>
            </a:pPr>
            <a:r>
              <a:rPr lang="id" sz="1100">
                <a:solidFill>
                  <a:srgbClr val="111111"/>
                </a:solidFill>
                <a:latin typeface="Times New Roman"/>
                <a:ea typeface="Times New Roman"/>
                <a:cs typeface="Times New Roman"/>
                <a:sym typeface="Times New Roman"/>
              </a:rPr>
              <a:t>Smoking</a:t>
            </a:r>
            <a:endParaRPr sz="1100">
              <a:solidFill>
                <a:srgbClr val="111111"/>
              </a:solidFill>
              <a:latin typeface="Times New Roman"/>
              <a:ea typeface="Times New Roman"/>
              <a:cs typeface="Times New Roman"/>
              <a:sym typeface="Times New Roman"/>
            </a:endParaRPr>
          </a:p>
          <a:p>
            <a:pPr indent="-298450" lvl="0" marL="457200" rtl="0" algn="just">
              <a:lnSpc>
                <a:spcPct val="140000"/>
              </a:lnSpc>
              <a:spcBef>
                <a:spcPts val="0"/>
              </a:spcBef>
              <a:spcAft>
                <a:spcPts val="0"/>
              </a:spcAft>
              <a:buClr>
                <a:srgbClr val="111111"/>
              </a:buClr>
              <a:buSzPts val="1100"/>
              <a:buFont typeface="Times New Roman"/>
              <a:buAutoNum type="arabicPeriod"/>
            </a:pPr>
            <a:r>
              <a:rPr lang="id" sz="1100">
                <a:solidFill>
                  <a:srgbClr val="111111"/>
                </a:solidFill>
                <a:latin typeface="Times New Roman"/>
                <a:ea typeface="Times New Roman"/>
                <a:cs typeface="Times New Roman"/>
                <a:sym typeface="Times New Roman"/>
              </a:rPr>
              <a:t>Exposure to secondhand smoke</a:t>
            </a:r>
            <a:endParaRPr sz="1100">
              <a:solidFill>
                <a:srgbClr val="111111"/>
              </a:solidFill>
              <a:latin typeface="Times New Roman"/>
              <a:ea typeface="Times New Roman"/>
              <a:cs typeface="Times New Roman"/>
              <a:sym typeface="Times New Roman"/>
            </a:endParaRPr>
          </a:p>
          <a:p>
            <a:pPr indent="-298450" lvl="0" marL="457200" rtl="0" algn="just">
              <a:lnSpc>
                <a:spcPct val="140000"/>
              </a:lnSpc>
              <a:spcBef>
                <a:spcPts val="0"/>
              </a:spcBef>
              <a:spcAft>
                <a:spcPts val="0"/>
              </a:spcAft>
              <a:buClr>
                <a:srgbClr val="111111"/>
              </a:buClr>
              <a:buSzPts val="1100"/>
              <a:buFont typeface="Times New Roman"/>
              <a:buAutoNum type="arabicPeriod"/>
            </a:pPr>
            <a:r>
              <a:rPr lang="id" sz="1100">
                <a:solidFill>
                  <a:srgbClr val="111111"/>
                </a:solidFill>
                <a:latin typeface="Times New Roman"/>
                <a:ea typeface="Times New Roman"/>
                <a:cs typeface="Times New Roman"/>
                <a:sym typeface="Times New Roman"/>
              </a:rPr>
              <a:t>Exposure to radon gas</a:t>
            </a:r>
            <a:endParaRPr sz="1100">
              <a:solidFill>
                <a:srgbClr val="111111"/>
              </a:solidFill>
              <a:latin typeface="Times New Roman"/>
              <a:ea typeface="Times New Roman"/>
              <a:cs typeface="Times New Roman"/>
              <a:sym typeface="Times New Roman"/>
            </a:endParaRPr>
          </a:p>
          <a:p>
            <a:pPr indent="-298450" lvl="0" marL="457200" rtl="0" algn="just">
              <a:lnSpc>
                <a:spcPct val="140000"/>
              </a:lnSpc>
              <a:spcBef>
                <a:spcPts val="0"/>
              </a:spcBef>
              <a:spcAft>
                <a:spcPts val="0"/>
              </a:spcAft>
              <a:buClr>
                <a:srgbClr val="111111"/>
              </a:buClr>
              <a:buSzPts val="1100"/>
              <a:buFont typeface="Times New Roman"/>
              <a:buAutoNum type="arabicPeriod"/>
            </a:pPr>
            <a:r>
              <a:rPr lang="id" sz="1100">
                <a:solidFill>
                  <a:srgbClr val="111111"/>
                </a:solidFill>
                <a:latin typeface="Times New Roman"/>
                <a:ea typeface="Times New Roman"/>
                <a:cs typeface="Times New Roman"/>
                <a:sym typeface="Times New Roman"/>
              </a:rPr>
              <a:t>Exposure to asbestos and other carcinogens</a:t>
            </a:r>
            <a:endParaRPr sz="1100">
              <a:solidFill>
                <a:srgbClr val="111111"/>
              </a:solidFill>
              <a:latin typeface="Times New Roman"/>
              <a:ea typeface="Times New Roman"/>
              <a:cs typeface="Times New Roman"/>
              <a:sym typeface="Times New Roman"/>
            </a:endParaRPr>
          </a:p>
          <a:p>
            <a:pPr indent="-298450" lvl="0" marL="457200" rtl="0" algn="just">
              <a:lnSpc>
                <a:spcPct val="140000"/>
              </a:lnSpc>
              <a:spcBef>
                <a:spcPts val="0"/>
              </a:spcBef>
              <a:spcAft>
                <a:spcPts val="0"/>
              </a:spcAft>
              <a:buClr>
                <a:srgbClr val="111111"/>
              </a:buClr>
              <a:buSzPts val="1100"/>
              <a:buFont typeface="Times New Roman"/>
              <a:buAutoNum type="arabicPeriod"/>
            </a:pPr>
            <a:r>
              <a:rPr lang="id" sz="1100">
                <a:solidFill>
                  <a:srgbClr val="111111"/>
                </a:solidFill>
                <a:latin typeface="Times New Roman"/>
                <a:ea typeface="Times New Roman"/>
                <a:cs typeface="Times New Roman"/>
                <a:sym typeface="Times New Roman"/>
              </a:rPr>
              <a:t>Family history of lung cancer</a:t>
            </a:r>
            <a:endParaRPr sz="1100">
              <a:solidFill>
                <a:srgbClr val="111111"/>
              </a:solidFill>
              <a:latin typeface="Times New Roman"/>
              <a:ea typeface="Times New Roman"/>
              <a:cs typeface="Times New Roman"/>
              <a:sym typeface="Times New Roman"/>
            </a:endParaRPr>
          </a:p>
          <a:p>
            <a:pPr indent="0" lvl="0" marL="0" rtl="0" algn="just">
              <a:lnSpc>
                <a:spcPct val="100000"/>
              </a:lnSpc>
              <a:spcBef>
                <a:spcPts val="900"/>
              </a:spcBef>
              <a:spcAft>
                <a:spcPts val="0"/>
              </a:spcAft>
              <a:buClr>
                <a:srgbClr val="000000"/>
              </a:buClr>
              <a:buSzPts val="1100"/>
              <a:buFont typeface="Arial"/>
              <a:buNone/>
            </a:pPr>
            <a:r>
              <a:t/>
            </a:r>
            <a:endParaRPr sz="1100">
              <a:solidFill>
                <a:srgbClr val="000000"/>
              </a:solidFill>
              <a:latin typeface="Times New Roman"/>
              <a:ea typeface="Times New Roman"/>
              <a:cs typeface="Times New Roman"/>
              <a:sym typeface="Times New Roman"/>
            </a:endParaRPr>
          </a:p>
        </p:txBody>
      </p:sp>
      <p:pic>
        <p:nvPicPr>
          <p:cNvPr id="151" name="Google Shape;151;p16"/>
          <p:cNvPicPr preferRelativeResize="0"/>
          <p:nvPr/>
        </p:nvPicPr>
        <p:blipFill>
          <a:blip r:embed="rId3">
            <a:alphaModFix/>
          </a:blip>
          <a:stretch>
            <a:fillRect/>
          </a:stretch>
        </p:blipFill>
        <p:spPr>
          <a:xfrm>
            <a:off x="4302898" y="1910525"/>
            <a:ext cx="3550050" cy="171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17"/>
          <p:cNvPicPr preferRelativeResize="0"/>
          <p:nvPr/>
        </p:nvPicPr>
        <p:blipFill>
          <a:blip r:embed="rId3">
            <a:alphaModFix/>
          </a:blip>
          <a:stretch>
            <a:fillRect/>
          </a:stretch>
        </p:blipFill>
        <p:spPr>
          <a:xfrm>
            <a:off x="842925" y="278513"/>
            <a:ext cx="2411125" cy="4586474"/>
          </a:xfrm>
          <a:prstGeom prst="rect">
            <a:avLst/>
          </a:prstGeom>
          <a:noFill/>
          <a:ln>
            <a:noFill/>
          </a:ln>
        </p:spPr>
      </p:pic>
      <p:pic>
        <p:nvPicPr>
          <p:cNvPr id="157" name="Google Shape;157;p17"/>
          <p:cNvPicPr preferRelativeResize="0"/>
          <p:nvPr/>
        </p:nvPicPr>
        <p:blipFill>
          <a:blip r:embed="rId4">
            <a:alphaModFix/>
          </a:blip>
          <a:stretch>
            <a:fillRect/>
          </a:stretch>
        </p:blipFill>
        <p:spPr>
          <a:xfrm>
            <a:off x="3548746" y="278525"/>
            <a:ext cx="4968654" cy="458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44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Collection</a:t>
            </a:r>
            <a:endParaRPr/>
          </a:p>
        </p:txBody>
      </p:sp>
      <p:sp>
        <p:nvSpPr>
          <p:cNvPr id="163" name="Google Shape;163;p18"/>
          <p:cNvSpPr txBox="1"/>
          <p:nvPr>
            <p:ph idx="1" type="body"/>
          </p:nvPr>
        </p:nvSpPr>
        <p:spPr>
          <a:xfrm>
            <a:off x="819150" y="1033075"/>
            <a:ext cx="75057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The dataset is about lung cancer patients in US. it consists of 1000 observations to people who have different lung diseases. There are total of 25 columns (attributes); patient id, age, gender, air pollution, alcohol use, dust allergy, occupational hazards, genetic risk, chronic lung disease, balanced diet, obesity, smoking, passive smoker, chest pain, coughing of blood, fatigue, weight loss, shortness of breath, wheezing, swallowing difficulty, clubbing of finger nails, frequent cold, dry cough, snoring and level. The level attribute is the label or dependable variable of the dataset. It has three values low, medium and high and it is labelled based on the features mentioned above. So, the scenario of the dataset is a supervised classification problem.</a:t>
            </a:r>
            <a:endParaRPr/>
          </a:p>
          <a:p>
            <a:pPr indent="0" lvl="0" marL="0" rtl="0" algn="l">
              <a:spcBef>
                <a:spcPts val="1600"/>
              </a:spcBef>
              <a:spcAft>
                <a:spcPts val="1600"/>
              </a:spcAft>
              <a:buNone/>
            </a:pPr>
            <a:r>
              <a:rPr lang="id"/>
              <a:t>The dataset : </a:t>
            </a:r>
            <a:r>
              <a:rPr lang="id" u="sng">
                <a:solidFill>
                  <a:schemeClr val="hlink"/>
                </a:solidFill>
                <a:hlinkClick r:id="rId3"/>
              </a:rPr>
              <a:t>https://drive.google.com/drive/folders/1lKdvbjxle_9jU5tNZV9kjDRvyyitGuit?usp=shari 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1434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Machine Learning Model</a:t>
            </a:r>
            <a:endParaRPr/>
          </a:p>
        </p:txBody>
      </p:sp>
      <p:sp>
        <p:nvSpPr>
          <p:cNvPr id="169" name="Google Shape;169;p19"/>
          <p:cNvSpPr txBox="1"/>
          <p:nvPr>
            <p:ph idx="1" type="body"/>
          </p:nvPr>
        </p:nvSpPr>
        <p:spPr>
          <a:xfrm>
            <a:off x="819150" y="2007950"/>
            <a:ext cx="7505700" cy="1513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Applying</a:t>
            </a:r>
            <a:r>
              <a:rPr lang="id"/>
              <a:t> Decision Tree algorithm to achieve the goal from the selected dataset.</a:t>
            </a:r>
            <a:endParaRPr/>
          </a:p>
          <a:p>
            <a:pPr indent="-311150" lvl="0" marL="457200" rtl="0" algn="l">
              <a:spcBef>
                <a:spcPts val="0"/>
              </a:spcBef>
              <a:spcAft>
                <a:spcPts val="0"/>
              </a:spcAft>
              <a:buSzPts val="1300"/>
              <a:buChar char="-"/>
            </a:pPr>
            <a:r>
              <a:rPr lang="id"/>
              <a:t>The Decision Tree algorithm builds classification or regression models in the form of a tree structure.</a:t>
            </a:r>
            <a:endParaRPr/>
          </a:p>
          <a:p>
            <a:pPr indent="-311150" lvl="0" marL="457200" rtl="0" algn="l">
              <a:spcBef>
                <a:spcPts val="0"/>
              </a:spcBef>
              <a:spcAft>
                <a:spcPts val="0"/>
              </a:spcAft>
              <a:buSzPts val="1300"/>
              <a:buChar char="-"/>
            </a:pPr>
            <a:r>
              <a:rPr lang="id"/>
              <a:t>The final result is a tree with decision nodes and leaf node.</a:t>
            </a:r>
            <a:endParaRPr/>
          </a:p>
          <a:p>
            <a:pPr indent="-311150" lvl="0" marL="457200" rtl="0" algn="l">
              <a:spcBef>
                <a:spcPts val="0"/>
              </a:spcBef>
              <a:spcAft>
                <a:spcPts val="0"/>
              </a:spcAft>
              <a:buSzPts val="1300"/>
              <a:buChar char="-"/>
            </a:pPr>
            <a:r>
              <a:rPr lang="id"/>
              <a:t>The core algorithm for building decision trees called ID3 by J. R. Quinlan which employs a top-down, greedy search through the space of possible branches with no backtracking.</a:t>
            </a:r>
            <a:endParaRPr/>
          </a:p>
          <a:p>
            <a:pPr indent="-311150" lvl="0" marL="457200" rtl="0" algn="l">
              <a:spcBef>
                <a:spcPts val="0"/>
              </a:spcBef>
              <a:spcAft>
                <a:spcPts val="0"/>
              </a:spcAft>
              <a:buSzPts val="1300"/>
              <a:buChar char="-"/>
            </a:pPr>
            <a:r>
              <a:rPr lang="id"/>
              <a:t>ID3 uses Entropy and Information Gain to construct a decision tree.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44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Experimental Setup</a:t>
            </a:r>
            <a:endParaRPr/>
          </a:p>
        </p:txBody>
      </p:sp>
      <p:sp>
        <p:nvSpPr>
          <p:cNvPr id="175" name="Google Shape;175;p20"/>
          <p:cNvSpPr txBox="1"/>
          <p:nvPr>
            <p:ph idx="1" type="body"/>
          </p:nvPr>
        </p:nvSpPr>
        <p:spPr>
          <a:xfrm>
            <a:off x="819150" y="1033075"/>
            <a:ext cx="75057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We follow the data science process to analyze the problem and to complete our project successfully</a:t>
            </a:r>
            <a:endParaRPr/>
          </a:p>
        </p:txBody>
      </p:sp>
      <p:pic>
        <p:nvPicPr>
          <p:cNvPr id="176" name="Google Shape;176;p20"/>
          <p:cNvPicPr preferRelativeResize="0"/>
          <p:nvPr/>
        </p:nvPicPr>
        <p:blipFill>
          <a:blip r:embed="rId3">
            <a:alphaModFix/>
          </a:blip>
          <a:stretch>
            <a:fillRect/>
          </a:stretch>
        </p:blipFill>
        <p:spPr>
          <a:xfrm>
            <a:off x="1813775" y="1400075"/>
            <a:ext cx="5516450" cy="3261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445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Pre-Processing</a:t>
            </a:r>
            <a:endParaRPr/>
          </a:p>
        </p:txBody>
      </p:sp>
      <p:sp>
        <p:nvSpPr>
          <p:cNvPr id="182" name="Google Shape;182;p21"/>
          <p:cNvSpPr txBox="1"/>
          <p:nvPr>
            <p:ph idx="1" type="body"/>
          </p:nvPr>
        </p:nvSpPr>
        <p:spPr>
          <a:xfrm>
            <a:off x="819150" y="1033075"/>
            <a:ext cx="7505700" cy="340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 By running basic R functions such as “str()”, “ summary()”, and “head()” we found that our dataset is almost clean since there are no outliers nor missing values.</a:t>
            </a:r>
            <a:endParaRPr/>
          </a:p>
        </p:txBody>
      </p:sp>
      <p:pic>
        <p:nvPicPr>
          <p:cNvPr id="183" name="Google Shape;183;p21"/>
          <p:cNvPicPr preferRelativeResize="0"/>
          <p:nvPr/>
        </p:nvPicPr>
        <p:blipFill>
          <a:blip r:embed="rId3">
            <a:alphaModFix/>
          </a:blip>
          <a:stretch>
            <a:fillRect/>
          </a:stretch>
        </p:blipFill>
        <p:spPr>
          <a:xfrm>
            <a:off x="1829450" y="1580625"/>
            <a:ext cx="5485101" cy="322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