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0" r:id="rId1"/>
  </p:sldMasterIdLst>
  <p:notesMasterIdLst>
    <p:notesMasterId r:id="rId48"/>
  </p:notesMasterIdLst>
  <p:sldIdLst>
    <p:sldId id="256" r:id="rId2"/>
    <p:sldId id="281" r:id="rId3"/>
    <p:sldId id="282" r:id="rId4"/>
    <p:sldId id="283" r:id="rId5"/>
    <p:sldId id="284" r:id="rId6"/>
    <p:sldId id="285" r:id="rId7"/>
    <p:sldId id="257" r:id="rId8"/>
    <p:sldId id="258" r:id="rId9"/>
    <p:sldId id="259" r:id="rId10"/>
    <p:sldId id="260" r:id="rId11"/>
    <p:sldId id="263" r:id="rId12"/>
    <p:sldId id="264" r:id="rId13"/>
    <p:sldId id="265" r:id="rId14"/>
    <p:sldId id="266" r:id="rId15"/>
    <p:sldId id="272" r:id="rId16"/>
    <p:sldId id="273" r:id="rId17"/>
    <p:sldId id="274" r:id="rId18"/>
    <p:sldId id="287" r:id="rId19"/>
    <p:sldId id="288" r:id="rId20"/>
    <p:sldId id="289" r:id="rId21"/>
    <p:sldId id="290" r:id="rId22"/>
    <p:sldId id="275" r:id="rId23"/>
    <p:sldId id="278" r:id="rId24"/>
    <p:sldId id="280" r:id="rId25"/>
    <p:sldId id="276" r:id="rId26"/>
    <p:sldId id="286" r:id="rId27"/>
    <p:sldId id="291" r:id="rId28"/>
    <p:sldId id="296" r:id="rId29"/>
    <p:sldId id="297" r:id="rId30"/>
    <p:sldId id="298" r:id="rId31"/>
    <p:sldId id="307" r:id="rId32"/>
    <p:sldId id="299" r:id="rId33"/>
    <p:sldId id="261" r:id="rId34"/>
    <p:sldId id="262" r:id="rId35"/>
    <p:sldId id="300" r:id="rId36"/>
    <p:sldId id="293" r:id="rId37"/>
    <p:sldId id="295" r:id="rId38"/>
    <p:sldId id="294" r:id="rId39"/>
    <p:sldId id="301" r:id="rId40"/>
    <p:sldId id="302" r:id="rId41"/>
    <p:sldId id="303" r:id="rId42"/>
    <p:sldId id="308" r:id="rId43"/>
    <p:sldId id="304" r:id="rId44"/>
    <p:sldId id="305" r:id="rId45"/>
    <p:sldId id="267" r:id="rId46"/>
    <p:sldId id="30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084" autoAdjust="0"/>
  </p:normalViewPr>
  <p:slideViewPr>
    <p:cSldViewPr snapToGrid="0">
      <p:cViewPr varScale="1">
        <p:scale>
          <a:sx n="70" d="100"/>
          <a:sy n="70" d="100"/>
        </p:scale>
        <p:origin x="11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03D4A-E4E6-4F95-9023-E9C657EA0ED1}" type="datetimeFigureOut">
              <a:rPr lang="en-US" smtClean="0"/>
              <a:t>5/8/2016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74894-53AA-4CB8-87E1-744166B2B22D}" type="slidenum">
              <a:rPr lang="en-US" smtClean="0"/>
              <a:t>‹#›</a:t>
            </a:fld>
            <a:endParaRPr lang="en-US"/>
          </a:p>
        </p:txBody>
      </p:sp>
    </p:spTree>
    <p:extLst>
      <p:ext uri="{BB962C8B-B14F-4D97-AF65-F5344CB8AC3E}">
        <p14:creationId xmlns:p14="http://schemas.microsoft.com/office/powerpoint/2010/main" val="319105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4</a:t>
            </a:fld>
            <a:endParaRPr lang="en-US"/>
          </a:p>
        </p:txBody>
      </p:sp>
    </p:spTree>
    <p:extLst>
      <p:ext uri="{BB962C8B-B14F-4D97-AF65-F5344CB8AC3E}">
        <p14:creationId xmlns:p14="http://schemas.microsoft.com/office/powerpoint/2010/main" val="2857520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14</a:t>
            </a:fld>
            <a:endParaRPr lang="en-US"/>
          </a:p>
        </p:txBody>
      </p:sp>
    </p:spTree>
    <p:extLst>
      <p:ext uri="{BB962C8B-B14F-4D97-AF65-F5344CB8AC3E}">
        <p14:creationId xmlns:p14="http://schemas.microsoft.com/office/powerpoint/2010/main" val="1790923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Park gave a talk earlier at the Decoded conference on Spark processing for</a:t>
            </a:r>
            <a:r>
              <a:rPr lang="en-US" baseline="0" dirty="0"/>
              <a:t> large data sets. If you watched that, you’re in good shape. If not, it might be online – go ahead and watch it now, I’ll wait.</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15</a:t>
            </a:fld>
            <a:endParaRPr lang="en-US"/>
          </a:p>
        </p:txBody>
      </p:sp>
    </p:spTree>
    <p:extLst>
      <p:ext uri="{BB962C8B-B14F-4D97-AF65-F5344CB8AC3E}">
        <p14:creationId xmlns:p14="http://schemas.microsoft.com/office/powerpoint/2010/main" val="667118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Scatter/Gather or Map/Reduce system, made even easier and using more of</a:t>
            </a:r>
            <a:r>
              <a:rPr lang="en-US" baseline="0" dirty="0"/>
              <a:t> the cluster’s RAM where possible</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16</a:t>
            </a:fld>
            <a:endParaRPr lang="en-US"/>
          </a:p>
        </p:txBody>
      </p:sp>
    </p:spTree>
    <p:extLst>
      <p:ext uri="{BB962C8B-B14F-4D97-AF65-F5344CB8AC3E}">
        <p14:creationId xmlns:p14="http://schemas.microsoft.com/office/powerpoint/2010/main" val="394002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17</a:t>
            </a:fld>
            <a:endParaRPr lang="en-US"/>
          </a:p>
        </p:txBody>
      </p:sp>
    </p:spTree>
    <p:extLst>
      <p:ext uri="{BB962C8B-B14F-4D97-AF65-F5344CB8AC3E}">
        <p14:creationId xmlns:p14="http://schemas.microsoft.com/office/powerpoint/2010/main" val="3147687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I’ve at least framed</a:t>
            </a:r>
            <a:r>
              <a:rPr lang="en-US" baseline="0" dirty="0"/>
              <a:t> the problem, let’s talk about how we can solve pieces of it using the magic of machine learning.</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18</a:t>
            </a:fld>
            <a:endParaRPr lang="en-US"/>
          </a:p>
        </p:txBody>
      </p:sp>
    </p:spTree>
    <p:extLst>
      <p:ext uri="{BB962C8B-B14F-4D97-AF65-F5344CB8AC3E}">
        <p14:creationId xmlns:p14="http://schemas.microsoft.com/office/powerpoint/2010/main" val="3122180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we filter by location, but that’s not all we need to filter.</a:t>
            </a:r>
          </a:p>
        </p:txBody>
      </p:sp>
      <p:sp>
        <p:nvSpPr>
          <p:cNvPr id="4" name="Slide Number Placeholder 3"/>
          <p:cNvSpPr>
            <a:spLocks noGrp="1"/>
          </p:cNvSpPr>
          <p:nvPr>
            <p:ph type="sldNum" sz="quarter" idx="10"/>
          </p:nvPr>
        </p:nvSpPr>
        <p:spPr/>
        <p:txBody>
          <a:bodyPr/>
          <a:lstStyle/>
          <a:p>
            <a:fld id="{58974894-53AA-4CB8-87E1-744166B2B22D}" type="slidenum">
              <a:rPr lang="en-US" smtClean="0"/>
              <a:t>19</a:t>
            </a:fld>
            <a:endParaRPr lang="en-US"/>
          </a:p>
        </p:txBody>
      </p:sp>
    </p:spTree>
    <p:extLst>
      <p:ext uri="{BB962C8B-B14F-4D97-AF65-F5344CB8AC3E}">
        <p14:creationId xmlns:p14="http://schemas.microsoft.com/office/powerpoint/2010/main" val="127088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notice a slight difference between these two.</a:t>
            </a:r>
          </a:p>
        </p:txBody>
      </p:sp>
      <p:sp>
        <p:nvSpPr>
          <p:cNvPr id="4" name="Slide Number Placeholder 3"/>
          <p:cNvSpPr>
            <a:spLocks noGrp="1"/>
          </p:cNvSpPr>
          <p:nvPr>
            <p:ph type="sldNum" sz="quarter" idx="10"/>
          </p:nvPr>
        </p:nvSpPr>
        <p:spPr/>
        <p:txBody>
          <a:bodyPr/>
          <a:lstStyle/>
          <a:p>
            <a:fld id="{58974894-53AA-4CB8-87E1-744166B2B22D}" type="slidenum">
              <a:rPr lang="en-US" smtClean="0"/>
              <a:t>20</a:t>
            </a:fld>
            <a:endParaRPr lang="en-US"/>
          </a:p>
        </p:txBody>
      </p:sp>
    </p:spTree>
    <p:extLst>
      <p:ext uri="{BB962C8B-B14F-4D97-AF65-F5344CB8AC3E}">
        <p14:creationId xmlns:p14="http://schemas.microsoft.com/office/powerpoint/2010/main" val="1030300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there’s a more </a:t>
            </a:r>
            <a:r>
              <a:rPr lang="en-US" dirty="0" err="1"/>
              <a:t>Pythonic</a:t>
            </a:r>
            <a:r>
              <a:rPr lang="en-US" dirty="0"/>
              <a:t> way to do the “cat” mapping,</a:t>
            </a:r>
            <a:r>
              <a:rPr lang="en-US" baseline="0" dirty="0"/>
              <a:t> and if you know it feel free to email me.</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30</a:t>
            </a:fld>
            <a:endParaRPr lang="en-US"/>
          </a:p>
        </p:txBody>
      </p:sp>
    </p:spTree>
    <p:extLst>
      <p:ext uri="{BB962C8B-B14F-4D97-AF65-F5344CB8AC3E}">
        <p14:creationId xmlns:p14="http://schemas.microsoft.com/office/powerpoint/2010/main" val="251618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more testing would be necessary before deploying this,</a:t>
            </a:r>
            <a:r>
              <a:rPr lang="en-US" baseline="0" dirty="0"/>
              <a:t> and you’d want to try and compare it against other classification models. You might also enrich your labeled data by having people manually label the false positives from your simple LR model results.</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32</a:t>
            </a:fld>
            <a:endParaRPr lang="en-US"/>
          </a:p>
        </p:txBody>
      </p:sp>
    </p:spTree>
    <p:extLst>
      <p:ext uri="{BB962C8B-B14F-4D97-AF65-F5344CB8AC3E}">
        <p14:creationId xmlns:p14="http://schemas.microsoft.com/office/powerpoint/2010/main" val="227041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onto the other ML task – measuring sentiment. There are a few tools and datasets out there for this already…</a:t>
            </a:r>
          </a:p>
        </p:txBody>
      </p:sp>
      <p:sp>
        <p:nvSpPr>
          <p:cNvPr id="4" name="Slide Number Placeholder 3"/>
          <p:cNvSpPr>
            <a:spLocks noGrp="1"/>
          </p:cNvSpPr>
          <p:nvPr>
            <p:ph type="sldNum" sz="quarter" idx="10"/>
          </p:nvPr>
        </p:nvSpPr>
        <p:spPr/>
        <p:txBody>
          <a:bodyPr/>
          <a:lstStyle/>
          <a:p>
            <a:fld id="{58974894-53AA-4CB8-87E1-744166B2B22D}" type="slidenum">
              <a:rPr lang="en-US" smtClean="0"/>
              <a:t>33</a:t>
            </a:fld>
            <a:endParaRPr lang="en-US"/>
          </a:p>
        </p:txBody>
      </p:sp>
    </p:spTree>
    <p:extLst>
      <p:ext uri="{BB962C8B-B14F-4D97-AF65-F5344CB8AC3E}">
        <p14:creationId xmlns:p14="http://schemas.microsoft.com/office/powerpoint/2010/main" val="113651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5</a:t>
            </a:fld>
            <a:endParaRPr lang="en-US"/>
          </a:p>
        </p:txBody>
      </p:sp>
    </p:spTree>
    <p:extLst>
      <p:ext uri="{BB962C8B-B14F-4D97-AF65-F5344CB8AC3E}">
        <p14:creationId xmlns:p14="http://schemas.microsoft.com/office/powerpoint/2010/main" val="564261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none of them currently works with Arabic tweets. My email is at the end of the presentation – </a:t>
            </a:r>
            <a:r>
              <a:rPr lang="en-US" i="1" dirty="0"/>
              <a:t>please</a:t>
            </a:r>
            <a:r>
              <a:rPr lang="en-US" i="0" baseline="0" dirty="0"/>
              <a:t> prove me wrong and email ones that do.</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34</a:t>
            </a:fld>
            <a:endParaRPr lang="en-US"/>
          </a:p>
        </p:txBody>
      </p:sp>
    </p:spTree>
    <p:extLst>
      <p:ext uri="{BB962C8B-B14F-4D97-AF65-F5344CB8AC3E}">
        <p14:creationId xmlns:p14="http://schemas.microsoft.com/office/powerpoint/2010/main" val="233496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we’ve loaded the file, we filter</a:t>
            </a:r>
            <a:r>
              <a:rPr lang="en-US" baseline="0" dirty="0"/>
              <a:t> out all comment lines, and then parse each into a key-value tuple.</a:t>
            </a:r>
          </a:p>
          <a:p>
            <a:r>
              <a:rPr lang="en-US" baseline="0" dirty="0"/>
              <a:t>The key is a tuple itself of the first two fields, and the value is a dictionary, where we’ve parsed the </a:t>
            </a:r>
            <a:r>
              <a:rPr lang="en-US" baseline="0" dirty="0" err="1"/>
              <a:t>pos</a:t>
            </a:r>
            <a:r>
              <a:rPr lang="en-US" baseline="0" dirty="0"/>
              <a:t>/</a:t>
            </a:r>
            <a:r>
              <a:rPr lang="en-US" baseline="0" dirty="0" err="1"/>
              <a:t>neg</a:t>
            </a:r>
            <a:r>
              <a:rPr lang="en-US" baseline="0" dirty="0"/>
              <a:t> values into floats, and split up the words.</a:t>
            </a:r>
          </a:p>
          <a:p>
            <a:r>
              <a:rPr lang="en-US" baseline="0" dirty="0"/>
              <a:t>The glossary at the end of each line is dumped.</a:t>
            </a:r>
          </a:p>
          <a:p>
            <a:r>
              <a:rPr lang="en-US" baseline="0" dirty="0"/>
              <a:t>Once we have this, we invert it into a word-keyed </a:t>
            </a:r>
            <a:r>
              <a:rPr lang="en-US" baseline="0" dirty="0" err="1"/>
              <a:t>dict</a:t>
            </a:r>
            <a:r>
              <a:rPr lang="en-US" baseline="0" dirty="0"/>
              <a:t> with </a:t>
            </a:r>
            <a:r>
              <a:rPr lang="en-US" baseline="0" dirty="0" err="1"/>
              <a:t>pos</a:t>
            </a:r>
            <a:r>
              <a:rPr lang="en-US" baseline="0" dirty="0"/>
              <a:t>/</a:t>
            </a:r>
            <a:r>
              <a:rPr lang="en-US" baseline="0" dirty="0" err="1"/>
              <a:t>neg</a:t>
            </a:r>
            <a:r>
              <a:rPr lang="en-US" baseline="0" dirty="0"/>
              <a:t> values, and then convert it to a dictionary in driver storage. We can then broadcast it for later use.</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39</a:t>
            </a:fld>
            <a:endParaRPr lang="en-US"/>
          </a:p>
        </p:txBody>
      </p:sp>
    </p:spTree>
    <p:extLst>
      <p:ext uri="{BB962C8B-B14F-4D97-AF65-F5344CB8AC3E}">
        <p14:creationId xmlns:p14="http://schemas.microsoft.com/office/powerpoint/2010/main" val="93125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for much of this talk will be work we’re doing with the UN, trying to</a:t>
            </a:r>
            <a:r>
              <a:rPr lang="en-US" baseline="0" dirty="0"/>
              <a:t> help them coordinate their humanitarian aid efforts in Libya by building a relatively easy to read and informative dashboard that will let them see how sentiment around certain key terms are changing in the region.</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7</a:t>
            </a:fld>
            <a:endParaRPr lang="en-US"/>
          </a:p>
        </p:txBody>
      </p:sp>
    </p:spTree>
    <p:extLst>
      <p:ext uri="{BB962C8B-B14F-4D97-AF65-F5344CB8AC3E}">
        <p14:creationId xmlns:p14="http://schemas.microsoft.com/office/powerpoint/2010/main" val="305554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8</a:t>
            </a:fld>
            <a:endParaRPr lang="en-US"/>
          </a:p>
        </p:txBody>
      </p:sp>
    </p:spTree>
    <p:extLst>
      <p:ext uri="{BB962C8B-B14F-4D97-AF65-F5344CB8AC3E}">
        <p14:creationId xmlns:p14="http://schemas.microsoft.com/office/powerpoint/2010/main" val="393029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here is that the</a:t>
            </a:r>
            <a:r>
              <a:rPr lang="en-US" baseline="0" dirty="0"/>
              <a:t> bar is low. Their existing solution is time consuming and problematic, and even if we have a high false positive rate, if we can focus their limited research time to where it would do the most good, we’ve improved their lives (and the lives of those that depend on them).</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9</a:t>
            </a:fld>
            <a:endParaRPr lang="en-US"/>
          </a:p>
        </p:txBody>
      </p:sp>
    </p:spTree>
    <p:extLst>
      <p:ext uri="{BB962C8B-B14F-4D97-AF65-F5344CB8AC3E}">
        <p14:creationId xmlns:p14="http://schemas.microsoft.com/office/powerpoint/2010/main" val="38862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though about going the “direct information” route – giving people that were already going in there an app that would allow them to report from the scene. However, it’s risky, as even an unknown app could trigger</a:t>
            </a:r>
            <a:r>
              <a:rPr lang="en-US" baseline="0" dirty="0"/>
              <a:t> suspicion if they were detained by warlords in the area.</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10</a:t>
            </a:fld>
            <a:endParaRPr lang="en-US"/>
          </a:p>
        </p:txBody>
      </p:sp>
    </p:spTree>
    <p:extLst>
      <p:ext uri="{BB962C8B-B14F-4D97-AF65-F5344CB8AC3E}">
        <p14:creationId xmlns:p14="http://schemas.microsoft.com/office/powerpoint/2010/main" val="248445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a few, but really there aren’t that many.</a:t>
            </a:r>
          </a:p>
        </p:txBody>
      </p:sp>
      <p:sp>
        <p:nvSpPr>
          <p:cNvPr id="4" name="Slide Number Placeholder 3"/>
          <p:cNvSpPr>
            <a:spLocks noGrp="1"/>
          </p:cNvSpPr>
          <p:nvPr>
            <p:ph type="sldNum" sz="quarter" idx="10"/>
          </p:nvPr>
        </p:nvSpPr>
        <p:spPr/>
        <p:txBody>
          <a:bodyPr/>
          <a:lstStyle/>
          <a:p>
            <a:fld id="{58974894-53AA-4CB8-87E1-744166B2B22D}" type="slidenum">
              <a:rPr lang="en-US" smtClean="0"/>
              <a:t>11</a:t>
            </a:fld>
            <a:endParaRPr lang="en-US"/>
          </a:p>
        </p:txBody>
      </p:sp>
    </p:spTree>
    <p:extLst>
      <p:ext uri="{BB962C8B-B14F-4D97-AF65-F5344CB8AC3E}">
        <p14:creationId xmlns:p14="http://schemas.microsoft.com/office/powerpoint/2010/main" val="428130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12</a:t>
            </a:fld>
            <a:endParaRPr lang="en-US"/>
          </a:p>
        </p:txBody>
      </p:sp>
    </p:spTree>
    <p:extLst>
      <p:ext uri="{BB962C8B-B14F-4D97-AF65-F5344CB8AC3E}">
        <p14:creationId xmlns:p14="http://schemas.microsoft.com/office/powerpoint/2010/main" val="343942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course of a hack</a:t>
            </a:r>
            <a:r>
              <a:rPr lang="en-US" baseline="0" dirty="0"/>
              <a:t> week, we built a pipeline that used Azure web jobs to pull in data and spark to aggregate. We’ve been iterating on that as time permits since that initial effort.</a:t>
            </a:r>
            <a:endParaRPr lang="en-US" dirty="0"/>
          </a:p>
        </p:txBody>
      </p:sp>
      <p:sp>
        <p:nvSpPr>
          <p:cNvPr id="4" name="Slide Number Placeholder 3"/>
          <p:cNvSpPr>
            <a:spLocks noGrp="1"/>
          </p:cNvSpPr>
          <p:nvPr>
            <p:ph type="sldNum" sz="quarter" idx="10"/>
          </p:nvPr>
        </p:nvSpPr>
        <p:spPr/>
        <p:txBody>
          <a:bodyPr/>
          <a:lstStyle/>
          <a:p>
            <a:fld id="{58974894-53AA-4CB8-87E1-744166B2B22D}" type="slidenum">
              <a:rPr lang="en-US" smtClean="0"/>
              <a:t>13</a:t>
            </a:fld>
            <a:endParaRPr lang="en-US"/>
          </a:p>
        </p:txBody>
      </p:sp>
    </p:spTree>
    <p:extLst>
      <p:ext uri="{BB962C8B-B14F-4D97-AF65-F5344CB8AC3E}">
        <p14:creationId xmlns:p14="http://schemas.microsoft.com/office/powerpoint/2010/main" val="291502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5/8/2016</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44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65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89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71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98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68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4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175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457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596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5/8/2016</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77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5/8/2016</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1849906"/>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quora.com/What-percentage-of-tweets-are-geotagged-What-percentage-of-geotagged-tweets-are-ascribed-to-a-venu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ressroom.usc.edu/twitter-and-privacy-nearly-one-in-five-tweets-divulge-user-location-through-geotagging-or-metadata/" TargetMode="External"/><Relationship Id="rId4" Type="http://schemas.openxmlformats.org/officeDocument/2006/relationships/hyperlink" Target="http://thenextweb.com/2010/01/15/twitter-geofail-023-tweets-geotagge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wired.co.uk/news/archive/2014-03/24/twitter-location-algorith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arstechnica.com/business/2014/03/lack-of-twitter-geotags-cant-stop-researchers-from-getting-location/" TargetMode="External"/><Relationship Id="rId4" Type="http://schemas.openxmlformats.org/officeDocument/2006/relationships/hyperlink" Target="https://pressroom.usc.edu/twitter-and-privacy-nearly-one-in-five-tweets-divulge-user-location-through-geotagging-or-metadata/"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co/y0j2TvqMm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allery.cortanaintelligence.com/MachineLearningAPI/Text-Analytics-2" TargetMode="External"/><Relationship Id="rId7" Type="http://schemas.openxmlformats.org/officeDocument/2006/relationships/hyperlink" Target="http://sentiwordnet.isti.cnr.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nlp.stanford.edu/sentiment/" TargetMode="External"/><Relationship Id="rId5" Type="http://schemas.openxmlformats.org/officeDocument/2006/relationships/hyperlink" Target="http://www.sentiment140.com/" TargetMode="External"/><Relationship Id="rId4" Type="http://schemas.openxmlformats.org/officeDocument/2006/relationships/hyperlink" Target="https://pypi.python.org/pypi/sentiment_classifier"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gallery.cortanaintelligence.com/MachineLearningAPI/Text-Analytics-2" TargetMode="External"/><Relationship Id="rId2" Type="http://schemas.openxmlformats.org/officeDocument/2006/relationships/hyperlink" Target="https://pypi.python.org/pypi/sentiment_classifi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park.apache.org/docs/latest/mllib-guide.html" TargetMode="External"/><Relationship Id="rId2" Type="http://schemas.openxmlformats.org/officeDocument/2006/relationships/hyperlink" Target="https://spark.apache.org/docs/latest/index.html" TargetMode="External"/><Relationship Id="rId1" Type="http://schemas.openxmlformats.org/officeDocument/2006/relationships/slideLayout" Target="../slideLayouts/slideLayout2.xml"/><Relationship Id="rId6" Type="http://schemas.openxmlformats.org/officeDocument/2006/relationships/hyperlink" Target="https://twitter.com/noodlefrenzy" TargetMode="External"/><Relationship Id="rId5" Type="http://schemas.openxmlformats.org/officeDocument/2006/relationships/hyperlink" Target="mailto:milanz@microsoft.com" TargetMode="External"/><Relationship Id="rId4" Type="http://schemas.openxmlformats.org/officeDocument/2006/relationships/hyperlink" Target="https://azure.microsoft.com/en-us/documentation/articles/hdinsight-apache-spark-zeppelin-notebook-jupyter-spark-sq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Spark ML For Good: Trump Filtering At Scale</a:t>
            </a:r>
          </a:p>
        </p:txBody>
      </p:sp>
      <p:sp>
        <p:nvSpPr>
          <p:cNvPr id="3" name="Subtitle 2"/>
          <p:cNvSpPr>
            <a:spLocks noGrp="1"/>
          </p:cNvSpPr>
          <p:nvPr>
            <p:ph type="subTitle" idx="1"/>
          </p:nvPr>
        </p:nvSpPr>
        <p:spPr/>
        <p:txBody>
          <a:bodyPr/>
          <a:lstStyle/>
          <a:p>
            <a:r>
              <a:rPr lang="en-US" dirty="0"/>
              <a:t>Mike Lanzetta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01" y="5638800"/>
            <a:ext cx="1554480" cy="571805"/>
          </a:xfrm>
          <a:prstGeom prst="rect">
            <a:avLst/>
          </a:prstGeom>
        </p:spPr>
      </p:pic>
    </p:spTree>
    <p:extLst>
      <p:ext uri="{BB962C8B-B14F-4D97-AF65-F5344CB8AC3E}">
        <p14:creationId xmlns:p14="http://schemas.microsoft.com/office/powerpoint/2010/main" val="427745889"/>
      </p:ext>
    </p:extLst>
  </p:cSld>
  <p:clrMapOvr>
    <a:masterClrMapping/>
  </p:clrMapOvr>
  <mc:AlternateContent xmlns:mc="http://schemas.openxmlformats.org/markup-compatibility/2006" xmlns:p14="http://schemas.microsoft.com/office/powerpoint/2010/main">
    <mc:Choice Requires="p14">
      <p:transition spd="slow" p14:dur="2000" advTm="13586"/>
    </mc:Choice>
    <mc:Fallback xmlns="">
      <p:transition spd="slow" advTm="135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Information</a:t>
            </a:r>
          </a:p>
        </p:txBody>
      </p:sp>
      <p:sp>
        <p:nvSpPr>
          <p:cNvPr id="3" name="Content Placeholder 2"/>
          <p:cNvSpPr>
            <a:spLocks noGrp="1"/>
          </p:cNvSpPr>
          <p:nvPr>
            <p:ph idx="1"/>
          </p:nvPr>
        </p:nvSpPr>
        <p:spPr/>
        <p:txBody>
          <a:bodyPr>
            <a:normAutofit/>
          </a:bodyPr>
          <a:lstStyle/>
          <a:p>
            <a:r>
              <a:rPr lang="en-US" dirty="0"/>
              <a:t>Social media in Libya</a:t>
            </a:r>
          </a:p>
          <a:p>
            <a:pPr lvl="1"/>
            <a:r>
              <a:rPr lang="en-US" dirty="0"/>
              <a:t>WhatsApp</a:t>
            </a:r>
          </a:p>
          <a:p>
            <a:pPr lvl="1"/>
            <a:r>
              <a:rPr lang="en-US" dirty="0"/>
              <a:t>Private Facebook</a:t>
            </a:r>
          </a:p>
          <a:p>
            <a:r>
              <a:rPr lang="en-US" dirty="0"/>
              <a:t>Social media </a:t>
            </a:r>
            <a:r>
              <a:rPr lang="en-US" i="1" dirty="0"/>
              <a:t>we can use</a:t>
            </a:r>
            <a:r>
              <a:rPr lang="en-US" dirty="0"/>
              <a:t> in Libya</a:t>
            </a:r>
          </a:p>
          <a:p>
            <a:pPr lvl="1"/>
            <a:r>
              <a:rPr lang="en-US" dirty="0"/>
              <a:t>Twitter</a:t>
            </a:r>
          </a:p>
          <a:p>
            <a:pPr lvl="1"/>
            <a:r>
              <a:rPr lang="en-US" dirty="0"/>
              <a:t>Public Facebook</a:t>
            </a:r>
          </a:p>
          <a:p>
            <a:r>
              <a:rPr lang="en-US" dirty="0"/>
              <a:t>Other (anti-social?) media</a:t>
            </a:r>
          </a:p>
          <a:p>
            <a:pPr lvl="1"/>
            <a:r>
              <a:rPr lang="en-US" dirty="0"/>
              <a:t>RSS feeds</a:t>
            </a:r>
          </a:p>
          <a:p>
            <a:pPr lvl="1"/>
            <a:r>
              <a:rPr lang="en-US" dirty="0"/>
              <a:t>News sites (scraping)</a:t>
            </a:r>
          </a:p>
        </p:txBody>
      </p:sp>
    </p:spTree>
    <p:extLst>
      <p:ext uri="{BB962C8B-B14F-4D97-AF65-F5344CB8AC3E}">
        <p14:creationId xmlns:p14="http://schemas.microsoft.com/office/powerpoint/2010/main" val="393675625"/>
      </p:ext>
    </p:extLst>
  </p:cSld>
  <p:clrMapOvr>
    <a:masterClrMapping/>
  </p:clrMapOvr>
  <mc:AlternateContent xmlns:mc="http://schemas.openxmlformats.org/markup-compatibility/2006" xmlns:p14="http://schemas.microsoft.com/office/powerpoint/2010/main">
    <mc:Choice Requires="p14">
      <p:transition spd="slow" p14:dur="2000" advTm="33177"/>
    </mc:Choice>
    <mc:Fallback xmlns="">
      <p:transition spd="slow" advTm="3317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Relevant Data</a:t>
            </a:r>
          </a:p>
        </p:txBody>
      </p:sp>
      <p:sp>
        <p:nvSpPr>
          <p:cNvPr id="3" name="Content Placeholder 2"/>
          <p:cNvSpPr>
            <a:spLocks noGrp="1"/>
          </p:cNvSpPr>
          <p:nvPr>
            <p:ph idx="1"/>
          </p:nvPr>
        </p:nvSpPr>
        <p:spPr/>
        <p:txBody>
          <a:bodyPr>
            <a:normAutofit/>
          </a:bodyPr>
          <a:lstStyle/>
          <a:p>
            <a:r>
              <a:rPr lang="en-US" dirty="0"/>
              <a:t>Geo-tagged Tweets</a:t>
            </a:r>
          </a:p>
          <a:p>
            <a:pPr lvl="1"/>
            <a:r>
              <a:rPr lang="en-US" dirty="0">
                <a:hlinkClick r:id="rId3"/>
              </a:rPr>
              <a:t>https://www.quora.com/What-percentage-of-tweets-are-geotagged-What-percentage-of-geotagged-tweets-are-ascribed-to-a-venue</a:t>
            </a:r>
            <a:endParaRPr lang="en-US" dirty="0"/>
          </a:p>
          <a:p>
            <a:pPr lvl="1"/>
            <a:r>
              <a:rPr lang="en-US" dirty="0">
                <a:hlinkClick r:id="rId4"/>
              </a:rPr>
              <a:t>http://thenextweb.com/2010/01/15/twitter-geofail-023-tweets-geotagged/</a:t>
            </a:r>
            <a:endParaRPr lang="en-US" dirty="0"/>
          </a:p>
          <a:p>
            <a:pPr lvl="1"/>
            <a:r>
              <a:rPr lang="en-US" dirty="0">
                <a:hlinkClick r:id="rId5"/>
              </a:rPr>
              <a:t>https://pressroom.usc.edu/twitter-and-privacy-nearly-one-in-five-tweets-divulge-user-location-through-geotagging-or-metadata/</a:t>
            </a:r>
            <a:endParaRPr lang="en-US" dirty="0"/>
          </a:p>
          <a:p>
            <a:pPr lvl="1"/>
            <a:r>
              <a:rPr lang="en-US" dirty="0"/>
              <a:t>So… somewhere between 0.23% and 6%?</a:t>
            </a:r>
          </a:p>
          <a:p>
            <a:r>
              <a:rPr lang="en-US" dirty="0"/>
              <a:t>Geo-tagged tweets in Libya</a:t>
            </a:r>
          </a:p>
          <a:p>
            <a:pPr lvl="1"/>
            <a:r>
              <a:rPr lang="en-US" dirty="0">
                <a:latin typeface="Courier New" panose="02070309020205020404" pitchFamily="49" charset="0"/>
                <a:cs typeface="Courier New" panose="02070309020205020404" pitchFamily="49" charset="0"/>
              </a:rPr>
              <a:t>Error: Value is indistinguishable from zero</a:t>
            </a:r>
          </a:p>
        </p:txBody>
      </p:sp>
    </p:spTree>
    <p:extLst>
      <p:ext uri="{BB962C8B-B14F-4D97-AF65-F5344CB8AC3E}">
        <p14:creationId xmlns:p14="http://schemas.microsoft.com/office/powerpoint/2010/main" val="2712680081"/>
      </p:ext>
    </p:extLst>
  </p:cSld>
  <p:clrMapOvr>
    <a:masterClrMapping/>
  </p:clrMapOvr>
  <mc:AlternateContent xmlns:mc="http://schemas.openxmlformats.org/markup-compatibility/2006" xmlns:p14="http://schemas.microsoft.com/office/powerpoint/2010/main">
    <mc:Choice Requires="p14">
      <p:transition spd="slow" p14:dur="2000" advTm="27470"/>
    </mc:Choice>
    <mc:Fallback xmlns="">
      <p:transition spd="slow" advTm="2747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Relevant Data</a:t>
            </a:r>
          </a:p>
        </p:txBody>
      </p:sp>
      <p:sp>
        <p:nvSpPr>
          <p:cNvPr id="3" name="Content Placeholder 2"/>
          <p:cNvSpPr>
            <a:spLocks noGrp="1"/>
          </p:cNvSpPr>
          <p:nvPr>
            <p:ph idx="1"/>
          </p:nvPr>
        </p:nvSpPr>
        <p:spPr/>
        <p:txBody>
          <a:bodyPr>
            <a:normAutofit/>
          </a:bodyPr>
          <a:lstStyle/>
          <a:p>
            <a:r>
              <a:rPr lang="en-US" dirty="0"/>
              <a:t>Tweets Contain Information</a:t>
            </a:r>
          </a:p>
          <a:p>
            <a:pPr lvl="1"/>
            <a:r>
              <a:rPr lang="en-US" dirty="0">
                <a:hlinkClick r:id="rId3"/>
              </a:rPr>
              <a:t>http://www.wired.co.uk/news/archive/2014-03/24/twitter-location-algorithm</a:t>
            </a:r>
            <a:endParaRPr lang="en-US" dirty="0"/>
          </a:p>
          <a:p>
            <a:pPr lvl="1"/>
            <a:r>
              <a:rPr lang="en-US" dirty="0">
                <a:hlinkClick r:id="rId4"/>
              </a:rPr>
              <a:t>https://pressroom.usc.edu/twitter-and-privacy-nearly-one-in-five-tweets-divulge-user-location-through-geotagging-or-metadata/</a:t>
            </a:r>
            <a:endParaRPr lang="en-US" dirty="0"/>
          </a:p>
          <a:p>
            <a:pPr lvl="1"/>
            <a:r>
              <a:rPr lang="en-US" dirty="0">
                <a:hlinkClick r:id="rId5"/>
              </a:rPr>
              <a:t>http://arstechnica.com/business/2014/03/lack-of-twitter-geotags-cant-stop-researchers-from-getting-location/</a:t>
            </a:r>
            <a:endParaRPr lang="en-US" dirty="0"/>
          </a:p>
          <a:p>
            <a:r>
              <a:rPr lang="en-US" dirty="0"/>
              <a:t>Start simple</a:t>
            </a:r>
          </a:p>
          <a:p>
            <a:pPr lvl="1"/>
            <a:r>
              <a:rPr lang="en-US" dirty="0"/>
              <a:t>Filter tweets based on set of locations</a:t>
            </a:r>
          </a:p>
          <a:p>
            <a:pPr lvl="1"/>
            <a:r>
              <a:rPr lang="en-US" dirty="0"/>
              <a:t>Also include the handful that are geo-tagged</a:t>
            </a:r>
          </a:p>
          <a:p>
            <a:pPr lvl="1"/>
            <a:endParaRPr lang="en-US" dirty="0"/>
          </a:p>
        </p:txBody>
      </p:sp>
    </p:spTree>
    <p:extLst>
      <p:ext uri="{BB962C8B-B14F-4D97-AF65-F5344CB8AC3E}">
        <p14:creationId xmlns:p14="http://schemas.microsoft.com/office/powerpoint/2010/main" val="1541334349"/>
      </p:ext>
    </p:extLst>
  </p:cSld>
  <p:clrMapOvr>
    <a:masterClrMapping/>
  </p:clrMapOvr>
  <mc:AlternateContent xmlns:mc="http://schemas.openxmlformats.org/markup-compatibility/2006" xmlns:p14="http://schemas.microsoft.com/office/powerpoint/2010/main">
    <mc:Choice Requires="p14">
      <p:transition spd="slow" p14:dur="2000" advTm="66430"/>
    </mc:Choice>
    <mc:Fallback xmlns="">
      <p:transition spd="slow" advTm="664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Expanding Relevant Data</a:t>
            </a:r>
          </a:p>
        </p:txBody>
      </p:sp>
      <p:sp>
        <p:nvSpPr>
          <p:cNvPr id="3" name="Content Placeholder 2"/>
          <p:cNvSpPr>
            <a:spLocks noGrp="1"/>
          </p:cNvSpPr>
          <p:nvPr>
            <p:ph idx="1"/>
          </p:nvPr>
        </p:nvSpPr>
        <p:spPr/>
        <p:txBody>
          <a:bodyPr/>
          <a:lstStyle/>
          <a:p>
            <a:r>
              <a:rPr lang="en-US" dirty="0"/>
              <a:t>Include Non-Twitter Sources</a:t>
            </a:r>
          </a:p>
          <a:p>
            <a:pPr lvl="1"/>
            <a:r>
              <a:rPr lang="en-US" dirty="0"/>
              <a:t>Current workers look at a set of public Facebook pages – we should scrape those</a:t>
            </a:r>
          </a:p>
          <a:p>
            <a:pPr lvl="1"/>
            <a:r>
              <a:rPr lang="en-US" dirty="0"/>
              <a:t>We should also look at news sources the workers follow</a:t>
            </a:r>
          </a:p>
          <a:p>
            <a:pPr lvl="1"/>
            <a:r>
              <a:rPr lang="en-US" dirty="0"/>
              <a:t>Pull some RSS feeds as well</a:t>
            </a:r>
          </a:p>
          <a:p>
            <a:r>
              <a:rPr lang="en-US" dirty="0"/>
              <a:t>This cries out for a framework/pipeline/workflow/buzzword!</a:t>
            </a:r>
          </a:p>
          <a:p>
            <a:pPr lvl="1"/>
            <a:r>
              <a:rPr lang="en-US" dirty="0"/>
              <a:t>Azure Web Apps + Spark to the rescue!</a:t>
            </a:r>
          </a:p>
        </p:txBody>
      </p:sp>
    </p:spTree>
    <p:extLst>
      <p:ext uri="{BB962C8B-B14F-4D97-AF65-F5344CB8AC3E}">
        <p14:creationId xmlns:p14="http://schemas.microsoft.com/office/powerpoint/2010/main" val="2906743353"/>
      </p:ext>
    </p:extLst>
  </p:cSld>
  <p:clrMapOvr>
    <a:masterClrMapping/>
  </p:clrMapOvr>
  <mc:AlternateContent xmlns:mc="http://schemas.openxmlformats.org/markup-compatibility/2006" xmlns:p14="http://schemas.microsoft.com/office/powerpoint/2010/main">
    <mc:Choice Requires="p14">
      <p:transition spd="slow" p14:dur="2000" advTm="6533"/>
    </mc:Choice>
    <mc:Fallback xmlns="">
      <p:transition spd="slow" advTm="65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Yes, But What Does It Mean?</a:t>
            </a:r>
          </a:p>
        </p:txBody>
      </p:sp>
      <p:sp>
        <p:nvSpPr>
          <p:cNvPr id="3" name="Content Placeholder 2"/>
          <p:cNvSpPr>
            <a:spLocks noGrp="1"/>
          </p:cNvSpPr>
          <p:nvPr>
            <p:ph idx="1"/>
          </p:nvPr>
        </p:nvSpPr>
        <p:spPr/>
        <p:txBody>
          <a:bodyPr/>
          <a:lstStyle/>
          <a:p>
            <a:r>
              <a:rPr lang="en-US" dirty="0"/>
              <a:t>Now that we have the data, what can we do with it?</a:t>
            </a:r>
          </a:p>
          <a:p>
            <a:pPr lvl="1"/>
            <a:r>
              <a:rPr lang="en-US" dirty="0"/>
              <a:t>How do we filter to relevant tweets?</a:t>
            </a:r>
          </a:p>
          <a:p>
            <a:pPr lvl="1"/>
            <a:r>
              <a:rPr lang="en-US" dirty="0"/>
              <a:t>How often are people talking about certain key words or phrases?</a:t>
            </a:r>
          </a:p>
          <a:p>
            <a:pPr lvl="1"/>
            <a:r>
              <a:rPr lang="en-US" dirty="0"/>
              <a:t>When they talk about them, how do they feel?</a:t>
            </a:r>
          </a:p>
          <a:p>
            <a:pPr lvl="1"/>
            <a:r>
              <a:rPr lang="en-US" dirty="0"/>
              <a:t>How does that change over time?</a:t>
            </a:r>
          </a:p>
          <a:p>
            <a:pPr lvl="1"/>
            <a:r>
              <a:rPr lang="en-US" dirty="0"/>
              <a:t>Is there a noticeable change after we deploy aid?</a:t>
            </a:r>
          </a:p>
        </p:txBody>
      </p:sp>
    </p:spTree>
    <p:extLst>
      <p:ext uri="{BB962C8B-B14F-4D97-AF65-F5344CB8AC3E}">
        <p14:creationId xmlns:p14="http://schemas.microsoft.com/office/powerpoint/2010/main" val="3411986082"/>
      </p:ext>
    </p:extLst>
  </p:cSld>
  <p:clrMapOvr>
    <a:masterClrMapping/>
  </p:clrMapOvr>
  <mc:AlternateContent xmlns:mc="http://schemas.openxmlformats.org/markup-compatibility/2006" xmlns:p14="http://schemas.microsoft.com/office/powerpoint/2010/main">
    <mc:Choice Requires="p14">
      <p:transition spd="slow" p14:dur="2000" advTm="53153"/>
    </mc:Choice>
    <mc:Fallback xmlns="">
      <p:transition spd="slow" advTm="5315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Wait, Wasn’t This A Spark Talk? What’s Spark?</a:t>
            </a:r>
          </a:p>
        </p:txBody>
      </p:sp>
      <p:sp>
        <p:nvSpPr>
          <p:cNvPr id="5" name="Text Placeholder 4"/>
          <p:cNvSpPr>
            <a:spLocks noGrp="1"/>
          </p:cNvSpPr>
          <p:nvPr>
            <p:ph type="body" idx="1"/>
          </p:nvPr>
        </p:nvSpPr>
        <p:spPr>
          <a:xfrm>
            <a:off x="1069848" y="2074334"/>
            <a:ext cx="4754880" cy="3044206"/>
          </a:xfrm>
        </p:spPr>
        <p:txBody>
          <a:bodyPr>
            <a:normAutofit/>
          </a:bodyPr>
          <a:lstStyle/>
          <a:p>
            <a:r>
              <a:rPr lang="en-US" dirty="0"/>
              <a:t>This guy =&gt;</a:t>
            </a:r>
          </a:p>
          <a:p>
            <a:br>
              <a:rPr lang="en-US" dirty="0"/>
            </a:br>
            <a:r>
              <a:rPr lang="en-US" dirty="0"/>
              <a:t>He has a talk on it – </a:t>
            </a:r>
          </a:p>
          <a:p>
            <a:r>
              <a:rPr lang="en-US" dirty="0"/>
              <a:t>you should really watch his talk</a:t>
            </a:r>
          </a:p>
          <a:p>
            <a:endParaRPr lang="en-US" dirty="0"/>
          </a:p>
        </p:txBody>
      </p:sp>
      <p:pic>
        <p:nvPicPr>
          <p:cNvPr id="6" name="Picture Placeholder 5"/>
          <p:cNvPicPr>
            <a:picLocks noGrp="1" noChangeAspect="1"/>
          </p:cNvPicPr>
          <p:nvPr>
            <p:ph sz="half" idx="2"/>
          </p:nvPr>
        </p:nvPicPr>
        <p:blipFill>
          <a:blip r:embed="rId3"/>
          <a:stretch>
            <a:fillRect/>
          </a:stretch>
        </p:blipFill>
        <p:spPr>
          <a:xfrm>
            <a:off x="6043611" y="1847246"/>
            <a:ext cx="3200400" cy="3200400"/>
          </a:xfrm>
        </p:spPr>
      </p:pic>
    </p:spTree>
    <p:extLst>
      <p:ext uri="{BB962C8B-B14F-4D97-AF65-F5344CB8AC3E}">
        <p14:creationId xmlns:p14="http://schemas.microsoft.com/office/powerpoint/2010/main" val="4256726537"/>
      </p:ext>
    </p:extLst>
  </p:cSld>
  <p:clrMapOvr>
    <a:masterClrMapping/>
  </p:clrMapOvr>
  <mc:AlternateContent xmlns:mc="http://schemas.openxmlformats.org/markup-compatibility/2006" xmlns:p14="http://schemas.microsoft.com/office/powerpoint/2010/main">
    <mc:Choice Requires="p14">
      <p:transition spd="slow" p14:dur="2000" advTm="46478"/>
    </mc:Choice>
    <mc:Fallback xmlns="">
      <p:transition spd="slow" advTm="4647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 But Really, I Want To Know</a:t>
            </a:r>
          </a:p>
        </p:txBody>
      </p:sp>
      <p:sp>
        <p:nvSpPr>
          <p:cNvPr id="6" name="Content Placeholder 5"/>
          <p:cNvSpPr>
            <a:spLocks noGrp="1"/>
          </p:cNvSpPr>
          <p:nvPr>
            <p:ph idx="1"/>
          </p:nvPr>
        </p:nvSpPr>
        <p:spPr/>
        <p:txBody>
          <a:bodyPr/>
          <a:lstStyle/>
          <a:p>
            <a:r>
              <a:rPr lang="en-US" dirty="0"/>
              <a:t>I’ll be focusing on the ML side of Spark</a:t>
            </a:r>
          </a:p>
          <a:p>
            <a:r>
              <a:rPr lang="en-US" dirty="0"/>
              <a:t>But… in a nutshell</a:t>
            </a:r>
          </a:p>
          <a:p>
            <a:pPr lvl="1"/>
            <a:r>
              <a:rPr lang="en-US" dirty="0"/>
              <a:t>Spark is built on Hadoop</a:t>
            </a:r>
          </a:p>
          <a:p>
            <a:pPr lvl="1"/>
            <a:r>
              <a:rPr lang="en-US" dirty="0"/>
              <a:t>It allows distributed work to be done across a cluster of machines in memory</a:t>
            </a:r>
          </a:p>
          <a:p>
            <a:pPr lvl="1"/>
            <a:r>
              <a:rPr lang="en-US" dirty="0"/>
              <a:t>It does marshalling/</a:t>
            </a:r>
            <a:r>
              <a:rPr lang="en-US" dirty="0" err="1"/>
              <a:t>demarshalling</a:t>
            </a:r>
            <a:r>
              <a:rPr lang="en-US" dirty="0"/>
              <a:t> for you, leaving you to focus on simple map/reduce constructs</a:t>
            </a:r>
          </a:p>
          <a:p>
            <a:pPr lvl="1"/>
            <a:r>
              <a:rPr lang="en-US" dirty="0"/>
              <a:t>It supports Scala, Python (mostly) and R (somewhat)</a:t>
            </a:r>
          </a:p>
          <a:p>
            <a:pPr lvl="1"/>
            <a:r>
              <a:rPr lang="en-US" dirty="0"/>
              <a:t>Which means you can easily write two lines of code to lock up an entire cluster of machines for hours!</a:t>
            </a:r>
          </a:p>
        </p:txBody>
      </p:sp>
    </p:spTree>
    <p:extLst>
      <p:ext uri="{BB962C8B-B14F-4D97-AF65-F5344CB8AC3E}">
        <p14:creationId xmlns:p14="http://schemas.microsoft.com/office/powerpoint/2010/main" val="3726895104"/>
      </p:ext>
    </p:extLst>
  </p:cSld>
  <p:clrMapOvr>
    <a:masterClrMapping/>
  </p:clrMapOvr>
  <mc:AlternateContent xmlns:mc="http://schemas.openxmlformats.org/markup-compatibility/2006" xmlns:p14="http://schemas.microsoft.com/office/powerpoint/2010/main">
    <mc:Choice Requires="p14">
      <p:transition spd="slow" p14:dur="2000" advTm="90575"/>
    </mc:Choice>
    <mc:Fallback xmlns="">
      <p:transition spd="slow" advTm="9057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Cleansing in Spark</a:t>
            </a:r>
          </a:p>
        </p:txBody>
      </p:sp>
      <p:sp>
        <p:nvSpPr>
          <p:cNvPr id="4" name="Content Placeholder 3"/>
          <p:cNvSpPr>
            <a:spLocks noGrp="1"/>
          </p:cNvSpPr>
          <p:nvPr>
            <p:ph sz="half" idx="1"/>
          </p:nvPr>
        </p:nvSpPr>
        <p:spPr>
          <a:xfrm>
            <a:off x="1066800" y="2103120"/>
            <a:ext cx="10516708" cy="2161106"/>
          </a:xfrm>
        </p:spPr>
        <p:txBody>
          <a:bodyPr>
            <a:normAutofit fontScale="92500" lnSpcReduction="10000"/>
          </a:bodyPr>
          <a:lstStyle/>
          <a:p>
            <a:r>
              <a:rPr lang="en-US" dirty="0"/>
              <a:t>Assume that incoming tweets have been JSON-</a:t>
            </a:r>
            <a:r>
              <a:rPr lang="en-US" dirty="0" err="1"/>
              <a:t>ified</a:t>
            </a:r>
            <a:r>
              <a:rPr lang="en-US" dirty="0"/>
              <a:t> and tagged with a ‘Keywords’ array</a:t>
            </a:r>
          </a:p>
          <a:p>
            <a:r>
              <a:rPr lang="en-US" dirty="0"/>
              <a:t>Let’s look at a simple example that…</a:t>
            </a:r>
          </a:p>
          <a:p>
            <a:pPr lvl="1"/>
            <a:r>
              <a:rPr lang="en-US" dirty="0"/>
              <a:t>Loads all tweets</a:t>
            </a:r>
          </a:p>
          <a:p>
            <a:pPr lvl="1"/>
            <a:r>
              <a:rPr lang="en-US" dirty="0"/>
              <a:t>Parses their JSON</a:t>
            </a:r>
          </a:p>
          <a:p>
            <a:pPr lvl="1"/>
            <a:r>
              <a:rPr lang="en-US" dirty="0"/>
              <a:t>Filters out any without keywords</a:t>
            </a:r>
          </a:p>
          <a:p>
            <a:r>
              <a:rPr lang="en-US" dirty="0"/>
              <a:t>We’ll then histogram the top  keywords</a:t>
            </a:r>
          </a:p>
        </p:txBody>
      </p:sp>
      <p:sp>
        <p:nvSpPr>
          <p:cNvPr id="6" name="TextBox 5"/>
          <p:cNvSpPr txBox="1"/>
          <p:nvPr/>
        </p:nvSpPr>
        <p:spPr>
          <a:xfrm>
            <a:off x="722600" y="4222568"/>
            <a:ext cx="10860908" cy="2031325"/>
          </a:xfrm>
          <a:prstGeom prst="rect">
            <a:avLst/>
          </a:prstGeom>
          <a:solidFill>
            <a:schemeClr val="tx1"/>
          </a:solidFill>
        </p:spPr>
        <p:txBody>
          <a:bodyPr wrap="square" rtlCol="0">
            <a:spAutoFit/>
          </a:bodyPr>
          <a:lstStyle/>
          <a:p>
            <a:r>
              <a:rPr lang="en-US" dirty="0">
                <a:solidFill>
                  <a:srgbClr val="000000"/>
                </a:solidFill>
                <a:highlight>
                  <a:srgbClr val="FFFFFF"/>
                </a:highlight>
                <a:latin typeface="Courier New" panose="02070309020205020404" pitchFamily="49" charset="0"/>
              </a:rPr>
              <a:t>lines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sc</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textFile</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"../Data/sentences/*.</a:t>
            </a:r>
            <a:r>
              <a:rPr lang="en-US" dirty="0" err="1">
                <a:solidFill>
                  <a:srgbClr val="808080"/>
                </a:solidFill>
                <a:highlight>
                  <a:srgbClr val="FFFFFF"/>
                </a:highlight>
                <a:latin typeface="Courier New" panose="02070309020205020404" pitchFamily="49" charset="0"/>
              </a:rPr>
              <a:t>json</a:t>
            </a:r>
            <a:r>
              <a:rPr lang="en-US" dirty="0">
                <a:solidFill>
                  <a:srgbClr val="808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err="1">
                <a:solidFill>
                  <a:srgbClr val="000000"/>
                </a:solidFill>
                <a:highlight>
                  <a:srgbClr val="FFFFFF"/>
                </a:highlight>
                <a:latin typeface="Courier New" panose="02070309020205020404" pitchFamily="49" charset="0"/>
              </a:rPr>
              <a:t>kws</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lines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json.loads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flatMap</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lambda</a:t>
            </a:r>
            <a:r>
              <a:rPr lang="en-US" dirty="0">
                <a:solidFill>
                  <a:srgbClr val="000000"/>
                </a:solidFill>
                <a:highlight>
                  <a:srgbClr val="FFFFFF"/>
                </a:highlight>
                <a:latin typeface="Courier New" panose="02070309020205020404" pitchFamily="49" charset="0"/>
              </a:rPr>
              <a:t> 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'Keywords'</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not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in</a:t>
            </a:r>
            <a:r>
              <a:rPr lang="en-US" dirty="0">
                <a:solidFill>
                  <a:srgbClr val="000000"/>
                </a:solidFill>
                <a:highlight>
                  <a:srgbClr val="FFFFFF"/>
                </a:highlight>
                <a:latin typeface="Courier New" panose="02070309020205020404" pitchFamily="49" charset="0"/>
              </a:rPr>
              <a:t> x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kw</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for</a:t>
            </a:r>
            <a:r>
              <a:rPr lang="en-US" dirty="0">
                <a:solidFill>
                  <a:srgbClr val="000000"/>
                </a:solidFill>
                <a:highlight>
                  <a:srgbClr val="FFFFFF"/>
                </a:highlight>
                <a:latin typeface="Courier New" panose="02070309020205020404" pitchFamily="49" charset="0"/>
              </a:rPr>
              <a:t> kw </a:t>
            </a:r>
            <a:r>
              <a:rPr lang="en-US" b="1" dirty="0">
                <a:solidFill>
                  <a:srgbClr val="0000FF"/>
                </a:solidFill>
                <a:highlight>
                  <a:srgbClr val="FFFFFF"/>
                </a:highlight>
                <a:latin typeface="Courier New" panose="02070309020205020404" pitchFamily="49" charset="0"/>
              </a:rPr>
              <a:t>in</a:t>
            </a:r>
            <a:r>
              <a:rPr lang="en-US" dirty="0">
                <a:solidFill>
                  <a:srgbClr val="000000"/>
                </a:solidFill>
                <a:highlight>
                  <a:srgbClr val="FFFFFF"/>
                </a:highlight>
                <a:latin typeface="Courier New" panose="02070309020205020404" pitchFamily="49" charset="0"/>
              </a:rPr>
              <a:t> x</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'Keywords'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s-ES" dirty="0" err="1">
                <a:solidFill>
                  <a:srgbClr val="000000"/>
                </a:solidFill>
                <a:highlight>
                  <a:srgbClr val="FFFFFF"/>
                </a:highlight>
                <a:latin typeface="Courier New" panose="02070309020205020404" pitchFamily="49" charset="0"/>
              </a:rPr>
              <a:t>histo</a:t>
            </a:r>
            <a:r>
              <a:rPr lang="es-ES" dirty="0">
                <a:solidFill>
                  <a:srgbClr val="000000"/>
                </a:solidFill>
                <a:highlight>
                  <a:srgbClr val="FFFFFF"/>
                </a:highlight>
                <a:latin typeface="Courier New" panose="02070309020205020404" pitchFamily="49" charset="0"/>
              </a:rPr>
              <a:t> </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a:t>
            </a:r>
            <a:r>
              <a:rPr lang="es-ES" dirty="0" err="1">
                <a:solidFill>
                  <a:srgbClr val="000000"/>
                </a:solidFill>
                <a:highlight>
                  <a:srgbClr val="FFFFFF"/>
                </a:highlight>
                <a:latin typeface="Courier New" panose="02070309020205020404" pitchFamily="49" charset="0"/>
              </a:rPr>
              <a:t>kws</a:t>
            </a:r>
            <a:r>
              <a:rPr lang="es-ES" b="1" dirty="0" err="1">
                <a:solidFill>
                  <a:srgbClr val="000080"/>
                </a:solidFill>
                <a:highlight>
                  <a:srgbClr val="FFFFFF"/>
                </a:highlight>
                <a:latin typeface="Courier New" panose="02070309020205020404" pitchFamily="49" charset="0"/>
              </a:rPr>
              <a:t>.</a:t>
            </a:r>
            <a:r>
              <a:rPr lang="es-ES" dirty="0" err="1">
                <a:solidFill>
                  <a:srgbClr val="000000"/>
                </a:solidFill>
                <a:highlight>
                  <a:srgbClr val="FFFFFF"/>
                </a:highlight>
                <a:latin typeface="Courier New" panose="02070309020205020404" pitchFamily="49" charset="0"/>
              </a:rPr>
              <a:t>reduceByKey</a:t>
            </a:r>
            <a:r>
              <a:rPr lang="es-ES" b="1" dirty="0">
                <a:solidFill>
                  <a:srgbClr val="000080"/>
                </a:solidFill>
                <a:highlight>
                  <a:srgbClr val="FFFFFF"/>
                </a:highlight>
                <a:latin typeface="Courier New" panose="02070309020205020404" pitchFamily="49" charset="0"/>
              </a:rPr>
              <a:t>(</a:t>
            </a:r>
            <a:r>
              <a:rPr lang="es-ES" b="1" dirty="0">
                <a:solidFill>
                  <a:srgbClr val="0000FF"/>
                </a:solidFill>
                <a:highlight>
                  <a:srgbClr val="FFFFFF"/>
                </a:highlight>
                <a:latin typeface="Courier New" panose="02070309020205020404" pitchFamily="49" charset="0"/>
              </a:rPr>
              <a:t>lambda</a:t>
            </a:r>
            <a:r>
              <a:rPr lang="es-ES" dirty="0">
                <a:solidFill>
                  <a:srgbClr val="000000"/>
                </a:solidFill>
                <a:highlight>
                  <a:srgbClr val="FFFFFF"/>
                </a:highlight>
                <a:latin typeface="Courier New" panose="02070309020205020404" pitchFamily="49" charset="0"/>
              </a:rPr>
              <a:t> x</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y</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x </a:t>
            </a:r>
            <a:r>
              <a:rPr lang="es-ES" b="1" dirty="0">
                <a:solidFill>
                  <a:srgbClr val="000080"/>
                </a:solidFill>
                <a:highlight>
                  <a:srgbClr val="FFFFFF"/>
                </a:highlight>
                <a:latin typeface="Courier New" panose="02070309020205020404" pitchFamily="49" charset="0"/>
              </a:rPr>
              <a:t>+</a:t>
            </a:r>
            <a:r>
              <a:rPr lang="es-ES" dirty="0">
                <a:solidFill>
                  <a:srgbClr val="000000"/>
                </a:solidFill>
                <a:highlight>
                  <a:srgbClr val="FFFFFF"/>
                </a:highlight>
                <a:latin typeface="Courier New" panose="02070309020205020404" pitchFamily="49" charset="0"/>
              </a:rPr>
              <a:t> y</a:t>
            </a:r>
            <a:r>
              <a:rPr lang="es-ES" b="1" dirty="0">
                <a:solidFill>
                  <a:srgbClr val="000080"/>
                </a:solidFill>
                <a:highlight>
                  <a:srgbClr val="FFFFFF"/>
                </a:highlight>
                <a:latin typeface="Courier New" panose="02070309020205020404" pitchFamily="49" charset="0"/>
              </a:rPr>
              <a:t>)</a:t>
            </a:r>
            <a:endParaRPr lang="es-E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for</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kv</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histo</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takeOrdered</a:t>
            </a:r>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10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key</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lambda</a:t>
            </a:r>
            <a:r>
              <a:rPr lang="en-US" dirty="0">
                <a:solidFill>
                  <a:srgbClr val="000000"/>
                </a:solidFill>
                <a:highlight>
                  <a:srgbClr val="FFFFFF"/>
                </a:highlight>
                <a:latin typeface="Courier New" panose="02070309020205020404" pitchFamily="49" charset="0"/>
              </a:rPr>
              <a:t> 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x</a:t>
            </a:r>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'Keyword "%s": %</a:t>
            </a:r>
            <a:r>
              <a:rPr lang="en-US" dirty="0" err="1">
                <a:solidFill>
                  <a:srgbClr val="808080"/>
                </a:solidFill>
                <a:highlight>
                  <a:srgbClr val="FFFFFF"/>
                </a:highlight>
                <a:latin typeface="Courier New" panose="02070309020205020404" pitchFamily="49" charset="0"/>
              </a:rPr>
              <a:t>i</a:t>
            </a:r>
            <a:r>
              <a:rPr lang="en-US" dirty="0">
                <a:solidFill>
                  <a:srgbClr val="808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kv</a:t>
            </a:r>
            <a:endParaRPr lang="en-US" dirty="0">
              <a:solidFill>
                <a:srgbClr val="000000"/>
              </a:solidFill>
              <a:highlight>
                <a:srgbClr val="FFFFFF"/>
              </a:highlight>
              <a:latin typeface="Courier New" panose="02070309020205020404" pitchFamily="49" charset="0"/>
            </a:endParaRPr>
          </a:p>
          <a:p>
            <a:endParaRPr lang="en-US" dirty="0"/>
          </a:p>
        </p:txBody>
      </p:sp>
    </p:spTree>
    <p:extLst>
      <p:ext uri="{BB962C8B-B14F-4D97-AF65-F5344CB8AC3E}">
        <p14:creationId xmlns:p14="http://schemas.microsoft.com/office/powerpoint/2010/main" val="2642332265"/>
      </p:ext>
    </p:extLst>
  </p:cSld>
  <p:clrMapOvr>
    <a:masterClrMapping/>
  </p:clrMapOvr>
  <mc:AlternateContent xmlns:mc="http://schemas.openxmlformats.org/markup-compatibility/2006" xmlns:p14="http://schemas.microsoft.com/office/powerpoint/2010/main">
    <mc:Choice Requires="p14">
      <p:transition spd="slow" p14:dur="2000" advTm="173965"/>
    </mc:Choice>
    <mc:Fallback xmlns="">
      <p:transition spd="slow" advTm="17396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Where’s the ML?</a:t>
            </a:r>
          </a:p>
        </p:txBody>
      </p:sp>
      <p:sp>
        <p:nvSpPr>
          <p:cNvPr id="3" name="Content Placeholder 2"/>
          <p:cNvSpPr>
            <a:spLocks noGrp="1"/>
          </p:cNvSpPr>
          <p:nvPr>
            <p:ph idx="1"/>
          </p:nvPr>
        </p:nvSpPr>
        <p:spPr/>
        <p:txBody>
          <a:bodyPr/>
          <a:lstStyle/>
          <a:p>
            <a:r>
              <a:rPr lang="en-US" dirty="0"/>
              <a:t>For this talk, we’ll focus on two problems:</a:t>
            </a:r>
          </a:p>
          <a:p>
            <a:pPr lvl="1"/>
            <a:r>
              <a:rPr lang="en-US" dirty="0"/>
              <a:t>How do we filter to relevant tweets?</a:t>
            </a:r>
          </a:p>
          <a:p>
            <a:pPr lvl="1"/>
            <a:r>
              <a:rPr lang="en-US" dirty="0"/>
              <a:t>When people talk about key words, how do they feel?</a:t>
            </a:r>
          </a:p>
          <a:p>
            <a:pPr lvl="1"/>
            <a:endParaRPr lang="en-US" dirty="0"/>
          </a:p>
          <a:p>
            <a:pPr lvl="1"/>
            <a:endParaRPr lang="en-US" dirty="0"/>
          </a:p>
        </p:txBody>
      </p:sp>
    </p:spTree>
    <p:extLst>
      <p:ext uri="{BB962C8B-B14F-4D97-AF65-F5344CB8AC3E}">
        <p14:creationId xmlns:p14="http://schemas.microsoft.com/office/powerpoint/2010/main" val="2013985706"/>
      </p:ext>
    </p:extLst>
  </p:cSld>
  <p:clrMapOvr>
    <a:masterClrMapping/>
  </p:clrMapOvr>
  <mc:AlternateContent xmlns:mc="http://schemas.openxmlformats.org/markup-compatibility/2006" xmlns:p14="http://schemas.microsoft.com/office/powerpoint/2010/main">
    <mc:Choice Requires="p14">
      <p:transition spd="slow" p14:dur="2000" advTm="25166"/>
    </mc:Choice>
    <mc:Fallback xmlns="">
      <p:transition spd="slow" advTm="251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Wait, Why Do You Need To Filter Tweets?</a:t>
            </a:r>
          </a:p>
        </p:txBody>
      </p:sp>
      <p:sp>
        <p:nvSpPr>
          <p:cNvPr id="3" name="Content Placeholder 2"/>
          <p:cNvSpPr>
            <a:spLocks noGrp="1"/>
          </p:cNvSpPr>
          <p:nvPr>
            <p:ph sz="half" idx="1"/>
          </p:nvPr>
        </p:nvSpPr>
        <p:spPr/>
        <p:txBody>
          <a:bodyPr/>
          <a:lstStyle/>
          <a:p>
            <a:r>
              <a:rPr lang="en-US" dirty="0"/>
              <a:t>I thought you had that fancy “simple method” of filtering for locations</a:t>
            </a:r>
          </a:p>
          <a:p>
            <a:r>
              <a:rPr lang="en-US" dirty="0"/>
              <a:t>Were you just lying to me the whole time?</a:t>
            </a:r>
          </a:p>
        </p:txBody>
      </p:sp>
      <p:pic>
        <p:nvPicPr>
          <p:cNvPr id="5" name="Content Placeholder 4"/>
          <p:cNvPicPr>
            <a:picLocks noGrp="1" noChangeAspect="1"/>
          </p:cNvPicPr>
          <p:nvPr>
            <p:ph sz="half" idx="2"/>
          </p:nvPr>
        </p:nvPicPr>
        <p:blipFill>
          <a:blip r:embed="rId3"/>
          <a:stretch>
            <a:fillRect/>
          </a:stretch>
        </p:blipFill>
        <p:spPr>
          <a:xfrm>
            <a:off x="6836252" y="1998663"/>
            <a:ext cx="3013709" cy="3767137"/>
          </a:xfrm>
        </p:spPr>
      </p:pic>
    </p:spTree>
    <p:extLst>
      <p:ext uri="{BB962C8B-B14F-4D97-AF65-F5344CB8AC3E}">
        <p14:creationId xmlns:p14="http://schemas.microsoft.com/office/powerpoint/2010/main" val="3550900697"/>
      </p:ext>
    </p:extLst>
  </p:cSld>
  <p:clrMapOvr>
    <a:masterClrMapping/>
  </p:clrMapOvr>
  <mc:AlternateContent xmlns:mc="http://schemas.openxmlformats.org/markup-compatibility/2006" xmlns:p14="http://schemas.microsoft.com/office/powerpoint/2010/main">
    <mc:Choice Requires="p14">
      <p:transition spd="slow" p14:dur="2000" advTm="20993"/>
    </mc:Choice>
    <mc:Fallback xmlns="">
      <p:transition spd="slow" advTm="209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First… A Small Disclaimer</a:t>
            </a:r>
          </a:p>
        </p:txBody>
      </p:sp>
    </p:spTree>
    <p:extLst>
      <p:ext uri="{BB962C8B-B14F-4D97-AF65-F5344CB8AC3E}">
        <p14:creationId xmlns:p14="http://schemas.microsoft.com/office/powerpoint/2010/main" val="2564417245"/>
      </p:ext>
    </p:extLst>
  </p:cSld>
  <p:clrMapOvr>
    <a:masterClrMapping/>
  </p:clrMapOvr>
  <mc:AlternateContent xmlns:mc="http://schemas.openxmlformats.org/markup-compatibility/2006" xmlns:p14="http://schemas.microsoft.com/office/powerpoint/2010/main">
    <mc:Choice Requires="p14">
      <p:transition spd="slow" p14:dur="2000" advTm="2529"/>
    </mc:Choice>
    <mc:Fallback xmlns="">
      <p:transition spd="slow" advTm="252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(Real) Sample Tweets</a:t>
            </a:r>
          </a:p>
        </p:txBody>
      </p:sp>
      <p:sp>
        <p:nvSpPr>
          <p:cNvPr id="3" name="Content Placeholder 2"/>
          <p:cNvSpPr>
            <a:spLocks noGrp="1"/>
          </p:cNvSpPr>
          <p:nvPr>
            <p:ph idx="1"/>
          </p:nvPr>
        </p:nvSpPr>
        <p:spPr/>
        <p:txBody>
          <a:bodyPr/>
          <a:lstStyle/>
          <a:p>
            <a:r>
              <a:rPr lang="en-US" dirty="0"/>
              <a:t>See if you can spot the difference:</a:t>
            </a:r>
          </a:p>
          <a:p>
            <a:pPr lvl="1"/>
            <a:r>
              <a:rPr lang="en-US" dirty="0"/>
              <a:t>#1: 53 Dead in Extremist Attack Near Tunisia-Libya Border #Tunisia  #Libya  </a:t>
            </a:r>
            <a:r>
              <a:rPr lang="en-US" dirty="0">
                <a:hlinkClick r:id="rId3"/>
              </a:rPr>
              <a:t>https://t.co/y0j2TvqMmT</a:t>
            </a:r>
            <a:endParaRPr lang="en-US" dirty="0"/>
          </a:p>
          <a:p>
            <a:pPr lvl="1"/>
            <a:r>
              <a:rPr lang="en-US" dirty="0"/>
              <a:t>#2: Hillary said she was in a "Fog of War" as explanation for the lies about Benghazi. No fog allowed in WH. Vote Trump POTUS!</a:t>
            </a:r>
          </a:p>
        </p:txBody>
      </p:sp>
    </p:spTree>
    <p:extLst>
      <p:ext uri="{BB962C8B-B14F-4D97-AF65-F5344CB8AC3E}">
        <p14:creationId xmlns:p14="http://schemas.microsoft.com/office/powerpoint/2010/main" val="144770501"/>
      </p:ext>
    </p:extLst>
  </p:cSld>
  <p:clrMapOvr>
    <a:masterClrMapping/>
  </p:clrMapOvr>
  <mc:AlternateContent xmlns:mc="http://schemas.openxmlformats.org/markup-compatibility/2006" xmlns:p14="http://schemas.microsoft.com/office/powerpoint/2010/main">
    <mc:Choice Requires="p14">
      <p:transition spd="slow" p14:dur="2000" advTm="3775"/>
    </mc:Choice>
    <mc:Fallback xmlns="">
      <p:transition spd="slow" advTm="377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Trump Filtering as ML</a:t>
            </a:r>
          </a:p>
        </p:txBody>
      </p:sp>
      <p:sp>
        <p:nvSpPr>
          <p:cNvPr id="3" name="Content Placeholder 2"/>
          <p:cNvSpPr>
            <a:spLocks noGrp="1"/>
          </p:cNvSpPr>
          <p:nvPr>
            <p:ph idx="1"/>
          </p:nvPr>
        </p:nvSpPr>
        <p:spPr/>
        <p:txBody>
          <a:bodyPr/>
          <a:lstStyle/>
          <a:p>
            <a:r>
              <a:rPr lang="en-US" dirty="0"/>
              <a:t>Let’s phrase this as a simple classification problem: Would this tweet get retweeted by @</a:t>
            </a:r>
            <a:r>
              <a:rPr lang="en-US" dirty="0" err="1"/>
              <a:t>realDonaldTrump</a:t>
            </a:r>
            <a:r>
              <a:rPr lang="en-US" dirty="0"/>
              <a:t>? </a:t>
            </a:r>
          </a:p>
          <a:p>
            <a:pPr lvl="1"/>
            <a:r>
              <a:rPr lang="en-US" dirty="0"/>
              <a:t>If so, filter it out</a:t>
            </a:r>
          </a:p>
          <a:p>
            <a:pPr lvl="1"/>
            <a:r>
              <a:rPr lang="en-US" dirty="0"/>
              <a:t>If not, it might actually be news-worthy</a:t>
            </a:r>
          </a:p>
          <a:p>
            <a:pPr lvl="1"/>
            <a:endParaRPr lang="en-US" dirty="0"/>
          </a:p>
        </p:txBody>
      </p:sp>
    </p:spTree>
    <p:extLst>
      <p:ext uri="{BB962C8B-B14F-4D97-AF65-F5344CB8AC3E}">
        <p14:creationId xmlns:p14="http://schemas.microsoft.com/office/powerpoint/2010/main" val="3912096044"/>
      </p:ext>
    </p:extLst>
  </p:cSld>
  <p:clrMapOvr>
    <a:masterClrMapping/>
  </p:clrMapOvr>
  <mc:AlternateContent xmlns:mc="http://schemas.openxmlformats.org/markup-compatibility/2006" xmlns:p14="http://schemas.microsoft.com/office/powerpoint/2010/main">
    <mc:Choice Requires="p14">
      <p:transition spd="slow" p14:dur="2000" advTm="14919"/>
    </mc:Choice>
    <mc:Fallback xmlns="">
      <p:transition spd="slow" advTm="1491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ML</a:t>
            </a:r>
          </a:p>
        </p:txBody>
      </p:sp>
      <p:sp>
        <p:nvSpPr>
          <p:cNvPr id="5" name="Content Placeholder 4"/>
          <p:cNvSpPr>
            <a:spLocks noGrp="1"/>
          </p:cNvSpPr>
          <p:nvPr>
            <p:ph idx="1"/>
          </p:nvPr>
        </p:nvSpPr>
        <p:spPr/>
        <p:txBody>
          <a:bodyPr/>
          <a:lstStyle/>
          <a:p>
            <a:r>
              <a:rPr lang="en-US" dirty="0"/>
              <a:t>ML in Spark comes in two main forms</a:t>
            </a:r>
          </a:p>
          <a:p>
            <a:r>
              <a:rPr lang="en-US" dirty="0" err="1"/>
              <a:t>spark.mllib</a:t>
            </a:r>
            <a:endParaRPr lang="en-US" dirty="0"/>
          </a:p>
          <a:p>
            <a:pPr lvl="1"/>
            <a:r>
              <a:rPr lang="en-US" dirty="0"/>
              <a:t>Original ML Library in Spark</a:t>
            </a:r>
          </a:p>
          <a:p>
            <a:pPr lvl="1"/>
            <a:r>
              <a:rPr lang="en-US" dirty="0"/>
              <a:t>Limited functionality due to distributed nature</a:t>
            </a:r>
          </a:p>
          <a:p>
            <a:pPr lvl="1"/>
            <a:r>
              <a:rPr lang="en-US" dirty="0"/>
              <a:t>Grown significantly over time</a:t>
            </a:r>
          </a:p>
          <a:p>
            <a:r>
              <a:rPr lang="en-US" dirty="0"/>
              <a:t>spark.ml</a:t>
            </a:r>
          </a:p>
          <a:p>
            <a:pPr lvl="1"/>
            <a:r>
              <a:rPr lang="en-US" dirty="0"/>
              <a:t>Higher level pipelines</a:t>
            </a:r>
          </a:p>
          <a:p>
            <a:pPr lvl="1"/>
            <a:r>
              <a:rPr lang="en-US" dirty="0"/>
              <a:t>Built on </a:t>
            </a:r>
            <a:r>
              <a:rPr lang="en-US" dirty="0" err="1"/>
              <a:t>spark.mllib</a:t>
            </a:r>
            <a:endParaRPr lang="en-US" dirty="0"/>
          </a:p>
        </p:txBody>
      </p:sp>
    </p:spTree>
    <p:extLst>
      <p:ext uri="{BB962C8B-B14F-4D97-AF65-F5344CB8AC3E}">
        <p14:creationId xmlns:p14="http://schemas.microsoft.com/office/powerpoint/2010/main" val="556614566"/>
      </p:ext>
    </p:extLst>
  </p:cSld>
  <p:clrMapOvr>
    <a:masterClrMapping/>
  </p:clrMapOvr>
  <mc:AlternateContent xmlns:mc="http://schemas.openxmlformats.org/markup-compatibility/2006" xmlns:p14="http://schemas.microsoft.com/office/powerpoint/2010/main">
    <mc:Choice Requires="p14">
      <p:transition spd="slow" p14:dur="2000" advTm="112068"/>
    </mc:Choice>
    <mc:Fallback xmlns="">
      <p:transition spd="slow" advTm="11206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ML in Spark - </a:t>
            </a:r>
            <a:r>
              <a:rPr lang="en-US" dirty="0" err="1"/>
              <a:t>MLLib</a:t>
            </a:r>
            <a:endParaRPr lang="en-US" dirty="0"/>
          </a:p>
        </p:txBody>
      </p:sp>
      <p:sp>
        <p:nvSpPr>
          <p:cNvPr id="2" name="Text Placeholder 1"/>
          <p:cNvSpPr>
            <a:spLocks noGrp="1"/>
          </p:cNvSpPr>
          <p:nvPr>
            <p:ph idx="1"/>
          </p:nvPr>
        </p:nvSpPr>
        <p:spPr>
          <a:xfrm>
            <a:off x="269241" y="2016036"/>
            <a:ext cx="11653523" cy="4111895"/>
          </a:xfrm>
        </p:spPr>
        <p:txBody>
          <a:bodyPr>
            <a:normAutofit/>
          </a:bodyPr>
          <a:lstStyle/>
          <a:p>
            <a:pPr lvl="1"/>
            <a:r>
              <a:rPr lang="en-US" sz="2800" dirty="0"/>
              <a:t>Provides Many Algorithms</a:t>
            </a:r>
          </a:p>
          <a:p>
            <a:pPr marL="914400" lvl="1" indent="-457200">
              <a:buFont typeface="Arial" panose="020B0604020202020204" pitchFamily="34" charset="0"/>
              <a:buChar char="•"/>
            </a:pPr>
            <a:r>
              <a:rPr lang="en-US" sz="2800" dirty="0"/>
              <a:t>Statistics: Correlations, Hypothesis Testing</a:t>
            </a:r>
          </a:p>
          <a:p>
            <a:pPr marL="914400" lvl="1" indent="-457200">
              <a:buFont typeface="Arial" panose="020B0604020202020204" pitchFamily="34" charset="0"/>
              <a:buChar char="•"/>
            </a:pPr>
            <a:r>
              <a:rPr lang="en-US" sz="2800" dirty="0"/>
              <a:t>Clustering: K-means, Gaussian mixture, PIC, LDA</a:t>
            </a:r>
          </a:p>
          <a:p>
            <a:pPr marL="914400" lvl="1" indent="-457200">
              <a:buFont typeface="Arial" panose="020B0604020202020204" pitchFamily="34" charset="0"/>
              <a:buChar char="•"/>
            </a:pPr>
            <a:r>
              <a:rPr lang="en-US" sz="2800" dirty="0"/>
              <a:t>Regression: Linear LS, Lasso, Ridge</a:t>
            </a:r>
          </a:p>
          <a:p>
            <a:pPr marL="914400" lvl="1" indent="-457200">
              <a:buFont typeface="Arial" panose="020B0604020202020204" pitchFamily="34" charset="0"/>
              <a:buChar char="•"/>
            </a:pPr>
            <a:r>
              <a:rPr lang="en-US" sz="2800" dirty="0"/>
              <a:t>Classification: Logistic, SVM, Decision trees, Boosted, Forests</a:t>
            </a:r>
          </a:p>
          <a:p>
            <a:pPr marL="914400" lvl="1" indent="-457200">
              <a:buFont typeface="Arial" panose="020B0604020202020204" pitchFamily="34" charset="0"/>
              <a:buChar char="•"/>
            </a:pPr>
            <a:r>
              <a:rPr lang="en-US" sz="2800" dirty="0"/>
              <a:t>Dimensionality Reduction: SVD, PCA</a:t>
            </a:r>
          </a:p>
          <a:p>
            <a:pPr marL="914400" lvl="1" indent="-457200">
              <a:buFont typeface="Arial" panose="020B0604020202020204" pitchFamily="34" charset="0"/>
              <a:buChar char="•"/>
            </a:pPr>
            <a:r>
              <a:rPr lang="en-US" sz="2800" dirty="0"/>
              <a:t>Collaborative Filtering (Recommender): ALS</a:t>
            </a:r>
          </a:p>
          <a:p>
            <a:pPr lvl="1"/>
            <a:endParaRPr lang="en-US" sz="2800" dirty="0"/>
          </a:p>
        </p:txBody>
      </p:sp>
    </p:spTree>
    <p:extLst>
      <p:ext uri="{BB962C8B-B14F-4D97-AF65-F5344CB8AC3E}">
        <p14:creationId xmlns:p14="http://schemas.microsoft.com/office/powerpoint/2010/main" val="2189708534"/>
      </p:ext>
    </p:extLst>
  </p:cSld>
  <p:clrMapOvr>
    <a:masterClrMapping/>
  </p:clrMapOvr>
  <mc:AlternateContent xmlns:mc="http://schemas.openxmlformats.org/markup-compatibility/2006" xmlns:p14="http://schemas.microsoft.com/office/powerpoint/2010/main">
    <mc:Choice Requires="p14">
      <p:transition spd="slow" p14:dur="2000" advTm="55770"/>
    </mc:Choice>
    <mc:Fallback xmlns="">
      <p:transition spd="slow" advTm="5577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ML in Spark - SparkML</a:t>
            </a:r>
            <a:endParaRPr lang="en-US" dirty="0"/>
          </a:p>
        </p:txBody>
      </p:sp>
      <p:sp>
        <p:nvSpPr>
          <p:cNvPr id="8" name="Content Placeholder 7"/>
          <p:cNvSpPr>
            <a:spLocks noGrp="1"/>
          </p:cNvSpPr>
          <p:nvPr>
            <p:ph idx="1"/>
          </p:nvPr>
        </p:nvSpPr>
        <p:spPr/>
        <p:txBody>
          <a:bodyPr>
            <a:normAutofit/>
          </a:bodyPr>
          <a:lstStyle/>
          <a:p>
            <a:r>
              <a:rPr lang="en-US" dirty="0"/>
              <a:t>Based on Pipeline model</a:t>
            </a:r>
          </a:p>
          <a:p>
            <a:r>
              <a:rPr lang="en-US" dirty="0" err="1"/>
              <a:t>DataFrame</a:t>
            </a:r>
            <a:endParaRPr lang="en-US" dirty="0"/>
          </a:p>
          <a:p>
            <a:pPr lvl="1"/>
            <a:r>
              <a:rPr lang="en-US" dirty="0"/>
              <a:t>Created from RDD, Column-based, akin to R but not identical</a:t>
            </a:r>
          </a:p>
          <a:p>
            <a:r>
              <a:rPr lang="en-US" dirty="0"/>
              <a:t>Transformers</a:t>
            </a:r>
          </a:p>
          <a:p>
            <a:pPr lvl="1"/>
            <a:r>
              <a:rPr lang="en-US" dirty="0" err="1"/>
              <a:t>DataFrame</a:t>
            </a:r>
            <a:r>
              <a:rPr lang="en-US" dirty="0"/>
              <a:t> =&gt; </a:t>
            </a:r>
            <a:r>
              <a:rPr lang="en-US" dirty="0" err="1"/>
              <a:t>DataFrame</a:t>
            </a:r>
            <a:r>
              <a:rPr lang="en-US" dirty="0"/>
              <a:t> mapping</a:t>
            </a:r>
          </a:p>
          <a:p>
            <a:r>
              <a:rPr lang="en-US" dirty="0"/>
              <a:t>Estimators</a:t>
            </a:r>
          </a:p>
          <a:p>
            <a:pPr lvl="1"/>
            <a:r>
              <a:rPr lang="en-US" dirty="0"/>
              <a:t>“The model” – can train on a </a:t>
            </a:r>
            <a:r>
              <a:rPr lang="en-US" dirty="0" err="1"/>
              <a:t>DataFrame</a:t>
            </a:r>
            <a:r>
              <a:rPr lang="en-US" dirty="0"/>
              <a:t> to produce a Transformer</a:t>
            </a:r>
          </a:p>
          <a:p>
            <a:pPr lvl="1"/>
            <a:r>
              <a:rPr lang="en-US" dirty="0"/>
              <a:t>i.e. train a classifier on data, when run it’ll produce an output data frame with </a:t>
            </a:r>
            <a:r>
              <a:rPr lang="en-US"/>
              <a:t>a label</a:t>
            </a:r>
            <a:endParaRPr lang="en-US" dirty="0"/>
          </a:p>
        </p:txBody>
      </p:sp>
    </p:spTree>
    <p:extLst>
      <p:ext uri="{BB962C8B-B14F-4D97-AF65-F5344CB8AC3E}">
        <p14:creationId xmlns:p14="http://schemas.microsoft.com/office/powerpoint/2010/main" val="3800009270"/>
      </p:ext>
    </p:extLst>
  </p:cSld>
  <p:clrMapOvr>
    <a:masterClrMapping/>
  </p:clrMapOvr>
  <mc:AlternateContent xmlns:mc="http://schemas.openxmlformats.org/markup-compatibility/2006" xmlns:p14="http://schemas.microsoft.com/office/powerpoint/2010/main">
    <mc:Choice Requires="p14">
      <p:transition spd="slow" p14:dur="2000" advTm="91645"/>
    </mc:Choice>
    <mc:Fallback xmlns="">
      <p:transition spd="slow" advTm="9164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De-</a:t>
            </a:r>
            <a:r>
              <a:rPr lang="en-US" dirty="0" err="1"/>
              <a:t>Trumpification</a:t>
            </a:r>
            <a:r>
              <a:rPr lang="en-US" dirty="0"/>
              <a:t> Classifier</a:t>
            </a:r>
          </a:p>
        </p:txBody>
      </p:sp>
      <p:sp>
        <p:nvSpPr>
          <p:cNvPr id="3" name="Content Placeholder 2"/>
          <p:cNvSpPr>
            <a:spLocks noGrp="1"/>
          </p:cNvSpPr>
          <p:nvPr>
            <p:ph idx="1"/>
          </p:nvPr>
        </p:nvSpPr>
        <p:spPr>
          <a:xfrm>
            <a:off x="676656" y="2011680"/>
            <a:ext cx="10753725" cy="4424804"/>
          </a:xfrm>
        </p:spPr>
        <p:txBody>
          <a:bodyPr>
            <a:normAutofit/>
          </a:bodyPr>
          <a:lstStyle/>
          <a:p>
            <a:r>
              <a:rPr lang="en-US" dirty="0"/>
              <a:t>Generating Labeled Data</a:t>
            </a:r>
          </a:p>
          <a:p>
            <a:pPr lvl="1"/>
            <a:r>
              <a:rPr lang="en-US" dirty="0"/>
              <a:t>We can use existing tweets</a:t>
            </a:r>
          </a:p>
          <a:p>
            <a:pPr lvl="1"/>
            <a:r>
              <a:rPr lang="en-US" dirty="0"/>
              <a:t>Look for “Benghazi” and “Hillary”</a:t>
            </a:r>
          </a:p>
          <a:p>
            <a:r>
              <a:rPr lang="en-US" dirty="0"/>
              <a:t>Fringe Benefit: This is our “Null Hypothesis”</a:t>
            </a:r>
          </a:p>
          <a:p>
            <a:r>
              <a:rPr lang="en-US" dirty="0"/>
              <a:t>One Minor Problem</a:t>
            </a:r>
          </a:p>
          <a:p>
            <a:pPr lvl="1"/>
            <a:r>
              <a:rPr lang="en-US" dirty="0"/>
              <a:t>Since our null hypothesis and our labeling are identical – it performs perfectly</a:t>
            </a:r>
          </a:p>
          <a:p>
            <a:pPr lvl="1"/>
            <a:r>
              <a:rPr lang="en-US" dirty="0"/>
              <a:t>How do we label additional data without spending all of our time looking at tweets?</a:t>
            </a:r>
          </a:p>
          <a:p>
            <a:r>
              <a:rPr lang="en-US" dirty="0"/>
              <a:t>Solution: Smarter Manual Labeling</a:t>
            </a:r>
          </a:p>
          <a:p>
            <a:pPr lvl="1"/>
            <a:r>
              <a:rPr lang="en-US" dirty="0"/>
              <a:t>Find tweets “near” positive examples, label those appropriately</a:t>
            </a:r>
          </a:p>
        </p:txBody>
      </p:sp>
    </p:spTree>
    <p:extLst>
      <p:ext uri="{BB962C8B-B14F-4D97-AF65-F5344CB8AC3E}">
        <p14:creationId xmlns:p14="http://schemas.microsoft.com/office/powerpoint/2010/main" val="438537387"/>
      </p:ext>
    </p:extLst>
  </p:cSld>
  <p:clrMapOvr>
    <a:masterClrMapping/>
  </p:clrMapOvr>
  <mc:AlternateContent xmlns:mc="http://schemas.openxmlformats.org/markup-compatibility/2006" xmlns:p14="http://schemas.microsoft.com/office/powerpoint/2010/main">
    <mc:Choice Requires="p14">
      <p:transition spd="slow" p14:dur="2000" advTm="79680"/>
    </mc:Choice>
    <mc:Fallback xmlns="">
      <p:transition spd="slow" advTm="7968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Featurizing</a:t>
            </a:r>
            <a:endParaRPr lang="en-US" dirty="0"/>
          </a:p>
        </p:txBody>
      </p:sp>
      <p:sp>
        <p:nvSpPr>
          <p:cNvPr id="3" name="Content Placeholder 2"/>
          <p:cNvSpPr>
            <a:spLocks noGrp="1"/>
          </p:cNvSpPr>
          <p:nvPr>
            <p:ph idx="1"/>
          </p:nvPr>
        </p:nvSpPr>
        <p:spPr>
          <a:xfrm>
            <a:off x="676656" y="1719944"/>
            <a:ext cx="10753725" cy="4474028"/>
          </a:xfrm>
        </p:spPr>
        <p:txBody>
          <a:bodyPr>
            <a:normAutofit lnSpcReduction="10000"/>
          </a:bodyPr>
          <a:lstStyle/>
          <a:p>
            <a:r>
              <a:rPr lang="en-US" dirty="0"/>
              <a:t>Many options for </a:t>
            </a:r>
            <a:r>
              <a:rPr lang="en-US" dirty="0" err="1"/>
              <a:t>featurizing</a:t>
            </a:r>
            <a:r>
              <a:rPr lang="en-US" dirty="0"/>
              <a:t> text – how should you decide?</a:t>
            </a:r>
          </a:p>
          <a:p>
            <a:pPr lvl="1"/>
            <a:r>
              <a:rPr lang="en-US" dirty="0"/>
              <a:t>What problem are you trying to solve? </a:t>
            </a:r>
          </a:p>
          <a:p>
            <a:pPr lvl="2"/>
            <a:r>
              <a:rPr lang="en-US" dirty="0"/>
              <a:t>“Trump </a:t>
            </a:r>
            <a:r>
              <a:rPr lang="en-US" dirty="0" err="1"/>
              <a:t>Retweetability</a:t>
            </a:r>
            <a:r>
              <a:rPr lang="en-US" dirty="0"/>
              <a:t>” of sentences</a:t>
            </a:r>
          </a:p>
          <a:p>
            <a:pPr lvl="1"/>
            <a:r>
              <a:rPr lang="en-US" dirty="0"/>
              <a:t>How do you think you might solve it?</a:t>
            </a:r>
          </a:p>
          <a:p>
            <a:pPr lvl="2"/>
            <a:r>
              <a:rPr lang="en-US" dirty="0"/>
              <a:t>Similarity to existing positive examples</a:t>
            </a:r>
          </a:p>
          <a:p>
            <a:r>
              <a:rPr lang="en-US" dirty="0"/>
              <a:t>Sounds good – look for ways to quantize text into similarity vectors</a:t>
            </a:r>
          </a:p>
          <a:p>
            <a:pPr lvl="1"/>
            <a:r>
              <a:rPr lang="en-US" dirty="0"/>
              <a:t>Word2Vec is exactly that, but just gives you those vectors</a:t>
            </a:r>
          </a:p>
          <a:p>
            <a:pPr lvl="1"/>
            <a:r>
              <a:rPr lang="en-US" dirty="0"/>
              <a:t>TF-IDF seems like a good option, but might not work on Twitter data due to small document size</a:t>
            </a:r>
          </a:p>
          <a:p>
            <a:r>
              <a:rPr lang="en-US" dirty="0"/>
              <a:t>Since TF-IDF outputs features and Word2Vec outputs matrices that then need to be </a:t>
            </a:r>
            <a:r>
              <a:rPr lang="en-US" dirty="0" err="1"/>
              <a:t>featurized</a:t>
            </a:r>
            <a:r>
              <a:rPr lang="en-US" dirty="0"/>
              <a:t>, in the interests of time we’ll use TF-IDF</a:t>
            </a:r>
          </a:p>
          <a:p>
            <a:pPr lvl="1"/>
            <a:r>
              <a:rPr lang="en-US" dirty="0"/>
              <a:t>As an exercise to the reader – clustering W2V results to group similar looks promising</a:t>
            </a:r>
          </a:p>
          <a:p>
            <a:pPr lvl="1"/>
            <a:endParaRPr lang="en-US" dirty="0"/>
          </a:p>
        </p:txBody>
      </p:sp>
    </p:spTree>
    <p:extLst>
      <p:ext uri="{BB962C8B-B14F-4D97-AF65-F5344CB8AC3E}">
        <p14:creationId xmlns:p14="http://schemas.microsoft.com/office/powerpoint/2010/main" val="1545039120"/>
      </p:ext>
    </p:extLst>
  </p:cSld>
  <p:clrMapOvr>
    <a:masterClrMapping/>
  </p:clrMapOvr>
  <mc:AlternateContent xmlns:mc="http://schemas.openxmlformats.org/markup-compatibility/2006" xmlns:p14="http://schemas.microsoft.com/office/powerpoint/2010/main">
    <mc:Choice Requires="p14">
      <p:transition spd="slow" p14:dur="2000" advTm="174241"/>
    </mc:Choice>
    <mc:Fallback xmlns="">
      <p:transition spd="slow" advTm="17424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Featurizing</a:t>
            </a:r>
            <a:r>
              <a:rPr lang="en-US" dirty="0"/>
              <a:t> – TF/IDF</a:t>
            </a:r>
          </a:p>
        </p:txBody>
      </p:sp>
      <p:sp>
        <p:nvSpPr>
          <p:cNvPr id="5" name="Rectangle 4"/>
          <p:cNvSpPr/>
          <p:nvPr/>
        </p:nvSpPr>
        <p:spPr>
          <a:xfrm>
            <a:off x="657223" y="1936714"/>
            <a:ext cx="10772775" cy="3416320"/>
          </a:xfrm>
          <a:prstGeom prst="rect">
            <a:avLst/>
          </a:prstGeom>
          <a:solidFill>
            <a:schemeClr val="tx1"/>
          </a:solidFill>
        </p:spPr>
        <p:txBody>
          <a:bodyPr wrap="square">
            <a:spAutoFit/>
          </a:bodyPr>
          <a:lstStyle/>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pyspark</a:t>
            </a:r>
            <a:r>
              <a:rPr lang="en-US" b="1" dirty="0" err="1">
                <a:solidFill>
                  <a:srgbClr val="000080"/>
                </a:solidFill>
                <a:highlight>
                  <a:srgbClr val="FFFFFF"/>
                </a:highlight>
              </a:rPr>
              <a:t>.</a:t>
            </a:r>
            <a:r>
              <a:rPr lang="en-US" dirty="0" err="1">
                <a:solidFill>
                  <a:srgbClr val="000000"/>
                </a:solidFill>
                <a:highlight>
                  <a:srgbClr val="FFFFFF"/>
                </a:highlight>
              </a:rPr>
              <a:t>ml</a:t>
            </a:r>
            <a:r>
              <a:rPr lang="en-US" b="1" dirty="0" err="1">
                <a:solidFill>
                  <a:srgbClr val="000080"/>
                </a:solidFill>
                <a:highlight>
                  <a:srgbClr val="FFFFFF"/>
                </a:highlight>
              </a:rPr>
              <a:t>.</a:t>
            </a:r>
            <a:r>
              <a:rPr lang="en-US" dirty="0" err="1">
                <a:solidFill>
                  <a:srgbClr val="000000"/>
                </a:solidFill>
                <a:highlight>
                  <a:srgbClr val="FFFFFF"/>
                </a:highlight>
              </a:rPr>
              <a:t>feature</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a:solidFill>
                  <a:srgbClr val="000080"/>
                </a:solidFill>
                <a:highlight>
                  <a:srgbClr val="FFFFFF"/>
                </a:highlight>
              </a:rPr>
              <a:t>,</a:t>
            </a:r>
            <a:r>
              <a:rPr lang="en-US" dirty="0">
                <a:solidFill>
                  <a:srgbClr val="000000"/>
                </a:solidFill>
                <a:highlight>
                  <a:srgbClr val="FFFFFF"/>
                </a:highlight>
              </a:rPr>
              <a:t> IDF</a:t>
            </a:r>
            <a:r>
              <a:rPr lang="en-US" b="1" dirty="0">
                <a:solidFill>
                  <a:srgbClr val="000080"/>
                </a:solidFill>
                <a:highlight>
                  <a:srgbClr val="FFFFFF"/>
                </a:highlight>
              </a:rPr>
              <a:t>,</a:t>
            </a:r>
            <a:r>
              <a:rPr lang="en-US" dirty="0">
                <a:solidFill>
                  <a:srgbClr val="000000"/>
                </a:solidFill>
                <a:highlight>
                  <a:srgbClr val="FFFFFF"/>
                </a:highlight>
              </a:rPr>
              <a:t> Tokenizer</a:t>
            </a:r>
          </a:p>
          <a:p>
            <a:endParaRPr lang="en-US" dirty="0">
              <a:solidFill>
                <a:srgbClr val="000000"/>
              </a:solidFill>
              <a:highlight>
                <a:srgbClr val="FFFFFF"/>
              </a:highlight>
            </a:endParaRPr>
          </a:p>
          <a:p>
            <a:r>
              <a:rPr lang="en-US" dirty="0">
                <a:solidFill>
                  <a:srgbClr val="000000"/>
                </a:solidFill>
                <a:highlight>
                  <a:srgbClr val="FFFFFF"/>
                </a:highlight>
              </a:rPr>
              <a:t>labeled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sentences</a:t>
            </a:r>
            <a:r>
              <a:rPr lang="en-US" b="1" dirty="0" err="1">
                <a:solidFill>
                  <a:srgbClr val="000080"/>
                </a:solidFill>
                <a:highlight>
                  <a:srgbClr val="FFFFFF"/>
                </a:highlight>
              </a:rPr>
              <a:t>.</a:t>
            </a:r>
            <a:r>
              <a:rPr lang="en-US" dirty="0" err="1">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FF0000"/>
                </a:solidFill>
                <a:highlight>
                  <a:srgbClr val="FFFFFF"/>
                </a:highlight>
              </a:rPr>
              <a:t>1.0</a:t>
            </a:r>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find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hillary</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0000"/>
                </a:solidFill>
                <a:highlight>
                  <a:srgbClr val="FFFFFF"/>
                </a:highlight>
              </a:rPr>
              <a:t>0</a:t>
            </a:r>
            <a:r>
              <a:rPr lang="en-US" dirty="0">
                <a:solidFill>
                  <a:srgbClr val="000000"/>
                </a:solidFill>
                <a:highlight>
                  <a:srgbClr val="FFFFFF"/>
                </a:highlight>
              </a:rPr>
              <a:t> </a:t>
            </a:r>
            <a:r>
              <a:rPr lang="en-US" b="1" dirty="0">
                <a:solidFill>
                  <a:srgbClr val="0000FF"/>
                </a:solidFill>
                <a:highlight>
                  <a:srgbClr val="FFFFFF"/>
                </a:highlight>
              </a:rPr>
              <a:t>and</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find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benghazi</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0000"/>
                </a:solidFill>
                <a:highlight>
                  <a:srgbClr val="FFFFFF"/>
                </a:highlight>
              </a:rPr>
              <a:t>0</a:t>
            </a:r>
            <a:r>
              <a:rPr lang="en-US" dirty="0">
                <a:solidFill>
                  <a:srgbClr val="000000"/>
                </a:solidFill>
                <a:highlight>
                  <a:srgbClr val="FFFFFF"/>
                </a:highlight>
              </a:rPr>
              <a:t> </a:t>
            </a:r>
            <a:r>
              <a:rPr lang="en-US" b="1" dirty="0">
                <a:solidFill>
                  <a:srgbClr val="0000FF"/>
                </a:solidFill>
                <a:highlight>
                  <a:srgbClr val="FFFFFF"/>
                </a:highlight>
              </a:rPr>
              <a:t>else</a:t>
            </a:r>
            <a:r>
              <a:rPr lang="en-US" dirty="0">
                <a:solidFill>
                  <a:srgbClr val="000000"/>
                </a:solidFill>
                <a:highlight>
                  <a:srgbClr val="FFFFFF"/>
                </a:highlight>
              </a:rPr>
              <a:t> </a:t>
            </a:r>
            <a:r>
              <a:rPr lang="en-US" dirty="0">
                <a:solidFill>
                  <a:srgbClr val="FF0000"/>
                </a:solidFill>
                <a:highlight>
                  <a:srgbClr val="FFFFFF"/>
                </a:highlight>
              </a:rPr>
              <a:t>0.0</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sentenceData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sqlContext</a:t>
            </a:r>
            <a:r>
              <a:rPr lang="en-US" b="1" dirty="0" err="1">
                <a:solidFill>
                  <a:srgbClr val="000080"/>
                </a:solidFill>
                <a:highlight>
                  <a:srgbClr val="FFFFFF"/>
                </a:highlight>
              </a:rPr>
              <a:t>.</a:t>
            </a:r>
            <a:r>
              <a:rPr lang="en-US" dirty="0" err="1">
                <a:solidFill>
                  <a:srgbClr val="000000"/>
                </a:solidFill>
                <a:highlight>
                  <a:srgbClr val="FFFFFF"/>
                </a:highlight>
              </a:rPr>
              <a:t>createDataFrame</a:t>
            </a:r>
            <a:r>
              <a:rPr lang="en-US" b="1" dirty="0">
                <a:solidFill>
                  <a:srgbClr val="000080"/>
                </a:solidFill>
                <a:highlight>
                  <a:srgbClr val="FFFFFF"/>
                </a:highlight>
              </a:rPr>
              <a:t>(</a:t>
            </a:r>
            <a:r>
              <a:rPr lang="en-US" dirty="0">
                <a:solidFill>
                  <a:srgbClr val="000000"/>
                </a:solidFill>
                <a:highlight>
                  <a:srgbClr val="FFFFFF"/>
                </a:highlight>
              </a:rPr>
              <a:t>labeled</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808080"/>
                </a:solidFill>
                <a:highlight>
                  <a:srgbClr val="FFFFFF"/>
                </a:highlight>
              </a:rPr>
              <a:t>'label'</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'sentence'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tokenizer </a:t>
            </a:r>
            <a:r>
              <a:rPr lang="en-US" b="1" dirty="0">
                <a:solidFill>
                  <a:srgbClr val="000080"/>
                </a:solidFill>
                <a:highlight>
                  <a:srgbClr val="FFFFFF"/>
                </a:highlight>
              </a:rPr>
              <a:t>=</a:t>
            </a:r>
            <a:r>
              <a:rPr lang="en-US" dirty="0">
                <a:solidFill>
                  <a:srgbClr val="000000"/>
                </a:solidFill>
                <a:highlight>
                  <a:srgbClr val="FFFFFF"/>
                </a:highlight>
              </a:rPr>
              <a:t> Tokenizer</a:t>
            </a:r>
            <a:r>
              <a:rPr lang="en-US" b="1" dirty="0">
                <a:solidFill>
                  <a:srgbClr val="000080"/>
                </a:solidFill>
                <a:highlight>
                  <a:srgbClr val="FFFFFF"/>
                </a:highlight>
              </a:rPr>
              <a:t>(</a:t>
            </a:r>
            <a:r>
              <a:rPr lang="en-US" dirty="0" err="1">
                <a:solidFill>
                  <a:srgbClr val="000000"/>
                </a:solidFill>
                <a:highlight>
                  <a:srgbClr val="FFFFFF"/>
                </a:highlight>
              </a:rPr>
              <a:t>inputCol</a:t>
            </a:r>
            <a:r>
              <a:rPr lang="en-US" b="1" dirty="0">
                <a:solidFill>
                  <a:srgbClr val="000080"/>
                </a:solidFill>
                <a:highlight>
                  <a:srgbClr val="FFFFFF"/>
                </a:highlight>
              </a:rPr>
              <a:t>=</a:t>
            </a:r>
            <a:r>
              <a:rPr lang="en-US" dirty="0">
                <a:solidFill>
                  <a:srgbClr val="808080"/>
                </a:solidFill>
                <a:highlight>
                  <a:srgbClr val="FFFFFF"/>
                </a:highlight>
              </a:rPr>
              <a:t>"sentence"</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outputCol</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wordsData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tokenizer</a:t>
            </a:r>
            <a:r>
              <a:rPr lang="en-US" b="1" dirty="0" err="1">
                <a:solidFill>
                  <a:srgbClr val="000080"/>
                </a:solidFill>
                <a:highlight>
                  <a:srgbClr val="FFFFFF"/>
                </a:highlight>
              </a:rPr>
              <a:t>.</a:t>
            </a:r>
            <a:r>
              <a:rPr lang="en-US" dirty="0" err="1">
                <a:solidFill>
                  <a:srgbClr val="000000"/>
                </a:solidFill>
                <a:highlight>
                  <a:srgbClr val="FFFFFF"/>
                </a:highlight>
              </a:rPr>
              <a:t>transform</a:t>
            </a:r>
            <a:r>
              <a:rPr lang="en-US" b="1" dirty="0">
                <a:solidFill>
                  <a:srgbClr val="000080"/>
                </a:solidFill>
                <a:highlight>
                  <a:srgbClr val="FFFFFF"/>
                </a:highlight>
              </a:rPr>
              <a:t>(</a:t>
            </a:r>
            <a:r>
              <a:rPr lang="en-US" dirty="0" err="1">
                <a:solidFill>
                  <a:srgbClr val="000000"/>
                </a:solidFill>
                <a:highlight>
                  <a:srgbClr val="FFFFFF"/>
                </a:highlight>
              </a:rPr>
              <a:t>sentenceData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hashingTF</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a:solidFill>
                  <a:srgbClr val="000080"/>
                </a:solidFill>
                <a:highlight>
                  <a:srgbClr val="FFFFFF"/>
                </a:highlight>
              </a:rPr>
              <a:t>(</a:t>
            </a:r>
            <a:r>
              <a:rPr lang="en-US" dirty="0" err="1">
                <a:solidFill>
                  <a:srgbClr val="000000"/>
                </a:solidFill>
                <a:highlight>
                  <a:srgbClr val="FFFFFF"/>
                </a:highlight>
              </a:rPr>
              <a:t>inputCol</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outputCol</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rawFeatures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numFeatures</a:t>
            </a:r>
            <a:r>
              <a:rPr lang="en-US" b="1" dirty="0">
                <a:solidFill>
                  <a:srgbClr val="000080"/>
                </a:solidFill>
                <a:highlight>
                  <a:srgbClr val="FFFFFF"/>
                </a:highlight>
              </a:rPr>
              <a:t>=</a:t>
            </a:r>
            <a:r>
              <a:rPr lang="en-US" dirty="0">
                <a:solidFill>
                  <a:srgbClr val="FF0000"/>
                </a:solidFill>
                <a:highlight>
                  <a:srgbClr val="FFFFFF"/>
                </a:highlight>
              </a:rPr>
              <a:t>2000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featurizedData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err="1">
                <a:solidFill>
                  <a:srgbClr val="000080"/>
                </a:solidFill>
                <a:highlight>
                  <a:srgbClr val="FFFFFF"/>
                </a:highlight>
              </a:rPr>
              <a:t>.</a:t>
            </a:r>
            <a:r>
              <a:rPr lang="en-US" dirty="0" err="1">
                <a:solidFill>
                  <a:srgbClr val="000000"/>
                </a:solidFill>
                <a:highlight>
                  <a:srgbClr val="FFFFFF"/>
                </a:highlight>
              </a:rPr>
              <a:t>transform</a:t>
            </a:r>
            <a:r>
              <a:rPr lang="en-US" b="1" dirty="0">
                <a:solidFill>
                  <a:srgbClr val="000080"/>
                </a:solidFill>
                <a:highlight>
                  <a:srgbClr val="FFFFFF"/>
                </a:highlight>
              </a:rPr>
              <a:t>(</a:t>
            </a:r>
            <a:r>
              <a:rPr lang="en-US" dirty="0" err="1">
                <a:solidFill>
                  <a:srgbClr val="000000"/>
                </a:solidFill>
                <a:highlight>
                  <a:srgbClr val="FFFFFF"/>
                </a:highlight>
              </a:rPr>
              <a:t>wordsData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idf</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IDF</a:t>
            </a:r>
            <a:r>
              <a:rPr lang="en-US" b="1" dirty="0">
                <a:solidFill>
                  <a:srgbClr val="000080"/>
                </a:solidFill>
                <a:highlight>
                  <a:srgbClr val="FFFFFF"/>
                </a:highlight>
              </a:rPr>
              <a:t>(</a:t>
            </a:r>
            <a:r>
              <a:rPr lang="en-US" dirty="0" err="1">
                <a:solidFill>
                  <a:srgbClr val="000000"/>
                </a:solidFill>
                <a:highlight>
                  <a:srgbClr val="FFFFFF"/>
                </a:highlight>
              </a:rPr>
              <a:t>inputCol</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rawFeatures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outputCol</a:t>
            </a:r>
            <a:r>
              <a:rPr lang="en-US" b="1" dirty="0">
                <a:solidFill>
                  <a:srgbClr val="000080"/>
                </a:solidFill>
                <a:highlight>
                  <a:srgbClr val="FFFFFF"/>
                </a:highlight>
              </a:rPr>
              <a:t>=</a:t>
            </a:r>
            <a:r>
              <a:rPr lang="en-US" dirty="0">
                <a:solidFill>
                  <a:srgbClr val="808080"/>
                </a:solidFill>
                <a:highlight>
                  <a:srgbClr val="FFFFFF"/>
                </a:highlight>
              </a:rPr>
              <a:t>"features"</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idfModel</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idf</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featurizedData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rescaledData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idfModel</a:t>
            </a:r>
            <a:r>
              <a:rPr lang="en-US" b="1" dirty="0" err="1">
                <a:solidFill>
                  <a:srgbClr val="000080"/>
                </a:solidFill>
                <a:highlight>
                  <a:srgbClr val="FFFFFF"/>
                </a:highlight>
              </a:rPr>
              <a:t>.</a:t>
            </a:r>
            <a:r>
              <a:rPr lang="en-US" dirty="0" err="1">
                <a:solidFill>
                  <a:srgbClr val="000000"/>
                </a:solidFill>
                <a:highlight>
                  <a:srgbClr val="FFFFFF"/>
                </a:highlight>
              </a:rPr>
              <a:t>transform</a:t>
            </a:r>
            <a:r>
              <a:rPr lang="en-US" b="1" dirty="0">
                <a:solidFill>
                  <a:srgbClr val="000080"/>
                </a:solidFill>
                <a:highlight>
                  <a:srgbClr val="FFFFFF"/>
                </a:highlight>
              </a:rPr>
              <a:t>(</a:t>
            </a:r>
            <a:r>
              <a:rPr lang="en-US" dirty="0" err="1">
                <a:solidFill>
                  <a:srgbClr val="000000"/>
                </a:solidFill>
                <a:highlight>
                  <a:srgbClr val="FFFFFF"/>
                </a:highlight>
              </a:rPr>
              <a:t>featurizedData</a:t>
            </a:r>
            <a:r>
              <a:rPr lang="en-US" b="1" dirty="0">
                <a:solidFill>
                  <a:srgbClr val="000080"/>
                </a:solidFill>
                <a:highlight>
                  <a:srgbClr val="FFFFFF"/>
                </a:highlight>
              </a:rPr>
              <a:t>)</a:t>
            </a:r>
            <a:endParaRPr lang="en-US" dirty="0">
              <a:solidFill>
                <a:srgbClr val="000000"/>
              </a:solidFill>
              <a:highlight>
                <a:srgbClr val="FFFFFF"/>
              </a:highlight>
            </a:endParaRPr>
          </a:p>
        </p:txBody>
      </p:sp>
    </p:spTree>
    <p:extLst>
      <p:ext uri="{BB962C8B-B14F-4D97-AF65-F5344CB8AC3E}">
        <p14:creationId xmlns:p14="http://schemas.microsoft.com/office/powerpoint/2010/main" val="1569735701"/>
      </p:ext>
    </p:extLst>
  </p:cSld>
  <p:clrMapOvr>
    <a:masterClrMapping/>
  </p:clrMapOvr>
  <mc:AlternateContent xmlns:mc="http://schemas.openxmlformats.org/markup-compatibility/2006" xmlns:p14="http://schemas.microsoft.com/office/powerpoint/2010/main">
    <mc:Choice Requires="p14">
      <p:transition spd="slow" p14:dur="2000" advTm="179386"/>
    </mc:Choice>
    <mc:Fallback xmlns="">
      <p:transition spd="slow" advTm="17938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a Classifier</a:t>
            </a:r>
          </a:p>
        </p:txBody>
      </p:sp>
      <p:sp>
        <p:nvSpPr>
          <p:cNvPr id="3" name="Content Placeholder 2"/>
          <p:cNvSpPr>
            <a:spLocks noGrp="1"/>
          </p:cNvSpPr>
          <p:nvPr>
            <p:ph idx="1"/>
          </p:nvPr>
        </p:nvSpPr>
        <p:spPr/>
        <p:txBody>
          <a:bodyPr/>
          <a:lstStyle/>
          <a:p>
            <a:r>
              <a:rPr lang="en-US" dirty="0"/>
              <a:t>Most basic binary classifier is Logistic Regression</a:t>
            </a:r>
          </a:p>
          <a:p>
            <a:r>
              <a:rPr lang="en-US" dirty="0"/>
              <a:t>Might benefit from something more exciting like gradient-boosted decision trees</a:t>
            </a:r>
          </a:p>
          <a:p>
            <a:r>
              <a:rPr lang="en-US" dirty="0"/>
              <a:t>Limited to what is supported in Spark ML</a:t>
            </a:r>
          </a:p>
          <a:p>
            <a:r>
              <a:rPr lang="en-US" dirty="0"/>
              <a:t>Often trial and error is the best bet, especially since Spark makes that easy</a:t>
            </a:r>
          </a:p>
          <a:p>
            <a:endParaRPr lang="en-US" dirty="0"/>
          </a:p>
        </p:txBody>
      </p:sp>
    </p:spTree>
    <p:extLst>
      <p:ext uri="{BB962C8B-B14F-4D97-AF65-F5344CB8AC3E}">
        <p14:creationId xmlns:p14="http://schemas.microsoft.com/office/powerpoint/2010/main" val="3505275823"/>
      </p:ext>
    </p:extLst>
  </p:cSld>
  <p:clrMapOvr>
    <a:masterClrMapping/>
  </p:clrMapOvr>
  <mc:AlternateContent xmlns:mc="http://schemas.openxmlformats.org/markup-compatibility/2006" xmlns:p14="http://schemas.microsoft.com/office/powerpoint/2010/main">
    <mc:Choice Requires="p14">
      <p:transition spd="slow" p14:dur="2000" advTm="31815"/>
    </mc:Choice>
    <mc:Fallback xmlns="">
      <p:transition spd="slow" advTm="3181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Rectangle 2"/>
          <p:cNvSpPr/>
          <p:nvPr/>
        </p:nvSpPr>
        <p:spPr>
          <a:xfrm>
            <a:off x="657223" y="1782473"/>
            <a:ext cx="10772776" cy="4247317"/>
          </a:xfrm>
          <a:prstGeom prst="rect">
            <a:avLst/>
          </a:prstGeom>
          <a:solidFill>
            <a:schemeClr val="tx1"/>
          </a:solidFill>
        </p:spPr>
        <p:txBody>
          <a:bodyPr wrap="square">
            <a:spAutoFit/>
          </a:bodyPr>
          <a:lstStyle/>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pyspark</a:t>
            </a:r>
            <a:r>
              <a:rPr lang="en-US" b="1" dirty="0" err="1">
                <a:solidFill>
                  <a:srgbClr val="000080"/>
                </a:solidFill>
                <a:highlight>
                  <a:srgbClr val="FFFFFF"/>
                </a:highlight>
              </a:rPr>
              <a:t>.</a:t>
            </a:r>
            <a:r>
              <a:rPr lang="en-US" dirty="0" err="1">
                <a:solidFill>
                  <a:srgbClr val="000000"/>
                </a:solidFill>
                <a:highlight>
                  <a:srgbClr val="FFFFFF"/>
                </a:highlight>
              </a:rPr>
              <a:t>ml</a:t>
            </a:r>
            <a:r>
              <a:rPr lang="en-US" b="1" dirty="0" err="1">
                <a:solidFill>
                  <a:srgbClr val="000080"/>
                </a:solidFill>
                <a:highlight>
                  <a:srgbClr val="FFFFFF"/>
                </a:highlight>
              </a:rPr>
              <a:t>.</a:t>
            </a:r>
            <a:r>
              <a:rPr lang="en-US" dirty="0" err="1">
                <a:solidFill>
                  <a:srgbClr val="000000"/>
                </a:solidFill>
                <a:highlight>
                  <a:srgbClr val="FFFFFF"/>
                </a:highlight>
              </a:rPr>
              <a:t>classification</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LogisticRegression</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pyspark</a:t>
            </a:r>
            <a:r>
              <a:rPr lang="en-US" b="1" dirty="0">
                <a:solidFill>
                  <a:srgbClr val="000080"/>
                </a:solidFill>
                <a:highlight>
                  <a:srgbClr val="FFFFFF"/>
                </a:highlight>
              </a:rPr>
              <a:t>.</a:t>
            </a:r>
            <a:r>
              <a:rPr lang="en-US" dirty="0">
                <a:solidFill>
                  <a:srgbClr val="000000"/>
                </a:solidFill>
                <a:highlight>
                  <a:srgbClr val="FFFFFF"/>
                </a:highlight>
              </a:rPr>
              <a:t>ml </a:t>
            </a:r>
            <a:r>
              <a:rPr lang="en-US" b="1" dirty="0">
                <a:solidFill>
                  <a:srgbClr val="0000FF"/>
                </a:solidFill>
                <a:highlight>
                  <a:srgbClr val="FFFFFF"/>
                </a:highlight>
              </a:rPr>
              <a:t>import</a:t>
            </a:r>
            <a:r>
              <a:rPr lang="en-US" dirty="0">
                <a:solidFill>
                  <a:srgbClr val="000000"/>
                </a:solidFill>
                <a:highlight>
                  <a:srgbClr val="FFFFFF"/>
                </a:highlight>
              </a:rPr>
              <a:t> Pipeline</a:t>
            </a:r>
          </a:p>
          <a:p>
            <a:endParaRPr lang="en-US" dirty="0">
              <a:solidFill>
                <a:srgbClr val="000000"/>
              </a:solidFill>
              <a:highlight>
                <a:srgbClr val="FFFFFF"/>
              </a:highlight>
            </a:endParaRPr>
          </a:p>
          <a:p>
            <a:r>
              <a:rPr lang="en-US" dirty="0">
                <a:solidFill>
                  <a:srgbClr val="008000"/>
                </a:solidFill>
                <a:highlight>
                  <a:srgbClr val="FFFFFF"/>
                </a:highlight>
              </a:rPr>
              <a:t># Split the data into training, test using the handy </a:t>
            </a:r>
            <a:r>
              <a:rPr lang="en-US" dirty="0" err="1">
                <a:solidFill>
                  <a:srgbClr val="008000"/>
                </a:solidFill>
                <a:highlight>
                  <a:srgbClr val="FFFFFF"/>
                </a:highlight>
              </a:rPr>
              <a:t>randomSplit</a:t>
            </a:r>
            <a:r>
              <a:rPr lang="en-US" dirty="0">
                <a:solidFill>
                  <a:srgbClr val="008000"/>
                </a:solidFill>
                <a:highlight>
                  <a:srgbClr val="FFFFFF"/>
                </a:highlight>
              </a:rPr>
              <a:t>. </a:t>
            </a:r>
            <a:endParaRPr lang="en-US" dirty="0">
              <a:solidFill>
                <a:srgbClr val="000000"/>
              </a:solidFill>
              <a:highlight>
                <a:srgbClr val="FFFFFF"/>
              </a:highlight>
            </a:endParaRPr>
          </a:p>
          <a:p>
            <a:r>
              <a:rPr lang="en-US" dirty="0">
                <a:solidFill>
                  <a:srgbClr val="008000"/>
                </a:solidFill>
                <a:highlight>
                  <a:srgbClr val="FFFFFF"/>
                </a:highlight>
              </a:rPr>
              <a:t># It takes a seed if you want to make it repeatable.</a:t>
            </a:r>
            <a:endParaRPr lang="en-US" dirty="0">
              <a:solidFill>
                <a:srgbClr val="000000"/>
              </a:solidFill>
              <a:highlight>
                <a:srgbClr val="FFFFFF"/>
              </a:highlight>
            </a:endParaRPr>
          </a:p>
          <a:p>
            <a:r>
              <a:rPr lang="en-US" dirty="0" err="1">
                <a:solidFill>
                  <a:srgbClr val="000000"/>
                </a:solidFill>
                <a:highlight>
                  <a:srgbClr val="FFFFFF"/>
                </a:highlight>
              </a:rPr>
              <a:t>trainData</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testData</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sentenceData</a:t>
            </a:r>
            <a:r>
              <a:rPr lang="en-US" b="1" dirty="0" err="1">
                <a:solidFill>
                  <a:srgbClr val="000080"/>
                </a:solidFill>
                <a:highlight>
                  <a:srgbClr val="FFFFFF"/>
                </a:highlight>
              </a:rPr>
              <a:t>.</a:t>
            </a:r>
            <a:r>
              <a:rPr lang="en-US" dirty="0" err="1">
                <a:solidFill>
                  <a:srgbClr val="000000"/>
                </a:solidFill>
                <a:highlight>
                  <a:srgbClr val="FFFFFF"/>
                </a:highlight>
              </a:rPr>
              <a:t>randomSplit</a:t>
            </a:r>
            <a:r>
              <a:rPr lang="en-US" b="1" dirty="0">
                <a:solidFill>
                  <a:srgbClr val="000080"/>
                </a:solidFill>
                <a:highlight>
                  <a:srgbClr val="FFFFFF"/>
                </a:highlight>
              </a:rPr>
              <a:t>([</a:t>
            </a:r>
            <a:r>
              <a:rPr lang="en-US" dirty="0">
                <a:solidFill>
                  <a:srgbClr val="FF0000"/>
                </a:solidFill>
                <a:highlight>
                  <a:srgbClr val="FFFFFF"/>
                </a:highlight>
              </a:rPr>
              <a:t>0.8</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0.2</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err="1">
                <a:solidFill>
                  <a:srgbClr val="000000"/>
                </a:solidFill>
                <a:highlight>
                  <a:srgbClr val="FFFFFF"/>
                </a:highlight>
              </a:rPr>
              <a:t>lr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LogisticRegression</a:t>
            </a:r>
            <a:r>
              <a:rPr lang="en-US" b="1" dirty="0">
                <a:solidFill>
                  <a:srgbClr val="000080"/>
                </a:solidFill>
                <a:highlight>
                  <a:srgbClr val="FFFFFF"/>
                </a:highlight>
              </a:rPr>
              <a:t>(</a:t>
            </a:r>
            <a:r>
              <a:rPr lang="en-US" dirty="0" err="1">
                <a:solidFill>
                  <a:srgbClr val="000000"/>
                </a:solidFill>
                <a:highlight>
                  <a:srgbClr val="FFFFFF"/>
                </a:highlight>
              </a:rPr>
              <a:t>maxIter</a:t>
            </a:r>
            <a:r>
              <a:rPr lang="en-US" b="1" dirty="0">
                <a:solidFill>
                  <a:srgbClr val="000080"/>
                </a:solidFill>
                <a:highlight>
                  <a:srgbClr val="FFFFFF"/>
                </a:highlight>
              </a:rPr>
              <a:t>=</a:t>
            </a:r>
            <a:r>
              <a:rPr lang="en-US" dirty="0">
                <a:solidFill>
                  <a:srgbClr val="FF0000"/>
                </a:solidFill>
                <a:highlight>
                  <a:srgbClr val="FFFFFF"/>
                </a:highlight>
              </a:rPr>
              <a:t>10</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regParam</a:t>
            </a:r>
            <a:r>
              <a:rPr lang="en-US" b="1" dirty="0">
                <a:solidFill>
                  <a:srgbClr val="000080"/>
                </a:solidFill>
                <a:highlight>
                  <a:srgbClr val="FFFFFF"/>
                </a:highlight>
              </a:rPr>
              <a:t>=</a:t>
            </a:r>
            <a:r>
              <a:rPr lang="en-US" dirty="0">
                <a:solidFill>
                  <a:srgbClr val="FF0000"/>
                </a:solidFill>
                <a:highlight>
                  <a:srgbClr val="FFFFFF"/>
                </a:highlight>
              </a:rPr>
              <a:t>0.01</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elasticNetParam</a:t>
            </a:r>
            <a:r>
              <a:rPr lang="en-US" b="1" dirty="0">
                <a:solidFill>
                  <a:srgbClr val="000080"/>
                </a:solidFill>
                <a:highlight>
                  <a:srgbClr val="FFFFFF"/>
                </a:highlight>
              </a:rPr>
              <a:t>=</a:t>
            </a:r>
            <a:r>
              <a:rPr lang="en-US" dirty="0">
                <a:solidFill>
                  <a:srgbClr val="FF0000"/>
                </a:solidFill>
                <a:highlight>
                  <a:srgbClr val="FFFFFF"/>
                </a:highlight>
              </a:rPr>
              <a:t>0.8</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Let's create a pipeline that tokenizes, hashes, </a:t>
            </a:r>
            <a:endParaRPr lang="en-US" dirty="0">
              <a:solidFill>
                <a:srgbClr val="000000"/>
              </a:solidFill>
              <a:highlight>
                <a:srgbClr val="FFFFFF"/>
              </a:highlight>
            </a:endParaRPr>
          </a:p>
          <a:p>
            <a:r>
              <a:rPr lang="en-US" dirty="0">
                <a:solidFill>
                  <a:srgbClr val="008000"/>
                </a:solidFill>
                <a:highlight>
                  <a:srgbClr val="FFFFFF"/>
                </a:highlight>
              </a:rPr>
              <a:t>#  rescales using the TF/IDF we learned, and runs a logistic </a:t>
            </a:r>
            <a:r>
              <a:rPr lang="en-US" dirty="0" err="1">
                <a:solidFill>
                  <a:srgbClr val="008000"/>
                </a:solidFill>
                <a:highlight>
                  <a:srgbClr val="FFFFFF"/>
                </a:highlight>
              </a:rPr>
              <a:t>regressor</a:t>
            </a:r>
            <a:endParaRPr lang="en-US" dirty="0">
              <a:solidFill>
                <a:srgbClr val="000000"/>
              </a:solidFill>
              <a:highlight>
                <a:srgbClr val="FFFFFF"/>
              </a:highlight>
            </a:endParaRPr>
          </a:p>
          <a:p>
            <a:r>
              <a:rPr lang="en-US" dirty="0" err="1">
                <a:solidFill>
                  <a:srgbClr val="000000"/>
                </a:solidFill>
                <a:highlight>
                  <a:srgbClr val="FFFFFF"/>
                </a:highlight>
              </a:rPr>
              <a:t>lrPipeline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Pipeline</a:t>
            </a:r>
            <a:r>
              <a:rPr lang="en-US" b="1" dirty="0">
                <a:solidFill>
                  <a:srgbClr val="000080"/>
                </a:solidFill>
                <a:highlight>
                  <a:srgbClr val="FFFFFF"/>
                </a:highlight>
              </a:rPr>
              <a:t>(</a:t>
            </a:r>
            <a:r>
              <a:rPr lang="en-US" dirty="0">
                <a:solidFill>
                  <a:srgbClr val="000000"/>
                </a:solidFill>
                <a:highlight>
                  <a:srgbClr val="FFFFFF"/>
                </a:highlight>
              </a:rPr>
              <a:t>stages</a:t>
            </a:r>
            <a:r>
              <a:rPr lang="en-US" b="1" dirty="0">
                <a:solidFill>
                  <a:srgbClr val="000080"/>
                </a:solidFill>
                <a:highlight>
                  <a:srgbClr val="FFFFFF"/>
                </a:highlight>
              </a:rPr>
              <a:t>=[</a:t>
            </a:r>
            <a:r>
              <a:rPr lang="en-US" dirty="0">
                <a:solidFill>
                  <a:srgbClr val="000000"/>
                </a:solidFill>
                <a:highlight>
                  <a:srgbClr val="FFFFFF"/>
                </a:highlight>
              </a:rPr>
              <a:t>tokenizer</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hashingTF</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idfModel</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lr</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Fit it to the training data</a:t>
            </a:r>
            <a:endParaRPr lang="en-US" dirty="0">
              <a:solidFill>
                <a:srgbClr val="000000"/>
              </a:solidFill>
              <a:highlight>
                <a:srgbClr val="FFFFFF"/>
              </a:highlight>
            </a:endParaRPr>
          </a:p>
          <a:p>
            <a:r>
              <a:rPr lang="en-US" dirty="0" err="1">
                <a:solidFill>
                  <a:srgbClr val="000000"/>
                </a:solidFill>
                <a:highlight>
                  <a:srgbClr val="FFFFFF"/>
                </a:highlight>
              </a:rPr>
              <a:t>lrModel</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pipeline</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err="1">
                <a:solidFill>
                  <a:srgbClr val="000000"/>
                </a:solidFill>
                <a:highlight>
                  <a:srgbClr val="FFFFFF"/>
                </a:highlight>
              </a:rPr>
              <a:t>trainData</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Now is the time in Scala where we go </a:t>
            </a:r>
            <a:r>
              <a:rPr lang="en-US" dirty="0" err="1">
                <a:solidFill>
                  <a:srgbClr val="008000"/>
                </a:solidFill>
                <a:highlight>
                  <a:srgbClr val="FFFFFF"/>
                </a:highlight>
              </a:rPr>
              <a:t>lrModel.save</a:t>
            </a:r>
            <a:r>
              <a:rPr lang="en-US" dirty="0">
                <a:solidFill>
                  <a:srgbClr val="008000"/>
                </a:solidFill>
                <a:highlight>
                  <a:srgbClr val="FFFFFF"/>
                </a:highlight>
              </a:rPr>
              <a:t>('</a:t>
            </a:r>
            <a:r>
              <a:rPr lang="en-US" u="sng" dirty="0" err="1">
                <a:solidFill>
                  <a:srgbClr val="008000"/>
                </a:solidFill>
                <a:highlight>
                  <a:srgbClr val="FFFFFF"/>
                </a:highlight>
              </a:rPr>
              <a:t>wasb</a:t>
            </a:r>
            <a:r>
              <a:rPr lang="en-US" u="sng" dirty="0">
                <a:solidFill>
                  <a:srgbClr val="008000"/>
                </a:solidFill>
                <a:highlight>
                  <a:srgbClr val="FFFFFF"/>
                </a:highlight>
              </a:rPr>
              <a:t>:///models/</a:t>
            </a:r>
            <a:r>
              <a:rPr lang="en-US" u="sng" dirty="0" err="1">
                <a:solidFill>
                  <a:srgbClr val="008000"/>
                </a:solidFill>
                <a:highlight>
                  <a:srgbClr val="FFFFFF"/>
                </a:highlight>
              </a:rPr>
              <a:t>myLR.model</a:t>
            </a:r>
            <a:r>
              <a:rPr lang="en-US" dirty="0">
                <a:solidFill>
                  <a:srgbClr val="00800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No luck (yet) in Python</a:t>
            </a:r>
            <a:endParaRPr lang="en-US" dirty="0">
              <a:solidFill>
                <a:srgbClr val="000000"/>
              </a:solidFill>
              <a:highlight>
                <a:srgbClr val="FFFFFF"/>
              </a:highlight>
            </a:endParaRPr>
          </a:p>
        </p:txBody>
      </p:sp>
    </p:spTree>
    <p:extLst>
      <p:ext uri="{BB962C8B-B14F-4D97-AF65-F5344CB8AC3E}">
        <p14:creationId xmlns:p14="http://schemas.microsoft.com/office/powerpoint/2010/main" val="3112937301"/>
      </p:ext>
    </p:extLst>
  </p:cSld>
  <p:clrMapOvr>
    <a:masterClrMapping/>
  </p:clrMapOvr>
  <mc:AlternateContent xmlns:mc="http://schemas.openxmlformats.org/markup-compatibility/2006" xmlns:p14="http://schemas.microsoft.com/office/powerpoint/2010/main">
    <mc:Choice Requires="p14">
      <p:transition spd="slow" p14:dur="2000" advTm="80371"/>
    </mc:Choice>
    <mc:Fallback xmlns="">
      <p:transition spd="slow" advTm="8037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 am not a Data Scientist</a:t>
            </a:r>
          </a:p>
          <a:p>
            <a:r>
              <a:rPr lang="en-US" dirty="0"/>
              <a:t>I am not a Machine Learning Researcher</a:t>
            </a:r>
          </a:p>
          <a:p>
            <a:r>
              <a:rPr lang="en-US" dirty="0"/>
              <a:t>I’m also not a Machine Learning or Data Science Expert™</a:t>
            </a:r>
          </a:p>
        </p:txBody>
      </p:sp>
    </p:spTree>
    <p:extLst>
      <p:ext uri="{BB962C8B-B14F-4D97-AF65-F5344CB8AC3E}">
        <p14:creationId xmlns:p14="http://schemas.microsoft.com/office/powerpoint/2010/main" val="1529107503"/>
      </p:ext>
    </p:extLst>
  </p:cSld>
  <p:clrMapOvr>
    <a:masterClrMapping/>
  </p:clrMapOvr>
  <mc:AlternateContent xmlns:mc="http://schemas.openxmlformats.org/markup-compatibility/2006" xmlns:p14="http://schemas.microsoft.com/office/powerpoint/2010/main">
    <mc:Choice Requires="p14">
      <p:transition spd="slow" p14:dur="2000" advTm="10057"/>
    </mc:Choice>
    <mc:Fallback xmlns="">
      <p:transition spd="slow" advTm="1005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a:t>
            </a:r>
          </a:p>
        </p:txBody>
      </p:sp>
      <p:sp>
        <p:nvSpPr>
          <p:cNvPr id="3" name="Rectangle 2"/>
          <p:cNvSpPr/>
          <p:nvPr/>
        </p:nvSpPr>
        <p:spPr>
          <a:xfrm>
            <a:off x="657223" y="2545140"/>
            <a:ext cx="10772775" cy="3170099"/>
          </a:xfrm>
          <a:prstGeom prst="rect">
            <a:avLst/>
          </a:prstGeom>
          <a:solidFill>
            <a:schemeClr val="tx1"/>
          </a:solidFill>
        </p:spPr>
        <p:txBody>
          <a:bodyPr wrap="square">
            <a:spAutoFit/>
          </a:bodyPr>
          <a:lstStyle/>
          <a:p>
            <a:r>
              <a:rPr lang="en-US" sz="2000" dirty="0" err="1">
                <a:solidFill>
                  <a:srgbClr val="000000"/>
                </a:solidFill>
                <a:highlight>
                  <a:srgbClr val="FFFFFF"/>
                </a:highlight>
              </a:rPr>
              <a:t>lrPredictions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lrModel</a:t>
            </a:r>
            <a:r>
              <a:rPr lang="en-US" sz="2000" b="1" dirty="0" err="1">
                <a:solidFill>
                  <a:srgbClr val="000080"/>
                </a:solidFill>
                <a:highlight>
                  <a:srgbClr val="FFFFFF"/>
                </a:highlight>
              </a:rPr>
              <a:t>.</a:t>
            </a:r>
            <a:r>
              <a:rPr lang="en-US" sz="2000" dirty="0" err="1">
                <a:solidFill>
                  <a:srgbClr val="000000"/>
                </a:solidFill>
                <a:highlight>
                  <a:srgbClr val="FFFFFF"/>
                </a:highlight>
              </a:rPr>
              <a:t>transform</a:t>
            </a:r>
            <a:r>
              <a:rPr lang="en-US" sz="2000" b="1" dirty="0">
                <a:solidFill>
                  <a:srgbClr val="000080"/>
                </a:solidFill>
                <a:highlight>
                  <a:srgbClr val="FFFFFF"/>
                </a:highlight>
              </a:rPr>
              <a:t>(</a:t>
            </a:r>
            <a:r>
              <a:rPr lang="en-US" sz="2000" dirty="0" err="1">
                <a:solidFill>
                  <a:srgbClr val="000000"/>
                </a:solidFill>
                <a:highlight>
                  <a:srgbClr val="FFFFFF"/>
                </a:highlight>
              </a:rPr>
              <a:t>testData</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b="1" dirty="0">
                <a:solidFill>
                  <a:srgbClr val="0000FF"/>
                </a:solidFill>
                <a:highlight>
                  <a:srgbClr val="FFFFFF"/>
                </a:highlight>
              </a:rPr>
              <a:t>from</a:t>
            </a:r>
            <a:r>
              <a:rPr lang="en-US" sz="2000" dirty="0">
                <a:solidFill>
                  <a:srgbClr val="000000"/>
                </a:solidFill>
                <a:highlight>
                  <a:srgbClr val="FFFFFF"/>
                </a:highlight>
              </a:rPr>
              <a:t> </a:t>
            </a:r>
            <a:r>
              <a:rPr lang="en-US" sz="2000" dirty="0" err="1">
                <a:solidFill>
                  <a:srgbClr val="000000"/>
                </a:solidFill>
                <a:highlight>
                  <a:srgbClr val="FFFFFF"/>
                </a:highlight>
              </a:rPr>
              <a:t>pyspark</a:t>
            </a:r>
            <a:r>
              <a:rPr lang="en-US" sz="2000" b="1" dirty="0" err="1">
                <a:solidFill>
                  <a:srgbClr val="000080"/>
                </a:solidFill>
                <a:highlight>
                  <a:srgbClr val="FFFFFF"/>
                </a:highlight>
              </a:rPr>
              <a:t>.</a:t>
            </a:r>
            <a:r>
              <a:rPr lang="en-US" sz="2000" dirty="0" err="1">
                <a:solidFill>
                  <a:srgbClr val="000000"/>
                </a:solidFill>
                <a:highlight>
                  <a:srgbClr val="FFFFFF"/>
                </a:highlight>
              </a:rPr>
              <a:t>mllib</a:t>
            </a:r>
            <a:r>
              <a:rPr lang="en-US" sz="2000" b="1" dirty="0" err="1">
                <a:solidFill>
                  <a:srgbClr val="000080"/>
                </a:solidFill>
                <a:highlight>
                  <a:srgbClr val="FFFFFF"/>
                </a:highlight>
              </a:rPr>
              <a:t>.</a:t>
            </a:r>
            <a:r>
              <a:rPr lang="en-US" sz="2000" dirty="0" err="1">
                <a:solidFill>
                  <a:srgbClr val="000000"/>
                </a:solidFill>
                <a:highlight>
                  <a:srgbClr val="FFFFFF"/>
                </a:highlight>
              </a:rPr>
              <a:t>evaluation</a:t>
            </a:r>
            <a:r>
              <a:rPr lang="en-US" sz="2000" dirty="0">
                <a:solidFill>
                  <a:srgbClr val="000000"/>
                </a:solidFill>
                <a:highlight>
                  <a:srgbClr val="FFFFFF"/>
                </a:highlight>
              </a:rPr>
              <a:t> </a:t>
            </a:r>
            <a:r>
              <a:rPr lang="en-US" sz="2000" b="1" dirty="0">
                <a:solidFill>
                  <a:srgbClr val="0000FF"/>
                </a:solidFill>
                <a:highlight>
                  <a:srgbClr val="FFFFFF"/>
                </a:highlight>
              </a:rPr>
              <a:t>import</a:t>
            </a:r>
            <a:r>
              <a:rPr lang="en-US" sz="2000" dirty="0">
                <a:solidFill>
                  <a:srgbClr val="000000"/>
                </a:solidFill>
                <a:highlight>
                  <a:srgbClr val="FFFFFF"/>
                </a:highlight>
              </a:rPr>
              <a:t> </a:t>
            </a:r>
            <a:r>
              <a:rPr lang="en-US" sz="2000" dirty="0" err="1">
                <a:solidFill>
                  <a:srgbClr val="000000"/>
                </a:solidFill>
                <a:highlight>
                  <a:srgbClr val="FFFFFF"/>
                </a:highlight>
              </a:rPr>
              <a:t>BinaryClassificationMetrics</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0000"/>
                </a:solidFill>
                <a:highlight>
                  <a:srgbClr val="FFFFFF"/>
                </a:highlight>
              </a:rPr>
              <a:t>metrics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BinaryClassificationMetrics</a:t>
            </a:r>
            <a:r>
              <a:rPr lang="en-US" sz="2000" b="1" dirty="0">
                <a:solidFill>
                  <a:srgbClr val="000080"/>
                </a:solidFill>
                <a:highlight>
                  <a:srgbClr val="FFFFFF"/>
                </a:highlight>
              </a:rPr>
              <a:t>(</a:t>
            </a:r>
            <a:r>
              <a:rPr lang="en-US" sz="2000" dirty="0" err="1">
                <a:solidFill>
                  <a:srgbClr val="000000"/>
                </a:solidFill>
                <a:highlight>
                  <a:srgbClr val="FFFFFF"/>
                </a:highlight>
              </a:rPr>
              <a:t>lrPredictions</a:t>
            </a:r>
            <a:r>
              <a:rPr lang="en-US" sz="2000" b="1" dirty="0" err="1">
                <a:solidFill>
                  <a:srgbClr val="000080"/>
                </a:solidFill>
                <a:highlight>
                  <a:srgbClr val="FFFFFF"/>
                </a:highlight>
              </a:rPr>
              <a:t>.</a:t>
            </a:r>
            <a:r>
              <a:rPr lang="en-US" sz="2000" dirty="0" err="1">
                <a:solidFill>
                  <a:srgbClr val="000000"/>
                </a:solidFill>
                <a:highlight>
                  <a:srgbClr val="FFFFFF"/>
                </a:highlight>
              </a:rPr>
              <a:t>map</a:t>
            </a:r>
            <a:r>
              <a:rPr lang="en-US" sz="2000" b="1" dirty="0">
                <a:solidFill>
                  <a:srgbClr val="000080"/>
                </a:solidFill>
                <a:highlight>
                  <a:srgbClr val="FFFFFF"/>
                </a:highlight>
              </a:rPr>
              <a:t>(</a:t>
            </a:r>
            <a:r>
              <a:rPr lang="en-US" sz="2000" b="1" dirty="0">
                <a:solidFill>
                  <a:srgbClr val="0000FF"/>
                </a:solidFill>
                <a:highlight>
                  <a:srgbClr val="FFFFFF"/>
                </a:highlight>
              </a:rPr>
              <a:t>lambda</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x</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"Area under PR = %s"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metrics</a:t>
            </a:r>
            <a:r>
              <a:rPr lang="en-US" sz="2000" b="1" dirty="0" err="1">
                <a:solidFill>
                  <a:srgbClr val="000080"/>
                </a:solidFill>
                <a:highlight>
                  <a:srgbClr val="FFFFFF"/>
                </a:highlight>
              </a:rPr>
              <a:t>.</a:t>
            </a:r>
            <a:r>
              <a:rPr lang="en-US" sz="2000" dirty="0" err="1">
                <a:solidFill>
                  <a:srgbClr val="000000"/>
                </a:solidFill>
                <a:highlight>
                  <a:srgbClr val="FFFFFF"/>
                </a:highlight>
              </a:rPr>
              <a:t>areaUnderPR</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"Area under ROC = %s"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metrics</a:t>
            </a:r>
            <a:r>
              <a:rPr lang="en-US" sz="2000" b="1" dirty="0" err="1">
                <a:solidFill>
                  <a:srgbClr val="000080"/>
                </a:solidFill>
                <a:highlight>
                  <a:srgbClr val="FFFFFF"/>
                </a:highlight>
              </a:rPr>
              <a:t>.</a:t>
            </a:r>
            <a:r>
              <a:rPr lang="en-US" sz="2000" dirty="0" err="1">
                <a:solidFill>
                  <a:srgbClr val="000000"/>
                </a:solidFill>
                <a:highlight>
                  <a:srgbClr val="FFFFFF"/>
                </a:highlight>
              </a:rPr>
              <a:t>areaUnderROC</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8000"/>
                </a:solidFill>
                <a:highlight>
                  <a:srgbClr val="FFFFFF"/>
                </a:highlight>
              </a:rPr>
              <a:t># Area under PR = 0.888781915483</a:t>
            </a:r>
            <a:endParaRPr lang="en-US" sz="2000" dirty="0">
              <a:solidFill>
                <a:srgbClr val="000000"/>
              </a:solidFill>
              <a:highlight>
                <a:srgbClr val="FFFFFF"/>
              </a:highlight>
            </a:endParaRPr>
          </a:p>
          <a:p>
            <a:r>
              <a:rPr lang="en-US" sz="2000" dirty="0">
                <a:solidFill>
                  <a:srgbClr val="008000"/>
                </a:solidFill>
                <a:highlight>
                  <a:srgbClr val="FFFFFF"/>
                </a:highlight>
              </a:rPr>
              <a:t># Area under ROC = 0.912449199139</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2558462002"/>
      </p:ext>
    </p:extLst>
  </p:cSld>
  <p:clrMapOvr>
    <a:masterClrMapping/>
  </p:clrMapOvr>
  <mc:AlternateContent xmlns:mc="http://schemas.openxmlformats.org/markup-compatibility/2006" xmlns:p14="http://schemas.microsoft.com/office/powerpoint/2010/main">
    <mc:Choice Requires="p14">
      <p:transition spd="slow" p14:dur="2000" advTm="63521"/>
    </mc:Choice>
    <mc:Fallback xmlns="">
      <p:transition spd="slow" advTm="6352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(Manually)</a:t>
            </a:r>
          </a:p>
        </p:txBody>
      </p:sp>
      <p:sp>
        <p:nvSpPr>
          <p:cNvPr id="4" name="Rectangle 3"/>
          <p:cNvSpPr/>
          <p:nvPr/>
        </p:nvSpPr>
        <p:spPr>
          <a:xfrm>
            <a:off x="657224" y="1939732"/>
            <a:ext cx="10773158" cy="3785652"/>
          </a:xfrm>
          <a:prstGeom prst="rect">
            <a:avLst/>
          </a:prstGeom>
          <a:solidFill>
            <a:schemeClr val="tx1"/>
          </a:solidFill>
        </p:spPr>
        <p:txBody>
          <a:bodyPr wrap="square">
            <a:spAutoFit/>
          </a:bodyPr>
          <a:lstStyle/>
          <a:p>
            <a:r>
              <a:rPr lang="en-US" sz="2000" b="1" dirty="0" err="1">
                <a:solidFill>
                  <a:srgbClr val="0000FF"/>
                </a:solidFill>
                <a:highlight>
                  <a:srgbClr val="FFFFFF"/>
                </a:highlight>
              </a:rPr>
              <a:t>def</a:t>
            </a:r>
            <a:r>
              <a:rPr lang="en-US" sz="2000" dirty="0">
                <a:solidFill>
                  <a:srgbClr val="000000"/>
                </a:solidFill>
                <a:highlight>
                  <a:srgbClr val="FFFFFF"/>
                </a:highlight>
              </a:rPr>
              <a:t> </a:t>
            </a:r>
            <a:r>
              <a:rPr lang="en-US" sz="2000" dirty="0">
                <a:solidFill>
                  <a:srgbClr val="FF00FF"/>
                </a:solidFill>
                <a:highlight>
                  <a:srgbClr val="FFFFFF"/>
                </a:highlight>
              </a:rPr>
              <a:t>cat</a:t>
            </a:r>
            <a:r>
              <a:rPr lang="en-US" sz="2000" b="1" dirty="0">
                <a:solidFill>
                  <a:srgbClr val="000080"/>
                </a:solidFill>
                <a:highlight>
                  <a:srgbClr val="FFFFFF"/>
                </a:highlight>
              </a:rPr>
              <a:t>(</a:t>
            </a:r>
            <a:r>
              <a:rPr lang="en-US" sz="2000" dirty="0">
                <a:solidFill>
                  <a:srgbClr val="000000"/>
                </a:solidFill>
                <a:highlight>
                  <a:srgbClr val="FFFFFF"/>
                </a:highlight>
              </a:rPr>
              <a:t>x</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&gt;</a:t>
            </a:r>
            <a:r>
              <a:rPr lang="en-US" sz="2000" dirty="0">
                <a:solidFill>
                  <a:srgbClr val="000000"/>
                </a:solidFill>
                <a:highlight>
                  <a:srgbClr val="FFFFFF"/>
                </a:highlight>
              </a:rPr>
              <a:t> </a:t>
            </a:r>
            <a:r>
              <a:rPr lang="en-US" sz="2000" dirty="0">
                <a:solidFill>
                  <a:srgbClr val="FF0000"/>
                </a:solidFill>
                <a:highlight>
                  <a:srgbClr val="FFFFFF"/>
                </a:highlight>
              </a:rPr>
              <a:t>0.5</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return</a:t>
            </a:r>
            <a:r>
              <a:rPr lang="en-US" sz="2000" dirty="0">
                <a:solidFill>
                  <a:srgbClr val="000000"/>
                </a:solidFill>
                <a:highlight>
                  <a:srgbClr val="FFFFFF"/>
                </a:highlight>
              </a:rPr>
              <a:t> </a:t>
            </a:r>
            <a:r>
              <a:rPr lang="en-US" sz="2000" dirty="0">
                <a:solidFill>
                  <a:srgbClr val="808080"/>
                </a:solidFill>
                <a:highlight>
                  <a:srgbClr val="FFFFFF"/>
                </a:highlight>
              </a:rPr>
              <a:t>'TP'</a:t>
            </a:r>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&gt;</a:t>
            </a:r>
            <a:r>
              <a:rPr lang="en-US" sz="2000" dirty="0">
                <a:solidFill>
                  <a:srgbClr val="000000"/>
                </a:solidFill>
                <a:highlight>
                  <a:srgbClr val="FFFFFF"/>
                </a:highlight>
              </a:rPr>
              <a:t> </a:t>
            </a:r>
            <a:r>
              <a:rPr lang="en-US" sz="2000" dirty="0">
                <a:solidFill>
                  <a:srgbClr val="FF0000"/>
                </a:solidFill>
                <a:highlight>
                  <a:srgbClr val="FFFFFF"/>
                </a:highlight>
              </a:rPr>
              <a:t>0.5</a:t>
            </a:r>
            <a:r>
              <a:rPr lang="en-US" sz="2000" dirty="0">
                <a:solidFill>
                  <a:srgbClr val="000000"/>
                </a:solidFill>
                <a:highlight>
                  <a:srgbClr val="FFFFFF"/>
                </a:highlight>
              </a:rPr>
              <a:t> </a:t>
            </a:r>
            <a:r>
              <a:rPr lang="en-US" sz="2000" b="1" dirty="0">
                <a:solidFill>
                  <a:srgbClr val="0000FF"/>
                </a:solidFill>
                <a:highlight>
                  <a:srgbClr val="FFFFFF"/>
                </a:highlight>
              </a:rPr>
              <a:t>else</a:t>
            </a:r>
            <a:r>
              <a:rPr lang="en-US" sz="2000" dirty="0">
                <a:solidFill>
                  <a:srgbClr val="000000"/>
                </a:solidFill>
                <a:highlight>
                  <a:srgbClr val="FFFFFF"/>
                </a:highlight>
              </a:rPr>
              <a:t> </a:t>
            </a:r>
            <a:r>
              <a:rPr lang="en-US" sz="2000" dirty="0">
                <a:solidFill>
                  <a:srgbClr val="808080"/>
                </a:solidFill>
                <a:highlight>
                  <a:srgbClr val="FFFFFF"/>
                </a:highlight>
              </a:rPr>
              <a:t>'FN'</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else</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b="1" dirty="0">
                <a:solidFill>
                  <a:srgbClr val="0000FF"/>
                </a:solidFill>
                <a:highlight>
                  <a:srgbClr val="FFFFFF"/>
                </a:highlight>
              </a:rPr>
              <a:t>return</a:t>
            </a:r>
            <a:r>
              <a:rPr lang="en-US" sz="2000" dirty="0">
                <a:solidFill>
                  <a:srgbClr val="000000"/>
                </a:solidFill>
                <a:highlight>
                  <a:srgbClr val="FFFFFF"/>
                </a:highlight>
              </a:rPr>
              <a:t> </a:t>
            </a:r>
            <a:r>
              <a:rPr lang="en-US" sz="2000" dirty="0">
                <a:solidFill>
                  <a:srgbClr val="808080"/>
                </a:solidFill>
                <a:highlight>
                  <a:srgbClr val="FFFFFF"/>
                </a:highlight>
              </a:rPr>
              <a:t>'TN'</a:t>
            </a:r>
            <a:r>
              <a:rPr lang="en-US" sz="2000" dirty="0">
                <a:solidFill>
                  <a:srgbClr val="000000"/>
                </a:solidFill>
                <a:highlight>
                  <a:srgbClr val="FFFFFF"/>
                </a:highlight>
              </a:rPr>
              <a:t> </a:t>
            </a:r>
            <a:r>
              <a:rPr lang="en-US" sz="2000" b="1" dirty="0">
                <a:solidFill>
                  <a:srgbClr val="0000FF"/>
                </a:solidFill>
                <a:highlight>
                  <a:srgbClr val="FFFFFF"/>
                </a:highlight>
              </a:rPr>
              <a:t>if</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&lt;</a:t>
            </a:r>
            <a:r>
              <a:rPr lang="en-US" sz="2000" dirty="0">
                <a:solidFill>
                  <a:srgbClr val="000000"/>
                </a:solidFill>
                <a:highlight>
                  <a:srgbClr val="FFFFFF"/>
                </a:highlight>
              </a:rPr>
              <a:t> </a:t>
            </a:r>
            <a:r>
              <a:rPr lang="en-US" sz="2000" dirty="0">
                <a:solidFill>
                  <a:srgbClr val="FF0000"/>
                </a:solidFill>
                <a:highlight>
                  <a:srgbClr val="FFFFFF"/>
                </a:highlight>
              </a:rPr>
              <a:t>0.5</a:t>
            </a:r>
            <a:r>
              <a:rPr lang="en-US" sz="2000" dirty="0">
                <a:solidFill>
                  <a:srgbClr val="000000"/>
                </a:solidFill>
                <a:highlight>
                  <a:srgbClr val="FFFFFF"/>
                </a:highlight>
              </a:rPr>
              <a:t> </a:t>
            </a:r>
            <a:r>
              <a:rPr lang="en-US" sz="2000" b="1" dirty="0">
                <a:solidFill>
                  <a:srgbClr val="0000FF"/>
                </a:solidFill>
                <a:highlight>
                  <a:srgbClr val="FFFFFF"/>
                </a:highlight>
              </a:rPr>
              <a:t>else</a:t>
            </a:r>
            <a:r>
              <a:rPr lang="en-US" sz="2000" dirty="0">
                <a:solidFill>
                  <a:srgbClr val="000000"/>
                </a:solidFill>
                <a:highlight>
                  <a:srgbClr val="FFFFFF"/>
                </a:highlight>
              </a:rPr>
              <a:t> </a:t>
            </a:r>
            <a:r>
              <a:rPr lang="en-US" sz="2000" dirty="0">
                <a:solidFill>
                  <a:srgbClr val="808080"/>
                </a:solidFill>
                <a:highlight>
                  <a:srgbClr val="FFFFFF"/>
                </a:highlight>
              </a:rPr>
              <a:t>'FP'</a:t>
            </a:r>
            <a:endParaRPr lang="en-US" sz="2000" dirty="0">
              <a:solidFill>
                <a:srgbClr val="000000"/>
              </a:solidFill>
              <a:highlight>
                <a:srgbClr val="FFFFFF"/>
              </a:highlight>
            </a:endParaRPr>
          </a:p>
          <a:p>
            <a:r>
              <a:rPr lang="en-US" sz="2000" dirty="0" err="1">
                <a:solidFill>
                  <a:srgbClr val="000000"/>
                </a:solidFill>
                <a:highlight>
                  <a:srgbClr val="FFFFFF"/>
                </a:highlight>
              </a:rPr>
              <a:t>posneg</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lrPredictions</a:t>
            </a:r>
            <a:r>
              <a:rPr lang="en-US" sz="2000" b="1" dirty="0" err="1">
                <a:solidFill>
                  <a:srgbClr val="000080"/>
                </a:solidFill>
                <a:highlight>
                  <a:srgbClr val="FFFFFF"/>
                </a:highlight>
              </a:rPr>
              <a:t>.</a:t>
            </a:r>
            <a:r>
              <a:rPr lang="en-US" sz="2000" dirty="0" err="1">
                <a:solidFill>
                  <a:srgbClr val="000000"/>
                </a:solidFill>
                <a:highlight>
                  <a:srgbClr val="FFFFFF"/>
                </a:highlight>
              </a:rPr>
              <a:t>map</a:t>
            </a:r>
            <a:r>
              <a:rPr lang="en-US" sz="2000" b="1" dirty="0">
                <a:solidFill>
                  <a:srgbClr val="000080"/>
                </a:solidFill>
                <a:highlight>
                  <a:srgbClr val="FFFFFF"/>
                </a:highlight>
              </a:rPr>
              <a:t>(</a:t>
            </a:r>
            <a:r>
              <a:rPr lang="en-US" sz="2000" b="1" dirty="0">
                <a:solidFill>
                  <a:srgbClr val="0000FF"/>
                </a:solidFill>
                <a:highlight>
                  <a:srgbClr val="FFFFFF"/>
                </a:highlight>
              </a:rPr>
              <a:t>lambda</a:t>
            </a:r>
            <a:r>
              <a:rPr lang="en-US" sz="2000" dirty="0">
                <a:solidFill>
                  <a:srgbClr val="000000"/>
                </a:solidFill>
                <a:highlight>
                  <a:srgbClr val="FFFFFF"/>
                </a:highlight>
              </a:rPr>
              <a:t> x</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cat</a:t>
            </a:r>
            <a:r>
              <a:rPr lang="en-US" sz="2000" b="1" dirty="0">
                <a:solidFill>
                  <a:srgbClr val="000080"/>
                </a:solidFill>
                <a:highlight>
                  <a:srgbClr val="FFFFFF"/>
                </a:highlight>
              </a:rPr>
              <a:t>(</a:t>
            </a:r>
            <a:r>
              <a:rPr lang="en-US" sz="2000" dirty="0">
                <a:solidFill>
                  <a:srgbClr val="000000"/>
                </a:solidFill>
                <a:highlight>
                  <a:srgbClr val="FFFFFF"/>
                </a:highlight>
              </a:rPr>
              <a:t>x</a:t>
            </a:r>
            <a:r>
              <a:rPr lang="en-US" sz="2000" b="1" dirty="0">
                <a:solidFill>
                  <a:srgbClr val="000080"/>
                </a:solidFill>
                <a:highlight>
                  <a:srgbClr val="FFFFFF"/>
                </a:highlight>
              </a:rPr>
              <a:t>),</a:t>
            </a:r>
            <a:r>
              <a:rPr lang="en-US" sz="2000" dirty="0">
                <a:solidFill>
                  <a:srgbClr val="000000"/>
                </a:solidFill>
                <a:highlight>
                  <a:srgbClr val="FFFFFF"/>
                </a:highlight>
              </a:rPr>
              <a:t> x</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posneg</a:t>
            </a:r>
            <a:r>
              <a:rPr lang="en-US" sz="2000" b="1" dirty="0" err="1">
                <a:solidFill>
                  <a:srgbClr val="000080"/>
                </a:solidFill>
                <a:highlight>
                  <a:srgbClr val="FFFFFF"/>
                </a:highlight>
              </a:rPr>
              <a:t>.</a:t>
            </a:r>
            <a:r>
              <a:rPr lang="en-US" sz="2000" dirty="0" err="1">
                <a:solidFill>
                  <a:srgbClr val="000000"/>
                </a:solidFill>
                <a:highlight>
                  <a:srgbClr val="FFFFFF"/>
                </a:highlight>
              </a:rPr>
              <a:t>persist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rates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posneg</a:t>
            </a:r>
            <a:r>
              <a:rPr lang="en-US" sz="2000" b="1" dirty="0" err="1">
                <a:solidFill>
                  <a:srgbClr val="000080"/>
                </a:solidFill>
                <a:highlight>
                  <a:srgbClr val="FFFFFF"/>
                </a:highlight>
              </a:rPr>
              <a:t>.</a:t>
            </a:r>
            <a:r>
              <a:rPr lang="en-US" sz="2000" dirty="0" err="1">
                <a:solidFill>
                  <a:srgbClr val="000000"/>
                </a:solidFill>
                <a:highlight>
                  <a:srgbClr val="FFFFFF"/>
                </a:highlight>
              </a:rPr>
              <a:t>countByKey</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precision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float</a:t>
            </a:r>
            <a:r>
              <a:rPr lang="en-US" sz="2000" b="1" dirty="0">
                <a:solidFill>
                  <a:srgbClr val="000080"/>
                </a:solidFill>
                <a:highlight>
                  <a:srgbClr val="FFFFFF"/>
                </a:highlight>
              </a:rPr>
              <a:t>(</a:t>
            </a:r>
            <a:r>
              <a:rPr lang="en-US" sz="2000" dirty="0">
                <a:solidFill>
                  <a:srgbClr val="000000"/>
                </a:solidFill>
                <a:highlight>
                  <a:srgbClr val="FFFFFF"/>
                </a:highlight>
              </a:rPr>
              <a:t>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'FP'</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recall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float</a:t>
            </a:r>
            <a:r>
              <a:rPr lang="en-US" sz="2000" b="1" dirty="0">
                <a:solidFill>
                  <a:srgbClr val="000080"/>
                </a:solidFill>
                <a:highlight>
                  <a:srgbClr val="FFFFFF"/>
                </a:highlight>
              </a:rPr>
              <a:t>(</a:t>
            </a:r>
            <a:r>
              <a:rPr lang="en-US" sz="2000" dirty="0">
                <a:solidFill>
                  <a:srgbClr val="000000"/>
                </a:solidFill>
                <a:highlight>
                  <a:srgbClr val="FFFFFF"/>
                </a:highlight>
              </a:rPr>
              <a:t>rates</a:t>
            </a:r>
            <a:r>
              <a:rPr lang="en-US" sz="2000" b="1" dirty="0">
                <a:solidFill>
                  <a:srgbClr val="000080"/>
                </a:solidFill>
                <a:highlight>
                  <a:srgbClr val="FFFFFF"/>
                </a:highlight>
              </a:rPr>
              <a:t>[</a:t>
            </a:r>
            <a:r>
              <a:rPr lang="en-US" sz="2000" dirty="0">
                <a:solidFill>
                  <a:srgbClr val="808080"/>
                </a:solidFill>
                <a:highlight>
                  <a:srgbClr val="FFFFFF"/>
                </a:highlight>
              </a:rPr>
              <a:t>'TP'</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rates</a:t>
            </a:r>
            <a:r>
              <a:rPr lang="en-US" sz="2000" b="1" dirty="0">
                <a:solidFill>
                  <a:srgbClr val="000080"/>
                </a:solidFill>
                <a:highlight>
                  <a:srgbClr val="FFFFFF"/>
                </a:highlight>
              </a:rPr>
              <a:t>[</a:t>
            </a:r>
            <a:r>
              <a:rPr lang="en-US" sz="2000" dirty="0">
                <a:solidFill>
                  <a:srgbClr val="808080"/>
                </a:solidFill>
                <a:highlight>
                  <a:srgbClr val="FFFFFF"/>
                </a:highlight>
              </a:rPr>
              <a:t>'FN'</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rates</a:t>
            </a: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'Precision (%f) and Recall (%f)'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precision</a:t>
            </a:r>
            <a:r>
              <a:rPr lang="en-US" sz="2000" b="1" dirty="0">
                <a:solidFill>
                  <a:srgbClr val="000080"/>
                </a:solidFill>
                <a:highlight>
                  <a:srgbClr val="FFFFFF"/>
                </a:highlight>
              </a:rPr>
              <a:t>,</a:t>
            </a:r>
            <a:r>
              <a:rPr lang="en-US" sz="2000" dirty="0">
                <a:solidFill>
                  <a:srgbClr val="000000"/>
                </a:solidFill>
                <a:highlight>
                  <a:srgbClr val="FFFFFF"/>
                </a:highlight>
              </a:rPr>
              <a:t> recall</a:t>
            </a:r>
            <a:r>
              <a:rPr lang="en-US" sz="2000" b="1" dirty="0">
                <a:solidFill>
                  <a:srgbClr val="000080"/>
                </a:solidFill>
                <a:highlight>
                  <a:srgbClr val="FFFFFF"/>
                </a:highlight>
              </a:rPr>
              <a:t>)</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2338401440"/>
      </p:ext>
    </p:extLst>
  </p:cSld>
  <p:clrMapOvr>
    <a:masterClrMapping/>
  </p:clrMapOvr>
  <mc:AlternateContent xmlns:mc="http://schemas.openxmlformats.org/markup-compatibility/2006" xmlns:p14="http://schemas.microsoft.com/office/powerpoint/2010/main">
    <mc:Choice Requires="p14">
      <p:transition spd="slow" p14:dur="2000" advTm="69910"/>
    </mc:Choice>
    <mc:Fallback xmlns="">
      <p:transition spd="slow" advTm="6991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and are they any good?</a:t>
            </a:r>
          </a:p>
        </p:txBody>
      </p:sp>
      <p:sp>
        <p:nvSpPr>
          <p:cNvPr id="3" name="Content Placeholder 2"/>
          <p:cNvSpPr>
            <a:spLocks noGrp="1"/>
          </p:cNvSpPr>
          <p:nvPr>
            <p:ph idx="1"/>
          </p:nvPr>
        </p:nvSpPr>
        <p:spPr>
          <a:xfrm>
            <a:off x="676656" y="1752600"/>
            <a:ext cx="10753725" cy="4931229"/>
          </a:xfrm>
        </p:spPr>
        <p:txBody>
          <a:bodyPr/>
          <a:lstStyle/>
          <a:p>
            <a:r>
              <a:rPr lang="en-US" dirty="0"/>
              <a:t>The actual results from my run:</a:t>
            </a:r>
          </a:p>
          <a:p>
            <a:pPr marL="0" indent="0">
              <a:buNone/>
            </a:pPr>
            <a:endParaRPr lang="en-US" dirty="0"/>
          </a:p>
          <a:p>
            <a:r>
              <a:rPr lang="en-US" dirty="0"/>
              <a:t>But were they any good? </a:t>
            </a:r>
          </a:p>
          <a:p>
            <a:pPr lvl="1"/>
            <a:r>
              <a:rPr lang="en-US" dirty="0"/>
              <a:t>Remember, the “labels” were a guess based on string matching. </a:t>
            </a:r>
          </a:p>
          <a:p>
            <a:pPr lvl="1"/>
            <a:r>
              <a:rPr lang="en-US" dirty="0"/>
              <a:t>What do some of the “false positives/negatives” look like?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That’s actually pretty great!</a:t>
            </a:r>
          </a:p>
          <a:p>
            <a:pPr marL="4572" lvl="1" indent="0">
              <a:buNone/>
            </a:pPr>
            <a:endParaRPr lang="en-US" dirty="0"/>
          </a:p>
        </p:txBody>
      </p:sp>
      <p:sp>
        <p:nvSpPr>
          <p:cNvPr id="4" name="Rectangle 3"/>
          <p:cNvSpPr/>
          <p:nvPr/>
        </p:nvSpPr>
        <p:spPr>
          <a:xfrm>
            <a:off x="696088" y="2092415"/>
            <a:ext cx="10753343" cy="646331"/>
          </a:xfrm>
          <a:prstGeom prst="rect">
            <a:avLst/>
          </a:prstGeom>
          <a:solidFill>
            <a:schemeClr val="tx1"/>
          </a:solidFill>
        </p:spPr>
        <p:txBody>
          <a:bodyPr wrap="square">
            <a:spAutoFit/>
          </a:bodyPr>
          <a:lstStyle/>
          <a:p>
            <a:r>
              <a:rPr lang="en-US" dirty="0">
                <a:solidFill>
                  <a:srgbClr val="008000"/>
                </a:solidFill>
                <a:highlight>
                  <a:srgbClr val="FFFFFF"/>
                </a:highlight>
              </a:rPr>
              <a:t># </a:t>
            </a:r>
            <a:r>
              <a:rPr lang="en-US" dirty="0" err="1">
                <a:solidFill>
                  <a:srgbClr val="008000"/>
                </a:solidFill>
                <a:highlight>
                  <a:srgbClr val="FFFFFF"/>
                </a:highlight>
              </a:rPr>
              <a:t>defaultdict</a:t>
            </a:r>
            <a:r>
              <a:rPr lang="en-US" dirty="0">
                <a:solidFill>
                  <a:srgbClr val="008000"/>
                </a:solidFill>
                <a:highlight>
                  <a:srgbClr val="FFFFFF"/>
                </a:highlight>
              </a:rPr>
              <a:t>(&lt;type '</a:t>
            </a:r>
            <a:r>
              <a:rPr lang="en-US" dirty="0" err="1">
                <a:solidFill>
                  <a:srgbClr val="008000"/>
                </a:solidFill>
                <a:highlight>
                  <a:srgbClr val="FFFFFF"/>
                </a:highlight>
              </a:rPr>
              <a:t>int</a:t>
            </a:r>
            <a:r>
              <a:rPr lang="en-US" dirty="0">
                <a:solidFill>
                  <a:srgbClr val="008000"/>
                </a:solidFill>
                <a:highlight>
                  <a:srgbClr val="FFFFFF"/>
                </a:highlight>
              </a:rPr>
              <a:t>'&gt;, {'TN': 122340, 'FP': 3150, 'TP': 27404, 'FN': 4836})</a:t>
            </a:r>
            <a:endParaRPr lang="en-US" dirty="0">
              <a:solidFill>
                <a:srgbClr val="000000"/>
              </a:solidFill>
              <a:highlight>
                <a:srgbClr val="FFFFFF"/>
              </a:highlight>
            </a:endParaRPr>
          </a:p>
          <a:p>
            <a:r>
              <a:rPr lang="en-US" dirty="0">
                <a:solidFill>
                  <a:srgbClr val="008000"/>
                </a:solidFill>
                <a:highlight>
                  <a:srgbClr val="FFFFFF"/>
                </a:highlight>
              </a:rPr>
              <a:t># Precision (0.896904) and Recall (0.850000)</a:t>
            </a:r>
            <a:endParaRPr lang="en-US" dirty="0">
              <a:solidFill>
                <a:srgbClr val="000000"/>
              </a:solidFill>
              <a:highlight>
                <a:srgbClr val="FFFFFF"/>
              </a:highlight>
            </a:endParaRPr>
          </a:p>
        </p:txBody>
      </p:sp>
      <p:sp>
        <p:nvSpPr>
          <p:cNvPr id="5" name="Rectangle 4"/>
          <p:cNvSpPr/>
          <p:nvPr/>
        </p:nvSpPr>
        <p:spPr>
          <a:xfrm>
            <a:off x="578300" y="3874760"/>
            <a:ext cx="10753726" cy="2308324"/>
          </a:xfrm>
          <a:prstGeom prst="rect">
            <a:avLst/>
          </a:prstGeom>
          <a:solidFill>
            <a:schemeClr val="tx1"/>
          </a:solidFill>
        </p:spPr>
        <p:txBody>
          <a:bodyPr wrap="square">
            <a:spAutoFit/>
          </a:bodyPr>
          <a:lstStyle/>
          <a:p>
            <a:r>
              <a:rPr lang="en-US" dirty="0" err="1">
                <a:solidFill>
                  <a:srgbClr val="000000"/>
                </a:solidFill>
                <a:highlight>
                  <a:srgbClr val="FFFFFF"/>
                </a:highlight>
              </a:rPr>
              <a:t>falseVals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posneg</a:t>
            </a:r>
            <a:r>
              <a:rPr lang="en-US" b="1" dirty="0" err="1">
                <a:solidFill>
                  <a:srgbClr val="000080"/>
                </a:solidFill>
                <a:highlight>
                  <a:srgbClr val="FFFFFF"/>
                </a:highlight>
              </a:rPr>
              <a:t>.</a:t>
            </a:r>
            <a:r>
              <a:rPr lang="en-US" dirty="0" err="1">
                <a:solidFill>
                  <a:srgbClr val="000000"/>
                </a:solidFill>
                <a:highlight>
                  <a:srgbClr val="FFFFFF"/>
                </a:highlight>
              </a:rPr>
              <a:t>flatMap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'sentence'</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'FP'</a:t>
            </a:r>
            <a:r>
              <a:rPr lang="en-US" dirty="0">
                <a:solidFill>
                  <a:srgbClr val="000000"/>
                </a:solidFill>
                <a:highlight>
                  <a:srgbClr val="FFFFFF"/>
                </a:highlight>
              </a:rPr>
              <a:t> </a:t>
            </a:r>
            <a:r>
              <a:rPr lang="en-US" b="1" dirty="0">
                <a:solidFill>
                  <a:srgbClr val="0000FF"/>
                </a:solidFill>
                <a:highlight>
                  <a:srgbClr val="FFFFFF"/>
                </a:highlight>
              </a:rPr>
              <a:t>or</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'FN'</a:t>
            </a:r>
            <a:r>
              <a:rPr lang="en-US" dirty="0">
                <a:solidFill>
                  <a:srgbClr val="000000"/>
                </a:solidFill>
                <a:highlight>
                  <a:srgbClr val="FFFFFF"/>
                </a:highlight>
              </a:rPr>
              <a:t> </a:t>
            </a:r>
            <a:r>
              <a:rPr lang="en-US" b="1" dirty="0">
                <a:solidFill>
                  <a:srgbClr val="0000FF"/>
                </a:solidFill>
                <a:highlight>
                  <a:srgbClr val="FFFFFF"/>
                </a:highlight>
              </a:rPr>
              <a:t>else</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distinct</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for</a:t>
            </a:r>
            <a:r>
              <a:rPr lang="en-US" dirty="0">
                <a:solidFill>
                  <a:srgbClr val="000000"/>
                </a:solidFill>
                <a:highlight>
                  <a:srgbClr val="FFFFFF"/>
                </a:highlight>
              </a:rPr>
              <a:t> </a:t>
            </a:r>
            <a:r>
              <a:rPr lang="en-US" dirty="0" err="1">
                <a:solidFill>
                  <a:srgbClr val="000000"/>
                </a:solidFill>
                <a:highlight>
                  <a:srgbClr val="FFFFFF"/>
                </a:highlight>
              </a:rPr>
              <a:t>fr</a:t>
            </a:r>
            <a:r>
              <a:rPr lang="en-US" dirty="0">
                <a:solidFill>
                  <a:srgbClr val="000000"/>
                </a:solidFill>
                <a:highlight>
                  <a:srgbClr val="FFFFFF"/>
                </a:highlight>
              </a:rPr>
              <a:t> </a:t>
            </a:r>
            <a:r>
              <a:rPr lang="en-US" b="1" dirty="0">
                <a:solidFill>
                  <a:srgbClr val="0000FF"/>
                </a:solidFill>
                <a:highlight>
                  <a:srgbClr val="FFFFFF"/>
                </a:highlight>
              </a:rPr>
              <a:t>in</a:t>
            </a:r>
            <a:r>
              <a:rPr lang="en-US" dirty="0">
                <a:solidFill>
                  <a:srgbClr val="000000"/>
                </a:solidFill>
                <a:highlight>
                  <a:srgbClr val="FFFFFF"/>
                </a:highlight>
              </a:rPr>
              <a:t> </a:t>
            </a:r>
            <a:r>
              <a:rPr lang="en-US" dirty="0" err="1">
                <a:solidFill>
                  <a:srgbClr val="000000"/>
                </a:solidFill>
                <a:highlight>
                  <a:srgbClr val="FFFFFF"/>
                </a:highlight>
              </a:rPr>
              <a:t>falseVals</a:t>
            </a:r>
            <a:r>
              <a:rPr lang="en-US" b="1" dirty="0" err="1">
                <a:solidFill>
                  <a:srgbClr val="000080"/>
                </a:solidFill>
                <a:highlight>
                  <a:srgbClr val="FFFFFF"/>
                </a:highlight>
              </a:rPr>
              <a:t>.</a:t>
            </a:r>
            <a:r>
              <a:rPr lang="en-US" dirty="0" err="1">
                <a:solidFill>
                  <a:srgbClr val="000000"/>
                </a:solidFill>
                <a:highlight>
                  <a:srgbClr val="FFFFFF"/>
                </a:highlight>
              </a:rPr>
              <a:t>take</a:t>
            </a:r>
            <a:r>
              <a:rPr lang="en-US" b="1" dirty="0">
                <a:solidFill>
                  <a:srgbClr val="000080"/>
                </a:solidFill>
                <a:highlight>
                  <a:srgbClr val="FFFFFF"/>
                </a:highlight>
              </a:rPr>
              <a:t>(</a:t>
            </a:r>
            <a:r>
              <a:rPr lang="en-US" dirty="0">
                <a:solidFill>
                  <a:srgbClr val="FF0000"/>
                </a:solidFill>
                <a:highlight>
                  <a:srgbClr val="FFFFFF"/>
                </a:highlight>
              </a:rPr>
              <a:t>100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print</a:t>
            </a:r>
            <a:r>
              <a:rPr lang="en-US" dirty="0">
                <a:solidFill>
                  <a:srgbClr val="000000"/>
                </a:solidFill>
                <a:highlight>
                  <a:srgbClr val="FFFFFF"/>
                </a:highlight>
              </a:rPr>
              <a:t> </a:t>
            </a:r>
            <a:r>
              <a:rPr lang="en-US" dirty="0" err="1">
                <a:solidFill>
                  <a:srgbClr val="000000"/>
                </a:solidFill>
                <a:highlight>
                  <a:srgbClr val="FFFFFF"/>
                </a:highlight>
              </a:rPr>
              <a:t>fr</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 '</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fr</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FP: news: </a:t>
            </a:r>
            <a:r>
              <a:rPr lang="en-US" dirty="0" err="1">
                <a:solidFill>
                  <a:srgbClr val="008000"/>
                </a:solidFill>
                <a:highlight>
                  <a:srgbClr val="FFFFFF"/>
                </a:highlight>
              </a:rPr>
              <a:t>clinton</a:t>
            </a:r>
            <a:r>
              <a:rPr lang="en-US" dirty="0">
                <a:solidFill>
                  <a:srgbClr val="008000"/>
                </a:solidFill>
                <a:highlight>
                  <a:srgbClr val="FFFFFF"/>
                </a:highlight>
              </a:rPr>
              <a:t> commits </a:t>
            </a:r>
            <a:r>
              <a:rPr lang="en-US" dirty="0" err="1">
                <a:solidFill>
                  <a:srgbClr val="008000"/>
                </a:solidFill>
                <a:highlight>
                  <a:srgbClr val="FFFFFF"/>
                </a:highlight>
              </a:rPr>
              <a:t>benghazi</a:t>
            </a:r>
            <a:r>
              <a:rPr lang="en-US" dirty="0">
                <a:solidFill>
                  <a:srgbClr val="008000"/>
                </a:solidFill>
                <a:highlight>
                  <a:srgbClr val="FFFFFF"/>
                </a:highlight>
              </a:rPr>
              <a:t> gaffe, saying us ?</a:t>
            </a:r>
            <a:r>
              <a:rPr lang="en-US" dirty="0" err="1">
                <a:solidFill>
                  <a:srgbClr val="008000"/>
                </a:solidFill>
                <a:highlight>
                  <a:srgbClr val="FFFFFF"/>
                </a:highlight>
              </a:rPr>
              <a:t>didn?t</a:t>
            </a:r>
            <a:r>
              <a:rPr lang="en-US" dirty="0">
                <a:solidFill>
                  <a:srgbClr val="008000"/>
                </a:solidFill>
                <a:highlight>
                  <a:srgbClr val="FFFFFF"/>
                </a:highlight>
              </a:rPr>
              <a:t> lose a single person? in </a:t>
            </a:r>
            <a:r>
              <a:rPr lang="en-US" dirty="0" err="1">
                <a:solidFill>
                  <a:srgbClr val="008000"/>
                </a:solidFill>
                <a:highlight>
                  <a:srgbClr val="FFFFFF"/>
                </a:highlight>
              </a:rPr>
              <a:t>libya</a:t>
            </a:r>
            <a:r>
              <a:rPr lang="en-US" dirty="0">
                <a:solidFill>
                  <a:srgbClr val="008000"/>
                </a:solidFill>
                <a:highlight>
                  <a:srgbClr val="FFFFFF"/>
                </a:highlight>
              </a:rPr>
              <a:t>: "</a:t>
            </a:r>
            <a:r>
              <a:rPr lang="en-US" dirty="0" err="1">
                <a:solidFill>
                  <a:srgbClr val="008000"/>
                </a:solidFill>
                <a:highlight>
                  <a:srgbClr val="FFFFFF"/>
                </a:highlight>
              </a:rPr>
              <a:t>liby</a:t>
            </a:r>
            <a:r>
              <a:rPr lang="en-US" dirty="0">
                <a:solidFill>
                  <a:srgbClr val="008000"/>
                </a:solidFill>
                <a:highlight>
                  <a:srgbClr val="FFFFFF"/>
                </a:highlight>
              </a:rPr>
              <a:t>... </a:t>
            </a:r>
            <a:r>
              <a:rPr lang="en-US" u="sng" dirty="0">
                <a:solidFill>
                  <a:srgbClr val="008000"/>
                </a:solidFill>
                <a:highlight>
                  <a:srgbClr val="FFFFFF"/>
                </a:highlight>
              </a:rPr>
              <a:t>https://t.co/ecb2imazjs</a:t>
            </a:r>
            <a:r>
              <a:rPr lang="en-US" dirty="0">
                <a:solidFill>
                  <a:srgbClr val="008000"/>
                </a:solidFill>
                <a:highlight>
                  <a:srgbClr val="FFFFFF"/>
                </a:highlight>
              </a:rPr>
              <a:t> via @</a:t>
            </a:r>
            <a:r>
              <a:rPr lang="en-US" dirty="0" err="1">
                <a:solidFill>
                  <a:srgbClr val="008000"/>
                </a:solidFill>
                <a:highlight>
                  <a:srgbClr val="FFFFFF"/>
                </a:highlight>
              </a:rPr>
              <a:t>thenewshype</a:t>
            </a:r>
            <a:endParaRPr lang="en-US" dirty="0">
              <a:solidFill>
                <a:srgbClr val="000000"/>
              </a:solidFill>
              <a:highlight>
                <a:srgbClr val="FFFFFF"/>
              </a:highlight>
            </a:endParaRPr>
          </a:p>
          <a:p>
            <a:r>
              <a:rPr lang="en-US" dirty="0">
                <a:solidFill>
                  <a:srgbClr val="008000"/>
                </a:solidFill>
                <a:highlight>
                  <a:srgbClr val="FFFFFF"/>
                </a:highlight>
              </a:rPr>
              <a:t># FP: remember the missing stinger missiles?... remember </a:t>
            </a:r>
            <a:r>
              <a:rPr lang="en-US" dirty="0" err="1">
                <a:solidFill>
                  <a:srgbClr val="008000"/>
                </a:solidFill>
                <a:highlight>
                  <a:srgbClr val="FFFFFF"/>
                </a:highlight>
              </a:rPr>
              <a:t>benghazi</a:t>
            </a:r>
            <a:r>
              <a:rPr lang="en-US" dirty="0">
                <a:solidFill>
                  <a:srgbClr val="008000"/>
                </a:solidFill>
                <a:highlight>
                  <a:srgbClr val="FFFFFF"/>
                </a:highlight>
              </a:rPr>
              <a:t>? well the pigs are about to fly and the sun is... </a:t>
            </a:r>
            <a:r>
              <a:rPr lang="en-US" u="sng" dirty="0">
                <a:solidFill>
                  <a:srgbClr val="008000"/>
                </a:solidFill>
                <a:highlight>
                  <a:srgbClr val="FFFFFF"/>
                </a:highlight>
              </a:rPr>
              <a:t>https://t.co/pcfeujjuko</a:t>
            </a:r>
            <a:endParaRPr lang="en-US" dirty="0">
              <a:solidFill>
                <a:srgbClr val="000000"/>
              </a:solidFill>
              <a:highlight>
                <a:srgbClr val="FFFFFF"/>
              </a:highlight>
            </a:endParaRPr>
          </a:p>
        </p:txBody>
      </p:sp>
    </p:spTree>
    <p:extLst>
      <p:ext uri="{BB962C8B-B14F-4D97-AF65-F5344CB8AC3E}">
        <p14:creationId xmlns:p14="http://schemas.microsoft.com/office/powerpoint/2010/main" val="237442277"/>
      </p:ext>
    </p:extLst>
  </p:cSld>
  <p:clrMapOvr>
    <a:masterClrMapping/>
  </p:clrMapOvr>
  <mc:AlternateContent xmlns:mc="http://schemas.openxmlformats.org/markup-compatibility/2006" xmlns:p14="http://schemas.microsoft.com/office/powerpoint/2010/main">
    <mc:Choice Requires="p14">
      <p:transition spd="slow" p14:dur="2000" advTm="75062"/>
    </mc:Choice>
    <mc:Fallback xmlns="">
      <p:transition spd="slow" advTm="7506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Sentiment</a:t>
            </a:r>
          </a:p>
        </p:txBody>
      </p:sp>
      <p:sp>
        <p:nvSpPr>
          <p:cNvPr id="3" name="Content Placeholder 2"/>
          <p:cNvSpPr>
            <a:spLocks noGrp="1"/>
          </p:cNvSpPr>
          <p:nvPr>
            <p:ph idx="1"/>
          </p:nvPr>
        </p:nvSpPr>
        <p:spPr/>
        <p:txBody>
          <a:bodyPr/>
          <a:lstStyle/>
          <a:p>
            <a:r>
              <a:rPr lang="en-US" dirty="0"/>
              <a:t>Several great tools</a:t>
            </a:r>
          </a:p>
          <a:p>
            <a:pPr lvl="1"/>
            <a:r>
              <a:rPr lang="en-US" dirty="0"/>
              <a:t>Microsoft’s </a:t>
            </a:r>
            <a:r>
              <a:rPr lang="en-US" dirty="0">
                <a:hlinkClick r:id="rId3"/>
              </a:rPr>
              <a:t>Text Analytics API</a:t>
            </a:r>
            <a:endParaRPr lang="en-US" dirty="0"/>
          </a:p>
          <a:p>
            <a:pPr lvl="1"/>
            <a:r>
              <a:rPr lang="en-US" dirty="0"/>
              <a:t>Python’s </a:t>
            </a:r>
            <a:r>
              <a:rPr lang="en-US" dirty="0">
                <a:hlinkClick r:id="rId4"/>
              </a:rPr>
              <a:t>sentiment_classifier</a:t>
            </a:r>
            <a:endParaRPr lang="en-US" dirty="0"/>
          </a:p>
          <a:p>
            <a:pPr lvl="1"/>
            <a:r>
              <a:rPr lang="en-US" dirty="0">
                <a:hlinkClick r:id="rId5"/>
              </a:rPr>
              <a:t>Sentiment140</a:t>
            </a:r>
            <a:endParaRPr lang="en-US" dirty="0"/>
          </a:p>
          <a:p>
            <a:r>
              <a:rPr lang="en-US" dirty="0"/>
              <a:t>A few techniques and datasets</a:t>
            </a:r>
          </a:p>
          <a:p>
            <a:pPr lvl="1"/>
            <a:r>
              <a:rPr lang="en-US" dirty="0">
                <a:hlinkClick r:id="rId6"/>
              </a:rPr>
              <a:t>“Deeply Moving”</a:t>
            </a:r>
            <a:r>
              <a:rPr lang="en-US" dirty="0"/>
              <a:t> (RNNs for sentiment in movie reviews)</a:t>
            </a:r>
          </a:p>
          <a:p>
            <a:pPr lvl="1"/>
            <a:r>
              <a:rPr lang="en-US" dirty="0" err="1">
                <a:hlinkClick r:id="rId7"/>
              </a:rPr>
              <a:t>SentiWordNet</a:t>
            </a:r>
            <a:r>
              <a:rPr lang="en-US" dirty="0"/>
              <a:t> (WordNet with sentiment tags)</a:t>
            </a:r>
          </a:p>
          <a:p>
            <a:pPr lvl="1"/>
            <a:endParaRPr lang="en-US" dirty="0"/>
          </a:p>
        </p:txBody>
      </p:sp>
    </p:spTree>
    <p:extLst>
      <p:ext uri="{BB962C8B-B14F-4D97-AF65-F5344CB8AC3E}">
        <p14:creationId xmlns:p14="http://schemas.microsoft.com/office/powerpoint/2010/main" val="2574871525"/>
      </p:ext>
    </p:extLst>
  </p:cSld>
  <p:clrMapOvr>
    <a:masterClrMapping/>
  </p:clrMapOvr>
  <mc:AlternateContent xmlns:mc="http://schemas.openxmlformats.org/markup-compatibility/2006" xmlns:p14="http://schemas.microsoft.com/office/powerpoint/2010/main">
    <mc:Choice Requires="p14">
      <p:transition spd="slow" p14:dur="2000" advTm="52498"/>
    </mc:Choice>
    <mc:Fallback xmlns="">
      <p:transition spd="slow" advTm="52498"/>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 Sentiment </a:t>
            </a:r>
            <a:r>
              <a:rPr lang="en-US" i="1" dirty="0"/>
              <a:t>In Arabic</a:t>
            </a:r>
            <a:endParaRPr lang="en-US" dirty="0"/>
          </a:p>
        </p:txBody>
      </p:sp>
      <p:pic>
        <p:nvPicPr>
          <p:cNvPr id="4" name="Content Placeholder 3"/>
          <p:cNvPicPr>
            <a:picLocks noGrp="1" noChangeAspect="1"/>
          </p:cNvPicPr>
          <p:nvPr>
            <p:ph idx="1"/>
          </p:nvPr>
        </p:nvPicPr>
        <p:blipFill>
          <a:blip r:embed="rId3"/>
          <a:stretch>
            <a:fillRect/>
          </a:stretch>
        </p:blipFill>
        <p:spPr>
          <a:xfrm>
            <a:off x="3490912" y="3171031"/>
            <a:ext cx="5124450" cy="1447800"/>
          </a:xfrm>
          <a:prstGeom prst="rect">
            <a:avLst/>
          </a:prstGeom>
        </p:spPr>
      </p:pic>
    </p:spTree>
    <p:extLst>
      <p:ext uri="{BB962C8B-B14F-4D97-AF65-F5344CB8AC3E}">
        <p14:creationId xmlns:p14="http://schemas.microsoft.com/office/powerpoint/2010/main" val="280193048"/>
      </p:ext>
    </p:extLst>
  </p:cSld>
  <p:clrMapOvr>
    <a:masterClrMapping/>
  </p:clrMapOvr>
  <mc:AlternateContent xmlns:mc="http://schemas.openxmlformats.org/markup-compatibility/2006" xmlns:p14="http://schemas.microsoft.com/office/powerpoint/2010/main">
    <mc:Choice Requires="p14">
      <p:transition spd="slow" p14:dur="2000" advTm="41127"/>
    </mc:Choice>
    <mc:Fallback xmlns="">
      <p:transition spd="slow" advTm="4112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Sentiment</a:t>
            </a:r>
          </a:p>
        </p:txBody>
      </p:sp>
      <p:sp>
        <p:nvSpPr>
          <p:cNvPr id="3" name="Content Placeholder 2"/>
          <p:cNvSpPr>
            <a:spLocks noGrp="1"/>
          </p:cNvSpPr>
          <p:nvPr>
            <p:ph sz="half" idx="1"/>
          </p:nvPr>
        </p:nvSpPr>
        <p:spPr>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i="1" dirty="0"/>
              <a:t>An MIT linguistics professor was lecturing his class the other day. </a:t>
            </a:r>
          </a:p>
          <a:p>
            <a:r>
              <a:rPr lang="en-US" i="1" dirty="0"/>
              <a:t>"In English," he said, "a double negative forms a positive. However, in some languages, such as Russian, a double negative remains a negative. But there isn't a single language, not one, in which a double positive can express a negative."</a:t>
            </a:r>
          </a:p>
          <a:p>
            <a:endParaRPr lang="en-US" i="1" dirty="0"/>
          </a:p>
          <a:p>
            <a:r>
              <a:rPr lang="en-US" i="1" dirty="0"/>
              <a:t>A voice from the back of the room piped up, "Yeah, right."</a:t>
            </a:r>
          </a:p>
        </p:txBody>
      </p:sp>
      <p:sp>
        <p:nvSpPr>
          <p:cNvPr id="4" name="Content Placeholder 3"/>
          <p:cNvSpPr>
            <a:spLocks noGrp="1"/>
          </p:cNvSpPr>
          <p:nvPr>
            <p:ph sz="half" idx="2"/>
          </p:nvPr>
        </p:nvSpPr>
        <p:spPr/>
        <p:txBody>
          <a:bodyPr>
            <a:normAutofit fontScale="92500" lnSpcReduction="10000"/>
          </a:bodyPr>
          <a:lstStyle/>
          <a:p>
            <a:r>
              <a:rPr lang="en-US" dirty="0"/>
              <a:t>Sentiment based on single words alone is difficult, you need to take context and language into account.</a:t>
            </a:r>
          </a:p>
          <a:p>
            <a:endParaRPr lang="en-US" dirty="0"/>
          </a:p>
        </p:txBody>
      </p:sp>
      <p:pic>
        <p:nvPicPr>
          <p:cNvPr id="5" name="Picture 4"/>
          <p:cNvPicPr>
            <a:picLocks noChangeAspect="1"/>
          </p:cNvPicPr>
          <p:nvPr/>
        </p:nvPicPr>
        <p:blipFill>
          <a:blip r:embed="rId2"/>
          <a:stretch>
            <a:fillRect/>
          </a:stretch>
        </p:blipFill>
        <p:spPr>
          <a:xfrm>
            <a:off x="6137864" y="3276508"/>
            <a:ext cx="4410372" cy="2488954"/>
          </a:xfrm>
          <a:prstGeom prst="rect">
            <a:avLst/>
          </a:prstGeom>
        </p:spPr>
      </p:pic>
    </p:spTree>
    <p:extLst>
      <p:ext uri="{BB962C8B-B14F-4D97-AF65-F5344CB8AC3E}">
        <p14:creationId xmlns:p14="http://schemas.microsoft.com/office/powerpoint/2010/main" val="1048382186"/>
      </p:ext>
    </p:extLst>
  </p:cSld>
  <p:clrMapOvr>
    <a:masterClrMapping/>
  </p:clrMapOvr>
  <mc:AlternateContent xmlns:mc="http://schemas.openxmlformats.org/markup-compatibility/2006" xmlns:p14="http://schemas.microsoft.com/office/powerpoint/2010/main">
    <mc:Choice Requires="p14">
      <p:transition spd="slow" p14:dur="2000" advTm="21304"/>
    </mc:Choice>
    <mc:Fallback xmlns="">
      <p:transition spd="slow" advTm="2130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Sentiment Analysis Options in Python</a:t>
            </a:r>
          </a:p>
        </p:txBody>
      </p:sp>
      <p:sp>
        <p:nvSpPr>
          <p:cNvPr id="3" name="Content Placeholder 2"/>
          <p:cNvSpPr>
            <a:spLocks noGrp="1"/>
          </p:cNvSpPr>
          <p:nvPr>
            <p:ph idx="1"/>
          </p:nvPr>
        </p:nvSpPr>
        <p:spPr>
          <a:xfrm>
            <a:off x="676656" y="2011679"/>
            <a:ext cx="10753725" cy="4399059"/>
          </a:xfrm>
        </p:spPr>
        <p:txBody>
          <a:bodyPr>
            <a:normAutofit fontScale="92500" lnSpcReduction="20000"/>
          </a:bodyPr>
          <a:lstStyle/>
          <a:p>
            <a:r>
              <a:rPr lang="en-US" dirty="0">
                <a:hlinkClick r:id="rId2"/>
              </a:rPr>
              <a:t>sentiment_classifier</a:t>
            </a:r>
            <a:endParaRPr lang="en-US" dirty="0"/>
          </a:p>
          <a:p>
            <a:pPr lvl="1"/>
            <a:r>
              <a:rPr lang="en-US" dirty="0"/>
              <a:t>Based on </a:t>
            </a:r>
            <a:r>
              <a:rPr lang="en-US" dirty="0" err="1"/>
              <a:t>SentiWordNet</a:t>
            </a:r>
            <a:endParaRPr lang="en-US" dirty="0"/>
          </a:p>
          <a:p>
            <a:pPr lvl="1"/>
            <a:r>
              <a:rPr lang="en-US" dirty="0"/>
              <a:t>Easy to install and use</a:t>
            </a:r>
          </a:p>
          <a:p>
            <a:pPr lvl="1"/>
            <a:r>
              <a:rPr lang="en-US" dirty="0"/>
              <a:t>Free as in beer</a:t>
            </a:r>
          </a:p>
          <a:p>
            <a:pPr lvl="1"/>
            <a:r>
              <a:rPr lang="en-US" dirty="0"/>
              <a:t>GPL License</a:t>
            </a:r>
          </a:p>
          <a:p>
            <a:r>
              <a:rPr lang="en-US" dirty="0">
                <a:hlinkClick r:id="rId3"/>
              </a:rPr>
              <a:t>Microsoft Text Analytics</a:t>
            </a:r>
            <a:endParaRPr lang="en-US" dirty="0"/>
          </a:p>
          <a:p>
            <a:pPr lvl="1"/>
            <a:r>
              <a:rPr lang="en-US" dirty="0"/>
              <a:t>REST-based API</a:t>
            </a:r>
          </a:p>
          <a:p>
            <a:pPr lvl="1"/>
            <a:r>
              <a:rPr lang="en-US" dirty="0"/>
              <a:t>Supports Batching</a:t>
            </a:r>
          </a:p>
          <a:p>
            <a:pPr lvl="1"/>
            <a:r>
              <a:rPr lang="en-US" dirty="0"/>
              <a:t>Cheap Pay-Per-Use Model</a:t>
            </a:r>
          </a:p>
          <a:p>
            <a:r>
              <a:rPr lang="en-US" dirty="0"/>
              <a:t>Roll Your Own</a:t>
            </a:r>
          </a:p>
          <a:p>
            <a:pPr lvl="1"/>
            <a:r>
              <a:rPr lang="en-US" dirty="0"/>
              <a:t>Some publicly available data exists</a:t>
            </a:r>
          </a:p>
          <a:p>
            <a:pPr lvl="1"/>
            <a:r>
              <a:rPr lang="en-US" dirty="0"/>
              <a:t>Even more free</a:t>
            </a:r>
          </a:p>
          <a:p>
            <a:pPr lvl="1"/>
            <a:r>
              <a:rPr lang="en-US" dirty="0"/>
              <a:t>Performance is … :-S</a:t>
            </a:r>
          </a:p>
        </p:txBody>
      </p:sp>
    </p:spTree>
    <p:extLst>
      <p:ext uri="{BB962C8B-B14F-4D97-AF65-F5344CB8AC3E}">
        <p14:creationId xmlns:p14="http://schemas.microsoft.com/office/powerpoint/2010/main" val="1799934694"/>
      </p:ext>
    </p:extLst>
  </p:cSld>
  <p:clrMapOvr>
    <a:masterClrMapping/>
  </p:clrMapOvr>
  <mc:AlternateContent xmlns:mc="http://schemas.openxmlformats.org/markup-compatibility/2006" xmlns:p14="http://schemas.microsoft.com/office/powerpoint/2010/main">
    <mc:Choice Requires="p14">
      <p:transition spd="slow" p14:dur="2000" advTm="7447"/>
    </mc:Choice>
    <mc:Fallback xmlns="">
      <p:transition spd="slow" advTm="744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Sentiment Analyzer</a:t>
            </a:r>
          </a:p>
        </p:txBody>
      </p:sp>
      <p:sp>
        <p:nvSpPr>
          <p:cNvPr id="3" name="Content Placeholder 2"/>
          <p:cNvSpPr>
            <a:spLocks noGrp="1"/>
          </p:cNvSpPr>
          <p:nvPr>
            <p:ph idx="1"/>
          </p:nvPr>
        </p:nvSpPr>
        <p:spPr/>
        <p:txBody>
          <a:bodyPr/>
          <a:lstStyle/>
          <a:p>
            <a:r>
              <a:rPr lang="en-US" dirty="0"/>
              <a:t>What Training Data?</a:t>
            </a:r>
          </a:p>
          <a:p>
            <a:pPr lvl="1"/>
            <a:r>
              <a:rPr lang="en-US" dirty="0" err="1"/>
              <a:t>SentiWordNet</a:t>
            </a:r>
            <a:r>
              <a:rPr lang="en-US" dirty="0"/>
              <a:t> is easy to use, but is word-based and English</a:t>
            </a:r>
          </a:p>
          <a:p>
            <a:pPr lvl="1"/>
            <a:r>
              <a:rPr lang="en-US" dirty="0"/>
              <a:t>We could accumulate scores for the words within tweets from this list</a:t>
            </a:r>
          </a:p>
          <a:p>
            <a:r>
              <a:rPr lang="en-US" dirty="0"/>
              <a:t>Binary Classifier? Or </a:t>
            </a:r>
            <a:r>
              <a:rPr lang="en-US" dirty="0" err="1"/>
              <a:t>Regressor</a:t>
            </a:r>
            <a:r>
              <a:rPr lang="en-US" dirty="0"/>
              <a:t>? Or Multiple </a:t>
            </a:r>
            <a:r>
              <a:rPr lang="en-US" dirty="0" err="1"/>
              <a:t>Regressor</a:t>
            </a:r>
            <a:r>
              <a:rPr lang="en-US" dirty="0"/>
              <a:t> (</a:t>
            </a:r>
            <a:r>
              <a:rPr lang="en-US" dirty="0" err="1"/>
              <a:t>pos</a:t>
            </a:r>
            <a:r>
              <a:rPr lang="en-US" dirty="0"/>
              <a:t>/</a:t>
            </a:r>
            <a:r>
              <a:rPr lang="en-US" dirty="0" err="1"/>
              <a:t>neg</a:t>
            </a:r>
            <a:r>
              <a:rPr lang="en-US" dirty="0"/>
              <a:t>)?</a:t>
            </a:r>
          </a:p>
          <a:p>
            <a:pPr lvl="1"/>
            <a:r>
              <a:rPr lang="en-US" dirty="0"/>
              <a:t>Training data has positive and negative scores – let’s go with that</a:t>
            </a:r>
          </a:p>
          <a:p>
            <a:r>
              <a:rPr lang="en-US" dirty="0"/>
              <a:t>Dealing With Arabic</a:t>
            </a:r>
          </a:p>
          <a:p>
            <a:pPr lvl="1"/>
            <a:r>
              <a:rPr lang="en-US" dirty="0"/>
              <a:t>Translate </a:t>
            </a:r>
            <a:r>
              <a:rPr lang="en-US" dirty="0" err="1"/>
              <a:t>SentiWordNet</a:t>
            </a:r>
            <a:r>
              <a:rPr lang="en-US" dirty="0"/>
              <a:t> words and use those</a:t>
            </a:r>
          </a:p>
          <a:p>
            <a:pPr lvl="1"/>
            <a:endParaRPr lang="en-US" dirty="0"/>
          </a:p>
          <a:p>
            <a:pPr marL="4572" lvl="1" indent="0">
              <a:buNone/>
            </a:pPr>
            <a:endParaRPr lang="en-US" dirty="0"/>
          </a:p>
        </p:txBody>
      </p:sp>
    </p:spTree>
    <p:extLst>
      <p:ext uri="{BB962C8B-B14F-4D97-AF65-F5344CB8AC3E}">
        <p14:creationId xmlns:p14="http://schemas.microsoft.com/office/powerpoint/2010/main" val="1361246198"/>
      </p:ext>
    </p:extLst>
  </p:cSld>
  <p:clrMapOvr>
    <a:masterClrMapping/>
  </p:clrMapOvr>
  <mc:AlternateContent xmlns:mc="http://schemas.openxmlformats.org/markup-compatibility/2006" xmlns:p14="http://schemas.microsoft.com/office/powerpoint/2010/main">
    <mc:Choice Requires="p14">
      <p:transition spd="slow" p14:dur="2000" advTm="52115"/>
    </mc:Choice>
    <mc:Fallback xmlns="">
      <p:transition spd="slow" advTm="5211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 Will Robinson</a:t>
            </a:r>
          </a:p>
        </p:txBody>
      </p:sp>
      <p:sp>
        <p:nvSpPr>
          <p:cNvPr id="3" name="Content Placeholder 2"/>
          <p:cNvSpPr>
            <a:spLocks noGrp="1"/>
          </p:cNvSpPr>
          <p:nvPr>
            <p:ph idx="1"/>
          </p:nvPr>
        </p:nvSpPr>
        <p:spPr>
          <a:xfrm>
            <a:off x="676656" y="2011680"/>
            <a:ext cx="10753725" cy="4116977"/>
          </a:xfrm>
        </p:spPr>
        <p:txBody>
          <a:bodyPr>
            <a:normAutofit/>
          </a:bodyPr>
          <a:lstStyle/>
          <a:p>
            <a:r>
              <a:rPr lang="en-US" dirty="0"/>
              <a:t>Almost everything I said on the previous slide is a problem</a:t>
            </a:r>
          </a:p>
          <a:p>
            <a:r>
              <a:rPr lang="en-US" dirty="0"/>
              <a:t>I’m using word-based data, which will not work well (see, right there it would have failed)</a:t>
            </a:r>
          </a:p>
          <a:p>
            <a:r>
              <a:rPr lang="en-US" dirty="0"/>
              <a:t>I’m translating English to Arabic, thus losing linguistic context</a:t>
            </a:r>
          </a:p>
          <a:p>
            <a:r>
              <a:rPr lang="en-US" dirty="0"/>
              <a:t>Why am I doing this?</a:t>
            </a:r>
          </a:p>
          <a:p>
            <a:pPr lvl="1"/>
            <a:r>
              <a:rPr lang="en-US" dirty="0"/>
              <a:t>First, it’s a better demo than “invoke this library”</a:t>
            </a:r>
          </a:p>
          <a:p>
            <a:pPr lvl="1"/>
            <a:r>
              <a:rPr lang="en-US" dirty="0"/>
              <a:t>Second, it provides a great “null hypothesis” – if your library you’re paying money for can’t do better than this garbage, get a new one</a:t>
            </a:r>
          </a:p>
          <a:p>
            <a:pPr lvl="1"/>
            <a:r>
              <a:rPr lang="en-US" dirty="0"/>
              <a:t>Third, it can help guide manual labeling – start the labelers on tweets that show sentiment</a:t>
            </a:r>
          </a:p>
        </p:txBody>
      </p:sp>
    </p:spTree>
    <p:extLst>
      <p:ext uri="{BB962C8B-B14F-4D97-AF65-F5344CB8AC3E}">
        <p14:creationId xmlns:p14="http://schemas.microsoft.com/office/powerpoint/2010/main" val="3127412778"/>
      </p:ext>
    </p:extLst>
  </p:cSld>
  <p:clrMapOvr>
    <a:masterClrMapping/>
  </p:clrMapOvr>
  <mc:AlternateContent xmlns:mc="http://schemas.openxmlformats.org/markup-compatibility/2006" xmlns:p14="http://schemas.microsoft.com/office/powerpoint/2010/main">
    <mc:Choice Requires="p14">
      <p:transition spd="slow" p14:dur="2000" advTm="31036"/>
    </mc:Choice>
    <mc:Fallback xmlns="">
      <p:transition spd="slow" advTm="3103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t>
            </a:r>
            <a:r>
              <a:rPr lang="en-US" dirty="0" err="1"/>
              <a:t>SentiWordNet</a:t>
            </a:r>
            <a:endParaRPr lang="en-US" dirty="0"/>
          </a:p>
        </p:txBody>
      </p:sp>
      <p:sp>
        <p:nvSpPr>
          <p:cNvPr id="3" name="Content Placeholder 2"/>
          <p:cNvSpPr>
            <a:spLocks noGrp="1"/>
          </p:cNvSpPr>
          <p:nvPr>
            <p:ph idx="1"/>
          </p:nvPr>
        </p:nvSpPr>
        <p:spPr/>
        <p:txBody>
          <a:bodyPr/>
          <a:lstStyle/>
          <a:p>
            <a:r>
              <a:rPr lang="en-US" dirty="0" err="1"/>
              <a:t>SentiWordNet</a:t>
            </a:r>
            <a:r>
              <a:rPr lang="en-US" dirty="0"/>
              <a:t> starts with a comment block (lines starting with ‘#’)</a:t>
            </a:r>
          </a:p>
          <a:p>
            <a:r>
              <a:rPr lang="en-US" dirty="0"/>
              <a:t>Each line is tab-delimited, with the first two making up a key</a:t>
            </a:r>
          </a:p>
          <a:p>
            <a:r>
              <a:rPr lang="en-US" dirty="0"/>
              <a:t>The fifth is space-delimited terms, in the format </a:t>
            </a:r>
            <a:r>
              <a:rPr lang="en-US" dirty="0">
                <a:latin typeface="Consolas" panose="020B0609020204030204" pitchFamily="49" charset="0"/>
              </a:rPr>
              <a:t>&lt;term&gt;#&lt;sense number&gt;</a:t>
            </a:r>
          </a:p>
        </p:txBody>
      </p:sp>
      <p:sp>
        <p:nvSpPr>
          <p:cNvPr id="5" name="Rectangle 4"/>
          <p:cNvSpPr/>
          <p:nvPr/>
        </p:nvSpPr>
        <p:spPr>
          <a:xfrm>
            <a:off x="676655" y="3549640"/>
            <a:ext cx="10753343" cy="2308324"/>
          </a:xfrm>
          <a:prstGeom prst="rect">
            <a:avLst/>
          </a:prstGeom>
          <a:solidFill>
            <a:schemeClr val="tx1"/>
          </a:solidFill>
        </p:spPr>
        <p:txBody>
          <a:bodyPr wrap="square">
            <a:spAutoFit/>
          </a:bodyPr>
          <a:lstStyle/>
          <a:p>
            <a:r>
              <a:rPr lang="en-US" dirty="0">
                <a:solidFill>
                  <a:srgbClr val="000000"/>
                </a:solidFill>
                <a:highlight>
                  <a:srgbClr val="FFFFFF"/>
                </a:highlight>
              </a:rPr>
              <a:t>lines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sc</a:t>
            </a:r>
            <a:r>
              <a:rPr lang="en-US" b="1" dirty="0" err="1">
                <a:solidFill>
                  <a:srgbClr val="000080"/>
                </a:solidFill>
                <a:highlight>
                  <a:srgbClr val="FFFFFF"/>
                </a:highlight>
              </a:rPr>
              <a:t>.</a:t>
            </a:r>
            <a:r>
              <a:rPr lang="en-US" dirty="0" err="1">
                <a:solidFill>
                  <a:srgbClr val="000000"/>
                </a:solidFill>
                <a:highlight>
                  <a:srgbClr val="FFFFFF"/>
                </a:highlight>
              </a:rPr>
              <a:t>textFile</a:t>
            </a:r>
            <a:r>
              <a:rPr lang="en-US" b="1" dirty="0">
                <a:solidFill>
                  <a:srgbClr val="000080"/>
                </a:solidFill>
                <a:highlight>
                  <a:srgbClr val="FFFFFF"/>
                </a:highlight>
              </a:rPr>
              <a:t>(</a:t>
            </a:r>
            <a:r>
              <a:rPr lang="en-US" dirty="0">
                <a:solidFill>
                  <a:srgbClr val="808080"/>
                </a:solidFill>
                <a:highlight>
                  <a:srgbClr val="FFFFFF"/>
                </a:highlight>
              </a:rPr>
              <a:t>'</a:t>
            </a:r>
            <a:r>
              <a:rPr lang="en-US" u="sng" dirty="0" err="1">
                <a:solidFill>
                  <a:srgbClr val="808080"/>
                </a:solidFill>
                <a:highlight>
                  <a:srgbClr val="FFFFFF"/>
                </a:highlight>
              </a:rPr>
              <a:t>wasb</a:t>
            </a:r>
            <a:r>
              <a:rPr lang="en-US" u="sng" dirty="0">
                <a:solidFill>
                  <a:srgbClr val="808080"/>
                </a:solidFill>
                <a:highlight>
                  <a:srgbClr val="FFFFFF"/>
                </a:highlight>
              </a:rPr>
              <a:t>:///datasets/SentiWordNet_3.0.0_20130122.txt</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filtered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lines</a:t>
            </a:r>
            <a:r>
              <a:rPr lang="en-US" b="1" dirty="0" err="1">
                <a:solidFill>
                  <a:srgbClr val="000080"/>
                </a:solidFill>
                <a:highlight>
                  <a:srgbClr val="FFFFFF"/>
                </a:highlight>
              </a:rPr>
              <a:t>.</a:t>
            </a:r>
            <a:r>
              <a:rPr lang="en-US" dirty="0" err="1">
                <a:solidFill>
                  <a:srgbClr val="000000"/>
                </a:solidFill>
                <a:highlight>
                  <a:srgbClr val="FFFFFF"/>
                </a:highlight>
              </a:rPr>
              <a:t>filter</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find</a:t>
            </a:r>
            <a:r>
              <a:rPr lang="en-US" b="1" dirty="0">
                <a:solidFill>
                  <a:srgbClr val="000080"/>
                </a:solidFill>
                <a:highlight>
                  <a:srgbClr val="FFFFFF"/>
                </a:highlight>
              </a:rPr>
              <a:t>(</a:t>
            </a:r>
            <a:r>
              <a:rPr lang="en-US" dirty="0">
                <a:solidFill>
                  <a:srgbClr val="808080"/>
                </a:solidFill>
                <a:highlight>
                  <a:srgbClr val="FFFFFF"/>
                </a:highlight>
              </a:rPr>
              <a:t>u'#'</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parsed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filtered</a:t>
            </a:r>
            <a:r>
              <a:rPr lang="en-US" b="1" dirty="0" err="1">
                <a:solidFill>
                  <a:srgbClr val="000080"/>
                </a:solidFill>
                <a:highlight>
                  <a:srgbClr val="FFFFFF"/>
                </a:highlight>
              </a:rPr>
              <a:t>.</a:t>
            </a:r>
            <a:r>
              <a:rPr lang="en-US" dirty="0" err="1">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split</a:t>
            </a:r>
            <a:r>
              <a:rPr lang="en-US" b="1" dirty="0">
                <a:solidFill>
                  <a:srgbClr val="000080"/>
                </a:solidFill>
                <a:highlight>
                  <a:srgbClr val="FFFFFF"/>
                </a:highlight>
              </a:rPr>
              <a:t>(</a:t>
            </a:r>
            <a:r>
              <a:rPr lang="en-US" dirty="0">
                <a:solidFill>
                  <a:srgbClr val="808080"/>
                </a:solidFill>
                <a:highlight>
                  <a:srgbClr val="FFFFFF"/>
                </a:highlight>
              </a:rPr>
              <a:t>'\t'</a:t>
            </a:r>
            <a:r>
              <a:rPr lang="en-US" b="1" dirty="0">
                <a:solidFill>
                  <a:srgbClr val="000080"/>
                </a:solidFill>
                <a:highlight>
                  <a:srgbClr val="FFFFFF"/>
                </a:highlight>
              </a:rPr>
              <a:t>)).</a:t>
            </a:r>
            <a:r>
              <a:rPr lang="en-US" dirty="0">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p>
          <a:p>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float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2</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float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FF0000"/>
                </a:solidFill>
                <a:highlight>
                  <a:srgbClr val="FFFFFF"/>
                </a:highlight>
              </a:rPr>
              <a:t>3</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'words'</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err="1">
                <a:solidFill>
                  <a:srgbClr val="000000"/>
                </a:solidFill>
                <a:highlight>
                  <a:srgbClr val="FFFFFF"/>
                </a:highlight>
              </a:rPr>
              <a:t>word</a:t>
            </a:r>
            <a:r>
              <a:rPr lang="en-US" b="1" dirty="0" err="1">
                <a:solidFill>
                  <a:srgbClr val="000080"/>
                </a:solidFill>
                <a:highlight>
                  <a:srgbClr val="FFFFFF"/>
                </a:highlight>
              </a:rPr>
              <a:t>.</a:t>
            </a:r>
            <a:r>
              <a:rPr lang="en-US" dirty="0" err="1">
                <a:solidFill>
                  <a:srgbClr val="000000"/>
                </a:solidFill>
                <a:highlight>
                  <a:srgbClr val="FFFFFF"/>
                </a:highlight>
              </a:rPr>
              <a:t>split</a:t>
            </a:r>
            <a:r>
              <a:rPr lang="en-US" b="1" dirty="0">
                <a:solidFill>
                  <a:srgbClr val="000080"/>
                </a:solidFill>
                <a:highlight>
                  <a:srgbClr val="FFFFFF"/>
                </a:highlight>
              </a:rPr>
              <a:t>(</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FF0000"/>
                </a:solidFill>
                <a:highlight>
                  <a:srgbClr val="FFFFFF"/>
                </a:highlight>
              </a:rPr>
              <a:t>0</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4</a:t>
            </a:r>
            <a:r>
              <a:rPr lang="en-US" b="1" dirty="0">
                <a:solidFill>
                  <a:srgbClr val="000080"/>
                </a:solidFill>
                <a:highlight>
                  <a:srgbClr val="FFFFFF"/>
                </a:highlight>
              </a:rPr>
              <a:t>].</a:t>
            </a:r>
            <a:r>
              <a:rPr lang="en-US" dirty="0">
                <a:solidFill>
                  <a:srgbClr val="000000"/>
                </a:solidFill>
                <a:highlight>
                  <a:srgbClr val="FFFFFF"/>
                </a:highlight>
              </a:rPr>
              <a:t>split</a:t>
            </a:r>
            <a:r>
              <a:rPr lang="en-US" b="1" dirty="0">
                <a:solidFill>
                  <a:srgbClr val="000080"/>
                </a:solidFill>
                <a:highlight>
                  <a:srgbClr val="FFFFFF"/>
                </a:highlight>
              </a:rPr>
              <a:t>(</a:t>
            </a:r>
            <a:r>
              <a:rPr lang="en-US" dirty="0">
                <a:solidFill>
                  <a:srgbClr val="80808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inverted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parsed</a:t>
            </a:r>
            <a:r>
              <a:rPr lang="en-US" b="1" dirty="0" err="1">
                <a:solidFill>
                  <a:srgbClr val="000080"/>
                </a:solidFill>
                <a:highlight>
                  <a:srgbClr val="FFFFFF"/>
                </a:highlight>
              </a:rPr>
              <a:t>.</a:t>
            </a:r>
            <a:r>
              <a:rPr lang="en-US" dirty="0" err="1">
                <a:solidFill>
                  <a:srgbClr val="000000"/>
                </a:solidFill>
                <a:highlight>
                  <a:srgbClr val="FFFFFF"/>
                </a:highlight>
              </a:rPr>
              <a:t>flatMap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word</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FF0000"/>
                </a:solidFill>
                <a:highlight>
                  <a:srgbClr val="FFFFFF"/>
                </a:highlight>
              </a:rPr>
              <a:t>1</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r>
              <a:rPr lang="en-US" dirty="0" err="1">
                <a:solidFill>
                  <a:srgbClr val="000000"/>
                </a:solidFill>
                <a:highlight>
                  <a:srgbClr val="FFFFFF"/>
                </a:highlight>
              </a:rPr>
              <a:t>collectAsMap</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inverted</a:t>
            </a:r>
            <a:r>
              <a:rPr lang="en-US" b="1" dirty="0">
                <a:solidFill>
                  <a:srgbClr val="000080"/>
                </a:solidFill>
                <a:highlight>
                  <a:srgbClr val="FFFFFF"/>
                </a:highlight>
              </a:rPr>
              <a:t>[</a:t>
            </a:r>
            <a:r>
              <a:rPr lang="en-US" dirty="0">
                <a:solidFill>
                  <a:srgbClr val="808080"/>
                </a:solidFill>
                <a:highlight>
                  <a:srgbClr val="FFFFFF"/>
                </a:highlight>
              </a:rPr>
              <a:t>'scorned'</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a:t>
            </a:r>
            <a:r>
              <a:rPr lang="en-US" dirty="0" err="1">
                <a:solidFill>
                  <a:srgbClr val="008000"/>
                </a:solidFill>
                <a:highlight>
                  <a:srgbClr val="FFFFFF"/>
                </a:highlight>
              </a:rPr>
              <a:t>neg</a:t>
            </a:r>
            <a:r>
              <a:rPr lang="en-US" dirty="0">
                <a:solidFill>
                  <a:srgbClr val="008000"/>
                </a:solidFill>
                <a:highlight>
                  <a:srgbClr val="FFFFFF"/>
                </a:highlight>
              </a:rPr>
              <a:t>': 0.25, '</a:t>
            </a:r>
            <a:r>
              <a:rPr lang="en-US" dirty="0" err="1">
                <a:solidFill>
                  <a:srgbClr val="008000"/>
                </a:solidFill>
                <a:highlight>
                  <a:srgbClr val="FFFFFF"/>
                </a:highlight>
              </a:rPr>
              <a:t>pos</a:t>
            </a:r>
            <a:r>
              <a:rPr lang="en-US" dirty="0">
                <a:solidFill>
                  <a:srgbClr val="008000"/>
                </a:solidFill>
                <a:highlight>
                  <a:srgbClr val="FFFFFF"/>
                </a:highlight>
              </a:rPr>
              <a:t>': 0.25}</a:t>
            </a:r>
            <a:endParaRPr lang="en-US" dirty="0">
              <a:solidFill>
                <a:srgbClr val="000000"/>
              </a:solidFill>
              <a:highlight>
                <a:srgbClr val="FFFFFF"/>
              </a:highlight>
            </a:endParaRPr>
          </a:p>
        </p:txBody>
      </p:sp>
    </p:spTree>
    <p:extLst>
      <p:ext uri="{BB962C8B-B14F-4D97-AF65-F5344CB8AC3E}">
        <p14:creationId xmlns:p14="http://schemas.microsoft.com/office/powerpoint/2010/main" val="1972277226"/>
      </p:ext>
    </p:extLst>
  </p:cSld>
  <p:clrMapOvr>
    <a:masterClrMapping/>
  </p:clrMapOvr>
  <mc:AlternateContent xmlns:mc="http://schemas.openxmlformats.org/markup-compatibility/2006" xmlns:p14="http://schemas.microsoft.com/office/powerpoint/2010/main">
    <mc:Choice Requires="p14">
      <p:transition spd="slow" p14:dur="2000" advTm="125969"/>
    </mc:Choice>
    <mc:Fallback xmlns="">
      <p:transition spd="slow" advTm="12596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Just To Warn You…</a:t>
            </a:r>
          </a:p>
        </p:txBody>
      </p:sp>
      <p:sp>
        <p:nvSpPr>
          <p:cNvPr id="4" name="Content Placeholder 3"/>
          <p:cNvSpPr>
            <a:spLocks noGrp="1"/>
          </p:cNvSpPr>
          <p:nvPr>
            <p:ph sz="half" idx="1"/>
          </p:nvPr>
        </p:nvSpPr>
        <p:spPr/>
        <p:txBody>
          <a:bodyPr/>
          <a:lstStyle/>
          <a:p>
            <a:r>
              <a:rPr lang="en-US" dirty="0"/>
              <a:t>Sometimes my presentation might be like…</a:t>
            </a:r>
          </a:p>
        </p:txBody>
      </p:sp>
      <p:pic>
        <p:nvPicPr>
          <p:cNvPr id="6" name="Content Placeholder 5"/>
          <p:cNvPicPr>
            <a:picLocks noGrp="1" noChangeAspect="1"/>
          </p:cNvPicPr>
          <p:nvPr>
            <p:ph sz="half" idx="2"/>
          </p:nvPr>
        </p:nvPicPr>
        <p:blipFill>
          <a:blip r:embed="rId3"/>
          <a:stretch>
            <a:fillRect/>
          </a:stretch>
        </p:blipFill>
        <p:spPr>
          <a:xfrm>
            <a:off x="6459538" y="1998663"/>
            <a:ext cx="3767137" cy="3767137"/>
          </a:xfrm>
        </p:spPr>
      </p:pic>
    </p:spTree>
    <p:extLst>
      <p:ext uri="{BB962C8B-B14F-4D97-AF65-F5344CB8AC3E}">
        <p14:creationId xmlns:p14="http://schemas.microsoft.com/office/powerpoint/2010/main" val="3030275238"/>
      </p:ext>
    </p:extLst>
  </p:cSld>
  <p:clrMapOvr>
    <a:masterClrMapping/>
  </p:clrMapOvr>
  <mc:AlternateContent xmlns:mc="http://schemas.openxmlformats.org/markup-compatibility/2006" xmlns:p14="http://schemas.microsoft.com/office/powerpoint/2010/main">
    <mc:Choice Requires="p14">
      <p:transition spd="slow" p14:dur="2000" advTm="5452"/>
    </mc:Choice>
    <mc:Fallback xmlns="">
      <p:transition spd="slow" advTm="545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Sentiment for Corpus</a:t>
            </a:r>
          </a:p>
        </p:txBody>
      </p:sp>
      <p:sp>
        <p:nvSpPr>
          <p:cNvPr id="3" name="Content Placeholder 2"/>
          <p:cNvSpPr>
            <a:spLocks noGrp="1"/>
          </p:cNvSpPr>
          <p:nvPr>
            <p:ph idx="1"/>
          </p:nvPr>
        </p:nvSpPr>
        <p:spPr>
          <a:xfrm>
            <a:off x="676656" y="1815732"/>
            <a:ext cx="10753725" cy="3766185"/>
          </a:xfrm>
        </p:spPr>
        <p:txBody>
          <a:bodyPr/>
          <a:lstStyle/>
          <a:p>
            <a:r>
              <a:rPr lang="en-US" dirty="0"/>
              <a:t>Now we can map our </a:t>
            </a:r>
            <a:r>
              <a:rPr lang="en-US" dirty="0" err="1"/>
              <a:t>pos</a:t>
            </a:r>
            <a:r>
              <a:rPr lang="en-US" dirty="0"/>
              <a:t>/</a:t>
            </a:r>
            <a:r>
              <a:rPr lang="en-US" dirty="0" err="1"/>
              <a:t>neg</a:t>
            </a:r>
            <a:r>
              <a:rPr lang="en-US" dirty="0"/>
              <a:t> dictionary by word to our tweet corpus</a:t>
            </a:r>
          </a:p>
          <a:p>
            <a:r>
              <a:rPr lang="en-US" dirty="0"/>
              <a:t>We just compute totals for all matching words</a:t>
            </a:r>
          </a:p>
          <a:p>
            <a:pPr lvl="1"/>
            <a:r>
              <a:rPr lang="en-US" dirty="0"/>
              <a:t>In the “real world”, we could improve things by normalizing</a:t>
            </a:r>
          </a:p>
          <a:p>
            <a:pPr lvl="1"/>
            <a:r>
              <a:rPr lang="en-US" dirty="0"/>
              <a:t>This would avoid bad </a:t>
            </a:r>
            <a:r>
              <a:rPr lang="en-US" dirty="0" err="1"/>
              <a:t>bad</a:t>
            </a:r>
            <a:r>
              <a:rPr lang="en-US" dirty="0"/>
              <a:t> </a:t>
            </a:r>
            <a:r>
              <a:rPr lang="en-US" dirty="0" err="1"/>
              <a:t>bad</a:t>
            </a:r>
            <a:r>
              <a:rPr lang="en-US" dirty="0"/>
              <a:t> </a:t>
            </a:r>
            <a:r>
              <a:rPr lang="en-US" dirty="0" err="1"/>
              <a:t>bad</a:t>
            </a:r>
            <a:r>
              <a:rPr lang="en-US" dirty="0"/>
              <a:t> </a:t>
            </a:r>
            <a:r>
              <a:rPr lang="en-US" dirty="0" err="1"/>
              <a:t>bad</a:t>
            </a:r>
            <a:r>
              <a:rPr lang="en-US" dirty="0"/>
              <a:t> </a:t>
            </a:r>
            <a:r>
              <a:rPr lang="en-US" dirty="0" err="1"/>
              <a:t>bad</a:t>
            </a:r>
            <a:r>
              <a:rPr lang="en-US" dirty="0"/>
              <a:t> terrible tweets like this #</a:t>
            </a:r>
            <a:r>
              <a:rPr lang="en-US" dirty="0" err="1"/>
              <a:t>pwning</a:t>
            </a:r>
            <a:endParaRPr lang="en-US" dirty="0"/>
          </a:p>
        </p:txBody>
      </p:sp>
      <p:sp>
        <p:nvSpPr>
          <p:cNvPr id="4" name="Rectangle 3"/>
          <p:cNvSpPr/>
          <p:nvPr/>
        </p:nvSpPr>
        <p:spPr>
          <a:xfrm>
            <a:off x="666939" y="3441273"/>
            <a:ext cx="10753343" cy="3139321"/>
          </a:xfrm>
          <a:prstGeom prst="rect">
            <a:avLst/>
          </a:prstGeom>
          <a:solidFill>
            <a:schemeClr val="tx1"/>
          </a:solidFill>
        </p:spPr>
        <p:txBody>
          <a:bodyPr wrap="square">
            <a:spAutoFit/>
          </a:bodyPr>
          <a:lstStyle/>
          <a:p>
            <a:r>
              <a:rPr lang="en-US" b="1" dirty="0" err="1">
                <a:solidFill>
                  <a:srgbClr val="0000FF"/>
                </a:solidFill>
                <a:highlight>
                  <a:srgbClr val="FFFFFF"/>
                </a:highlight>
              </a:rPr>
              <a:t>def</a:t>
            </a:r>
            <a:r>
              <a:rPr lang="en-US" dirty="0">
                <a:solidFill>
                  <a:srgbClr val="000000"/>
                </a:solidFill>
                <a:highlight>
                  <a:srgbClr val="FFFFFF"/>
                </a:highlight>
              </a:rPr>
              <a:t> </a:t>
            </a:r>
            <a:r>
              <a:rPr lang="en-US" dirty="0">
                <a:solidFill>
                  <a:srgbClr val="FF00FF"/>
                </a:solidFill>
                <a:highlight>
                  <a:srgbClr val="FFFFFF"/>
                </a:highlight>
              </a:rPr>
              <a:t>scorer</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0.0</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0.0</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'words'</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word </a:t>
            </a:r>
            <a:r>
              <a:rPr lang="en-US" b="1" dirty="0">
                <a:solidFill>
                  <a:srgbClr val="0000FF"/>
                </a:solidFill>
                <a:highlight>
                  <a:srgbClr val="FFFFFF"/>
                </a:highlight>
              </a:rPr>
              <a:t>in</a:t>
            </a:r>
            <a:r>
              <a:rPr lang="en-US" dirty="0">
                <a:solidFill>
                  <a:srgbClr val="000000"/>
                </a:solidFill>
                <a:highlight>
                  <a:srgbClr val="FFFFFF"/>
                </a:highlight>
              </a:rPr>
              <a:t> inverted</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inverted</a:t>
            </a:r>
            <a:r>
              <a:rPr lang="en-US" b="1" dirty="0">
                <a:solidFill>
                  <a:srgbClr val="000080"/>
                </a:solidFill>
                <a:highlight>
                  <a:srgbClr val="FFFFFF"/>
                </a:highlight>
              </a:rPr>
              <a:t>[</a:t>
            </a:r>
            <a:r>
              <a:rPr lang="en-US" dirty="0">
                <a:solidFill>
                  <a:srgbClr val="000000"/>
                </a:solidFill>
                <a:highlight>
                  <a:srgbClr val="FFFFFF"/>
                </a:highlight>
              </a:rPr>
              <a:t>word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pos</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inverted</a:t>
            </a:r>
            <a:r>
              <a:rPr lang="en-US" b="1" dirty="0">
                <a:solidFill>
                  <a:srgbClr val="000080"/>
                </a:solidFill>
                <a:highlight>
                  <a:srgbClr val="FFFFFF"/>
                </a:highlight>
              </a:rPr>
              <a:t>[</a:t>
            </a:r>
            <a:r>
              <a:rPr lang="en-US" dirty="0">
                <a:solidFill>
                  <a:srgbClr val="000000"/>
                </a:solidFill>
                <a:highlight>
                  <a:srgbClr val="FFFFFF"/>
                </a:highlight>
              </a:rPr>
              <a:t>word</a:t>
            </a:r>
            <a:r>
              <a:rPr lang="en-US" b="1" dirty="0">
                <a:solidFill>
                  <a:srgbClr val="000080"/>
                </a:solidFill>
                <a:highlight>
                  <a:srgbClr val="FFFFFF"/>
                </a:highlight>
              </a:rPr>
              <a:t>][</a:t>
            </a:r>
            <a:r>
              <a:rPr lang="en-US" dirty="0">
                <a:solidFill>
                  <a:srgbClr val="808080"/>
                </a:solidFill>
                <a:highlight>
                  <a:srgbClr val="FFFFFF"/>
                </a:highlight>
              </a:rPr>
              <a:t>'</a:t>
            </a:r>
            <a:r>
              <a:rPr lang="en-US" dirty="0" err="1">
                <a:solidFill>
                  <a:srgbClr val="808080"/>
                </a:solidFill>
                <a:highlight>
                  <a:srgbClr val="FFFFFF"/>
                </a:highlight>
              </a:rPr>
              <a:t>neg</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x</a:t>
            </a:r>
          </a:p>
          <a:p>
            <a:r>
              <a:rPr lang="en-US" dirty="0">
                <a:solidFill>
                  <a:srgbClr val="000000"/>
                </a:solidFill>
                <a:highlight>
                  <a:srgbClr val="FFFFFF"/>
                </a:highlight>
              </a:rPr>
              <a:t>words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sentences</a:t>
            </a:r>
            <a:r>
              <a:rPr lang="en-US" b="1" dirty="0" err="1">
                <a:solidFill>
                  <a:srgbClr val="000080"/>
                </a:solidFill>
                <a:highlight>
                  <a:srgbClr val="FFFFFF"/>
                </a:highlight>
              </a:rPr>
              <a:t>.</a:t>
            </a:r>
            <a:r>
              <a:rPr lang="en-US" dirty="0" err="1">
                <a:solidFill>
                  <a:srgbClr val="000000"/>
                </a:solidFill>
                <a:highlight>
                  <a:srgbClr val="FFFFFF"/>
                </a:highlight>
              </a:rPr>
              <a:t>map</a:t>
            </a:r>
            <a:r>
              <a:rPr lang="en-US" b="1" dirty="0">
                <a:solidFill>
                  <a:srgbClr val="000080"/>
                </a:solidFill>
                <a:highlight>
                  <a:srgbClr val="FFFFFF"/>
                </a:highlight>
              </a:rPr>
              <a:t>(</a:t>
            </a:r>
            <a:r>
              <a:rPr lang="en-US" b="1" dirty="0">
                <a:solidFill>
                  <a:srgbClr val="0000FF"/>
                </a:solidFill>
                <a:highlight>
                  <a:srgbClr val="FFFFFF"/>
                </a:highlight>
              </a:rPr>
              <a:t>lambda</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'sentence'</a:t>
            </a:r>
            <a:r>
              <a:rPr lang="en-US" b="1" dirty="0">
                <a:solidFill>
                  <a:srgbClr val="000080"/>
                </a:solidFill>
                <a:highlight>
                  <a:srgbClr val="FFFFFF"/>
                </a:highlight>
              </a:rPr>
              <a:t>:</a:t>
            </a:r>
            <a:r>
              <a:rPr lang="en-US" dirty="0">
                <a:solidFill>
                  <a:srgbClr val="000000"/>
                </a:solidFill>
                <a:highlight>
                  <a:srgbClr val="FFFFFF"/>
                </a:highlight>
              </a:rPr>
              <a:t> x</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'words'</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a:t>
            </a:r>
            <a:r>
              <a:rPr lang="en-US" b="1" dirty="0" err="1">
                <a:solidFill>
                  <a:srgbClr val="000080"/>
                </a:solidFill>
                <a:highlight>
                  <a:srgbClr val="FFFFFF"/>
                </a:highlight>
              </a:rPr>
              <a:t>.</a:t>
            </a:r>
            <a:r>
              <a:rPr lang="en-US" dirty="0" err="1">
                <a:solidFill>
                  <a:srgbClr val="000000"/>
                </a:solidFill>
                <a:highlight>
                  <a:srgbClr val="FFFFFF"/>
                </a:highlight>
              </a:rPr>
              <a:t>split</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map</a:t>
            </a:r>
            <a:r>
              <a:rPr lang="en-US" b="1" dirty="0">
                <a:solidFill>
                  <a:srgbClr val="000080"/>
                </a:solidFill>
                <a:highlight>
                  <a:srgbClr val="FFFFFF"/>
                </a:highlight>
              </a:rPr>
              <a:t>(</a:t>
            </a:r>
            <a:r>
              <a:rPr lang="en-US" dirty="0">
                <a:solidFill>
                  <a:srgbClr val="000000"/>
                </a:solidFill>
                <a:highlight>
                  <a:srgbClr val="FFFFFF"/>
                </a:highlight>
              </a:rPr>
              <a:t>scorer</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err="1">
                <a:solidFill>
                  <a:srgbClr val="000000"/>
                </a:solidFill>
                <a:highlight>
                  <a:srgbClr val="FFFFFF"/>
                </a:highlight>
              </a:rPr>
              <a:t>words</a:t>
            </a:r>
            <a:r>
              <a:rPr lang="en-US" b="1" dirty="0" err="1">
                <a:solidFill>
                  <a:srgbClr val="000080"/>
                </a:solidFill>
                <a:highlight>
                  <a:srgbClr val="FFFFFF"/>
                </a:highlight>
              </a:rPr>
              <a:t>.</a:t>
            </a:r>
            <a:r>
              <a:rPr lang="en-US" dirty="0" err="1">
                <a:solidFill>
                  <a:srgbClr val="000000"/>
                </a:solidFill>
                <a:highlight>
                  <a:srgbClr val="FFFFFF"/>
                </a:highlight>
              </a:rPr>
              <a:t>first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8000"/>
                </a:solidFill>
                <a:highlight>
                  <a:srgbClr val="FFFFFF"/>
                </a:highlight>
              </a:rPr>
              <a:t># {'</a:t>
            </a:r>
            <a:r>
              <a:rPr lang="en-US" dirty="0" err="1">
                <a:solidFill>
                  <a:srgbClr val="008000"/>
                </a:solidFill>
                <a:highlight>
                  <a:srgbClr val="FFFFFF"/>
                </a:highlight>
              </a:rPr>
              <a:t>neg</a:t>
            </a:r>
            <a:r>
              <a:rPr lang="en-US" dirty="0">
                <a:solidFill>
                  <a:srgbClr val="008000"/>
                </a:solidFill>
                <a:highlight>
                  <a:srgbClr val="FFFFFF"/>
                </a:highlight>
              </a:rPr>
              <a:t>': 0.5, '</a:t>
            </a:r>
            <a:r>
              <a:rPr lang="en-US" dirty="0" err="1">
                <a:solidFill>
                  <a:srgbClr val="008000"/>
                </a:solidFill>
                <a:highlight>
                  <a:srgbClr val="FFFFFF"/>
                </a:highlight>
              </a:rPr>
              <a:t>pos</a:t>
            </a:r>
            <a:r>
              <a:rPr lang="en-US" dirty="0">
                <a:solidFill>
                  <a:srgbClr val="008000"/>
                </a:solidFill>
                <a:highlight>
                  <a:srgbClr val="FFFFFF"/>
                </a:highlight>
              </a:rPr>
              <a:t>': 1.25, 'words': [</a:t>
            </a:r>
            <a:r>
              <a:rPr lang="en-US" dirty="0" err="1">
                <a:solidFill>
                  <a:srgbClr val="008000"/>
                </a:solidFill>
                <a:highlight>
                  <a:srgbClr val="FFFFFF"/>
                </a:highlight>
              </a:rPr>
              <a:t>u'rt</a:t>
            </a:r>
            <a:r>
              <a:rPr lang="en-US" dirty="0">
                <a:solidFill>
                  <a:srgbClr val="008000"/>
                </a:solidFill>
                <a:highlight>
                  <a:srgbClr val="FFFFFF"/>
                </a:highlight>
              </a:rPr>
              <a:t>', u'@</a:t>
            </a:r>
            <a:r>
              <a:rPr lang="en-US" dirty="0" err="1">
                <a:solidFill>
                  <a:srgbClr val="008000"/>
                </a:solidFill>
                <a:highlight>
                  <a:srgbClr val="FFFFFF"/>
                </a:highlight>
              </a:rPr>
              <a:t>theresamechele</a:t>
            </a:r>
            <a:r>
              <a:rPr lang="en-US" dirty="0">
                <a:solidFill>
                  <a:srgbClr val="008000"/>
                </a:solidFill>
                <a:highlight>
                  <a:srgbClr val="FFFFFF"/>
                </a:highlight>
              </a:rPr>
              <a:t>:', </a:t>
            </a:r>
            <a:r>
              <a:rPr lang="en-US" dirty="0" err="1">
                <a:solidFill>
                  <a:srgbClr val="008000"/>
                </a:solidFill>
                <a:highlight>
                  <a:srgbClr val="FFFFFF"/>
                </a:highlight>
              </a:rPr>
              <a:t>u'benghazi</a:t>
            </a:r>
            <a:r>
              <a:rPr lang="en-US" dirty="0">
                <a:solidFill>
                  <a:srgbClr val="008000"/>
                </a:solidFill>
                <a:highlight>
                  <a:srgbClr val="FFFFFF"/>
                </a:highlight>
              </a:rPr>
              <a:t>', </a:t>
            </a:r>
            <a:r>
              <a:rPr lang="en-US" dirty="0" err="1">
                <a:solidFill>
                  <a:srgbClr val="008000"/>
                </a:solidFill>
                <a:highlight>
                  <a:srgbClr val="FFFFFF"/>
                </a:highlight>
              </a:rPr>
              <a:t>u'hero</a:t>
            </a:r>
            <a:r>
              <a:rPr lang="en-US" dirty="0">
                <a:solidFill>
                  <a:srgbClr val="008000"/>
                </a:solidFill>
                <a:highlight>
                  <a:srgbClr val="FFFFFF"/>
                </a:highlight>
              </a:rPr>
              <a:t>', </a:t>
            </a:r>
            <a:r>
              <a:rPr lang="en-US" dirty="0" err="1">
                <a:solidFill>
                  <a:srgbClr val="008000"/>
                </a:solidFill>
                <a:highlight>
                  <a:srgbClr val="FFFFFF"/>
                </a:highlight>
              </a:rPr>
              <a:t>u'tig</a:t>
            </a:r>
            <a:r>
              <a:rPr lang="en-US" dirty="0">
                <a:solidFill>
                  <a:srgbClr val="008000"/>
                </a:solidFill>
                <a:highlight>
                  <a:srgbClr val="FFFFFF"/>
                </a:highlight>
              </a:rPr>
              <a:t>', …</a:t>
            </a:r>
            <a:endParaRPr lang="en-US" dirty="0">
              <a:solidFill>
                <a:srgbClr val="000000"/>
              </a:solidFill>
              <a:highlight>
                <a:srgbClr val="FFFFFF"/>
              </a:highlight>
            </a:endParaRPr>
          </a:p>
        </p:txBody>
      </p:sp>
    </p:spTree>
    <p:extLst>
      <p:ext uri="{BB962C8B-B14F-4D97-AF65-F5344CB8AC3E}">
        <p14:creationId xmlns:p14="http://schemas.microsoft.com/office/powerpoint/2010/main" val="2030520333"/>
      </p:ext>
    </p:extLst>
  </p:cSld>
  <p:clrMapOvr>
    <a:masterClrMapping/>
  </p:clrMapOvr>
  <mc:AlternateContent xmlns:mc="http://schemas.openxmlformats.org/markup-compatibility/2006" xmlns:p14="http://schemas.microsoft.com/office/powerpoint/2010/main">
    <mc:Choice Requires="p14">
      <p:transition spd="slow" p14:dur="2000" advTm="65581"/>
    </mc:Choice>
    <mc:Fallback xmlns="">
      <p:transition spd="slow" advTm="6558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Regression Models</a:t>
            </a:r>
          </a:p>
        </p:txBody>
      </p:sp>
      <p:sp>
        <p:nvSpPr>
          <p:cNvPr id="3" name="Content Placeholder 2"/>
          <p:cNvSpPr>
            <a:spLocks noGrp="1"/>
          </p:cNvSpPr>
          <p:nvPr>
            <p:ph idx="1"/>
          </p:nvPr>
        </p:nvSpPr>
        <p:spPr/>
        <p:txBody>
          <a:bodyPr/>
          <a:lstStyle/>
          <a:p>
            <a:r>
              <a:rPr lang="en-US" dirty="0"/>
              <a:t>At this point, training the model is just </a:t>
            </a:r>
          </a:p>
          <a:p>
            <a:pPr lvl="1"/>
            <a:r>
              <a:rPr lang="en-US" dirty="0"/>
              <a:t>Turning the RDD into a DF</a:t>
            </a:r>
          </a:p>
          <a:p>
            <a:pPr lvl="1"/>
            <a:r>
              <a:rPr lang="en-US" dirty="0"/>
              <a:t>Turning </a:t>
            </a:r>
            <a:r>
              <a:rPr lang="en-US" dirty="0" err="1"/>
              <a:t>pos</a:t>
            </a:r>
            <a:r>
              <a:rPr lang="en-US" dirty="0"/>
              <a:t>/</a:t>
            </a:r>
            <a:r>
              <a:rPr lang="en-US" dirty="0" err="1"/>
              <a:t>neg</a:t>
            </a:r>
            <a:r>
              <a:rPr lang="en-US" dirty="0"/>
              <a:t> into labels (we’re training two models, only one shown here)</a:t>
            </a:r>
          </a:p>
          <a:p>
            <a:pPr lvl="1"/>
            <a:r>
              <a:rPr lang="en-US" dirty="0"/>
              <a:t>Splitting into train/test (note the seed, since we want the same split for </a:t>
            </a:r>
            <a:r>
              <a:rPr lang="en-US" dirty="0" err="1"/>
              <a:t>pos</a:t>
            </a:r>
            <a:r>
              <a:rPr lang="en-US" dirty="0"/>
              <a:t>/</a:t>
            </a:r>
            <a:r>
              <a:rPr lang="en-US" dirty="0" err="1"/>
              <a:t>neg</a:t>
            </a:r>
            <a:r>
              <a:rPr lang="en-US" dirty="0"/>
              <a:t>)</a:t>
            </a:r>
          </a:p>
          <a:p>
            <a:pPr lvl="1"/>
            <a:r>
              <a:rPr lang="en-US" dirty="0"/>
              <a:t>Instantiate multiple </a:t>
            </a:r>
            <a:r>
              <a:rPr lang="en-US" dirty="0" err="1"/>
              <a:t>regressors</a:t>
            </a:r>
            <a:endParaRPr lang="en-US" dirty="0"/>
          </a:p>
          <a:p>
            <a:pPr lvl="2"/>
            <a:r>
              <a:rPr lang="en-US" dirty="0"/>
              <a:t>Linear Regression</a:t>
            </a:r>
          </a:p>
          <a:p>
            <a:pPr lvl="2"/>
            <a:r>
              <a:rPr lang="en-US" dirty="0"/>
              <a:t>Decision Tree</a:t>
            </a:r>
          </a:p>
          <a:p>
            <a:pPr lvl="2"/>
            <a:r>
              <a:rPr lang="en-US" dirty="0"/>
              <a:t>Random Forest</a:t>
            </a:r>
          </a:p>
          <a:p>
            <a:pPr lvl="1"/>
            <a:r>
              <a:rPr lang="en-US" dirty="0"/>
              <a:t>Set up and train the pipelines</a:t>
            </a:r>
          </a:p>
          <a:p>
            <a:pPr lvl="1"/>
            <a:endParaRPr lang="en-US" dirty="0"/>
          </a:p>
        </p:txBody>
      </p:sp>
    </p:spTree>
    <p:extLst>
      <p:ext uri="{BB962C8B-B14F-4D97-AF65-F5344CB8AC3E}">
        <p14:creationId xmlns:p14="http://schemas.microsoft.com/office/powerpoint/2010/main" val="137861026"/>
      </p:ext>
    </p:extLst>
  </p:cSld>
  <p:clrMapOvr>
    <a:masterClrMapping/>
  </p:clrMapOvr>
  <mc:AlternateContent xmlns:mc="http://schemas.openxmlformats.org/markup-compatibility/2006" xmlns:p14="http://schemas.microsoft.com/office/powerpoint/2010/main">
    <mc:Choice Requires="p14">
      <p:transition spd="slow" p14:dur="2000" advTm="44186"/>
    </mc:Choice>
    <mc:Fallback xmlns="">
      <p:transition spd="slow" advTm="44186"/>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Regression Models</a:t>
            </a:r>
          </a:p>
        </p:txBody>
      </p:sp>
      <p:sp>
        <p:nvSpPr>
          <p:cNvPr id="4" name="Rectangle 3"/>
          <p:cNvSpPr/>
          <p:nvPr/>
        </p:nvSpPr>
        <p:spPr>
          <a:xfrm>
            <a:off x="657223" y="2157731"/>
            <a:ext cx="10772775" cy="3477875"/>
          </a:xfrm>
          <a:prstGeom prst="rect">
            <a:avLst/>
          </a:prstGeom>
          <a:solidFill>
            <a:schemeClr val="tx1"/>
          </a:solidFill>
        </p:spPr>
        <p:txBody>
          <a:bodyPr wrap="square">
            <a:spAutoFit/>
          </a:bodyPr>
          <a:lstStyle/>
          <a:p>
            <a:r>
              <a:rPr lang="en-US" sz="2000" dirty="0" err="1">
                <a:solidFill>
                  <a:srgbClr val="000000"/>
                </a:solidFill>
                <a:highlight>
                  <a:srgbClr val="FFFFFF"/>
                </a:highlight>
              </a:rPr>
              <a:t>wordsDF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sqlContext</a:t>
            </a:r>
            <a:r>
              <a:rPr lang="en-US" sz="2000" b="1" dirty="0" err="1">
                <a:solidFill>
                  <a:srgbClr val="000080"/>
                </a:solidFill>
                <a:highlight>
                  <a:srgbClr val="FFFFFF"/>
                </a:highlight>
              </a:rPr>
              <a:t>.</a:t>
            </a:r>
            <a:r>
              <a:rPr lang="en-US" sz="2000" dirty="0" err="1">
                <a:solidFill>
                  <a:srgbClr val="000000"/>
                </a:solidFill>
                <a:highlight>
                  <a:srgbClr val="FFFFFF"/>
                </a:highlight>
              </a:rPr>
              <a:t>createDataFrame</a:t>
            </a:r>
            <a:r>
              <a:rPr lang="en-US" sz="2000" b="1" dirty="0">
                <a:solidFill>
                  <a:srgbClr val="000080"/>
                </a:solidFill>
                <a:highlight>
                  <a:srgbClr val="FFFFFF"/>
                </a:highlight>
              </a:rPr>
              <a:t>(</a:t>
            </a:r>
            <a:r>
              <a:rPr lang="en-US" sz="2000" dirty="0">
                <a:solidFill>
                  <a:srgbClr val="000000"/>
                </a:solidFill>
                <a:highlight>
                  <a:srgbClr val="FFFFFF"/>
                </a:highlight>
              </a:rPr>
              <a:t>words</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pos</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wordsDF</a:t>
            </a:r>
            <a:r>
              <a:rPr lang="en-US" sz="2000" b="1" dirty="0" err="1">
                <a:solidFill>
                  <a:srgbClr val="000080"/>
                </a:solidFill>
                <a:highlight>
                  <a:srgbClr val="FFFFFF"/>
                </a:highlight>
              </a:rPr>
              <a:t>.</a:t>
            </a:r>
            <a:r>
              <a:rPr lang="en-US" sz="2000" dirty="0" err="1">
                <a:solidFill>
                  <a:srgbClr val="000000"/>
                </a:solidFill>
                <a:highlight>
                  <a:srgbClr val="FFFFFF"/>
                </a:highlight>
              </a:rPr>
              <a:t>withColumn</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wordsDF</a:t>
            </a:r>
            <a:r>
              <a:rPr lang="en-US" sz="2000" b="1" dirty="0" err="1">
                <a:solidFill>
                  <a:srgbClr val="000080"/>
                </a:solidFill>
                <a:highlight>
                  <a:srgbClr val="FFFFFF"/>
                </a:highlight>
              </a:rPr>
              <a:t>.</a:t>
            </a:r>
            <a:r>
              <a:rPr lang="en-US" sz="2000" dirty="0" err="1">
                <a:solidFill>
                  <a:srgbClr val="000000"/>
                </a:solidFill>
                <a:highlight>
                  <a:srgbClr val="FFFFFF"/>
                </a:highlight>
              </a:rPr>
              <a:t>pos</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posTrain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posTest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a:t>
            </a:r>
            <a:r>
              <a:rPr lang="en-US" sz="2000" b="1" dirty="0" err="1">
                <a:solidFill>
                  <a:srgbClr val="000080"/>
                </a:solidFill>
                <a:highlight>
                  <a:srgbClr val="FFFFFF"/>
                </a:highlight>
              </a:rPr>
              <a:t>.</a:t>
            </a:r>
            <a:r>
              <a:rPr lang="en-US" sz="2000" dirty="0" err="1">
                <a:solidFill>
                  <a:srgbClr val="000000"/>
                </a:solidFill>
                <a:highlight>
                  <a:srgbClr val="FFFFFF"/>
                </a:highlight>
              </a:rPr>
              <a:t>randomSplit</a:t>
            </a:r>
            <a:r>
              <a:rPr lang="en-US" sz="2000" b="1" dirty="0">
                <a:solidFill>
                  <a:srgbClr val="000080"/>
                </a:solidFill>
                <a:highlight>
                  <a:srgbClr val="FFFFFF"/>
                </a:highlight>
              </a:rPr>
              <a:t>([</a:t>
            </a:r>
            <a:r>
              <a:rPr lang="en-US" sz="2000" dirty="0">
                <a:solidFill>
                  <a:srgbClr val="FF0000"/>
                </a:solidFill>
                <a:highlight>
                  <a:srgbClr val="FFFFFF"/>
                </a:highlight>
              </a:rPr>
              <a:t>0.8</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a:solidFill>
                  <a:srgbClr val="FF0000"/>
                </a:solidFill>
                <a:highlight>
                  <a:srgbClr val="FFFFFF"/>
                </a:highlight>
              </a:rPr>
              <a:t>0.2</a:t>
            </a:r>
            <a:r>
              <a:rPr lang="en-US" sz="2000" b="1" dirty="0">
                <a:solidFill>
                  <a:srgbClr val="000080"/>
                </a:solidFill>
                <a:highlight>
                  <a:srgbClr val="FFFFFF"/>
                </a:highlight>
              </a:rPr>
              <a:t>],</a:t>
            </a:r>
            <a:r>
              <a:rPr lang="en-US" sz="2000" dirty="0">
                <a:solidFill>
                  <a:srgbClr val="000000"/>
                </a:solidFill>
                <a:highlight>
                  <a:srgbClr val="FFFFFF"/>
                </a:highlight>
              </a:rPr>
              <a:t> seed</a:t>
            </a:r>
            <a:r>
              <a:rPr lang="en-US" sz="2000" b="1" dirty="0">
                <a:solidFill>
                  <a:srgbClr val="000080"/>
                </a:solidFill>
                <a:highlight>
                  <a:srgbClr val="FFFFFF"/>
                </a:highlight>
              </a:rPr>
              <a:t>=</a:t>
            </a:r>
            <a:r>
              <a:rPr lang="en-US" sz="2000" dirty="0">
                <a:solidFill>
                  <a:srgbClr val="FF0000"/>
                </a:solidFill>
                <a:highlight>
                  <a:srgbClr val="FFFFFF"/>
                </a:highlight>
              </a:rPr>
              <a:t>17</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hashingTF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err="1">
                <a:solidFill>
                  <a:srgbClr val="000000"/>
                </a:solidFill>
                <a:highlight>
                  <a:srgbClr val="FFFFFF"/>
                </a:highlight>
              </a:rPr>
              <a:t>inputCol</a:t>
            </a:r>
            <a:r>
              <a:rPr lang="en-US" sz="2000" b="1" dirty="0">
                <a:solidFill>
                  <a:srgbClr val="000080"/>
                </a:solidFill>
                <a:highlight>
                  <a:srgbClr val="FFFFFF"/>
                </a:highlight>
              </a:rPr>
              <a:t>=</a:t>
            </a:r>
            <a:r>
              <a:rPr lang="en-US" sz="2000" dirty="0">
                <a:solidFill>
                  <a:srgbClr val="808080"/>
                </a:solidFill>
                <a:highlight>
                  <a:srgbClr val="FFFFFF"/>
                </a:highlight>
              </a:rPr>
              <a:t>"words"</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outputCol</a:t>
            </a:r>
            <a:r>
              <a:rPr lang="en-US" sz="2000" b="1" dirty="0">
                <a:solidFill>
                  <a:srgbClr val="000080"/>
                </a:solidFill>
                <a:highlight>
                  <a:srgbClr val="FFFFFF"/>
                </a:highlight>
              </a:rPr>
              <a:t>=</a:t>
            </a:r>
            <a:r>
              <a:rPr lang="en-US" sz="2000" dirty="0">
                <a:solidFill>
                  <a:srgbClr val="808080"/>
                </a:solidFill>
                <a:highlight>
                  <a:srgbClr val="FFFFFF"/>
                </a:highlight>
              </a:rPr>
              <a:t>"features"</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numFeatures</a:t>
            </a:r>
            <a:r>
              <a:rPr lang="en-US" sz="2000" b="1" dirty="0">
                <a:solidFill>
                  <a:srgbClr val="000080"/>
                </a:solidFill>
                <a:highlight>
                  <a:srgbClr val="FFFFFF"/>
                </a:highlight>
              </a:rPr>
              <a:t>=</a:t>
            </a:r>
            <a:r>
              <a:rPr lang="en-US" sz="2000" dirty="0">
                <a:solidFill>
                  <a:srgbClr val="FF0000"/>
                </a:solidFill>
                <a:highlight>
                  <a:srgbClr val="FFFFFF"/>
                </a:highlight>
              </a:rPr>
              <a:t>20</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a:solidFill>
                  <a:srgbClr val="000000"/>
                </a:solidFill>
                <a:highlight>
                  <a:srgbClr val="FFFFFF"/>
                </a:highlight>
              </a:rPr>
              <a:t>lr</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LinearRegression</a:t>
            </a:r>
            <a:r>
              <a:rPr lang="en-US" sz="2000" b="1" dirty="0">
                <a:solidFill>
                  <a:srgbClr val="000080"/>
                </a:solidFill>
                <a:highlight>
                  <a:srgbClr val="FFFFFF"/>
                </a:highlight>
              </a:rPr>
              <a:t>(</a:t>
            </a:r>
            <a:r>
              <a:rPr lang="en-US" sz="2000" dirty="0" err="1">
                <a:solidFill>
                  <a:srgbClr val="000000"/>
                </a:solidFill>
                <a:highlight>
                  <a:srgbClr val="FFFFFF"/>
                </a:highlight>
              </a:rPr>
              <a:t>maxIter</a:t>
            </a:r>
            <a:r>
              <a:rPr lang="en-US" sz="2000" b="1" dirty="0">
                <a:solidFill>
                  <a:srgbClr val="000080"/>
                </a:solidFill>
                <a:highlight>
                  <a:srgbClr val="FFFFFF"/>
                </a:highlight>
              </a:rPr>
              <a:t>=</a:t>
            </a:r>
            <a:r>
              <a:rPr lang="en-US" sz="2000" dirty="0">
                <a:solidFill>
                  <a:srgbClr val="FF0000"/>
                </a:solidFill>
                <a:highlight>
                  <a:srgbClr val="FFFFFF"/>
                </a:highlight>
              </a:rPr>
              <a:t>10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regParam</a:t>
            </a:r>
            <a:r>
              <a:rPr lang="en-US" sz="2000" b="1" dirty="0">
                <a:solidFill>
                  <a:srgbClr val="000080"/>
                </a:solidFill>
                <a:highlight>
                  <a:srgbClr val="FFFFFF"/>
                </a:highlight>
              </a:rPr>
              <a:t>=</a:t>
            </a:r>
            <a:r>
              <a:rPr lang="en-US" sz="2000" dirty="0">
                <a:solidFill>
                  <a:srgbClr val="FF0000"/>
                </a:solidFill>
                <a:highlight>
                  <a:srgbClr val="FFFFFF"/>
                </a:highlight>
              </a:rPr>
              <a:t>0.3</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elasticNetParam</a:t>
            </a:r>
            <a:r>
              <a:rPr lang="en-US" sz="2000" b="1" dirty="0">
                <a:solidFill>
                  <a:srgbClr val="000080"/>
                </a:solidFill>
                <a:highlight>
                  <a:srgbClr val="FFFFFF"/>
                </a:highlight>
              </a:rPr>
              <a:t>=</a:t>
            </a:r>
            <a:r>
              <a:rPr lang="en-US" sz="2000" dirty="0">
                <a:solidFill>
                  <a:srgbClr val="FF0000"/>
                </a:solidFill>
                <a:highlight>
                  <a:srgbClr val="FFFFFF"/>
                </a:highlight>
              </a:rPr>
              <a:t>0.8</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lrPipeline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Pipeline</a:t>
            </a:r>
            <a:r>
              <a:rPr lang="en-US" sz="2000" b="1" dirty="0">
                <a:solidFill>
                  <a:srgbClr val="000080"/>
                </a:solidFill>
                <a:highlight>
                  <a:srgbClr val="FFFFFF"/>
                </a:highlight>
              </a:rPr>
              <a:t>(</a:t>
            </a:r>
            <a:r>
              <a:rPr lang="en-US" sz="2000" dirty="0">
                <a:solidFill>
                  <a:srgbClr val="000000"/>
                </a:solidFill>
                <a:highlight>
                  <a:srgbClr val="FFFFFF"/>
                </a:highlight>
              </a:rPr>
              <a:t>stages</a:t>
            </a:r>
            <a:r>
              <a:rPr lang="en-US" sz="2000" b="1" dirty="0">
                <a:solidFill>
                  <a:srgbClr val="000080"/>
                </a:solidFill>
                <a:highlight>
                  <a:srgbClr val="FFFFFF"/>
                </a:highlight>
              </a:rPr>
              <a:t>=[</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dt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DecisionTreeRegressor</a:t>
            </a:r>
            <a:r>
              <a:rPr lang="en-US" sz="2000" b="1" dirty="0">
                <a:solidFill>
                  <a:srgbClr val="000080"/>
                </a:solidFill>
                <a:highlight>
                  <a:srgbClr val="FFFFFF"/>
                </a:highlight>
              </a:rPr>
              <a:t>(</a:t>
            </a:r>
            <a:r>
              <a:rPr lang="en-US" sz="2000" dirty="0" err="1">
                <a:solidFill>
                  <a:srgbClr val="000000"/>
                </a:solidFill>
                <a:highlight>
                  <a:srgbClr val="FFFFFF"/>
                </a:highlight>
              </a:rPr>
              <a:t>maxDepth</a:t>
            </a:r>
            <a:r>
              <a:rPr lang="en-US" sz="2000" b="1" dirty="0">
                <a:solidFill>
                  <a:srgbClr val="000080"/>
                </a:solidFill>
                <a:highlight>
                  <a:srgbClr val="FFFFFF"/>
                </a:highlight>
              </a:rPr>
              <a:t>=</a:t>
            </a:r>
            <a:r>
              <a:rPr lang="en-US" sz="2000" dirty="0">
                <a:solidFill>
                  <a:srgbClr val="FF0000"/>
                </a:solidFill>
                <a:highlight>
                  <a:srgbClr val="FFFFFF"/>
                </a:highlight>
              </a:rPr>
              <a:t>10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maxBins</a:t>
            </a:r>
            <a:r>
              <a:rPr lang="en-US" sz="2000" b="1" dirty="0">
                <a:solidFill>
                  <a:srgbClr val="000080"/>
                </a:solidFill>
                <a:highlight>
                  <a:srgbClr val="FFFFFF"/>
                </a:highlight>
              </a:rPr>
              <a:t>=</a:t>
            </a:r>
            <a:r>
              <a:rPr lang="en-US" sz="2000" dirty="0">
                <a:solidFill>
                  <a:srgbClr val="FF0000"/>
                </a:solidFill>
                <a:highlight>
                  <a:srgbClr val="FFFFFF"/>
                </a:highlight>
              </a:rPr>
              <a:t>50</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dtPipeline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Pipeline</a:t>
            </a:r>
            <a:r>
              <a:rPr lang="en-US" sz="2000" b="1" dirty="0">
                <a:solidFill>
                  <a:srgbClr val="000080"/>
                </a:solidFill>
                <a:highlight>
                  <a:srgbClr val="FFFFFF"/>
                </a:highlight>
              </a:rPr>
              <a:t>(</a:t>
            </a:r>
            <a:r>
              <a:rPr lang="en-US" sz="2000" dirty="0">
                <a:solidFill>
                  <a:srgbClr val="000000"/>
                </a:solidFill>
                <a:highlight>
                  <a:srgbClr val="FFFFFF"/>
                </a:highlight>
              </a:rPr>
              <a:t>stages</a:t>
            </a:r>
            <a:r>
              <a:rPr lang="en-US" sz="2000" b="1" dirty="0">
                <a:solidFill>
                  <a:srgbClr val="000080"/>
                </a:solidFill>
                <a:highlight>
                  <a:srgbClr val="FFFFFF"/>
                </a:highlight>
              </a:rPr>
              <a:t>=[</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dt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rf</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RandomForestRegressor</a:t>
            </a:r>
            <a:r>
              <a:rPr lang="en-US" sz="2000" b="1" dirty="0">
                <a:solidFill>
                  <a:srgbClr val="000080"/>
                </a:solidFill>
                <a:highlight>
                  <a:srgbClr val="FFFFFF"/>
                </a:highlight>
              </a:rPr>
              <a:t>(</a:t>
            </a:r>
            <a:r>
              <a:rPr lang="en-US" sz="2000" dirty="0" err="1">
                <a:solidFill>
                  <a:srgbClr val="000000"/>
                </a:solidFill>
                <a:highlight>
                  <a:srgbClr val="FFFFFF"/>
                </a:highlight>
              </a:rPr>
              <a:t>maxDepth</a:t>
            </a:r>
            <a:r>
              <a:rPr lang="en-US" sz="2000" b="1" dirty="0">
                <a:solidFill>
                  <a:srgbClr val="000080"/>
                </a:solidFill>
                <a:highlight>
                  <a:srgbClr val="FFFFFF"/>
                </a:highlight>
              </a:rPr>
              <a:t>=</a:t>
            </a:r>
            <a:r>
              <a:rPr lang="en-US" sz="2000" dirty="0">
                <a:solidFill>
                  <a:srgbClr val="FF0000"/>
                </a:solidFill>
                <a:highlight>
                  <a:srgbClr val="FFFFFF"/>
                </a:highlight>
              </a:rPr>
              <a:t>10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maxBins</a:t>
            </a:r>
            <a:r>
              <a:rPr lang="en-US" sz="2000" b="1" dirty="0">
                <a:solidFill>
                  <a:srgbClr val="000080"/>
                </a:solidFill>
                <a:highlight>
                  <a:srgbClr val="FFFFFF"/>
                </a:highlight>
              </a:rPr>
              <a:t>=</a:t>
            </a:r>
            <a:r>
              <a:rPr lang="en-US" sz="2000" dirty="0">
                <a:solidFill>
                  <a:srgbClr val="FF0000"/>
                </a:solidFill>
                <a:highlight>
                  <a:srgbClr val="FFFFFF"/>
                </a:highlight>
              </a:rPr>
              <a:t>50</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numTrees</a:t>
            </a:r>
            <a:r>
              <a:rPr lang="en-US" sz="2000" b="1" dirty="0">
                <a:solidFill>
                  <a:srgbClr val="000080"/>
                </a:solidFill>
                <a:highlight>
                  <a:srgbClr val="FFFFFF"/>
                </a:highlight>
              </a:rPr>
              <a:t>=</a:t>
            </a:r>
            <a:r>
              <a:rPr lang="en-US" sz="2000" dirty="0">
                <a:solidFill>
                  <a:srgbClr val="FF0000"/>
                </a:solidFill>
                <a:highlight>
                  <a:srgbClr val="FFFFFF"/>
                </a:highlight>
              </a:rPr>
              <a:t>50</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rfPipeline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Pipeline</a:t>
            </a:r>
            <a:r>
              <a:rPr lang="en-US" sz="2000" b="1" dirty="0">
                <a:solidFill>
                  <a:srgbClr val="000080"/>
                </a:solidFill>
                <a:highlight>
                  <a:srgbClr val="FFFFFF"/>
                </a:highlight>
              </a:rPr>
              <a:t>(</a:t>
            </a:r>
            <a:r>
              <a:rPr lang="en-US" sz="2000" dirty="0">
                <a:solidFill>
                  <a:srgbClr val="000000"/>
                </a:solidFill>
                <a:highlight>
                  <a:srgbClr val="FFFFFF"/>
                </a:highlight>
              </a:rPr>
              <a:t>stages</a:t>
            </a:r>
            <a:r>
              <a:rPr lang="en-US" sz="2000" b="1" dirty="0">
                <a:solidFill>
                  <a:srgbClr val="000080"/>
                </a:solidFill>
                <a:highlight>
                  <a:srgbClr val="FFFFFF"/>
                </a:highlight>
              </a:rPr>
              <a:t>=[</a:t>
            </a:r>
            <a:r>
              <a:rPr lang="en-US" sz="2000" dirty="0" err="1">
                <a:solidFill>
                  <a:srgbClr val="000000"/>
                </a:solidFill>
                <a:highlight>
                  <a:srgbClr val="FFFFFF"/>
                </a:highlight>
              </a:rPr>
              <a:t>hashingTF</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rf</a:t>
            </a:r>
            <a:r>
              <a:rPr lang="en-US" sz="2000" b="1" dirty="0">
                <a:solidFill>
                  <a:srgbClr val="000080"/>
                </a:solidFill>
                <a:highlight>
                  <a:srgbClr val="FFFFFF"/>
                </a:highlight>
              </a:rPr>
              <a:t>])</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2950438701"/>
      </p:ext>
    </p:extLst>
  </p:cSld>
  <p:clrMapOvr>
    <a:masterClrMapping/>
  </p:clrMapOvr>
  <mc:AlternateContent xmlns:mc="http://schemas.openxmlformats.org/markup-compatibility/2006" xmlns:p14="http://schemas.microsoft.com/office/powerpoint/2010/main">
    <mc:Choice Requires="p14">
      <p:transition spd="slow" p14:dur="2000" advTm="89686"/>
    </mc:Choice>
    <mc:Fallback xmlns="">
      <p:transition spd="slow" advTm="8968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Measures</a:t>
            </a:r>
          </a:p>
        </p:txBody>
      </p:sp>
      <p:sp>
        <p:nvSpPr>
          <p:cNvPr id="6" name="Rectangle 5"/>
          <p:cNvSpPr/>
          <p:nvPr/>
        </p:nvSpPr>
        <p:spPr>
          <a:xfrm>
            <a:off x="657224" y="1919798"/>
            <a:ext cx="10772775" cy="3477875"/>
          </a:xfrm>
          <a:prstGeom prst="rect">
            <a:avLst/>
          </a:prstGeom>
          <a:solidFill>
            <a:schemeClr val="tx1"/>
          </a:solidFill>
        </p:spPr>
        <p:txBody>
          <a:bodyPr wrap="square">
            <a:spAutoFit/>
          </a:bodyPr>
          <a:lstStyle/>
          <a:p>
            <a:r>
              <a:rPr lang="en-US" sz="2000" dirty="0" err="1">
                <a:solidFill>
                  <a:srgbClr val="000000"/>
                </a:solidFill>
                <a:highlight>
                  <a:srgbClr val="FFFFFF"/>
                </a:highlight>
              </a:rPr>
              <a:t>posLR</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lrPipeline</a:t>
            </a:r>
            <a:r>
              <a:rPr lang="en-US" sz="2000" b="1" dirty="0" err="1">
                <a:solidFill>
                  <a:srgbClr val="000080"/>
                </a:solidFill>
                <a:highlight>
                  <a:srgbClr val="FFFFFF"/>
                </a:highlight>
              </a:rPr>
              <a:t>.</a:t>
            </a:r>
            <a:r>
              <a:rPr lang="en-US" sz="2000" dirty="0" err="1">
                <a:solidFill>
                  <a:srgbClr val="000000"/>
                </a:solidFill>
                <a:highlight>
                  <a:srgbClr val="FFFFFF"/>
                </a:highlight>
              </a:rPr>
              <a:t>fit</a:t>
            </a:r>
            <a:r>
              <a:rPr lang="en-US" sz="2000" b="1" dirty="0">
                <a:solidFill>
                  <a:srgbClr val="000080"/>
                </a:solidFill>
                <a:highlight>
                  <a:srgbClr val="FFFFFF"/>
                </a:highlight>
              </a:rPr>
              <a:t>(</a:t>
            </a:r>
            <a:r>
              <a:rPr lang="en-US" sz="2000" dirty="0" err="1">
                <a:solidFill>
                  <a:srgbClr val="000000"/>
                </a:solidFill>
                <a:highlight>
                  <a:srgbClr val="FFFFFF"/>
                </a:highlight>
              </a:rPr>
              <a:t>posTrain</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lrPred</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posLR</a:t>
            </a:r>
            <a:r>
              <a:rPr lang="en-US" sz="2000" b="1" dirty="0" err="1">
                <a:solidFill>
                  <a:srgbClr val="000080"/>
                </a:solidFill>
                <a:highlight>
                  <a:srgbClr val="FFFFFF"/>
                </a:highlight>
              </a:rPr>
              <a:t>.</a:t>
            </a:r>
            <a:r>
              <a:rPr lang="en-US" sz="2000" dirty="0" err="1">
                <a:solidFill>
                  <a:srgbClr val="000000"/>
                </a:solidFill>
                <a:highlight>
                  <a:srgbClr val="FFFFFF"/>
                </a:highlight>
              </a:rPr>
              <a:t>transform</a:t>
            </a:r>
            <a:r>
              <a:rPr lang="en-US" sz="2000" b="1" dirty="0">
                <a:solidFill>
                  <a:srgbClr val="000080"/>
                </a:solidFill>
                <a:highlight>
                  <a:srgbClr val="FFFFFF"/>
                </a:highlight>
              </a:rPr>
              <a:t>(</a:t>
            </a:r>
            <a:r>
              <a:rPr lang="en-US" sz="2000" dirty="0" err="1">
                <a:solidFill>
                  <a:srgbClr val="000000"/>
                </a:solidFill>
                <a:highlight>
                  <a:srgbClr val="FFFFFF"/>
                </a:highlight>
              </a:rPr>
              <a:t>posTest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8000"/>
                </a:solidFill>
                <a:highlight>
                  <a:srgbClr val="FFFFFF"/>
                </a:highlight>
              </a:rPr>
              <a:t># ...</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0000"/>
                </a:solidFill>
                <a:highlight>
                  <a:srgbClr val="FFFFFF"/>
                </a:highlight>
              </a:rPr>
              <a:t>evaluator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RegressionEvaluator</a:t>
            </a:r>
            <a:r>
              <a:rPr lang="en-US" sz="2000" b="1" dirty="0">
                <a:solidFill>
                  <a:srgbClr val="000080"/>
                </a:solidFill>
                <a:highlight>
                  <a:srgbClr val="FFFFFF"/>
                </a:highlight>
              </a:rPr>
              <a:t>(</a:t>
            </a:r>
            <a:r>
              <a:rPr lang="en-US" sz="2000" dirty="0" err="1">
                <a:solidFill>
                  <a:srgbClr val="000000"/>
                </a:solidFill>
                <a:highlight>
                  <a:srgbClr val="FFFFFF"/>
                </a:highlight>
              </a:rPr>
              <a:t>labelCol</a:t>
            </a:r>
            <a:r>
              <a:rPr lang="en-US" sz="2000" b="1" dirty="0">
                <a:solidFill>
                  <a:srgbClr val="000080"/>
                </a:solidFill>
                <a:highlight>
                  <a:srgbClr val="FFFFFF"/>
                </a:highlight>
              </a:rPr>
              <a:t>=</a:t>
            </a:r>
            <a:r>
              <a:rPr lang="en-US" sz="2000" dirty="0">
                <a:solidFill>
                  <a:srgbClr val="808080"/>
                </a:solidFill>
                <a:highlight>
                  <a:srgbClr val="FFFFFF"/>
                </a:highlight>
              </a:rPr>
              <a:t>"label"</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predictionCol</a:t>
            </a:r>
            <a:r>
              <a:rPr lang="en-US" sz="2000" b="1" dirty="0">
                <a:solidFill>
                  <a:srgbClr val="000080"/>
                </a:solidFill>
                <a:highlight>
                  <a:srgbClr val="FFFFFF"/>
                </a:highlight>
              </a:rPr>
              <a:t>=</a:t>
            </a:r>
            <a:r>
              <a:rPr lang="en-US" sz="2000" dirty="0">
                <a:solidFill>
                  <a:srgbClr val="808080"/>
                </a:solidFill>
                <a:highlight>
                  <a:srgbClr val="FFFFFF"/>
                </a:highlight>
              </a:rPr>
              <a:t>"prediction"</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metricName</a:t>
            </a:r>
            <a:r>
              <a:rPr lang="en-US" sz="2000" b="1" dirty="0">
                <a:solidFill>
                  <a:srgbClr val="000080"/>
                </a:solidFill>
                <a:highlight>
                  <a:srgbClr val="FFFFFF"/>
                </a:highlight>
              </a:rPr>
              <a:t>=</a:t>
            </a:r>
            <a:r>
              <a:rPr lang="en-US" sz="2000" dirty="0">
                <a:solidFill>
                  <a:srgbClr val="808080"/>
                </a:solidFill>
                <a:highlight>
                  <a:srgbClr val="FFFFFF"/>
                </a:highlight>
              </a:rPr>
              <a:t>"</a:t>
            </a:r>
            <a:r>
              <a:rPr lang="en-US" sz="2000" dirty="0" err="1">
                <a:solidFill>
                  <a:srgbClr val="808080"/>
                </a:solidFill>
                <a:highlight>
                  <a:srgbClr val="FFFFFF"/>
                </a:highlight>
              </a:rPr>
              <a:t>rmse</a:t>
            </a:r>
            <a:r>
              <a:rPr lang="en-US" sz="2000" dirty="0">
                <a:solidFill>
                  <a:srgbClr val="808080"/>
                </a:solidFill>
                <a:highlight>
                  <a:srgbClr val="FFFFFF"/>
                </a:highlight>
              </a:rPr>
              <a:t>"</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lr_rmse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evaluator</a:t>
            </a:r>
            <a:r>
              <a:rPr lang="en-US" sz="2000" b="1" dirty="0" err="1">
                <a:solidFill>
                  <a:srgbClr val="000080"/>
                </a:solidFill>
                <a:highlight>
                  <a:srgbClr val="FFFFFF"/>
                </a:highlight>
              </a:rPr>
              <a:t>.</a:t>
            </a:r>
            <a:r>
              <a:rPr lang="en-US" sz="2000" dirty="0" err="1">
                <a:solidFill>
                  <a:srgbClr val="000000"/>
                </a:solidFill>
                <a:highlight>
                  <a:srgbClr val="FFFFFF"/>
                </a:highlight>
              </a:rPr>
              <a:t>evaluate</a:t>
            </a:r>
            <a:r>
              <a:rPr lang="en-US" sz="2000" b="1" dirty="0">
                <a:solidFill>
                  <a:srgbClr val="000080"/>
                </a:solidFill>
                <a:highlight>
                  <a:srgbClr val="FFFFFF"/>
                </a:highlight>
              </a:rPr>
              <a:t>(</a:t>
            </a:r>
            <a:r>
              <a:rPr lang="en-US" sz="2000" dirty="0" err="1">
                <a:solidFill>
                  <a:srgbClr val="000000"/>
                </a:solidFill>
                <a:highlight>
                  <a:srgbClr val="FFFFFF"/>
                </a:highlight>
              </a:rPr>
              <a:t>lrPred</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dt_rmse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evaluator</a:t>
            </a:r>
            <a:r>
              <a:rPr lang="en-US" sz="2000" b="1" dirty="0" err="1">
                <a:solidFill>
                  <a:srgbClr val="000080"/>
                </a:solidFill>
                <a:highlight>
                  <a:srgbClr val="FFFFFF"/>
                </a:highlight>
              </a:rPr>
              <a:t>.</a:t>
            </a:r>
            <a:r>
              <a:rPr lang="en-US" sz="2000" dirty="0" err="1">
                <a:solidFill>
                  <a:srgbClr val="000000"/>
                </a:solidFill>
                <a:highlight>
                  <a:srgbClr val="FFFFFF"/>
                </a:highlight>
              </a:rPr>
              <a:t>evaluate</a:t>
            </a:r>
            <a:r>
              <a:rPr lang="en-US" sz="2000" b="1" dirty="0">
                <a:solidFill>
                  <a:srgbClr val="000080"/>
                </a:solidFill>
                <a:highlight>
                  <a:srgbClr val="FFFFFF"/>
                </a:highlight>
              </a:rPr>
              <a:t>(</a:t>
            </a:r>
            <a:r>
              <a:rPr lang="en-US" sz="2000" dirty="0" err="1">
                <a:solidFill>
                  <a:srgbClr val="000000"/>
                </a:solidFill>
                <a:highlight>
                  <a:srgbClr val="FFFFFF"/>
                </a:highlight>
              </a:rPr>
              <a:t>dtPred</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0000"/>
                </a:solidFill>
                <a:highlight>
                  <a:srgbClr val="FFFFFF"/>
                </a:highlight>
              </a:rPr>
              <a:t>rf_rmse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evaluator</a:t>
            </a:r>
            <a:r>
              <a:rPr lang="en-US" sz="2000" b="1" dirty="0" err="1">
                <a:solidFill>
                  <a:srgbClr val="000080"/>
                </a:solidFill>
                <a:highlight>
                  <a:srgbClr val="FFFFFF"/>
                </a:highlight>
              </a:rPr>
              <a:t>.</a:t>
            </a:r>
            <a:r>
              <a:rPr lang="en-US" sz="2000" dirty="0" err="1">
                <a:solidFill>
                  <a:srgbClr val="000000"/>
                </a:solidFill>
                <a:highlight>
                  <a:srgbClr val="FFFFFF"/>
                </a:highlight>
              </a:rPr>
              <a:t>evaluate</a:t>
            </a:r>
            <a:r>
              <a:rPr lang="en-US" sz="2000" b="1" dirty="0">
                <a:solidFill>
                  <a:srgbClr val="000080"/>
                </a:solidFill>
                <a:highlight>
                  <a:srgbClr val="FFFFFF"/>
                </a:highlight>
              </a:rPr>
              <a:t>(</a:t>
            </a:r>
            <a:r>
              <a:rPr lang="en-US" sz="2000" dirty="0" err="1">
                <a:solidFill>
                  <a:srgbClr val="000000"/>
                </a:solidFill>
                <a:highlight>
                  <a:srgbClr val="FFFFFF"/>
                </a:highlight>
              </a:rPr>
              <a:t>rfPred</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b="1" dirty="0">
                <a:solidFill>
                  <a:srgbClr val="000080"/>
                </a:solidFill>
                <a:highlight>
                  <a:srgbClr val="FFFFFF"/>
                </a:highlight>
              </a:rPr>
              <a:t>(</a:t>
            </a:r>
            <a:r>
              <a:rPr lang="en-US" sz="2000" dirty="0">
                <a:solidFill>
                  <a:srgbClr val="808080"/>
                </a:solidFill>
                <a:highlight>
                  <a:srgbClr val="FFFFFF"/>
                </a:highlight>
              </a:rPr>
              <a:t>"LR RMSE %g, DT RMSE %g, RF RMSE %g"</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err="1">
                <a:solidFill>
                  <a:srgbClr val="000000"/>
                </a:solidFill>
                <a:highlight>
                  <a:srgbClr val="FFFFFF"/>
                </a:highlight>
              </a:rPr>
              <a:t>lr_rmse</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dt_rmse</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rf_rmse</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008000"/>
                </a:solidFill>
                <a:highlight>
                  <a:srgbClr val="FFFFFF"/>
                </a:highlight>
              </a:rPr>
              <a:t># LR RMSE 0.44829, DT RMSE 0.312846, RF RMSE 0.300322</a:t>
            </a:r>
            <a:endParaRPr lang="en-US" sz="2000" dirty="0">
              <a:solidFill>
                <a:srgbClr val="000000"/>
              </a:solidFill>
              <a:highlight>
                <a:srgbClr val="FFFFFF"/>
              </a:highlight>
            </a:endParaRPr>
          </a:p>
        </p:txBody>
      </p:sp>
    </p:spTree>
    <p:extLst>
      <p:ext uri="{BB962C8B-B14F-4D97-AF65-F5344CB8AC3E}">
        <p14:creationId xmlns:p14="http://schemas.microsoft.com/office/powerpoint/2010/main" val="4219001491"/>
      </p:ext>
    </p:extLst>
  </p:cSld>
  <p:clrMapOvr>
    <a:masterClrMapping/>
  </p:clrMapOvr>
  <mc:AlternateContent xmlns:mc="http://schemas.openxmlformats.org/markup-compatibility/2006" xmlns:p14="http://schemas.microsoft.com/office/powerpoint/2010/main">
    <mc:Choice Requires="p14">
      <p:transition spd="slow" p14:dur="2000" advTm="6871"/>
    </mc:Choice>
    <mc:Fallback xmlns="">
      <p:transition spd="slow" advTm="6871"/>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Notes</a:t>
            </a:r>
          </a:p>
        </p:txBody>
      </p:sp>
      <p:sp>
        <p:nvSpPr>
          <p:cNvPr id="3" name="Content Placeholder 2"/>
          <p:cNvSpPr>
            <a:spLocks noGrp="1"/>
          </p:cNvSpPr>
          <p:nvPr>
            <p:ph idx="1"/>
          </p:nvPr>
        </p:nvSpPr>
        <p:spPr/>
        <p:txBody>
          <a:bodyPr/>
          <a:lstStyle/>
          <a:p>
            <a:r>
              <a:rPr lang="en-US" dirty="0"/>
              <a:t>Real-world examples help highlight how much work goes into cleansing and </a:t>
            </a:r>
            <a:r>
              <a:rPr lang="en-US" dirty="0" err="1"/>
              <a:t>featurization</a:t>
            </a:r>
            <a:endParaRPr lang="en-US" dirty="0"/>
          </a:p>
          <a:p>
            <a:r>
              <a:rPr lang="en-US" dirty="0"/>
              <a:t>We’ve only scratched the surface of </a:t>
            </a:r>
            <a:r>
              <a:rPr lang="en-US" dirty="0" err="1"/>
              <a:t>SparkML’s</a:t>
            </a:r>
            <a:r>
              <a:rPr lang="en-US" dirty="0"/>
              <a:t> offerings</a:t>
            </a:r>
          </a:p>
          <a:p>
            <a:pPr lvl="1"/>
            <a:r>
              <a:rPr lang="en-US" dirty="0"/>
              <a:t>Many more regression and classification </a:t>
            </a:r>
            <a:r>
              <a:rPr lang="en-US" dirty="0" err="1"/>
              <a:t>algos</a:t>
            </a:r>
            <a:r>
              <a:rPr lang="en-US" dirty="0"/>
              <a:t> available</a:t>
            </a:r>
          </a:p>
          <a:p>
            <a:pPr lvl="1"/>
            <a:r>
              <a:rPr lang="en-US" dirty="0"/>
              <a:t>Cross-validation for meta-parameter tuning</a:t>
            </a:r>
          </a:p>
          <a:p>
            <a:r>
              <a:rPr lang="en-US" dirty="0"/>
              <a:t>Spark </a:t>
            </a:r>
            <a:r>
              <a:rPr lang="en-US" i="1" dirty="0"/>
              <a:t>can</a:t>
            </a:r>
            <a:r>
              <a:rPr lang="en-US" dirty="0"/>
              <a:t> perform well, but it takes work</a:t>
            </a:r>
          </a:p>
          <a:p>
            <a:pPr lvl="1"/>
            <a:r>
              <a:rPr lang="en-US" dirty="0"/>
              <a:t>RDD/</a:t>
            </a:r>
            <a:r>
              <a:rPr lang="en-US" dirty="0" err="1"/>
              <a:t>DF.persist</a:t>
            </a:r>
            <a:r>
              <a:rPr lang="en-US" dirty="0"/>
              <a:t>() is important</a:t>
            </a:r>
          </a:p>
          <a:p>
            <a:pPr lvl="1"/>
            <a:r>
              <a:rPr lang="en-US" dirty="0"/>
              <a:t>Watch out for </a:t>
            </a:r>
            <a:r>
              <a:rPr lang="en-US" dirty="0" err="1"/>
              <a:t>keyspace</a:t>
            </a:r>
            <a:r>
              <a:rPr lang="en-US" dirty="0"/>
              <a:t> skew</a:t>
            </a:r>
          </a:p>
          <a:p>
            <a:pPr lvl="1"/>
            <a:r>
              <a:rPr lang="en-US" dirty="0"/>
              <a:t>Running in Azure? Shut down that cluster when finished</a:t>
            </a:r>
          </a:p>
        </p:txBody>
      </p:sp>
    </p:spTree>
    <p:extLst>
      <p:ext uri="{BB962C8B-B14F-4D97-AF65-F5344CB8AC3E}">
        <p14:creationId xmlns:p14="http://schemas.microsoft.com/office/powerpoint/2010/main" val="3745826945"/>
      </p:ext>
    </p:extLst>
  </p:cSld>
  <p:clrMapOvr>
    <a:masterClrMapping/>
  </p:clrMapOvr>
  <mc:AlternateContent xmlns:mc="http://schemas.openxmlformats.org/markup-compatibility/2006" xmlns:p14="http://schemas.microsoft.com/office/powerpoint/2010/main">
    <mc:Choice Requires="p14">
      <p:transition spd="slow" p14:dur="2000" advTm="110878"/>
    </mc:Choice>
    <mc:Fallback xmlns="">
      <p:transition spd="slow" advTm="110878"/>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t>Spark:</a:t>
            </a:r>
          </a:p>
          <a:p>
            <a:pPr lvl="1"/>
            <a:r>
              <a:rPr lang="en-US" dirty="0"/>
              <a:t>Spark itself: </a:t>
            </a:r>
            <a:r>
              <a:rPr lang="en-US" dirty="0">
                <a:hlinkClick r:id="rId2"/>
              </a:rPr>
              <a:t>https://spark.apache.org/docs/latest/index.html</a:t>
            </a:r>
            <a:endParaRPr lang="en-US" dirty="0"/>
          </a:p>
          <a:p>
            <a:pPr lvl="1"/>
            <a:r>
              <a:rPr lang="en-US" dirty="0"/>
              <a:t>Spark ML and </a:t>
            </a:r>
            <a:r>
              <a:rPr lang="en-US" dirty="0" err="1"/>
              <a:t>MLLib</a:t>
            </a:r>
            <a:r>
              <a:rPr lang="en-US" dirty="0"/>
              <a:t>: </a:t>
            </a:r>
            <a:r>
              <a:rPr lang="en-US" dirty="0">
                <a:hlinkClick r:id="rId3"/>
              </a:rPr>
              <a:t>https://spark.apache.org/docs/latest/mllib-guide.html</a:t>
            </a:r>
            <a:endParaRPr lang="en-US" dirty="0"/>
          </a:p>
          <a:p>
            <a:pPr lvl="1"/>
            <a:r>
              <a:rPr lang="en-US" dirty="0"/>
              <a:t>Spark on Azure: </a:t>
            </a:r>
            <a:r>
              <a:rPr lang="en-US" dirty="0">
                <a:hlinkClick r:id="rId4"/>
              </a:rPr>
              <a:t>https://azure.microsoft.com/en-us/documentation/articles/hdinsight-apache-spark-zeppelin-notebook-jupyter-spark-sql/</a:t>
            </a:r>
            <a:endParaRPr lang="en-US" dirty="0"/>
          </a:p>
          <a:p>
            <a:r>
              <a:rPr lang="en-US" dirty="0"/>
              <a:t>Contact Us:</a:t>
            </a:r>
          </a:p>
          <a:p>
            <a:pPr lvl="1"/>
            <a:r>
              <a:rPr lang="en-US" dirty="0"/>
              <a:t>Email: </a:t>
            </a:r>
            <a:r>
              <a:rPr lang="en-US" dirty="0">
                <a:hlinkClick r:id="rId5"/>
              </a:rPr>
              <a:t>milanz@microsoft.com</a:t>
            </a:r>
            <a:endParaRPr lang="en-US" dirty="0"/>
          </a:p>
          <a:p>
            <a:pPr lvl="1"/>
            <a:r>
              <a:rPr lang="en-US" dirty="0"/>
              <a:t>Twitter: </a:t>
            </a:r>
            <a:r>
              <a:rPr lang="en-US" dirty="0">
                <a:hlinkClick r:id="rId6"/>
              </a:rPr>
              <a:t>@</a:t>
            </a:r>
            <a:r>
              <a:rPr lang="en-US" dirty="0" err="1">
                <a:hlinkClick r:id="rId6"/>
              </a:rPr>
              <a:t>noodlefrenzy</a:t>
            </a:r>
            <a:endParaRPr lang="en-US" dirty="0"/>
          </a:p>
        </p:txBody>
      </p:sp>
    </p:spTree>
    <p:extLst>
      <p:ext uri="{BB962C8B-B14F-4D97-AF65-F5344CB8AC3E}">
        <p14:creationId xmlns:p14="http://schemas.microsoft.com/office/powerpoint/2010/main" val="3714639550"/>
      </p:ext>
    </p:extLst>
  </p:cSld>
  <p:clrMapOvr>
    <a:masterClrMapping/>
  </p:clrMapOvr>
  <mc:AlternateContent xmlns:mc="http://schemas.openxmlformats.org/markup-compatibility/2006" xmlns:p14="http://schemas.microsoft.com/office/powerpoint/2010/main">
    <mc:Choice Requires="p14">
      <p:transition spd="slow" p14:dur="2000" advTm="3560"/>
    </mc:Choice>
    <mc:Fallback xmlns="">
      <p:transition spd="slow" advTm="356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1784158828"/>
      </p:ext>
    </p:extLst>
  </p:cSld>
  <p:clrMapOvr>
    <a:masterClrMapping/>
  </p:clrMapOvr>
  <mc:AlternateContent xmlns:mc="http://schemas.openxmlformats.org/markup-compatibility/2006" xmlns:p14="http://schemas.microsoft.com/office/powerpoint/2010/main">
    <mc:Choice Requires="p14">
      <p:transition spd="slow" p14:dur="2000" advTm="7505"/>
    </mc:Choice>
    <mc:Fallback xmlns="">
      <p:transition spd="slow" advTm="750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But at other times it might appear more like…</a:t>
            </a:r>
          </a:p>
        </p:txBody>
      </p:sp>
      <p:pic>
        <p:nvPicPr>
          <p:cNvPr id="5" name="Content Placeholder 4"/>
          <p:cNvPicPr>
            <a:picLocks noGrp="1" noChangeAspect="1"/>
          </p:cNvPicPr>
          <p:nvPr>
            <p:ph sz="half" idx="2"/>
          </p:nvPr>
        </p:nvPicPr>
        <p:blipFill>
          <a:blip r:embed="rId3"/>
          <a:stretch>
            <a:fillRect/>
          </a:stretch>
        </p:blipFill>
        <p:spPr>
          <a:xfrm>
            <a:off x="4698380" y="2640609"/>
            <a:ext cx="6185613" cy="3488685"/>
          </a:xfrm>
        </p:spPr>
      </p:pic>
    </p:spTree>
    <p:extLst>
      <p:ext uri="{BB962C8B-B14F-4D97-AF65-F5344CB8AC3E}">
        <p14:creationId xmlns:p14="http://schemas.microsoft.com/office/powerpoint/2010/main" val="1018353635"/>
      </p:ext>
    </p:extLst>
  </p:cSld>
  <p:clrMapOvr>
    <a:masterClrMapping/>
  </p:clrMapOvr>
  <mc:AlternateContent xmlns:mc="http://schemas.openxmlformats.org/markup-compatibility/2006" xmlns:p14="http://schemas.microsoft.com/office/powerpoint/2010/main">
    <mc:Choice Requires="p14">
      <p:transition spd="slow" p14:dur="2000" advTm="4594"/>
    </mc:Choice>
    <mc:Fallback xmlns="">
      <p:transition spd="slow" advTm="45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Good News</a:t>
            </a:r>
          </a:p>
        </p:txBody>
      </p:sp>
      <p:sp>
        <p:nvSpPr>
          <p:cNvPr id="5" name="Content Placeholder 4"/>
          <p:cNvSpPr>
            <a:spLocks noGrp="1"/>
          </p:cNvSpPr>
          <p:nvPr>
            <p:ph idx="1"/>
          </p:nvPr>
        </p:nvSpPr>
        <p:spPr/>
        <p:txBody>
          <a:bodyPr/>
          <a:lstStyle/>
          <a:p>
            <a:r>
              <a:rPr lang="en-US" dirty="0"/>
              <a:t>Since I’m neither a Data Scientist nor a Machine Learning Expert™</a:t>
            </a:r>
          </a:p>
          <a:p>
            <a:r>
              <a:rPr lang="en-US" dirty="0"/>
              <a:t>You can totally do all of the things I’m doing in this talk</a:t>
            </a:r>
          </a:p>
          <a:p>
            <a:r>
              <a:rPr lang="en-US" dirty="0"/>
              <a:t>Without having to go back to college</a:t>
            </a:r>
          </a:p>
          <a:p>
            <a:endParaRPr lang="en-US" dirty="0"/>
          </a:p>
          <a:p>
            <a:r>
              <a:rPr lang="en-US" dirty="0"/>
              <a:t>Also, if you wait until the Q&amp;A session</a:t>
            </a:r>
          </a:p>
          <a:p>
            <a:r>
              <a:rPr lang="en-US" dirty="0"/>
              <a:t>It’ll be incredibly easy to heckle me and trip me up</a:t>
            </a:r>
          </a:p>
          <a:p>
            <a:r>
              <a:rPr lang="en-US" dirty="0"/>
              <a:t>Enjoy!</a:t>
            </a:r>
          </a:p>
        </p:txBody>
      </p:sp>
    </p:spTree>
    <p:extLst>
      <p:ext uri="{BB962C8B-B14F-4D97-AF65-F5344CB8AC3E}">
        <p14:creationId xmlns:p14="http://schemas.microsoft.com/office/powerpoint/2010/main" val="3086730272"/>
      </p:ext>
    </p:extLst>
  </p:cSld>
  <p:clrMapOvr>
    <a:masterClrMapping/>
  </p:clrMapOvr>
  <mc:AlternateContent xmlns:mc="http://schemas.openxmlformats.org/markup-compatibility/2006" xmlns:p14="http://schemas.microsoft.com/office/powerpoint/2010/main">
    <mc:Choice Requires="p14">
      <p:transition spd="slow" p14:dur="2000" advTm="55612"/>
    </mc:Choice>
    <mc:Fallback xmlns="">
      <p:transition spd="slow" advTm="5561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4180" y="2074333"/>
            <a:ext cx="1624573" cy="1688776"/>
          </a:xfrm>
        </p:spPr>
        <p:txBody>
          <a:bodyPr>
            <a:normAutofit/>
          </a:bodyPr>
          <a:lstStyle/>
          <a:p>
            <a:r>
              <a:rPr lang="en-US" dirty="0"/>
              <a:t>United nations</a:t>
            </a:r>
          </a:p>
        </p:txBody>
      </p:sp>
      <p:pic>
        <p:nvPicPr>
          <p:cNvPr id="11" name="Picture 10"/>
          <p:cNvPicPr/>
          <p:nvPr/>
        </p:nvPicPr>
        <p:blipFill rotWithShape="1">
          <a:blip r:embed="rId3"/>
          <a:srcRect t="10500" b="5500"/>
          <a:stretch/>
        </p:blipFill>
        <p:spPr>
          <a:xfrm>
            <a:off x="2168753" y="609601"/>
            <a:ext cx="9753600" cy="5120640"/>
          </a:xfrm>
          <a:prstGeom prst="rect">
            <a:avLst/>
          </a:prstGeom>
        </p:spPr>
      </p:pic>
    </p:spTree>
    <p:extLst>
      <p:ext uri="{BB962C8B-B14F-4D97-AF65-F5344CB8AC3E}">
        <p14:creationId xmlns:p14="http://schemas.microsoft.com/office/powerpoint/2010/main" val="1881078424"/>
      </p:ext>
    </p:extLst>
  </p:cSld>
  <p:clrMapOvr>
    <a:masterClrMapping/>
  </p:clrMapOvr>
  <mc:AlternateContent xmlns:mc="http://schemas.openxmlformats.org/markup-compatibility/2006" xmlns:p14="http://schemas.microsoft.com/office/powerpoint/2010/main">
    <mc:Choice Requires="p14">
      <p:transition spd="slow" p14:dur="2000" advTm="15726"/>
    </mc:Choice>
    <mc:Fallback xmlns="">
      <p:transition spd="slow" advTm="157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The problem</a:t>
            </a:r>
            <a:endParaRPr lang="en-US" dirty="0"/>
          </a:p>
        </p:txBody>
      </p:sp>
      <p:sp>
        <p:nvSpPr>
          <p:cNvPr id="6" name="Content Placeholder 5"/>
          <p:cNvSpPr>
            <a:spLocks noGrp="1"/>
          </p:cNvSpPr>
          <p:nvPr>
            <p:ph idx="1"/>
          </p:nvPr>
        </p:nvSpPr>
        <p:spPr/>
        <p:txBody>
          <a:bodyPr/>
          <a:lstStyle/>
          <a:p>
            <a:r>
              <a:rPr lang="en-US" dirty="0"/>
              <a:t>Measuring impact</a:t>
            </a:r>
          </a:p>
          <a:p>
            <a:pPr lvl="1"/>
            <a:r>
              <a:rPr lang="en-US" dirty="0"/>
              <a:t>I coordinate food-related aid to three communities</a:t>
            </a:r>
          </a:p>
          <a:p>
            <a:pPr lvl="1"/>
            <a:r>
              <a:rPr lang="en-US" dirty="0"/>
              <a:t>One of those has their food stolen by warlords</a:t>
            </a:r>
          </a:p>
          <a:p>
            <a:pPr lvl="1"/>
            <a:r>
              <a:rPr lang="en-US" dirty="0"/>
              <a:t>I’m not allowed into the country</a:t>
            </a:r>
          </a:p>
          <a:p>
            <a:pPr lvl="1"/>
            <a:r>
              <a:rPr lang="en-US" dirty="0"/>
              <a:t>I can’t pay people to check – as it would put them in harm’s way</a:t>
            </a:r>
          </a:p>
        </p:txBody>
      </p:sp>
    </p:spTree>
    <p:extLst>
      <p:ext uri="{BB962C8B-B14F-4D97-AF65-F5344CB8AC3E}">
        <p14:creationId xmlns:p14="http://schemas.microsoft.com/office/powerpoint/2010/main" val="3266152648"/>
      </p:ext>
    </p:extLst>
  </p:cSld>
  <p:clrMapOvr>
    <a:masterClrMapping/>
  </p:clrMapOvr>
  <mc:AlternateContent xmlns:mc="http://schemas.openxmlformats.org/markup-compatibility/2006" xmlns:p14="http://schemas.microsoft.com/office/powerpoint/2010/main">
    <mc:Choice Requires="p14">
      <p:transition spd="slow" p14:dur="2000" advTm="20374"/>
    </mc:Choice>
    <mc:Fallback xmlns="">
      <p:transition spd="slow" advTm="203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Solution</a:t>
            </a:r>
          </a:p>
        </p:txBody>
      </p:sp>
      <p:sp>
        <p:nvSpPr>
          <p:cNvPr id="3" name="Content Placeholder 2"/>
          <p:cNvSpPr>
            <a:spLocks noGrp="1"/>
          </p:cNvSpPr>
          <p:nvPr>
            <p:ph idx="1"/>
          </p:nvPr>
        </p:nvSpPr>
        <p:spPr/>
        <p:txBody>
          <a:bodyPr/>
          <a:lstStyle/>
          <a:p>
            <a:r>
              <a:rPr lang="en-US" dirty="0"/>
              <a:t>Over-worked agents monitor several regions</a:t>
            </a:r>
          </a:p>
          <a:p>
            <a:r>
              <a:rPr lang="en-US" dirty="0"/>
              <a:t>Ad-hoc techniques</a:t>
            </a:r>
          </a:p>
          <a:p>
            <a:pPr lvl="1"/>
            <a:r>
              <a:rPr lang="en-US" dirty="0"/>
              <a:t>Look through news sources</a:t>
            </a:r>
          </a:p>
          <a:p>
            <a:pPr lvl="1"/>
            <a:r>
              <a:rPr lang="en-US" dirty="0"/>
              <a:t>Monitor a groomed list of Facebook pages</a:t>
            </a:r>
          </a:p>
          <a:p>
            <a:pPr lvl="1"/>
            <a:r>
              <a:rPr lang="en-US" dirty="0"/>
              <a:t>Follow known people on Twitter</a:t>
            </a:r>
          </a:p>
          <a:p>
            <a:r>
              <a:rPr lang="en-US" dirty="0"/>
              <a:t>Surveys “on the ground” </a:t>
            </a:r>
          </a:p>
          <a:p>
            <a:pPr lvl="1"/>
            <a:r>
              <a:rPr lang="en-US" dirty="0"/>
              <a:t>Dangerous</a:t>
            </a:r>
          </a:p>
          <a:p>
            <a:pPr lvl="1"/>
            <a:r>
              <a:rPr lang="en-US" dirty="0"/>
              <a:t>Infrequent</a:t>
            </a:r>
          </a:p>
          <a:p>
            <a:pPr lvl="1"/>
            <a:r>
              <a:rPr lang="en-US" dirty="0"/>
              <a:t>Expensive</a:t>
            </a:r>
          </a:p>
        </p:txBody>
      </p:sp>
    </p:spTree>
    <p:extLst>
      <p:ext uri="{BB962C8B-B14F-4D97-AF65-F5344CB8AC3E}">
        <p14:creationId xmlns:p14="http://schemas.microsoft.com/office/powerpoint/2010/main" val="734417927"/>
      </p:ext>
    </p:extLst>
  </p:cSld>
  <p:clrMapOvr>
    <a:masterClrMapping/>
  </p:clrMapOvr>
  <mc:AlternateContent xmlns:mc="http://schemas.openxmlformats.org/markup-compatibility/2006" xmlns:p14="http://schemas.microsoft.com/office/powerpoint/2010/main">
    <mc:Choice Requires="p14">
      <p:transition spd="slow" p14:dur="2000" advTm="21364"/>
    </mc:Choice>
    <mc:Fallback xmlns="">
      <p:transition spd="slow" advTm="21364"/>
    </mc:Fallback>
  </mc:AlternateContent>
</p:sld>
</file>

<file path=ppt/theme/theme1.xml><?xml version="1.0" encoding="utf-8"?>
<a:theme xmlns:a="http://schemas.openxmlformats.org/drawingml/2006/main" name="Metropolitan">
  <a:themeElements>
    <a:clrScheme name="Custom 2">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B5CA91"/>
      </a:hlink>
      <a:folHlink>
        <a:srgbClr val="B5CA9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9667</TotalTime>
  <Words>3270</Words>
  <Application>Microsoft Office PowerPoint</Application>
  <PresentationFormat>Widescreen</PresentationFormat>
  <Paragraphs>402</Paragraphs>
  <Slides>46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Consolas</vt:lpstr>
      <vt:lpstr>Courier New</vt:lpstr>
      <vt:lpstr>Metropolitan</vt:lpstr>
      <vt:lpstr>Spark ML For Good: Trump Filtering At Scale</vt:lpstr>
      <vt:lpstr>But First… A Small Disclaimer</vt:lpstr>
      <vt:lpstr>PowerPoint Presentation</vt:lpstr>
      <vt:lpstr>So Just To Warn You…</vt:lpstr>
      <vt:lpstr>PowerPoint Presentation</vt:lpstr>
      <vt:lpstr>The Good News</vt:lpstr>
      <vt:lpstr>United nations</vt:lpstr>
      <vt:lpstr>The problem</vt:lpstr>
      <vt:lpstr>Current Solution</vt:lpstr>
      <vt:lpstr>Indirect Information</vt:lpstr>
      <vt:lpstr>Finding Relevant Data</vt:lpstr>
      <vt:lpstr>Finding Relevant Data</vt:lpstr>
      <vt:lpstr>Expanding Relevant Data</vt:lpstr>
      <vt:lpstr>Yes, But What Does It Mean?</vt:lpstr>
      <vt:lpstr>Wait, Wasn’t This A Spark Talk? What’s Spark?</vt:lpstr>
      <vt:lpstr>No But Really, I Want To Know</vt:lpstr>
      <vt:lpstr>Data Cleansing in Spark</vt:lpstr>
      <vt:lpstr>Wait, Where’s the ML?</vt:lpstr>
      <vt:lpstr>Wait, Why Do You Need To Filter Tweets?</vt:lpstr>
      <vt:lpstr>Two (Real) Sample Tweets</vt:lpstr>
      <vt:lpstr>Trump Filtering as ML</vt:lpstr>
      <vt:lpstr>Spark ML</vt:lpstr>
      <vt:lpstr>ML in Spark - MLLib</vt:lpstr>
      <vt:lpstr>ML in Spark - SparkML</vt:lpstr>
      <vt:lpstr>A Simple De-Trumpification Classifier</vt:lpstr>
      <vt:lpstr>Featurizing</vt:lpstr>
      <vt:lpstr>Featurizing – TF/IDF</vt:lpstr>
      <vt:lpstr>Picking a Classifier</vt:lpstr>
      <vt:lpstr>Training</vt:lpstr>
      <vt:lpstr>Evaluating</vt:lpstr>
      <vt:lpstr>Evaluating (Manually)</vt:lpstr>
      <vt:lpstr>Results … and are they any good?</vt:lpstr>
      <vt:lpstr>Measuring Sentiment</vt:lpstr>
      <vt:lpstr>Measuring Sentiment In Arabic</vt:lpstr>
      <vt:lpstr>The Problem With Sentiment</vt:lpstr>
      <vt:lpstr>Sentiment Analysis Options in Python</vt:lpstr>
      <vt:lpstr>Building a Sentiment Analyzer</vt:lpstr>
      <vt:lpstr>Danger, Will Robinson</vt:lpstr>
      <vt:lpstr>Loading SentiWordNet</vt:lpstr>
      <vt:lpstr>Computing Sentiment for Corpus</vt:lpstr>
      <vt:lpstr>Training Regression Models</vt:lpstr>
      <vt:lpstr>Training Regression Models</vt:lpstr>
      <vt:lpstr>Accuracy Measures</vt:lpstr>
      <vt:lpstr>Closing Notes</vt:lpstr>
      <vt:lpstr>Additional Resources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Lanzetta</dc:creator>
  <cp:lastModifiedBy>Michael Lanzetta</cp:lastModifiedBy>
  <cp:revision>70</cp:revision>
  <dcterms:created xsi:type="dcterms:W3CDTF">2016-04-18T19:08:35Z</dcterms:created>
  <dcterms:modified xsi:type="dcterms:W3CDTF">2016-05-09T15:16:36Z</dcterms:modified>
</cp:coreProperties>
</file>