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26"/>
  </p:notesMasterIdLst>
  <p:sldIdLst>
    <p:sldId id="256" r:id="rId2"/>
    <p:sldId id="309" r:id="rId3"/>
    <p:sldId id="258" r:id="rId4"/>
    <p:sldId id="259" r:id="rId5"/>
    <p:sldId id="260" r:id="rId6"/>
    <p:sldId id="263" r:id="rId7"/>
    <p:sldId id="266" r:id="rId8"/>
    <p:sldId id="311" r:id="rId9"/>
    <p:sldId id="289" r:id="rId10"/>
    <p:sldId id="290" r:id="rId11"/>
    <p:sldId id="276" r:id="rId12"/>
    <p:sldId id="286" r:id="rId13"/>
    <p:sldId id="299" r:id="rId14"/>
    <p:sldId id="261" r:id="rId15"/>
    <p:sldId id="262" r:id="rId16"/>
    <p:sldId id="300" r:id="rId17"/>
    <p:sldId id="293" r:id="rId18"/>
    <p:sldId id="295" r:id="rId19"/>
    <p:sldId id="310" r:id="rId20"/>
    <p:sldId id="257" r:id="rId21"/>
    <p:sldId id="312" r:id="rId22"/>
    <p:sldId id="305" r:id="rId23"/>
    <p:sldId id="267" r:id="rId24"/>
    <p:sldId id="30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1F4E56F-569D-4876-87AF-7A1BEE4261D2}">
          <p14:sldIdLst>
            <p14:sldId id="256"/>
          </p14:sldIdLst>
        </p14:section>
        <p14:section name="Problem Statement" id="{06A799B0-06C3-4BD5-91FD-216C042A52D8}">
          <p14:sldIdLst>
            <p14:sldId id="309"/>
            <p14:sldId id="258"/>
            <p14:sldId id="259"/>
            <p14:sldId id="260"/>
            <p14:sldId id="263"/>
            <p14:sldId id="266"/>
          </p14:sldIdLst>
        </p14:section>
        <p14:section name="Spark Usage Intro" id="{EADB4D55-C101-450A-B949-B991EEFA62A4}">
          <p14:sldIdLst>
            <p14:sldId id="311"/>
          </p14:sldIdLst>
        </p14:section>
        <p14:section name="The DeTrumpifier" id="{93D07AE7-7C54-4EEA-8C95-A62A2B3B023C}">
          <p14:sldIdLst>
            <p14:sldId id="289"/>
            <p14:sldId id="290"/>
            <p14:sldId id="276"/>
            <p14:sldId id="286"/>
            <p14:sldId id="299"/>
          </p14:sldIdLst>
        </p14:section>
        <p14:section name="Sentiment Analysis" id="{DF9B3BDC-D1FA-43F5-B8E9-CD9932BD05E2}">
          <p14:sldIdLst>
            <p14:sldId id="261"/>
            <p14:sldId id="262"/>
            <p14:sldId id="300"/>
            <p14:sldId id="293"/>
            <p14:sldId id="295"/>
          </p14:sldIdLst>
        </p14:section>
        <p14:section name="In Closing" id="{FC55C14C-290D-4624-B08E-82E1108A2C18}">
          <p14:sldIdLst>
            <p14:sldId id="310"/>
            <p14:sldId id="257"/>
            <p14:sldId id="312"/>
            <p14:sldId id="305"/>
            <p14:sldId id="267"/>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84"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3D4A-E4E6-4F95-9023-E9C657EA0ED1}" type="datetimeFigureOut">
              <a:rPr lang="en-US" smtClean="0"/>
              <a:t>9/27/2016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74894-53AA-4CB8-87E1-744166B2B22D}" type="slidenum">
              <a:rPr lang="en-US" smtClean="0"/>
              <a:t>‹#›</a:t>
            </a:fld>
            <a:endParaRPr lang="en-US"/>
          </a:p>
        </p:txBody>
      </p:sp>
    </p:spTree>
    <p:extLst>
      <p:ext uri="{BB962C8B-B14F-4D97-AF65-F5344CB8AC3E}">
        <p14:creationId xmlns:p14="http://schemas.microsoft.com/office/powerpoint/2010/main" val="31910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a:t>
            </a:fld>
            <a:endParaRPr lang="en-US"/>
          </a:p>
        </p:txBody>
      </p:sp>
    </p:spTree>
    <p:extLst>
      <p:ext uri="{BB962C8B-B14F-4D97-AF65-F5344CB8AC3E}">
        <p14:creationId xmlns:p14="http://schemas.microsoft.com/office/powerpoint/2010/main" val="393029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shot of the dashboard in action, with all contents of the </a:t>
            </a:r>
            <a:r>
              <a:rPr lang="en-US" dirty="0" err="1"/>
              <a:t>heatmap</a:t>
            </a:r>
            <a:r>
              <a:rPr lang="en-US" dirty="0"/>
              <a:t> and graphs populated by various Spark jobs.</a:t>
            </a:r>
          </a:p>
        </p:txBody>
      </p:sp>
      <p:sp>
        <p:nvSpPr>
          <p:cNvPr id="4" name="Slide Number Placeholder 3"/>
          <p:cNvSpPr>
            <a:spLocks noGrp="1"/>
          </p:cNvSpPr>
          <p:nvPr>
            <p:ph type="sldNum" sz="quarter" idx="10"/>
          </p:nvPr>
        </p:nvSpPr>
        <p:spPr/>
        <p:txBody>
          <a:bodyPr/>
          <a:lstStyle/>
          <a:p>
            <a:fld id="{58974894-53AA-4CB8-87E1-744166B2B22D}" type="slidenum">
              <a:rPr lang="en-US" smtClean="0"/>
              <a:t>20</a:t>
            </a:fld>
            <a:endParaRPr lang="en-US"/>
          </a:p>
        </p:txBody>
      </p:sp>
    </p:spTree>
    <p:extLst>
      <p:ext uri="{BB962C8B-B14F-4D97-AF65-F5344CB8AC3E}">
        <p14:creationId xmlns:p14="http://schemas.microsoft.com/office/powerpoint/2010/main" val="305554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here is that the</a:t>
            </a:r>
            <a:r>
              <a:rPr lang="en-US" baseline="0" dirty="0"/>
              <a:t> bar is low. Their existing solution is time consuming and problematic, and even if we have a high false positive rate, if we can focus their limited research time to where it would do the most good, we’ve improved their lives (and the lives of those that depend on them).</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4</a:t>
            </a:fld>
            <a:endParaRPr lang="en-US"/>
          </a:p>
        </p:txBody>
      </p:sp>
    </p:spTree>
    <p:extLst>
      <p:ext uri="{BB962C8B-B14F-4D97-AF65-F5344CB8AC3E}">
        <p14:creationId xmlns:p14="http://schemas.microsoft.com/office/powerpoint/2010/main" val="38862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though about going the “direct information” route – giving people that were already going in there an app that would allow them to report from the scene. However, it’s risky, as even an unknown app could trigger</a:t>
            </a:r>
            <a:r>
              <a:rPr lang="en-US" baseline="0" dirty="0"/>
              <a:t> suspicion if they were detained by warlords in the area.</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5</a:t>
            </a:fld>
            <a:endParaRPr lang="en-US"/>
          </a:p>
        </p:txBody>
      </p:sp>
    </p:spTree>
    <p:extLst>
      <p:ext uri="{BB962C8B-B14F-4D97-AF65-F5344CB8AC3E}">
        <p14:creationId xmlns:p14="http://schemas.microsoft.com/office/powerpoint/2010/main" val="248445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6</a:t>
            </a:fld>
            <a:endParaRPr lang="en-US"/>
          </a:p>
        </p:txBody>
      </p:sp>
    </p:spTree>
    <p:extLst>
      <p:ext uri="{BB962C8B-B14F-4D97-AF65-F5344CB8AC3E}">
        <p14:creationId xmlns:p14="http://schemas.microsoft.com/office/powerpoint/2010/main" val="428130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7</a:t>
            </a:fld>
            <a:endParaRPr lang="en-US"/>
          </a:p>
        </p:txBody>
      </p:sp>
    </p:spTree>
    <p:extLst>
      <p:ext uri="{BB962C8B-B14F-4D97-AF65-F5344CB8AC3E}">
        <p14:creationId xmlns:p14="http://schemas.microsoft.com/office/powerpoint/2010/main" val="179092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notice a slight difference between these two.</a:t>
            </a:r>
          </a:p>
        </p:txBody>
      </p:sp>
      <p:sp>
        <p:nvSpPr>
          <p:cNvPr id="4" name="Slide Number Placeholder 3"/>
          <p:cNvSpPr>
            <a:spLocks noGrp="1"/>
          </p:cNvSpPr>
          <p:nvPr>
            <p:ph type="sldNum" sz="quarter" idx="10"/>
          </p:nvPr>
        </p:nvSpPr>
        <p:spPr/>
        <p:txBody>
          <a:bodyPr/>
          <a:lstStyle/>
          <a:p>
            <a:fld id="{58974894-53AA-4CB8-87E1-744166B2B22D}" type="slidenum">
              <a:rPr lang="en-US" smtClean="0"/>
              <a:t>9</a:t>
            </a:fld>
            <a:endParaRPr lang="en-US"/>
          </a:p>
        </p:txBody>
      </p:sp>
    </p:spTree>
    <p:extLst>
      <p:ext uri="{BB962C8B-B14F-4D97-AF65-F5344CB8AC3E}">
        <p14:creationId xmlns:p14="http://schemas.microsoft.com/office/powerpoint/2010/main" val="103030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more testing would be necessary before deploying this,</a:t>
            </a:r>
            <a:r>
              <a:rPr lang="en-US" baseline="0" dirty="0"/>
              <a:t> and you’d want to try and compare it against other classification models. You might also enrich your labeled data by having people manually label the false positives from your simple LR model results.</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13</a:t>
            </a:fld>
            <a:endParaRPr lang="en-US"/>
          </a:p>
        </p:txBody>
      </p:sp>
    </p:spTree>
    <p:extLst>
      <p:ext uri="{BB962C8B-B14F-4D97-AF65-F5344CB8AC3E}">
        <p14:creationId xmlns:p14="http://schemas.microsoft.com/office/powerpoint/2010/main" val="227041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the other ML task – measuring sentiment. There are a few tools and datasets out there for this already…</a:t>
            </a:r>
          </a:p>
        </p:txBody>
      </p:sp>
      <p:sp>
        <p:nvSpPr>
          <p:cNvPr id="4" name="Slide Number Placeholder 3"/>
          <p:cNvSpPr>
            <a:spLocks noGrp="1"/>
          </p:cNvSpPr>
          <p:nvPr>
            <p:ph type="sldNum" sz="quarter" idx="10"/>
          </p:nvPr>
        </p:nvSpPr>
        <p:spPr/>
        <p:txBody>
          <a:bodyPr/>
          <a:lstStyle/>
          <a:p>
            <a:fld id="{58974894-53AA-4CB8-87E1-744166B2B22D}" type="slidenum">
              <a:rPr lang="en-US" smtClean="0"/>
              <a:t>14</a:t>
            </a:fld>
            <a:endParaRPr lang="en-US"/>
          </a:p>
        </p:txBody>
      </p:sp>
    </p:spTree>
    <p:extLst>
      <p:ext uri="{BB962C8B-B14F-4D97-AF65-F5344CB8AC3E}">
        <p14:creationId xmlns:p14="http://schemas.microsoft.com/office/powerpoint/2010/main" val="113651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none of them currently works with Arabic tweets. My email is at the end of the presentation – </a:t>
            </a:r>
            <a:r>
              <a:rPr lang="en-US" i="1" dirty="0"/>
              <a:t>please</a:t>
            </a:r>
            <a:r>
              <a:rPr lang="en-US" i="0" baseline="0" dirty="0"/>
              <a:t> prove me wrong and email ones that do.</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15</a:t>
            </a:fld>
            <a:endParaRPr lang="en-US"/>
          </a:p>
        </p:txBody>
      </p:sp>
    </p:spTree>
    <p:extLst>
      <p:ext uri="{BB962C8B-B14F-4D97-AF65-F5344CB8AC3E}">
        <p14:creationId xmlns:p14="http://schemas.microsoft.com/office/powerpoint/2010/main" val="23349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9/27/2016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44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6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9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71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98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6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17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57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96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9/27/2016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7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9/27/2016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849906"/>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7" Type="http://schemas.openxmlformats.org/officeDocument/2006/relationships/hyperlink" Target="http://sentiwordnet.isti.cnr.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nlp.stanford.edu/sentiment/" TargetMode="External"/><Relationship Id="rId5" Type="http://schemas.openxmlformats.org/officeDocument/2006/relationships/hyperlink" Target="http://www.sentiment140.com/" TargetMode="External"/><Relationship Id="rId4" Type="http://schemas.openxmlformats.org/officeDocument/2006/relationships/hyperlink" Target="https://pypi.python.org/pypi/sentiment_classifi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2" Type="http://schemas.openxmlformats.org/officeDocument/2006/relationships/hyperlink" Target="https://pypi.python.org/pypi/sentiment_classifi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docs/latest/mllib-guide.html" TargetMode="External"/><Relationship Id="rId7" Type="http://schemas.openxmlformats.org/officeDocument/2006/relationships/hyperlink" Target="https://github.com/noodlefrenzy/SparkForGood" TargetMode="External"/><Relationship Id="rId2" Type="http://schemas.openxmlformats.org/officeDocument/2006/relationships/hyperlink" Target="https://spark.apache.org/docs/latest/index.html" TargetMode="External"/><Relationship Id="rId1" Type="http://schemas.openxmlformats.org/officeDocument/2006/relationships/slideLayout" Target="../slideLayouts/slideLayout2.xml"/><Relationship Id="rId6" Type="http://schemas.openxmlformats.org/officeDocument/2006/relationships/hyperlink" Target="https://twitter.com/noodlefrenzy" TargetMode="External"/><Relationship Id="rId5" Type="http://schemas.openxmlformats.org/officeDocument/2006/relationships/hyperlink" Target="mailto:milanz@microsoft.com" TargetMode="External"/><Relationship Id="rId4" Type="http://schemas.openxmlformats.org/officeDocument/2006/relationships/hyperlink" Target="https://azure.microsoft.com/en-us/documentation/articles/hdinsight-apache-spark-zeppelin-notebook-jupyter-spark-sq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co/y0j2TvqMm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Spark ML For Good: Trump Filtering At Scale</a:t>
            </a:r>
          </a:p>
        </p:txBody>
      </p:sp>
      <p:sp>
        <p:nvSpPr>
          <p:cNvPr id="3" name="Subtitle 2"/>
          <p:cNvSpPr>
            <a:spLocks noGrp="1"/>
          </p:cNvSpPr>
          <p:nvPr>
            <p:ph type="subTitle" idx="1"/>
          </p:nvPr>
        </p:nvSpPr>
        <p:spPr/>
        <p:txBody>
          <a:bodyPr/>
          <a:lstStyle/>
          <a:p>
            <a:r>
              <a:rPr lang="en-US" dirty="0"/>
              <a:t>Mike Lanzetta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01" y="5638800"/>
            <a:ext cx="1554480" cy="571805"/>
          </a:xfrm>
          <a:prstGeom prst="rect">
            <a:avLst/>
          </a:prstGeom>
        </p:spPr>
      </p:pic>
    </p:spTree>
    <p:extLst>
      <p:ext uri="{BB962C8B-B14F-4D97-AF65-F5344CB8AC3E}">
        <p14:creationId xmlns:p14="http://schemas.microsoft.com/office/powerpoint/2010/main" val="427745889"/>
      </p:ext>
    </p:extLst>
  </p:cSld>
  <p:clrMapOvr>
    <a:masterClrMapping/>
  </p:clrMapOvr>
  <mc:AlternateContent xmlns:mc="http://schemas.openxmlformats.org/markup-compatibility/2006" xmlns:p14="http://schemas.microsoft.com/office/powerpoint/2010/main">
    <mc:Choice Requires="p14">
      <p:transition spd="slow" p14:dur="2000" advTm="13586"/>
    </mc:Choice>
    <mc:Fallback xmlns="">
      <p:transition spd="slow" advTm="135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Trump Filtering as ML</a:t>
            </a:r>
          </a:p>
        </p:txBody>
      </p:sp>
      <p:sp>
        <p:nvSpPr>
          <p:cNvPr id="3" name="Content Placeholder 2"/>
          <p:cNvSpPr>
            <a:spLocks noGrp="1"/>
          </p:cNvSpPr>
          <p:nvPr>
            <p:ph idx="1"/>
          </p:nvPr>
        </p:nvSpPr>
        <p:spPr/>
        <p:txBody>
          <a:bodyPr/>
          <a:lstStyle/>
          <a:p>
            <a:r>
              <a:rPr lang="en-US" dirty="0"/>
              <a:t>Let’s phrase this as a simple classification problem: Would this tweet get retweeted by @</a:t>
            </a:r>
            <a:r>
              <a:rPr lang="en-US" dirty="0" err="1"/>
              <a:t>realDonaldTrump</a:t>
            </a:r>
            <a:r>
              <a:rPr lang="en-US" dirty="0"/>
              <a:t>? </a:t>
            </a:r>
          </a:p>
          <a:p>
            <a:pPr lvl="1"/>
            <a:r>
              <a:rPr lang="en-US" dirty="0"/>
              <a:t>If so, filter it out</a:t>
            </a:r>
          </a:p>
          <a:p>
            <a:pPr lvl="1"/>
            <a:r>
              <a:rPr lang="en-US" dirty="0"/>
              <a:t>If not, it might actually be news-worthy</a:t>
            </a:r>
          </a:p>
          <a:p>
            <a:pPr lvl="1"/>
            <a:endParaRPr lang="en-US" dirty="0"/>
          </a:p>
        </p:txBody>
      </p:sp>
    </p:spTree>
    <p:extLst>
      <p:ext uri="{BB962C8B-B14F-4D97-AF65-F5344CB8AC3E}">
        <p14:creationId xmlns:p14="http://schemas.microsoft.com/office/powerpoint/2010/main" val="3912096044"/>
      </p:ext>
    </p:extLst>
  </p:cSld>
  <p:clrMapOvr>
    <a:masterClrMapping/>
  </p:clrMapOvr>
  <mc:AlternateContent xmlns:mc="http://schemas.openxmlformats.org/markup-compatibility/2006" xmlns:p14="http://schemas.microsoft.com/office/powerpoint/2010/main">
    <mc:Choice Requires="p14">
      <p:transition spd="slow" p14:dur="2000" advTm="14919"/>
    </mc:Choice>
    <mc:Fallback xmlns="">
      <p:transition spd="slow" advTm="149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De-</a:t>
            </a:r>
            <a:r>
              <a:rPr lang="en-US" dirty="0" err="1"/>
              <a:t>Trumpification</a:t>
            </a:r>
            <a:r>
              <a:rPr lang="en-US" dirty="0"/>
              <a:t> Classifier</a:t>
            </a:r>
          </a:p>
        </p:txBody>
      </p:sp>
      <p:sp>
        <p:nvSpPr>
          <p:cNvPr id="3" name="Content Placeholder 2"/>
          <p:cNvSpPr>
            <a:spLocks noGrp="1"/>
          </p:cNvSpPr>
          <p:nvPr>
            <p:ph idx="1"/>
          </p:nvPr>
        </p:nvSpPr>
        <p:spPr>
          <a:xfrm>
            <a:off x="676656" y="2011680"/>
            <a:ext cx="10753725" cy="4424804"/>
          </a:xfrm>
        </p:spPr>
        <p:txBody>
          <a:bodyPr>
            <a:normAutofit/>
          </a:bodyPr>
          <a:lstStyle/>
          <a:p>
            <a:r>
              <a:rPr lang="en-US" dirty="0"/>
              <a:t>Generating Labeled Data</a:t>
            </a:r>
          </a:p>
          <a:p>
            <a:pPr lvl="1"/>
            <a:r>
              <a:rPr lang="en-US" dirty="0"/>
              <a:t>We can use existing tweets</a:t>
            </a:r>
          </a:p>
          <a:p>
            <a:pPr lvl="1"/>
            <a:r>
              <a:rPr lang="en-US" dirty="0"/>
              <a:t>We can’t afford a “mechanical Turk” effort</a:t>
            </a:r>
          </a:p>
          <a:p>
            <a:pPr lvl="1"/>
            <a:r>
              <a:rPr lang="en-US" dirty="0"/>
              <a:t>So, look for “Benghazi” and “Hillary”</a:t>
            </a:r>
          </a:p>
          <a:p>
            <a:r>
              <a:rPr lang="en-US" dirty="0"/>
              <a:t>Fringe Benefit: This is our “Null Hypothesis”</a:t>
            </a:r>
          </a:p>
          <a:p>
            <a:r>
              <a:rPr lang="en-US" dirty="0"/>
              <a:t>One Minor Problem</a:t>
            </a:r>
          </a:p>
          <a:p>
            <a:pPr lvl="1"/>
            <a:r>
              <a:rPr lang="en-US" dirty="0"/>
              <a:t>Since our null hypothesis and our labeling are identical – it performs perfectly</a:t>
            </a:r>
          </a:p>
          <a:p>
            <a:pPr lvl="1"/>
            <a:r>
              <a:rPr lang="en-US" dirty="0"/>
              <a:t>How do we label additional data without spending all of our time looking at tweets?</a:t>
            </a:r>
          </a:p>
          <a:p>
            <a:r>
              <a:rPr lang="en-US" dirty="0"/>
              <a:t>Solution: Smarter Manual Labeling</a:t>
            </a:r>
          </a:p>
          <a:p>
            <a:pPr lvl="1"/>
            <a:r>
              <a:rPr lang="en-US" dirty="0"/>
              <a:t>Find tweets “near” positive examples, label those appropriately</a:t>
            </a:r>
          </a:p>
        </p:txBody>
      </p:sp>
    </p:spTree>
    <p:extLst>
      <p:ext uri="{BB962C8B-B14F-4D97-AF65-F5344CB8AC3E}">
        <p14:creationId xmlns:p14="http://schemas.microsoft.com/office/powerpoint/2010/main" val="438537387"/>
      </p:ext>
    </p:extLst>
  </p:cSld>
  <p:clrMapOvr>
    <a:masterClrMapping/>
  </p:clrMapOvr>
  <mc:AlternateContent xmlns:mc="http://schemas.openxmlformats.org/markup-compatibility/2006" xmlns:p14="http://schemas.microsoft.com/office/powerpoint/2010/main">
    <mc:Choice Requires="p14">
      <p:transition spd="slow" p14:dur="2000" advTm="79680"/>
    </mc:Choice>
    <mc:Fallback xmlns="">
      <p:transition spd="slow" advTm="796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Featurizing</a:t>
            </a:r>
            <a:endParaRPr lang="en-US" dirty="0"/>
          </a:p>
        </p:txBody>
      </p:sp>
      <p:sp>
        <p:nvSpPr>
          <p:cNvPr id="3" name="Content Placeholder 2"/>
          <p:cNvSpPr>
            <a:spLocks noGrp="1"/>
          </p:cNvSpPr>
          <p:nvPr>
            <p:ph idx="1"/>
          </p:nvPr>
        </p:nvSpPr>
        <p:spPr>
          <a:xfrm>
            <a:off x="676656" y="1719944"/>
            <a:ext cx="10753725" cy="4474028"/>
          </a:xfrm>
        </p:spPr>
        <p:txBody>
          <a:bodyPr>
            <a:normAutofit lnSpcReduction="10000"/>
          </a:bodyPr>
          <a:lstStyle/>
          <a:p>
            <a:r>
              <a:rPr lang="en-US" dirty="0"/>
              <a:t>Many options for </a:t>
            </a:r>
            <a:r>
              <a:rPr lang="en-US" dirty="0" err="1"/>
              <a:t>featurizing</a:t>
            </a:r>
            <a:r>
              <a:rPr lang="en-US" dirty="0"/>
              <a:t> text – how should you decide?</a:t>
            </a:r>
          </a:p>
          <a:p>
            <a:pPr lvl="1"/>
            <a:r>
              <a:rPr lang="en-US" dirty="0"/>
              <a:t>What problem are you trying to solve? </a:t>
            </a:r>
          </a:p>
          <a:p>
            <a:pPr lvl="2"/>
            <a:r>
              <a:rPr lang="en-US" dirty="0"/>
              <a:t>“Trump </a:t>
            </a:r>
            <a:r>
              <a:rPr lang="en-US" dirty="0" err="1"/>
              <a:t>Retweetability</a:t>
            </a:r>
            <a:r>
              <a:rPr lang="en-US" dirty="0"/>
              <a:t>” of sentences</a:t>
            </a:r>
          </a:p>
          <a:p>
            <a:pPr lvl="1"/>
            <a:r>
              <a:rPr lang="en-US" dirty="0"/>
              <a:t>How do you think you might solve it?</a:t>
            </a:r>
          </a:p>
          <a:p>
            <a:pPr lvl="2"/>
            <a:r>
              <a:rPr lang="en-US" dirty="0"/>
              <a:t>Similarity to existing positive examples</a:t>
            </a:r>
          </a:p>
          <a:p>
            <a:r>
              <a:rPr lang="en-US" dirty="0"/>
              <a:t>Sounds good – look for ways to quantize text into similarity vectors</a:t>
            </a:r>
          </a:p>
          <a:p>
            <a:pPr lvl="1"/>
            <a:r>
              <a:rPr lang="en-US" dirty="0"/>
              <a:t>Word2Vec is exactly that, but just gives you those vectors</a:t>
            </a:r>
          </a:p>
          <a:p>
            <a:pPr lvl="1"/>
            <a:r>
              <a:rPr lang="en-US" dirty="0"/>
              <a:t>TF-IDF seems like a good option, but might not work on Twitter data due to small document size</a:t>
            </a:r>
          </a:p>
          <a:p>
            <a:r>
              <a:rPr lang="en-US" dirty="0"/>
              <a:t>Since TF-IDF outputs features and Word2Vec outputs matrices that then need to be </a:t>
            </a:r>
            <a:r>
              <a:rPr lang="en-US" dirty="0" err="1"/>
              <a:t>featurized</a:t>
            </a:r>
            <a:r>
              <a:rPr lang="en-US" dirty="0"/>
              <a:t>, in the interests of time we’ll use TF-IDF</a:t>
            </a:r>
          </a:p>
          <a:p>
            <a:pPr lvl="1"/>
            <a:r>
              <a:rPr lang="en-US" dirty="0"/>
              <a:t>As an exercise to the reader – clustering W2V results to group similar looks promising</a:t>
            </a:r>
          </a:p>
          <a:p>
            <a:pPr lvl="1"/>
            <a:endParaRPr lang="en-US" dirty="0"/>
          </a:p>
        </p:txBody>
      </p:sp>
    </p:spTree>
    <p:extLst>
      <p:ext uri="{BB962C8B-B14F-4D97-AF65-F5344CB8AC3E}">
        <p14:creationId xmlns:p14="http://schemas.microsoft.com/office/powerpoint/2010/main" val="1545039120"/>
      </p:ext>
    </p:extLst>
  </p:cSld>
  <p:clrMapOvr>
    <a:masterClrMapping/>
  </p:clrMapOvr>
  <mc:AlternateContent xmlns:mc="http://schemas.openxmlformats.org/markup-compatibility/2006" xmlns:p14="http://schemas.microsoft.com/office/powerpoint/2010/main">
    <mc:Choice Requires="p14">
      <p:transition spd="slow" p14:dur="2000" advTm="174241"/>
    </mc:Choice>
    <mc:Fallback xmlns="">
      <p:transition spd="slow" advTm="1742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and are they any good?</a:t>
            </a:r>
          </a:p>
        </p:txBody>
      </p:sp>
      <p:sp>
        <p:nvSpPr>
          <p:cNvPr id="3" name="Content Placeholder 2"/>
          <p:cNvSpPr>
            <a:spLocks noGrp="1"/>
          </p:cNvSpPr>
          <p:nvPr>
            <p:ph idx="1"/>
          </p:nvPr>
        </p:nvSpPr>
        <p:spPr>
          <a:xfrm>
            <a:off x="676656" y="1752600"/>
            <a:ext cx="10753725" cy="4931229"/>
          </a:xfrm>
        </p:spPr>
        <p:txBody>
          <a:bodyPr/>
          <a:lstStyle/>
          <a:p>
            <a:r>
              <a:rPr lang="en-US" dirty="0"/>
              <a:t>I built, trained and evaluated a classifier – how did it do?</a:t>
            </a:r>
          </a:p>
          <a:p>
            <a:pPr marL="0" indent="0">
              <a:buNone/>
            </a:pPr>
            <a:endParaRPr lang="en-US" dirty="0"/>
          </a:p>
          <a:p>
            <a:r>
              <a:rPr lang="en-US" dirty="0"/>
              <a:t>But were these results any good in practice? </a:t>
            </a:r>
          </a:p>
          <a:p>
            <a:pPr lvl="1"/>
            <a:r>
              <a:rPr lang="en-US" dirty="0"/>
              <a:t>Remember, the “labels” were a guess based on string matching. </a:t>
            </a:r>
          </a:p>
          <a:p>
            <a:pPr lvl="1"/>
            <a:r>
              <a:rPr lang="en-US" dirty="0"/>
              <a:t>What do some of the “false positives/negatives” look like?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That’s actually pretty great!</a:t>
            </a:r>
          </a:p>
          <a:p>
            <a:pPr marL="4572" lvl="1" indent="0">
              <a:buNone/>
            </a:pPr>
            <a:endParaRPr lang="en-US" dirty="0"/>
          </a:p>
        </p:txBody>
      </p:sp>
      <p:sp>
        <p:nvSpPr>
          <p:cNvPr id="4" name="Rectangle 3"/>
          <p:cNvSpPr/>
          <p:nvPr/>
        </p:nvSpPr>
        <p:spPr>
          <a:xfrm>
            <a:off x="696088" y="2092415"/>
            <a:ext cx="10753343" cy="646331"/>
          </a:xfrm>
          <a:prstGeom prst="rect">
            <a:avLst/>
          </a:prstGeom>
          <a:solidFill>
            <a:schemeClr val="tx1"/>
          </a:solidFill>
        </p:spPr>
        <p:txBody>
          <a:bodyPr wrap="square">
            <a:spAutoFit/>
          </a:bodyPr>
          <a:lstStyle/>
          <a:p>
            <a:r>
              <a:rPr lang="en-US" dirty="0">
                <a:solidFill>
                  <a:srgbClr val="008000"/>
                </a:solidFill>
                <a:highlight>
                  <a:srgbClr val="FFFFFF"/>
                </a:highlight>
              </a:rPr>
              <a:t># </a:t>
            </a:r>
            <a:r>
              <a:rPr lang="en-US" dirty="0" err="1">
                <a:solidFill>
                  <a:srgbClr val="008000"/>
                </a:solidFill>
                <a:highlight>
                  <a:srgbClr val="FFFFFF"/>
                </a:highlight>
              </a:rPr>
              <a:t>defaultdict</a:t>
            </a:r>
            <a:r>
              <a:rPr lang="en-US" dirty="0">
                <a:solidFill>
                  <a:srgbClr val="008000"/>
                </a:solidFill>
                <a:highlight>
                  <a:srgbClr val="FFFFFF"/>
                </a:highlight>
              </a:rPr>
              <a:t>(&lt;type '</a:t>
            </a:r>
            <a:r>
              <a:rPr lang="en-US" dirty="0" err="1">
                <a:solidFill>
                  <a:srgbClr val="008000"/>
                </a:solidFill>
                <a:highlight>
                  <a:srgbClr val="FFFFFF"/>
                </a:highlight>
              </a:rPr>
              <a:t>int</a:t>
            </a:r>
            <a:r>
              <a:rPr lang="en-US" dirty="0">
                <a:solidFill>
                  <a:srgbClr val="008000"/>
                </a:solidFill>
                <a:highlight>
                  <a:srgbClr val="FFFFFF"/>
                </a:highlight>
              </a:rPr>
              <a:t>'&gt;, {'TN': 122340, 'FP': 3150, 'TP': 27404, 'FN': 4836})</a:t>
            </a:r>
            <a:endParaRPr lang="en-US" dirty="0">
              <a:solidFill>
                <a:srgbClr val="000000"/>
              </a:solidFill>
              <a:highlight>
                <a:srgbClr val="FFFFFF"/>
              </a:highlight>
            </a:endParaRPr>
          </a:p>
          <a:p>
            <a:r>
              <a:rPr lang="en-US" dirty="0">
                <a:solidFill>
                  <a:srgbClr val="008000"/>
                </a:solidFill>
                <a:highlight>
                  <a:srgbClr val="FFFFFF"/>
                </a:highlight>
              </a:rPr>
              <a:t># Precision (0.896904) and Recall (0.850000)</a:t>
            </a:r>
            <a:endParaRPr lang="en-US" dirty="0">
              <a:solidFill>
                <a:srgbClr val="000000"/>
              </a:solidFill>
              <a:highlight>
                <a:srgbClr val="FFFFFF"/>
              </a:highlight>
            </a:endParaRPr>
          </a:p>
        </p:txBody>
      </p:sp>
      <p:sp>
        <p:nvSpPr>
          <p:cNvPr id="5" name="Rectangle 4"/>
          <p:cNvSpPr/>
          <p:nvPr/>
        </p:nvSpPr>
        <p:spPr>
          <a:xfrm>
            <a:off x="578300" y="3874760"/>
            <a:ext cx="10753726" cy="2308324"/>
          </a:xfrm>
          <a:prstGeom prst="rect">
            <a:avLst/>
          </a:prstGeom>
          <a:solidFill>
            <a:schemeClr val="tx1"/>
          </a:solidFill>
        </p:spPr>
        <p:txBody>
          <a:bodyPr wrap="square">
            <a:spAutoFit/>
          </a:bodyPr>
          <a:lstStyle/>
          <a:p>
            <a:r>
              <a:rPr lang="en-US" dirty="0" err="1">
                <a:solidFill>
                  <a:srgbClr val="000000"/>
                </a:solidFill>
                <a:highlight>
                  <a:srgbClr val="FFFFFF"/>
                </a:highlight>
              </a:rPr>
              <a:t>falseVals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posneg</a:t>
            </a:r>
            <a:r>
              <a:rPr lang="en-US" b="1" dirty="0" err="1">
                <a:solidFill>
                  <a:srgbClr val="000080"/>
                </a:solidFill>
                <a:highlight>
                  <a:srgbClr val="FFFFFF"/>
                </a:highlight>
              </a:rPr>
              <a:t>.</a:t>
            </a:r>
            <a:r>
              <a:rPr lang="en-US" dirty="0" err="1">
                <a:solidFill>
                  <a:srgbClr val="000000"/>
                </a:solidFill>
                <a:highlight>
                  <a:srgbClr val="FFFFFF"/>
                </a:highlight>
              </a:rPr>
              <a:t>flatMap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'FP'</a:t>
            </a:r>
            <a:r>
              <a:rPr lang="en-US" dirty="0">
                <a:solidFill>
                  <a:srgbClr val="000000"/>
                </a:solidFill>
                <a:highlight>
                  <a:srgbClr val="FFFFFF"/>
                </a:highlight>
              </a:rPr>
              <a:t> </a:t>
            </a:r>
            <a:r>
              <a:rPr lang="en-US" b="1" dirty="0">
                <a:solidFill>
                  <a:srgbClr val="0000FF"/>
                </a:solidFill>
                <a:highlight>
                  <a:srgbClr val="FFFFFF"/>
                </a:highlight>
              </a:rPr>
              <a:t>or</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'FN'</a:t>
            </a:r>
            <a:r>
              <a:rPr lang="en-US" dirty="0">
                <a:solidFill>
                  <a:srgbClr val="000000"/>
                </a:solidFill>
                <a:highlight>
                  <a:srgbClr val="FFFFFF"/>
                </a:highlight>
              </a:rPr>
              <a:t> </a:t>
            </a:r>
            <a:r>
              <a:rPr lang="en-US" b="1" dirty="0">
                <a:solidFill>
                  <a:srgbClr val="0000FF"/>
                </a:solidFill>
                <a:highlight>
                  <a:srgbClr val="FFFFFF"/>
                </a:highlight>
              </a:rPr>
              <a:t>else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distinct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fr</a:t>
            </a:r>
            <a:r>
              <a:rPr lang="en-US" dirty="0">
                <a:solidFill>
                  <a:srgbClr val="000000"/>
                </a:solidFill>
                <a:highlight>
                  <a:srgbClr val="FFFFFF"/>
                </a:highlight>
              </a:rPr>
              <a:t> </a:t>
            </a:r>
            <a:r>
              <a:rPr lang="en-US" b="1" dirty="0">
                <a:solidFill>
                  <a:srgbClr val="0000FF"/>
                </a:solidFill>
                <a:highlight>
                  <a:srgbClr val="FFFFFF"/>
                </a:highlight>
              </a:rPr>
              <a:t>in</a:t>
            </a:r>
            <a:r>
              <a:rPr lang="en-US" dirty="0">
                <a:solidFill>
                  <a:srgbClr val="000000"/>
                </a:solidFill>
                <a:highlight>
                  <a:srgbClr val="FFFFFF"/>
                </a:highlight>
              </a:rPr>
              <a:t> </a:t>
            </a:r>
            <a:r>
              <a:rPr lang="en-US" dirty="0" err="1">
                <a:solidFill>
                  <a:srgbClr val="000000"/>
                </a:solidFill>
                <a:highlight>
                  <a:srgbClr val="FFFFFF"/>
                </a:highlight>
              </a:rPr>
              <a:t>falseVals</a:t>
            </a:r>
            <a:r>
              <a:rPr lang="en-US" b="1" dirty="0" err="1">
                <a:solidFill>
                  <a:srgbClr val="000080"/>
                </a:solidFill>
                <a:highlight>
                  <a:srgbClr val="FFFFFF"/>
                </a:highlight>
              </a:rPr>
              <a:t>.</a:t>
            </a:r>
            <a:r>
              <a:rPr lang="en-US" dirty="0" err="1">
                <a:solidFill>
                  <a:srgbClr val="000000"/>
                </a:solidFill>
                <a:highlight>
                  <a:srgbClr val="FFFFFF"/>
                </a:highlight>
              </a:rPr>
              <a:t>take</a:t>
            </a:r>
            <a:r>
              <a:rPr lang="en-US" b="1" dirty="0">
                <a:solidFill>
                  <a:srgbClr val="000080"/>
                </a:solidFill>
                <a:highlight>
                  <a:srgbClr val="FFFFFF"/>
                </a:highlight>
              </a:rPr>
              <a:t>(</a:t>
            </a:r>
            <a:r>
              <a:rPr lang="en-US" dirty="0">
                <a:solidFill>
                  <a:srgbClr val="FF0000"/>
                </a:solidFill>
                <a:highlight>
                  <a:srgbClr val="FFFFFF"/>
                </a:highlight>
              </a:rPr>
              <a:t>100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print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 '</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FP: news: </a:t>
            </a:r>
            <a:r>
              <a:rPr lang="en-US" dirty="0" err="1">
                <a:solidFill>
                  <a:srgbClr val="008000"/>
                </a:solidFill>
                <a:highlight>
                  <a:srgbClr val="FFFFFF"/>
                </a:highlight>
              </a:rPr>
              <a:t>clinton</a:t>
            </a:r>
            <a:r>
              <a:rPr lang="en-US" dirty="0">
                <a:solidFill>
                  <a:srgbClr val="008000"/>
                </a:solidFill>
                <a:highlight>
                  <a:srgbClr val="FFFFFF"/>
                </a:highlight>
              </a:rPr>
              <a:t> commits </a:t>
            </a:r>
            <a:r>
              <a:rPr lang="en-US" dirty="0" err="1">
                <a:solidFill>
                  <a:srgbClr val="008000"/>
                </a:solidFill>
                <a:highlight>
                  <a:srgbClr val="FFFFFF"/>
                </a:highlight>
              </a:rPr>
              <a:t>benghazi</a:t>
            </a:r>
            <a:r>
              <a:rPr lang="en-US" dirty="0">
                <a:solidFill>
                  <a:srgbClr val="008000"/>
                </a:solidFill>
                <a:highlight>
                  <a:srgbClr val="FFFFFF"/>
                </a:highlight>
              </a:rPr>
              <a:t> gaffe, saying us ?</a:t>
            </a:r>
            <a:r>
              <a:rPr lang="en-US" dirty="0" err="1">
                <a:solidFill>
                  <a:srgbClr val="008000"/>
                </a:solidFill>
                <a:highlight>
                  <a:srgbClr val="FFFFFF"/>
                </a:highlight>
              </a:rPr>
              <a:t>didn?t</a:t>
            </a:r>
            <a:r>
              <a:rPr lang="en-US" dirty="0">
                <a:solidFill>
                  <a:srgbClr val="008000"/>
                </a:solidFill>
                <a:highlight>
                  <a:srgbClr val="FFFFFF"/>
                </a:highlight>
              </a:rPr>
              <a:t> lose a single person? in </a:t>
            </a:r>
            <a:r>
              <a:rPr lang="en-US" dirty="0" err="1">
                <a:solidFill>
                  <a:srgbClr val="008000"/>
                </a:solidFill>
                <a:highlight>
                  <a:srgbClr val="FFFFFF"/>
                </a:highlight>
              </a:rPr>
              <a:t>libya</a:t>
            </a:r>
            <a:r>
              <a:rPr lang="en-US" dirty="0">
                <a:solidFill>
                  <a:srgbClr val="008000"/>
                </a:solidFill>
                <a:highlight>
                  <a:srgbClr val="FFFFFF"/>
                </a:highlight>
              </a:rPr>
              <a:t>: "</a:t>
            </a:r>
            <a:r>
              <a:rPr lang="en-US" dirty="0" err="1">
                <a:solidFill>
                  <a:srgbClr val="008000"/>
                </a:solidFill>
                <a:highlight>
                  <a:srgbClr val="FFFFFF"/>
                </a:highlight>
              </a:rPr>
              <a:t>liby</a:t>
            </a:r>
            <a:r>
              <a:rPr lang="en-US" dirty="0">
                <a:solidFill>
                  <a:srgbClr val="008000"/>
                </a:solidFill>
                <a:highlight>
                  <a:srgbClr val="FFFFFF"/>
                </a:highlight>
              </a:rPr>
              <a:t>... </a:t>
            </a:r>
            <a:r>
              <a:rPr lang="en-US" u="sng" dirty="0">
                <a:solidFill>
                  <a:srgbClr val="008000"/>
                </a:solidFill>
                <a:highlight>
                  <a:srgbClr val="FFFFFF"/>
                </a:highlight>
              </a:rPr>
              <a:t>https://t.co/ecb2imazjs</a:t>
            </a:r>
            <a:r>
              <a:rPr lang="en-US" dirty="0">
                <a:solidFill>
                  <a:srgbClr val="008000"/>
                </a:solidFill>
                <a:highlight>
                  <a:srgbClr val="FFFFFF"/>
                </a:highlight>
              </a:rPr>
              <a:t> via @</a:t>
            </a:r>
            <a:r>
              <a:rPr lang="en-US" dirty="0" err="1">
                <a:solidFill>
                  <a:srgbClr val="008000"/>
                </a:solidFill>
                <a:highlight>
                  <a:srgbClr val="FFFFFF"/>
                </a:highlight>
              </a:rPr>
              <a:t>thenewshype</a:t>
            </a:r>
            <a:endParaRPr lang="en-US" dirty="0">
              <a:solidFill>
                <a:srgbClr val="000000"/>
              </a:solidFill>
              <a:highlight>
                <a:srgbClr val="FFFFFF"/>
              </a:highlight>
            </a:endParaRPr>
          </a:p>
          <a:p>
            <a:r>
              <a:rPr lang="en-US" dirty="0">
                <a:solidFill>
                  <a:srgbClr val="008000"/>
                </a:solidFill>
                <a:highlight>
                  <a:srgbClr val="FFFFFF"/>
                </a:highlight>
              </a:rPr>
              <a:t># FP: remember the missing stinger missiles?... remember </a:t>
            </a:r>
            <a:r>
              <a:rPr lang="en-US" dirty="0" err="1">
                <a:solidFill>
                  <a:srgbClr val="008000"/>
                </a:solidFill>
                <a:highlight>
                  <a:srgbClr val="FFFFFF"/>
                </a:highlight>
              </a:rPr>
              <a:t>benghazi</a:t>
            </a:r>
            <a:r>
              <a:rPr lang="en-US" dirty="0">
                <a:solidFill>
                  <a:srgbClr val="008000"/>
                </a:solidFill>
                <a:highlight>
                  <a:srgbClr val="FFFFFF"/>
                </a:highlight>
              </a:rPr>
              <a:t>? well the pigs are about to fly and the sun is... </a:t>
            </a:r>
            <a:r>
              <a:rPr lang="en-US" u="sng" dirty="0">
                <a:solidFill>
                  <a:srgbClr val="008000"/>
                </a:solidFill>
                <a:highlight>
                  <a:srgbClr val="FFFFFF"/>
                </a:highlight>
              </a:rPr>
              <a:t>https://t.co/pcfeujjuko</a:t>
            </a:r>
            <a:endParaRPr lang="en-US" dirty="0">
              <a:solidFill>
                <a:srgbClr val="000000"/>
              </a:solidFill>
              <a:highlight>
                <a:srgbClr val="FFFFFF"/>
              </a:highlight>
            </a:endParaRPr>
          </a:p>
        </p:txBody>
      </p:sp>
    </p:spTree>
    <p:extLst>
      <p:ext uri="{BB962C8B-B14F-4D97-AF65-F5344CB8AC3E}">
        <p14:creationId xmlns:p14="http://schemas.microsoft.com/office/powerpoint/2010/main" val="237442277"/>
      </p:ext>
    </p:extLst>
  </p:cSld>
  <p:clrMapOvr>
    <a:masterClrMapping/>
  </p:clrMapOvr>
  <mc:AlternateContent xmlns:mc="http://schemas.openxmlformats.org/markup-compatibility/2006" xmlns:p14="http://schemas.microsoft.com/office/powerpoint/2010/main">
    <mc:Choice Requires="p14">
      <p:transition spd="slow" p14:dur="2000" advTm="75062"/>
    </mc:Choice>
    <mc:Fallback xmlns="">
      <p:transition spd="slow" advTm="7506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a:t>
            </a:r>
          </a:p>
        </p:txBody>
      </p:sp>
      <p:sp>
        <p:nvSpPr>
          <p:cNvPr id="3" name="Content Placeholder 2"/>
          <p:cNvSpPr>
            <a:spLocks noGrp="1"/>
          </p:cNvSpPr>
          <p:nvPr>
            <p:ph idx="1"/>
          </p:nvPr>
        </p:nvSpPr>
        <p:spPr/>
        <p:txBody>
          <a:bodyPr/>
          <a:lstStyle/>
          <a:p>
            <a:r>
              <a:rPr lang="en-US" dirty="0"/>
              <a:t>Several great tools</a:t>
            </a:r>
          </a:p>
          <a:p>
            <a:pPr lvl="1"/>
            <a:r>
              <a:rPr lang="en-US" dirty="0"/>
              <a:t>Microsoft’s </a:t>
            </a:r>
            <a:r>
              <a:rPr lang="en-US" dirty="0">
                <a:hlinkClick r:id="rId3"/>
              </a:rPr>
              <a:t>Text Analytics API</a:t>
            </a:r>
            <a:endParaRPr lang="en-US" dirty="0"/>
          </a:p>
          <a:p>
            <a:pPr lvl="1"/>
            <a:r>
              <a:rPr lang="en-US" dirty="0"/>
              <a:t>Python’s </a:t>
            </a:r>
            <a:r>
              <a:rPr lang="en-US" dirty="0">
                <a:hlinkClick r:id="rId4"/>
              </a:rPr>
              <a:t>sentiment_classifier</a:t>
            </a:r>
            <a:endParaRPr lang="en-US" dirty="0"/>
          </a:p>
          <a:p>
            <a:pPr lvl="1"/>
            <a:r>
              <a:rPr lang="en-US" dirty="0">
                <a:hlinkClick r:id="rId5"/>
              </a:rPr>
              <a:t>Sentiment140</a:t>
            </a:r>
            <a:endParaRPr lang="en-US" dirty="0"/>
          </a:p>
          <a:p>
            <a:r>
              <a:rPr lang="en-US" dirty="0"/>
              <a:t>A few techniques and datasets</a:t>
            </a:r>
          </a:p>
          <a:p>
            <a:pPr lvl="1"/>
            <a:r>
              <a:rPr lang="en-US" dirty="0">
                <a:hlinkClick r:id="rId6"/>
              </a:rPr>
              <a:t>“Deeply Moving”</a:t>
            </a:r>
            <a:r>
              <a:rPr lang="en-US" dirty="0"/>
              <a:t> (RNNs for sentiment in movie reviews)</a:t>
            </a:r>
          </a:p>
          <a:p>
            <a:pPr lvl="1"/>
            <a:r>
              <a:rPr lang="en-US" dirty="0" err="1">
                <a:hlinkClick r:id="rId7"/>
              </a:rPr>
              <a:t>SentiWordNet</a:t>
            </a:r>
            <a:r>
              <a:rPr lang="en-US" dirty="0"/>
              <a:t> (WordNet with sentiment tags)</a:t>
            </a:r>
          </a:p>
          <a:p>
            <a:pPr lvl="1"/>
            <a:endParaRPr lang="en-US" dirty="0"/>
          </a:p>
        </p:txBody>
      </p:sp>
    </p:spTree>
    <p:extLst>
      <p:ext uri="{BB962C8B-B14F-4D97-AF65-F5344CB8AC3E}">
        <p14:creationId xmlns:p14="http://schemas.microsoft.com/office/powerpoint/2010/main" val="2574871525"/>
      </p:ext>
    </p:extLst>
  </p:cSld>
  <p:clrMapOvr>
    <a:masterClrMapping/>
  </p:clrMapOvr>
  <mc:AlternateContent xmlns:mc="http://schemas.openxmlformats.org/markup-compatibility/2006" xmlns:p14="http://schemas.microsoft.com/office/powerpoint/2010/main">
    <mc:Choice Requires="p14">
      <p:transition spd="slow" p14:dur="2000" advTm="52498"/>
    </mc:Choice>
    <mc:Fallback xmlns="">
      <p:transition spd="slow" advTm="524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 </a:t>
            </a:r>
            <a:r>
              <a:rPr lang="en-US" i="1" dirty="0"/>
              <a:t>In Arabic</a:t>
            </a:r>
            <a:endParaRPr lang="en-US" dirty="0"/>
          </a:p>
        </p:txBody>
      </p:sp>
      <p:pic>
        <p:nvPicPr>
          <p:cNvPr id="4" name="Content Placeholder 3"/>
          <p:cNvPicPr>
            <a:picLocks noGrp="1" noChangeAspect="1"/>
          </p:cNvPicPr>
          <p:nvPr>
            <p:ph idx="1"/>
          </p:nvPr>
        </p:nvPicPr>
        <p:blipFill>
          <a:blip r:embed="rId3"/>
          <a:stretch>
            <a:fillRect/>
          </a:stretch>
        </p:blipFill>
        <p:spPr>
          <a:xfrm>
            <a:off x="3490912" y="3171031"/>
            <a:ext cx="5124450" cy="1447800"/>
          </a:xfrm>
          <a:prstGeom prst="rect">
            <a:avLst/>
          </a:prstGeom>
        </p:spPr>
      </p:pic>
    </p:spTree>
    <p:extLst>
      <p:ext uri="{BB962C8B-B14F-4D97-AF65-F5344CB8AC3E}">
        <p14:creationId xmlns:p14="http://schemas.microsoft.com/office/powerpoint/2010/main" val="280193048"/>
      </p:ext>
    </p:extLst>
  </p:cSld>
  <p:clrMapOvr>
    <a:masterClrMapping/>
  </p:clrMapOvr>
  <mc:AlternateContent xmlns:mc="http://schemas.openxmlformats.org/markup-compatibility/2006" xmlns:p14="http://schemas.microsoft.com/office/powerpoint/2010/main">
    <mc:Choice Requires="p14">
      <p:transition spd="slow" p14:dur="2000" advTm="41127"/>
    </mc:Choice>
    <mc:Fallback xmlns="">
      <p:transition spd="slow" advTm="411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Sentiment</a:t>
            </a:r>
          </a:p>
        </p:txBody>
      </p:sp>
      <p:sp>
        <p:nvSpPr>
          <p:cNvPr id="3" name="Content Placeholder 2"/>
          <p:cNvSpPr>
            <a:spLocks noGrp="1"/>
          </p:cNvSpPr>
          <p:nvPr>
            <p:ph sz="half" idx="1"/>
          </p:nvPr>
        </p:nvSpPr>
        <p:spPr>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i="1" dirty="0"/>
              <a:t>An MIT linguistics professor was lecturing his class the other day. </a:t>
            </a:r>
          </a:p>
          <a:p>
            <a:r>
              <a:rPr lang="en-US" i="1" dirty="0"/>
              <a:t>"In English," he said, "a double negative forms a positive. However, in some languages, such as Russian, a double negative remains a negative. But there isn't a single language, not one, in which a double positive can express a negative."</a:t>
            </a:r>
          </a:p>
          <a:p>
            <a:endParaRPr lang="en-US" i="1" dirty="0"/>
          </a:p>
          <a:p>
            <a:r>
              <a:rPr lang="en-US" i="1" dirty="0"/>
              <a:t>A voice from the back of the room piped up, "Yeah, right."</a:t>
            </a:r>
          </a:p>
        </p:txBody>
      </p:sp>
      <p:sp>
        <p:nvSpPr>
          <p:cNvPr id="4" name="Content Placeholder 3"/>
          <p:cNvSpPr>
            <a:spLocks noGrp="1"/>
          </p:cNvSpPr>
          <p:nvPr>
            <p:ph sz="half" idx="2"/>
          </p:nvPr>
        </p:nvSpPr>
        <p:spPr/>
        <p:txBody>
          <a:bodyPr>
            <a:normAutofit fontScale="92500" lnSpcReduction="10000"/>
          </a:bodyPr>
          <a:lstStyle/>
          <a:p>
            <a:r>
              <a:rPr lang="en-US" dirty="0"/>
              <a:t>Sentiment based on single words alone is difficult, you need to take context and language into account.</a:t>
            </a:r>
          </a:p>
          <a:p>
            <a:endParaRPr lang="en-US" dirty="0"/>
          </a:p>
        </p:txBody>
      </p:sp>
      <p:pic>
        <p:nvPicPr>
          <p:cNvPr id="5" name="Picture 4"/>
          <p:cNvPicPr>
            <a:picLocks noChangeAspect="1"/>
          </p:cNvPicPr>
          <p:nvPr/>
        </p:nvPicPr>
        <p:blipFill>
          <a:blip r:embed="rId2"/>
          <a:stretch>
            <a:fillRect/>
          </a:stretch>
        </p:blipFill>
        <p:spPr>
          <a:xfrm>
            <a:off x="6137864" y="3276508"/>
            <a:ext cx="4410372" cy="2488954"/>
          </a:xfrm>
          <a:prstGeom prst="rect">
            <a:avLst/>
          </a:prstGeom>
        </p:spPr>
      </p:pic>
    </p:spTree>
    <p:extLst>
      <p:ext uri="{BB962C8B-B14F-4D97-AF65-F5344CB8AC3E}">
        <p14:creationId xmlns:p14="http://schemas.microsoft.com/office/powerpoint/2010/main" val="1048382186"/>
      </p:ext>
    </p:extLst>
  </p:cSld>
  <p:clrMapOvr>
    <a:masterClrMapping/>
  </p:clrMapOvr>
  <mc:AlternateContent xmlns:mc="http://schemas.openxmlformats.org/markup-compatibility/2006" xmlns:p14="http://schemas.microsoft.com/office/powerpoint/2010/main">
    <mc:Choice Requires="p14">
      <p:transition spd="slow" p14:dur="2000" advTm="21304"/>
    </mc:Choice>
    <mc:Fallback xmlns="">
      <p:transition spd="slow" advTm="213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Options in Python</a:t>
            </a:r>
          </a:p>
        </p:txBody>
      </p:sp>
      <p:sp>
        <p:nvSpPr>
          <p:cNvPr id="3" name="Content Placeholder 2"/>
          <p:cNvSpPr>
            <a:spLocks noGrp="1"/>
          </p:cNvSpPr>
          <p:nvPr>
            <p:ph idx="1"/>
          </p:nvPr>
        </p:nvSpPr>
        <p:spPr>
          <a:xfrm>
            <a:off x="676656" y="2011679"/>
            <a:ext cx="10753725" cy="4399059"/>
          </a:xfrm>
        </p:spPr>
        <p:txBody>
          <a:bodyPr>
            <a:normAutofit fontScale="92500" lnSpcReduction="20000"/>
          </a:bodyPr>
          <a:lstStyle/>
          <a:p>
            <a:r>
              <a:rPr lang="en-US" dirty="0">
                <a:hlinkClick r:id="rId2"/>
              </a:rPr>
              <a:t>sentiment_classifier</a:t>
            </a:r>
            <a:endParaRPr lang="en-US" dirty="0"/>
          </a:p>
          <a:p>
            <a:pPr lvl="1"/>
            <a:r>
              <a:rPr lang="en-US" dirty="0"/>
              <a:t>Based on </a:t>
            </a:r>
            <a:r>
              <a:rPr lang="en-US" dirty="0" err="1"/>
              <a:t>SentiWordNet</a:t>
            </a:r>
            <a:endParaRPr lang="en-US" dirty="0"/>
          </a:p>
          <a:p>
            <a:pPr lvl="1"/>
            <a:r>
              <a:rPr lang="en-US" dirty="0"/>
              <a:t>Easy to install and use</a:t>
            </a:r>
          </a:p>
          <a:p>
            <a:pPr lvl="1"/>
            <a:r>
              <a:rPr lang="en-US" dirty="0"/>
              <a:t>Free as in beer</a:t>
            </a:r>
          </a:p>
          <a:p>
            <a:pPr lvl="1"/>
            <a:r>
              <a:rPr lang="en-US" dirty="0"/>
              <a:t>GPL License</a:t>
            </a:r>
          </a:p>
          <a:p>
            <a:r>
              <a:rPr lang="en-US" dirty="0">
                <a:hlinkClick r:id="rId3"/>
              </a:rPr>
              <a:t>Microsoft Text Analytics</a:t>
            </a:r>
            <a:endParaRPr lang="en-US" dirty="0"/>
          </a:p>
          <a:p>
            <a:pPr lvl="1"/>
            <a:r>
              <a:rPr lang="en-US" dirty="0"/>
              <a:t>REST-based API</a:t>
            </a:r>
          </a:p>
          <a:p>
            <a:pPr lvl="1"/>
            <a:r>
              <a:rPr lang="en-US" dirty="0"/>
              <a:t>Supports Batching</a:t>
            </a:r>
          </a:p>
          <a:p>
            <a:pPr lvl="1"/>
            <a:r>
              <a:rPr lang="en-US" dirty="0"/>
              <a:t>Cheap Pay-Per-Use Model</a:t>
            </a:r>
          </a:p>
          <a:p>
            <a:r>
              <a:rPr lang="en-US" dirty="0"/>
              <a:t>Roll Your Own</a:t>
            </a:r>
          </a:p>
          <a:p>
            <a:pPr lvl="1"/>
            <a:r>
              <a:rPr lang="en-US" dirty="0"/>
              <a:t>Some publicly available data exists</a:t>
            </a:r>
          </a:p>
          <a:p>
            <a:pPr lvl="1"/>
            <a:r>
              <a:rPr lang="en-US" dirty="0"/>
              <a:t>Even more free</a:t>
            </a:r>
          </a:p>
          <a:p>
            <a:pPr lvl="1"/>
            <a:r>
              <a:rPr lang="en-US" dirty="0"/>
              <a:t>Performance is … :-S</a:t>
            </a:r>
          </a:p>
        </p:txBody>
      </p:sp>
    </p:spTree>
    <p:extLst>
      <p:ext uri="{BB962C8B-B14F-4D97-AF65-F5344CB8AC3E}">
        <p14:creationId xmlns:p14="http://schemas.microsoft.com/office/powerpoint/2010/main" val="1799934694"/>
      </p:ext>
    </p:extLst>
  </p:cSld>
  <p:clrMapOvr>
    <a:masterClrMapping/>
  </p:clrMapOvr>
  <mc:AlternateContent xmlns:mc="http://schemas.openxmlformats.org/markup-compatibility/2006" xmlns:p14="http://schemas.microsoft.com/office/powerpoint/2010/main">
    <mc:Choice Requires="p14">
      <p:transition spd="slow" p14:dur="2000" advTm="7447"/>
    </mc:Choice>
    <mc:Fallback xmlns="">
      <p:transition spd="slow" advTm="744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Sentiment Analyzer</a:t>
            </a:r>
          </a:p>
        </p:txBody>
      </p:sp>
      <p:sp>
        <p:nvSpPr>
          <p:cNvPr id="3" name="Content Placeholder 2"/>
          <p:cNvSpPr>
            <a:spLocks noGrp="1"/>
          </p:cNvSpPr>
          <p:nvPr>
            <p:ph idx="1"/>
          </p:nvPr>
        </p:nvSpPr>
        <p:spPr/>
        <p:txBody>
          <a:bodyPr/>
          <a:lstStyle/>
          <a:p>
            <a:r>
              <a:rPr lang="en-US" dirty="0"/>
              <a:t>What Training Data?</a:t>
            </a:r>
          </a:p>
          <a:p>
            <a:pPr lvl="1"/>
            <a:r>
              <a:rPr lang="en-US" dirty="0" err="1"/>
              <a:t>SentiWordNet</a:t>
            </a:r>
            <a:r>
              <a:rPr lang="en-US" dirty="0"/>
              <a:t> is easy to use, but is word-based and English</a:t>
            </a:r>
          </a:p>
          <a:p>
            <a:pPr lvl="1"/>
            <a:r>
              <a:rPr lang="en-US" dirty="0"/>
              <a:t>We could accumulate scores for the words within tweets from this list</a:t>
            </a:r>
          </a:p>
          <a:p>
            <a:r>
              <a:rPr lang="en-US" dirty="0"/>
              <a:t>Binary Classifier? Or </a:t>
            </a:r>
            <a:r>
              <a:rPr lang="en-US" dirty="0" err="1"/>
              <a:t>Regressor</a:t>
            </a:r>
            <a:r>
              <a:rPr lang="en-US" dirty="0"/>
              <a:t>? Or Multiple </a:t>
            </a:r>
            <a:r>
              <a:rPr lang="en-US" dirty="0" err="1"/>
              <a:t>Regressor</a:t>
            </a:r>
            <a:r>
              <a:rPr lang="en-US" dirty="0"/>
              <a:t> (</a:t>
            </a:r>
            <a:r>
              <a:rPr lang="en-US" dirty="0" err="1"/>
              <a:t>pos</a:t>
            </a:r>
            <a:r>
              <a:rPr lang="en-US" dirty="0"/>
              <a:t>/</a:t>
            </a:r>
            <a:r>
              <a:rPr lang="en-US" dirty="0" err="1"/>
              <a:t>neg</a:t>
            </a:r>
            <a:r>
              <a:rPr lang="en-US" dirty="0"/>
              <a:t>)?</a:t>
            </a:r>
          </a:p>
          <a:p>
            <a:pPr lvl="1"/>
            <a:r>
              <a:rPr lang="en-US" dirty="0"/>
              <a:t>Training data has positive and negative scores – let’s go with that</a:t>
            </a:r>
          </a:p>
          <a:p>
            <a:r>
              <a:rPr lang="en-US" dirty="0"/>
              <a:t>Dealing With Arabic</a:t>
            </a:r>
          </a:p>
          <a:p>
            <a:pPr lvl="1"/>
            <a:r>
              <a:rPr lang="en-US" dirty="0"/>
              <a:t>Translate </a:t>
            </a:r>
            <a:r>
              <a:rPr lang="en-US" dirty="0" err="1"/>
              <a:t>SentiWordNet</a:t>
            </a:r>
            <a:r>
              <a:rPr lang="en-US" dirty="0"/>
              <a:t> words and use those</a:t>
            </a:r>
          </a:p>
          <a:p>
            <a:r>
              <a:rPr lang="en-US" dirty="0"/>
              <a:t>Dealing With Twitter</a:t>
            </a:r>
          </a:p>
          <a:p>
            <a:pPr lvl="1"/>
            <a:r>
              <a:rPr lang="en-US" dirty="0"/>
              <a:t>#</a:t>
            </a:r>
            <a:r>
              <a:rPr lang="en-US" dirty="0" err="1"/>
              <a:t>SuperPainful</a:t>
            </a:r>
            <a:r>
              <a:rPr lang="en-US" dirty="0"/>
              <a:t> </a:t>
            </a:r>
            <a:r>
              <a:rPr lang="en-US" dirty="0">
                <a:sym typeface="Wingdings" panose="05000000000000000000" pitchFamily="2" charset="2"/>
              </a:rPr>
              <a:t> (word-break hashtags, amend </a:t>
            </a:r>
            <a:r>
              <a:rPr lang="en-US" dirty="0" err="1">
                <a:sym typeface="Wingdings" panose="05000000000000000000" pitchFamily="2" charset="2"/>
              </a:rPr>
              <a:t>SentiWordNet</a:t>
            </a:r>
            <a:r>
              <a:rPr lang="en-US" dirty="0">
                <a:sym typeface="Wingdings" panose="05000000000000000000" pitchFamily="2" charset="2"/>
              </a:rPr>
              <a:t> with emoji)</a:t>
            </a:r>
            <a:endParaRPr lang="en-US" dirty="0"/>
          </a:p>
          <a:p>
            <a:pPr lvl="1"/>
            <a:endParaRPr lang="en-US" dirty="0"/>
          </a:p>
          <a:p>
            <a:pPr marL="4572" lvl="1" indent="0">
              <a:buNone/>
            </a:pPr>
            <a:endParaRPr lang="en-US" dirty="0"/>
          </a:p>
        </p:txBody>
      </p:sp>
    </p:spTree>
    <p:extLst>
      <p:ext uri="{BB962C8B-B14F-4D97-AF65-F5344CB8AC3E}">
        <p14:creationId xmlns:p14="http://schemas.microsoft.com/office/powerpoint/2010/main" val="1361246198"/>
      </p:ext>
    </p:extLst>
  </p:cSld>
  <p:clrMapOvr>
    <a:masterClrMapping/>
  </p:clrMapOvr>
  <mc:AlternateContent xmlns:mc="http://schemas.openxmlformats.org/markup-compatibility/2006" xmlns:p14="http://schemas.microsoft.com/office/powerpoint/2010/main">
    <mc:Choice Requires="p14">
      <p:transition spd="slow" p14:dur="2000" advTm="52115"/>
    </mc:Choice>
    <mc:Fallback xmlns="">
      <p:transition spd="slow" advTm="521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Solution</a:t>
            </a:r>
          </a:p>
        </p:txBody>
      </p:sp>
    </p:spTree>
    <p:extLst>
      <p:ext uri="{BB962C8B-B14F-4D97-AF65-F5344CB8AC3E}">
        <p14:creationId xmlns:p14="http://schemas.microsoft.com/office/powerpoint/2010/main" val="237573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2960285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630" y="2074333"/>
            <a:ext cx="1831290" cy="1688776"/>
          </a:xfrm>
        </p:spPr>
        <p:txBody>
          <a:bodyPr>
            <a:normAutofit/>
          </a:bodyPr>
          <a:lstStyle/>
          <a:p>
            <a:r>
              <a:rPr lang="en-US" dirty="0"/>
              <a:t>United Nations</a:t>
            </a:r>
          </a:p>
        </p:txBody>
      </p:sp>
      <p:pic>
        <p:nvPicPr>
          <p:cNvPr id="4" name="Picture 3"/>
          <p:cNvPicPr>
            <a:picLocks noChangeAspect="1"/>
          </p:cNvPicPr>
          <p:nvPr/>
        </p:nvPicPr>
        <p:blipFill>
          <a:blip r:embed="rId3"/>
          <a:stretch>
            <a:fillRect/>
          </a:stretch>
        </p:blipFill>
        <p:spPr>
          <a:xfrm>
            <a:off x="2035626" y="468086"/>
            <a:ext cx="10058400" cy="5257800"/>
          </a:xfrm>
          <a:prstGeom prst="rect">
            <a:avLst/>
          </a:prstGeom>
        </p:spPr>
      </p:pic>
    </p:spTree>
    <p:extLst>
      <p:ext uri="{BB962C8B-B14F-4D97-AF65-F5344CB8AC3E}">
        <p14:creationId xmlns:p14="http://schemas.microsoft.com/office/powerpoint/2010/main" val="1881078424"/>
      </p:ext>
    </p:extLst>
  </p:cSld>
  <p:clrMapOvr>
    <a:masterClrMapping/>
  </p:clrMapOvr>
  <mc:AlternateContent xmlns:mc="http://schemas.openxmlformats.org/markup-compatibility/2006" xmlns:p14="http://schemas.microsoft.com/office/powerpoint/2010/main">
    <mc:Choice Requires="p14">
      <p:transition spd="slow" p14:dur="2000" advTm="15726"/>
    </mc:Choice>
    <mc:Fallback xmlns="">
      <p:transition spd="slow" advTm="1572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3477" t="10027" r="1175" b="9291"/>
          <a:stretch/>
        </p:blipFill>
        <p:spPr>
          <a:xfrm>
            <a:off x="500743" y="623944"/>
            <a:ext cx="11334675" cy="4829799"/>
          </a:xfrm>
          <a:prstGeom prst="rect">
            <a:avLst/>
          </a:prstGeom>
        </p:spPr>
      </p:pic>
    </p:spTree>
    <p:extLst>
      <p:ext uri="{BB962C8B-B14F-4D97-AF65-F5344CB8AC3E}">
        <p14:creationId xmlns:p14="http://schemas.microsoft.com/office/powerpoint/2010/main" val="1308088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Notes</a:t>
            </a:r>
          </a:p>
        </p:txBody>
      </p:sp>
      <p:sp>
        <p:nvSpPr>
          <p:cNvPr id="3" name="Content Placeholder 2"/>
          <p:cNvSpPr>
            <a:spLocks noGrp="1"/>
          </p:cNvSpPr>
          <p:nvPr>
            <p:ph idx="1"/>
          </p:nvPr>
        </p:nvSpPr>
        <p:spPr/>
        <p:txBody>
          <a:bodyPr>
            <a:normAutofit/>
          </a:bodyPr>
          <a:lstStyle/>
          <a:p>
            <a:r>
              <a:rPr lang="en-US" dirty="0"/>
              <a:t>Real-world examples help highlight how much work goes into cleansing and </a:t>
            </a:r>
            <a:r>
              <a:rPr lang="en-US" dirty="0" err="1"/>
              <a:t>featurization</a:t>
            </a:r>
            <a:endParaRPr lang="en-US" dirty="0"/>
          </a:p>
          <a:p>
            <a:r>
              <a:rPr lang="en-US" dirty="0"/>
              <a:t>We’ve only scratched the surface of </a:t>
            </a:r>
            <a:r>
              <a:rPr lang="en-US" dirty="0" err="1"/>
              <a:t>SparkML’s</a:t>
            </a:r>
            <a:r>
              <a:rPr lang="en-US" dirty="0"/>
              <a:t> offerings</a:t>
            </a:r>
          </a:p>
          <a:p>
            <a:pPr lvl="1"/>
            <a:r>
              <a:rPr lang="en-US" dirty="0"/>
              <a:t>Many more regression and classification </a:t>
            </a:r>
            <a:r>
              <a:rPr lang="en-US" dirty="0" err="1"/>
              <a:t>algos</a:t>
            </a:r>
            <a:r>
              <a:rPr lang="en-US" dirty="0"/>
              <a:t> available</a:t>
            </a:r>
          </a:p>
          <a:p>
            <a:pPr lvl="1"/>
            <a:r>
              <a:rPr lang="en-US" dirty="0"/>
              <a:t>Cross-validation for meta-parameter tuning</a:t>
            </a:r>
          </a:p>
          <a:p>
            <a:r>
              <a:rPr lang="en-US" dirty="0"/>
              <a:t>Spark </a:t>
            </a:r>
            <a:r>
              <a:rPr lang="en-US" i="1" dirty="0"/>
              <a:t>can</a:t>
            </a:r>
            <a:r>
              <a:rPr lang="en-US" dirty="0"/>
              <a:t> perform well, but it takes work</a:t>
            </a:r>
          </a:p>
          <a:p>
            <a:pPr lvl="1"/>
            <a:r>
              <a:rPr lang="en-US" dirty="0"/>
              <a:t>RDD/</a:t>
            </a:r>
            <a:r>
              <a:rPr lang="en-US" dirty="0" err="1"/>
              <a:t>DF.persist</a:t>
            </a:r>
            <a:r>
              <a:rPr lang="en-US" dirty="0"/>
              <a:t>() is important</a:t>
            </a:r>
          </a:p>
          <a:p>
            <a:pPr lvl="1"/>
            <a:r>
              <a:rPr lang="en-US" dirty="0"/>
              <a:t>Watch out for </a:t>
            </a:r>
            <a:r>
              <a:rPr lang="en-US" dirty="0" err="1"/>
              <a:t>keyspace</a:t>
            </a:r>
            <a:r>
              <a:rPr lang="en-US" dirty="0"/>
              <a:t> skew</a:t>
            </a:r>
          </a:p>
          <a:p>
            <a:pPr lvl="1"/>
            <a:r>
              <a:rPr lang="en-US" dirty="0"/>
              <a:t>Watch out for file size (many small files is worse than fewer large ones)</a:t>
            </a:r>
          </a:p>
        </p:txBody>
      </p:sp>
    </p:spTree>
    <p:extLst>
      <p:ext uri="{BB962C8B-B14F-4D97-AF65-F5344CB8AC3E}">
        <p14:creationId xmlns:p14="http://schemas.microsoft.com/office/powerpoint/2010/main" val="3745826945"/>
      </p:ext>
    </p:extLst>
  </p:cSld>
  <p:clrMapOvr>
    <a:masterClrMapping/>
  </p:clrMapOvr>
  <mc:AlternateContent xmlns:mc="http://schemas.openxmlformats.org/markup-compatibility/2006" xmlns:p14="http://schemas.microsoft.com/office/powerpoint/2010/main">
    <mc:Choice Requires="p14">
      <p:transition spd="slow" p14:dur="2000" advTm="110878"/>
    </mc:Choice>
    <mc:Fallback xmlns="">
      <p:transition spd="slow" advTm="11087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lnSpcReduction="10000"/>
          </a:bodyPr>
          <a:lstStyle/>
          <a:p>
            <a:r>
              <a:rPr lang="en-US" dirty="0"/>
              <a:t>Spark:</a:t>
            </a:r>
          </a:p>
          <a:p>
            <a:pPr lvl="1"/>
            <a:r>
              <a:rPr lang="en-US" dirty="0"/>
              <a:t>Spark itself: </a:t>
            </a:r>
            <a:r>
              <a:rPr lang="en-US" dirty="0">
                <a:hlinkClick r:id="rId2"/>
              </a:rPr>
              <a:t>https://spark.apache.org/docs/latest/index.html</a:t>
            </a:r>
            <a:endParaRPr lang="en-US" dirty="0"/>
          </a:p>
          <a:p>
            <a:pPr lvl="1"/>
            <a:r>
              <a:rPr lang="en-US" dirty="0"/>
              <a:t>Spark ML and </a:t>
            </a:r>
            <a:r>
              <a:rPr lang="en-US" dirty="0" err="1"/>
              <a:t>MLLib</a:t>
            </a:r>
            <a:r>
              <a:rPr lang="en-US" dirty="0"/>
              <a:t>: </a:t>
            </a:r>
            <a:r>
              <a:rPr lang="en-US" dirty="0">
                <a:hlinkClick r:id="rId3"/>
              </a:rPr>
              <a:t>https://spark.apache.org/docs/latest/mllib-guide.html</a:t>
            </a:r>
            <a:endParaRPr lang="en-US" dirty="0"/>
          </a:p>
          <a:p>
            <a:pPr lvl="1"/>
            <a:r>
              <a:rPr lang="en-US" dirty="0"/>
              <a:t>Spark on Azure: </a:t>
            </a:r>
            <a:r>
              <a:rPr lang="en-US" dirty="0">
                <a:hlinkClick r:id="rId4"/>
              </a:rPr>
              <a:t>https://azure.microsoft.com/en-us/documentation/articles/hdinsight-apache-spark-zeppelin-notebook-jupyter-spark-sql/</a:t>
            </a:r>
            <a:endParaRPr lang="en-US" dirty="0"/>
          </a:p>
          <a:p>
            <a:r>
              <a:rPr lang="en-US" dirty="0"/>
              <a:t>Contact Us:</a:t>
            </a:r>
          </a:p>
          <a:p>
            <a:pPr lvl="1"/>
            <a:r>
              <a:rPr lang="en-US" dirty="0"/>
              <a:t>Email: </a:t>
            </a:r>
            <a:r>
              <a:rPr lang="en-US" dirty="0">
                <a:hlinkClick r:id="rId5"/>
              </a:rPr>
              <a:t>milanz@microsoft.com</a:t>
            </a:r>
            <a:endParaRPr lang="en-US" dirty="0"/>
          </a:p>
          <a:p>
            <a:pPr lvl="1"/>
            <a:r>
              <a:rPr lang="en-US" dirty="0"/>
              <a:t>Twitter: </a:t>
            </a:r>
            <a:r>
              <a:rPr lang="en-US" dirty="0">
                <a:hlinkClick r:id="rId6"/>
              </a:rPr>
              <a:t>@</a:t>
            </a:r>
            <a:r>
              <a:rPr lang="en-US" dirty="0" err="1">
                <a:hlinkClick r:id="rId6"/>
              </a:rPr>
              <a:t>noodlefrenzy</a:t>
            </a:r>
            <a:endParaRPr lang="en-US" dirty="0"/>
          </a:p>
          <a:p>
            <a:pPr lvl="1"/>
            <a:r>
              <a:rPr lang="en-US" dirty="0"/>
              <a:t>Code from this talk: </a:t>
            </a:r>
            <a:r>
              <a:rPr lang="en-US" dirty="0">
                <a:hlinkClick r:id="rId7"/>
              </a:rPr>
              <a:t>https://github.com/noodlefrenzy/SparkForGood</a:t>
            </a:r>
            <a:r>
              <a:rPr lang="en-US" dirty="0"/>
              <a:t> </a:t>
            </a:r>
          </a:p>
        </p:txBody>
      </p:sp>
    </p:spTree>
    <p:extLst>
      <p:ext uri="{BB962C8B-B14F-4D97-AF65-F5344CB8AC3E}">
        <p14:creationId xmlns:p14="http://schemas.microsoft.com/office/powerpoint/2010/main" val="3714639550"/>
      </p:ext>
    </p:extLst>
  </p:cSld>
  <p:clrMapOvr>
    <a:masterClrMapping/>
  </p:clrMapOvr>
  <mc:AlternateContent xmlns:mc="http://schemas.openxmlformats.org/markup-compatibility/2006" xmlns:p14="http://schemas.microsoft.com/office/powerpoint/2010/main">
    <mc:Choice Requires="p14">
      <p:transition spd="slow" p14:dur="2000" advTm="3560"/>
    </mc:Choice>
    <mc:Fallback xmlns="">
      <p:transition spd="slow" advTm="356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1784158828"/>
      </p:ext>
    </p:extLst>
  </p:cSld>
  <p:clrMapOvr>
    <a:masterClrMapping/>
  </p:clrMapOvr>
  <mc:AlternateContent xmlns:mc="http://schemas.openxmlformats.org/markup-compatibility/2006" xmlns:p14="http://schemas.microsoft.com/office/powerpoint/2010/main">
    <mc:Choice Requires="p14">
      <p:transition spd="slow" p14:dur="2000" advTm="7505"/>
    </mc:Choice>
    <mc:Fallback xmlns="">
      <p:transition spd="slow" advTm="75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UN’s Problem</a:t>
            </a:r>
          </a:p>
        </p:txBody>
      </p:sp>
      <p:sp>
        <p:nvSpPr>
          <p:cNvPr id="6" name="Content Placeholder 5"/>
          <p:cNvSpPr>
            <a:spLocks noGrp="1"/>
          </p:cNvSpPr>
          <p:nvPr>
            <p:ph idx="1"/>
          </p:nvPr>
        </p:nvSpPr>
        <p:spPr/>
        <p:txBody>
          <a:bodyPr/>
          <a:lstStyle/>
          <a:p>
            <a:r>
              <a:rPr lang="en-US" dirty="0"/>
              <a:t>Measuring impact</a:t>
            </a:r>
          </a:p>
          <a:p>
            <a:pPr lvl="1"/>
            <a:r>
              <a:rPr lang="en-US" dirty="0"/>
              <a:t>I coordinate food-related aid to three communities</a:t>
            </a:r>
          </a:p>
          <a:p>
            <a:pPr lvl="1"/>
            <a:r>
              <a:rPr lang="en-US" dirty="0"/>
              <a:t>One of those has their food stolen by warlords</a:t>
            </a:r>
          </a:p>
          <a:p>
            <a:pPr lvl="1"/>
            <a:r>
              <a:rPr lang="en-US" dirty="0"/>
              <a:t>I’m not allowed into the country</a:t>
            </a:r>
          </a:p>
          <a:p>
            <a:pPr lvl="1"/>
            <a:r>
              <a:rPr lang="en-US" dirty="0"/>
              <a:t>I can’t pay people to check – as it would put them in harm’s way</a:t>
            </a:r>
          </a:p>
        </p:txBody>
      </p:sp>
    </p:spTree>
    <p:extLst>
      <p:ext uri="{BB962C8B-B14F-4D97-AF65-F5344CB8AC3E}">
        <p14:creationId xmlns:p14="http://schemas.microsoft.com/office/powerpoint/2010/main" val="3266152648"/>
      </p:ext>
    </p:extLst>
  </p:cSld>
  <p:clrMapOvr>
    <a:masterClrMapping/>
  </p:clrMapOvr>
  <mc:AlternateContent xmlns:mc="http://schemas.openxmlformats.org/markup-compatibility/2006" xmlns:p14="http://schemas.microsoft.com/office/powerpoint/2010/main">
    <mc:Choice Requires="p14">
      <p:transition spd="slow" p14:dur="2000" advTm="20374"/>
    </mc:Choice>
    <mc:Fallback xmlns="">
      <p:transition spd="slow" advTm="203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Solution</a:t>
            </a:r>
          </a:p>
        </p:txBody>
      </p:sp>
      <p:sp>
        <p:nvSpPr>
          <p:cNvPr id="3" name="Content Placeholder 2"/>
          <p:cNvSpPr>
            <a:spLocks noGrp="1"/>
          </p:cNvSpPr>
          <p:nvPr>
            <p:ph idx="1"/>
          </p:nvPr>
        </p:nvSpPr>
        <p:spPr/>
        <p:txBody>
          <a:bodyPr/>
          <a:lstStyle/>
          <a:p>
            <a:r>
              <a:rPr lang="en-US" dirty="0"/>
              <a:t>Over-worked agents monitor several regions</a:t>
            </a:r>
          </a:p>
          <a:p>
            <a:r>
              <a:rPr lang="en-US" dirty="0"/>
              <a:t>Ad-hoc techniques</a:t>
            </a:r>
          </a:p>
          <a:p>
            <a:pPr lvl="1"/>
            <a:r>
              <a:rPr lang="en-US" dirty="0"/>
              <a:t>Look through news sources</a:t>
            </a:r>
          </a:p>
          <a:p>
            <a:pPr lvl="1"/>
            <a:r>
              <a:rPr lang="en-US" dirty="0"/>
              <a:t>Monitor a groomed list of Facebook pages</a:t>
            </a:r>
          </a:p>
          <a:p>
            <a:pPr lvl="1"/>
            <a:r>
              <a:rPr lang="en-US" dirty="0"/>
              <a:t>Follow known people on Twitter</a:t>
            </a:r>
          </a:p>
          <a:p>
            <a:r>
              <a:rPr lang="en-US" dirty="0"/>
              <a:t>Surveys “on the ground” </a:t>
            </a:r>
          </a:p>
          <a:p>
            <a:pPr lvl="1"/>
            <a:r>
              <a:rPr lang="en-US" dirty="0"/>
              <a:t>Dangerous</a:t>
            </a:r>
          </a:p>
          <a:p>
            <a:pPr lvl="1"/>
            <a:r>
              <a:rPr lang="en-US" dirty="0"/>
              <a:t>Infrequent</a:t>
            </a:r>
          </a:p>
          <a:p>
            <a:pPr lvl="1"/>
            <a:r>
              <a:rPr lang="en-US" dirty="0"/>
              <a:t>Expensive</a:t>
            </a:r>
          </a:p>
        </p:txBody>
      </p:sp>
    </p:spTree>
    <p:extLst>
      <p:ext uri="{BB962C8B-B14F-4D97-AF65-F5344CB8AC3E}">
        <p14:creationId xmlns:p14="http://schemas.microsoft.com/office/powerpoint/2010/main" val="734417927"/>
      </p:ext>
    </p:extLst>
  </p:cSld>
  <p:clrMapOvr>
    <a:masterClrMapping/>
  </p:clrMapOvr>
  <mc:AlternateContent xmlns:mc="http://schemas.openxmlformats.org/markup-compatibility/2006" xmlns:p14="http://schemas.microsoft.com/office/powerpoint/2010/main">
    <mc:Choice Requires="p14">
      <p:transition spd="slow" p14:dur="2000" advTm="21364"/>
    </mc:Choice>
    <mc:Fallback xmlns="">
      <p:transition spd="slow" advTm="213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Information</a:t>
            </a:r>
          </a:p>
        </p:txBody>
      </p:sp>
      <p:sp>
        <p:nvSpPr>
          <p:cNvPr id="3" name="Content Placeholder 2"/>
          <p:cNvSpPr>
            <a:spLocks noGrp="1"/>
          </p:cNvSpPr>
          <p:nvPr>
            <p:ph idx="1"/>
          </p:nvPr>
        </p:nvSpPr>
        <p:spPr/>
        <p:txBody>
          <a:bodyPr>
            <a:normAutofit/>
          </a:bodyPr>
          <a:lstStyle/>
          <a:p>
            <a:r>
              <a:rPr lang="en-US" dirty="0"/>
              <a:t>Social media in Libya</a:t>
            </a:r>
          </a:p>
          <a:p>
            <a:pPr lvl="1"/>
            <a:r>
              <a:rPr lang="en-US" dirty="0"/>
              <a:t>WhatsApp</a:t>
            </a:r>
          </a:p>
          <a:p>
            <a:pPr lvl="1"/>
            <a:r>
              <a:rPr lang="en-US" dirty="0"/>
              <a:t>Private Facebook</a:t>
            </a:r>
          </a:p>
          <a:p>
            <a:r>
              <a:rPr lang="en-US" dirty="0"/>
              <a:t>Social media </a:t>
            </a:r>
            <a:r>
              <a:rPr lang="en-US" i="1" dirty="0"/>
              <a:t>we can use</a:t>
            </a:r>
            <a:r>
              <a:rPr lang="en-US" dirty="0"/>
              <a:t> in Libya</a:t>
            </a:r>
          </a:p>
          <a:p>
            <a:pPr lvl="1"/>
            <a:r>
              <a:rPr lang="en-US" dirty="0"/>
              <a:t>Twitter</a:t>
            </a:r>
          </a:p>
          <a:p>
            <a:pPr lvl="1"/>
            <a:r>
              <a:rPr lang="en-US" dirty="0"/>
              <a:t>Public Facebook</a:t>
            </a:r>
          </a:p>
          <a:p>
            <a:r>
              <a:rPr lang="en-US" dirty="0"/>
              <a:t>Other (anti-social?) media</a:t>
            </a:r>
          </a:p>
          <a:p>
            <a:pPr lvl="1"/>
            <a:r>
              <a:rPr lang="en-US" dirty="0"/>
              <a:t>RSS feeds</a:t>
            </a:r>
          </a:p>
          <a:p>
            <a:pPr lvl="1"/>
            <a:r>
              <a:rPr lang="en-US" dirty="0"/>
              <a:t>News sites (scraping)</a:t>
            </a:r>
          </a:p>
        </p:txBody>
      </p:sp>
    </p:spTree>
    <p:extLst>
      <p:ext uri="{BB962C8B-B14F-4D97-AF65-F5344CB8AC3E}">
        <p14:creationId xmlns:p14="http://schemas.microsoft.com/office/powerpoint/2010/main" val="393675625"/>
      </p:ext>
    </p:extLst>
  </p:cSld>
  <p:clrMapOvr>
    <a:masterClrMapping/>
  </p:clrMapOvr>
  <mc:AlternateContent xmlns:mc="http://schemas.openxmlformats.org/markup-compatibility/2006" xmlns:p14="http://schemas.microsoft.com/office/powerpoint/2010/main">
    <mc:Choice Requires="p14">
      <p:transition spd="slow" p14:dur="2000" advTm="33177"/>
    </mc:Choice>
    <mc:Fallback xmlns="">
      <p:transition spd="slow" advTm="331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and Expanding Relevant Data</a:t>
            </a:r>
          </a:p>
        </p:txBody>
      </p:sp>
      <p:sp>
        <p:nvSpPr>
          <p:cNvPr id="3" name="Content Placeholder 2"/>
          <p:cNvSpPr>
            <a:spLocks noGrp="1"/>
          </p:cNvSpPr>
          <p:nvPr>
            <p:ph idx="1"/>
          </p:nvPr>
        </p:nvSpPr>
        <p:spPr/>
        <p:txBody>
          <a:bodyPr>
            <a:normAutofit/>
          </a:bodyPr>
          <a:lstStyle/>
          <a:p>
            <a:r>
              <a:rPr lang="en-US" dirty="0"/>
              <a:t>Geo-tagged Tweets are Rare in the US</a:t>
            </a:r>
          </a:p>
          <a:p>
            <a:r>
              <a:rPr lang="en-US" dirty="0"/>
              <a:t>Geo-tagged tweets in Libya</a:t>
            </a:r>
          </a:p>
          <a:p>
            <a:r>
              <a:rPr lang="en-US" dirty="0">
                <a:latin typeface="Courier New" panose="02070309020205020404" pitchFamily="49" charset="0"/>
                <a:cs typeface="Courier New" panose="02070309020205020404" pitchFamily="49" charset="0"/>
              </a:rPr>
              <a:t>Error: Value is indistinguishable from zero</a:t>
            </a:r>
          </a:p>
          <a:p>
            <a:r>
              <a:rPr lang="en-US" dirty="0"/>
              <a:t>Location Inference is Possible with Twitter Data</a:t>
            </a:r>
          </a:p>
          <a:p>
            <a:pPr lvl="1"/>
            <a:r>
              <a:rPr lang="en-US" dirty="0"/>
              <a:t>For initial implementation, we used simple location name matching</a:t>
            </a:r>
          </a:p>
          <a:p>
            <a:r>
              <a:rPr lang="en-US" dirty="0"/>
              <a:t>Twitter Data is Insufficient</a:t>
            </a:r>
          </a:p>
          <a:p>
            <a:pPr lvl="1"/>
            <a:r>
              <a:rPr lang="en-US" dirty="0"/>
              <a:t>Expand using groomed Facebook pages, RSS feeds, potentially Instagram</a:t>
            </a:r>
          </a:p>
          <a:p>
            <a:r>
              <a:rPr lang="en-US" dirty="0"/>
              <a:t>Built an Ingestion and Processing Pipeline Using Azure Web Apps and Spark</a:t>
            </a:r>
          </a:p>
          <a:p>
            <a:pPr marL="0" indent="0">
              <a:buNone/>
            </a:pP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2680081"/>
      </p:ext>
    </p:extLst>
  </p:cSld>
  <p:clrMapOvr>
    <a:masterClrMapping/>
  </p:clrMapOvr>
  <mc:AlternateContent xmlns:mc="http://schemas.openxmlformats.org/markup-compatibility/2006" xmlns:p14="http://schemas.microsoft.com/office/powerpoint/2010/main">
    <mc:Choice Requires="p14">
      <p:transition spd="slow" p14:dur="2000" advTm="27470"/>
    </mc:Choice>
    <mc:Fallback xmlns="">
      <p:transition spd="slow" advTm="2747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Yes, But What Does It Mean?</a:t>
            </a:r>
          </a:p>
        </p:txBody>
      </p:sp>
      <p:sp>
        <p:nvSpPr>
          <p:cNvPr id="3" name="Content Placeholder 2"/>
          <p:cNvSpPr>
            <a:spLocks noGrp="1"/>
          </p:cNvSpPr>
          <p:nvPr>
            <p:ph idx="1"/>
          </p:nvPr>
        </p:nvSpPr>
        <p:spPr/>
        <p:txBody>
          <a:bodyPr/>
          <a:lstStyle/>
          <a:p>
            <a:r>
              <a:rPr lang="en-US" dirty="0"/>
              <a:t>Now that we have the data, what can we do with it?</a:t>
            </a:r>
          </a:p>
          <a:p>
            <a:pPr lvl="1"/>
            <a:r>
              <a:rPr lang="en-US" dirty="0"/>
              <a:t>We’ve filtered to location, how about relevance?</a:t>
            </a:r>
          </a:p>
          <a:p>
            <a:pPr lvl="1"/>
            <a:r>
              <a:rPr lang="en-US" dirty="0"/>
              <a:t>How often are people talking about certain key words or phrases?</a:t>
            </a:r>
          </a:p>
          <a:p>
            <a:pPr lvl="1"/>
            <a:r>
              <a:rPr lang="en-US" dirty="0"/>
              <a:t>When they talk about them, how do they feel?</a:t>
            </a:r>
          </a:p>
          <a:p>
            <a:pPr lvl="1"/>
            <a:r>
              <a:rPr lang="en-US" dirty="0"/>
              <a:t>How does that change over time?</a:t>
            </a:r>
          </a:p>
          <a:p>
            <a:pPr lvl="1"/>
            <a:r>
              <a:rPr lang="en-US" dirty="0"/>
              <a:t>Is there a noticeable change after we deploy aid?</a:t>
            </a:r>
          </a:p>
        </p:txBody>
      </p:sp>
    </p:spTree>
    <p:extLst>
      <p:ext uri="{BB962C8B-B14F-4D97-AF65-F5344CB8AC3E}">
        <p14:creationId xmlns:p14="http://schemas.microsoft.com/office/powerpoint/2010/main" val="3411986082"/>
      </p:ext>
    </p:extLst>
  </p:cSld>
  <p:clrMapOvr>
    <a:masterClrMapping/>
  </p:clrMapOvr>
  <mc:AlternateContent xmlns:mc="http://schemas.openxmlformats.org/markup-compatibility/2006" xmlns:p14="http://schemas.microsoft.com/office/powerpoint/2010/main">
    <mc:Choice Requires="p14">
      <p:transition spd="slow" p14:dur="2000" advTm="53153"/>
    </mc:Choice>
    <mc:Fallback xmlns="">
      <p:transition spd="slow" advTm="531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To The Rescue</a:t>
            </a:r>
          </a:p>
        </p:txBody>
      </p:sp>
    </p:spTree>
    <p:extLst>
      <p:ext uri="{BB962C8B-B14F-4D97-AF65-F5344CB8AC3E}">
        <p14:creationId xmlns:p14="http://schemas.microsoft.com/office/powerpoint/2010/main" val="65667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Tweets</a:t>
            </a:r>
          </a:p>
        </p:txBody>
      </p:sp>
      <p:sp>
        <p:nvSpPr>
          <p:cNvPr id="3" name="Content Placeholder 2"/>
          <p:cNvSpPr>
            <a:spLocks noGrp="1"/>
          </p:cNvSpPr>
          <p:nvPr>
            <p:ph idx="1"/>
          </p:nvPr>
        </p:nvSpPr>
        <p:spPr/>
        <p:txBody>
          <a:bodyPr/>
          <a:lstStyle/>
          <a:p>
            <a:r>
              <a:rPr lang="en-US" dirty="0"/>
              <a:t>More than Location Filtering Required</a:t>
            </a:r>
          </a:p>
          <a:p>
            <a:endParaRPr lang="en-US" dirty="0"/>
          </a:p>
          <a:p>
            <a:r>
              <a:rPr lang="en-US" dirty="0"/>
              <a:t>Two Real Sample Tweets, see if you can spot the difference:</a:t>
            </a:r>
          </a:p>
          <a:p>
            <a:pPr lvl="1"/>
            <a:r>
              <a:rPr lang="en-US" dirty="0"/>
              <a:t>#1: 53 Dead in Extremist Attack Near Tunisia-Libya Border #Tunisia  #Libya  </a:t>
            </a:r>
            <a:r>
              <a:rPr lang="en-US" dirty="0">
                <a:hlinkClick r:id="rId3"/>
              </a:rPr>
              <a:t>https://t.co/y0j2TvqMmT</a:t>
            </a:r>
            <a:endParaRPr lang="en-US" dirty="0"/>
          </a:p>
          <a:p>
            <a:pPr lvl="1"/>
            <a:r>
              <a:rPr lang="en-US" dirty="0"/>
              <a:t>#2: Hillary said she was in a "Fog of War" as explanation for the lies about Benghazi. No fog allowed in WH. Vote Trump POTUS!</a:t>
            </a:r>
          </a:p>
        </p:txBody>
      </p:sp>
    </p:spTree>
    <p:extLst>
      <p:ext uri="{BB962C8B-B14F-4D97-AF65-F5344CB8AC3E}">
        <p14:creationId xmlns:p14="http://schemas.microsoft.com/office/powerpoint/2010/main" val="144770501"/>
      </p:ext>
    </p:extLst>
  </p:cSld>
  <p:clrMapOvr>
    <a:masterClrMapping/>
  </p:clrMapOvr>
  <mc:AlternateContent xmlns:mc="http://schemas.openxmlformats.org/markup-compatibility/2006" xmlns:p14="http://schemas.microsoft.com/office/powerpoint/2010/main">
    <mc:Choice Requires="p14">
      <p:transition spd="slow" p14:dur="2000" advTm="3775"/>
    </mc:Choice>
    <mc:Fallback xmlns="">
      <p:transition spd="slow" advTm="3775"/>
    </mc:Fallback>
  </mc:AlternateContent>
</p:sld>
</file>

<file path=ppt/theme/theme1.xml><?xml version="1.0" encoding="utf-8"?>
<a:theme xmlns:a="http://schemas.openxmlformats.org/drawingml/2006/main" name="Metropolitan">
  <a:themeElements>
    <a:clrScheme name="Custom 2">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B5CA91"/>
      </a:hlink>
      <a:folHlink>
        <a:srgbClr val="B5CA9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12595</TotalTime>
  <Words>1353</Words>
  <Application>Microsoft Office PowerPoint</Application>
  <PresentationFormat>Widescreen</PresentationFormat>
  <Paragraphs>176</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Metropolitan</vt:lpstr>
      <vt:lpstr>Spark ML For Good: Trump Filtering At Scale</vt:lpstr>
      <vt:lpstr>The Problem</vt:lpstr>
      <vt:lpstr>The UN’s Problem</vt:lpstr>
      <vt:lpstr>Current Solution</vt:lpstr>
      <vt:lpstr>Indirect Information</vt:lpstr>
      <vt:lpstr>Finding and Expanding Relevant Data</vt:lpstr>
      <vt:lpstr>Yes, But What Does It Mean?</vt:lpstr>
      <vt:lpstr>Spark To The Rescue</vt:lpstr>
      <vt:lpstr>Filtering Tweets</vt:lpstr>
      <vt:lpstr>Trump Filtering as ML</vt:lpstr>
      <vt:lpstr>A Simple De-Trumpification Classifier</vt:lpstr>
      <vt:lpstr>Featurizing</vt:lpstr>
      <vt:lpstr>Results … and are they any good?</vt:lpstr>
      <vt:lpstr>Measuring Sentiment</vt:lpstr>
      <vt:lpstr>Measuring Sentiment In Arabic</vt:lpstr>
      <vt:lpstr>The Problem With Sentiment</vt:lpstr>
      <vt:lpstr>Sentiment Analysis Options in Python</vt:lpstr>
      <vt:lpstr>Building a Sentiment Analyzer</vt:lpstr>
      <vt:lpstr>The Solution</vt:lpstr>
      <vt:lpstr>United Nations</vt:lpstr>
      <vt:lpstr>PowerPoint Presentation</vt:lpstr>
      <vt:lpstr>Closing Notes</vt:lpstr>
      <vt:lpstr>Additional Resources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Lanzetta</dc:creator>
  <cp:lastModifiedBy>Michael Lanzetta</cp:lastModifiedBy>
  <cp:revision>90</cp:revision>
  <dcterms:created xsi:type="dcterms:W3CDTF">2016-04-18T19:08:35Z</dcterms:created>
  <dcterms:modified xsi:type="dcterms:W3CDTF">2016-09-26T22:51:59Z</dcterms:modified>
</cp:coreProperties>
</file>