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</p:sldIdLst>
  <p:sldSz cx="6858000" cy="9902825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0">
          <p15:clr>
            <a:srgbClr val="A4A3A4"/>
          </p15:clr>
        </p15:guide>
        <p15:guide id="2" pos="2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4CCCC"/>
    <a:srgbClr val="0000FF"/>
    <a:srgbClr val="EEEEE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052" y="120"/>
      </p:cViewPr>
      <p:guideLst>
        <p:guide orient="horz" pos="3250"/>
        <p:guide pos="21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76" y="1143000"/>
            <a:ext cx="21370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878bb028e8_16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878bb028e8_16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878bb028e8_16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878bb028e8_16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878bb028e8_16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878bb028e8_16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878bb028e8_16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878bb028e8_16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878bb028e8_16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878bb028e8_16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878bb028e8_16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878bb028e8_16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74325" y="1320541"/>
            <a:ext cx="5512050" cy="371207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74325" y="5141793"/>
            <a:ext cx="5512050" cy="212638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42225" y="1117781"/>
            <a:ext cx="6172200" cy="79180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74325" y="3587297"/>
            <a:ext cx="5512050" cy="147131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674325" y="5141793"/>
            <a:ext cx="5512050" cy="68106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856866"/>
            <a:ext cx="6390450" cy="1102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219012"/>
            <a:ext cx="6390450" cy="6578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ct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8978708"/>
            <a:ext cx="411525" cy="75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42225" y="2152378"/>
            <a:ext cx="6170175" cy="687305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119825" y="5557711"/>
            <a:ext cx="4369950" cy="110738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119825" y="6665094"/>
            <a:ext cx="4369950" cy="125295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42225" y="2167975"/>
            <a:ext cx="2911950" cy="685745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606525" y="2167975"/>
            <a:ext cx="2911950" cy="685745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42225" y="2063996"/>
            <a:ext cx="3005100" cy="55109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42225" y="2677475"/>
            <a:ext cx="3005100" cy="634795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507609" y="2053206"/>
            <a:ext cx="3005100" cy="55109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507609" y="2677475"/>
            <a:ext cx="3005100" cy="634795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42225" y="2245960"/>
            <a:ext cx="2943606" cy="665469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572100" y="2245960"/>
            <a:ext cx="2940300" cy="665469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2024-08-27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5757075" y="1320541"/>
            <a:ext cx="587250" cy="726297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14350" y="1320541"/>
            <a:ext cx="5157675" cy="7262977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342225" y="878628"/>
            <a:ext cx="6170175" cy="10190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42225" y="2152378"/>
            <a:ext cx="6170175" cy="687305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344250" y="9119013"/>
            <a:ext cx="1518750" cy="45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315250" y="9119013"/>
            <a:ext cx="2227500" cy="45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4993650" y="9119013"/>
            <a:ext cx="1518750" cy="45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89.xml"/><Relationship Id="rId21" Type="http://schemas.openxmlformats.org/officeDocument/2006/relationships/tags" Target="../tags/tag84.xml"/><Relationship Id="rId42" Type="http://schemas.openxmlformats.org/officeDocument/2006/relationships/tags" Target="../tags/tag105.xml"/><Relationship Id="rId47" Type="http://schemas.openxmlformats.org/officeDocument/2006/relationships/tags" Target="../tags/tag110.xml"/><Relationship Id="rId63" Type="http://schemas.openxmlformats.org/officeDocument/2006/relationships/tags" Target="../tags/tag126.xml"/><Relationship Id="rId68" Type="http://schemas.openxmlformats.org/officeDocument/2006/relationships/tags" Target="../tags/tag131.xml"/><Relationship Id="rId7" Type="http://schemas.openxmlformats.org/officeDocument/2006/relationships/tags" Target="../tags/tag70.xml"/><Relationship Id="rId71" Type="http://schemas.openxmlformats.org/officeDocument/2006/relationships/tags" Target="../tags/tag134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9" Type="http://schemas.openxmlformats.org/officeDocument/2006/relationships/tags" Target="../tags/tag92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tags" Target="../tags/tag95.xml"/><Relationship Id="rId37" Type="http://schemas.openxmlformats.org/officeDocument/2006/relationships/tags" Target="../tags/tag100.xml"/><Relationship Id="rId40" Type="http://schemas.openxmlformats.org/officeDocument/2006/relationships/tags" Target="../tags/tag103.xml"/><Relationship Id="rId45" Type="http://schemas.openxmlformats.org/officeDocument/2006/relationships/tags" Target="../tags/tag108.xml"/><Relationship Id="rId53" Type="http://schemas.openxmlformats.org/officeDocument/2006/relationships/tags" Target="../tags/tag116.xml"/><Relationship Id="rId58" Type="http://schemas.openxmlformats.org/officeDocument/2006/relationships/tags" Target="../tags/tag121.xml"/><Relationship Id="rId66" Type="http://schemas.openxmlformats.org/officeDocument/2006/relationships/tags" Target="../tags/tag129.xml"/><Relationship Id="rId5" Type="http://schemas.openxmlformats.org/officeDocument/2006/relationships/tags" Target="../tags/tag68.xml"/><Relationship Id="rId61" Type="http://schemas.openxmlformats.org/officeDocument/2006/relationships/tags" Target="../tags/tag124.xml"/><Relationship Id="rId19" Type="http://schemas.openxmlformats.org/officeDocument/2006/relationships/tags" Target="../tags/tag8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35" Type="http://schemas.openxmlformats.org/officeDocument/2006/relationships/tags" Target="../tags/tag98.xml"/><Relationship Id="rId43" Type="http://schemas.openxmlformats.org/officeDocument/2006/relationships/tags" Target="../tags/tag106.xml"/><Relationship Id="rId48" Type="http://schemas.openxmlformats.org/officeDocument/2006/relationships/tags" Target="../tags/tag111.xml"/><Relationship Id="rId56" Type="http://schemas.openxmlformats.org/officeDocument/2006/relationships/tags" Target="../tags/tag119.xml"/><Relationship Id="rId64" Type="http://schemas.openxmlformats.org/officeDocument/2006/relationships/tags" Target="../tags/tag127.xml"/><Relationship Id="rId69" Type="http://schemas.openxmlformats.org/officeDocument/2006/relationships/tags" Target="../tags/tag132.xml"/><Relationship Id="rId8" Type="http://schemas.openxmlformats.org/officeDocument/2006/relationships/tags" Target="../tags/tag71.xml"/><Relationship Id="rId51" Type="http://schemas.openxmlformats.org/officeDocument/2006/relationships/tags" Target="../tags/tag114.xml"/><Relationship Id="rId72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tags" Target="../tags/tag96.xml"/><Relationship Id="rId38" Type="http://schemas.openxmlformats.org/officeDocument/2006/relationships/tags" Target="../tags/tag101.xml"/><Relationship Id="rId46" Type="http://schemas.openxmlformats.org/officeDocument/2006/relationships/tags" Target="../tags/tag109.xml"/><Relationship Id="rId59" Type="http://schemas.openxmlformats.org/officeDocument/2006/relationships/tags" Target="../tags/tag122.xml"/><Relationship Id="rId67" Type="http://schemas.openxmlformats.org/officeDocument/2006/relationships/tags" Target="../tags/tag130.xml"/><Relationship Id="rId20" Type="http://schemas.openxmlformats.org/officeDocument/2006/relationships/tags" Target="../tags/tag83.xml"/><Relationship Id="rId41" Type="http://schemas.openxmlformats.org/officeDocument/2006/relationships/tags" Target="../tags/tag104.xml"/><Relationship Id="rId54" Type="http://schemas.openxmlformats.org/officeDocument/2006/relationships/tags" Target="../tags/tag117.xml"/><Relationship Id="rId62" Type="http://schemas.openxmlformats.org/officeDocument/2006/relationships/tags" Target="../tags/tag125.xml"/><Relationship Id="rId70" Type="http://schemas.openxmlformats.org/officeDocument/2006/relationships/tags" Target="../tags/tag13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36" Type="http://schemas.openxmlformats.org/officeDocument/2006/relationships/tags" Target="../tags/tag99.xml"/><Relationship Id="rId49" Type="http://schemas.openxmlformats.org/officeDocument/2006/relationships/tags" Target="../tags/tag112.xml"/><Relationship Id="rId57" Type="http://schemas.openxmlformats.org/officeDocument/2006/relationships/tags" Target="../tags/tag120.xml"/><Relationship Id="rId10" Type="http://schemas.openxmlformats.org/officeDocument/2006/relationships/tags" Target="../tags/tag73.xml"/><Relationship Id="rId31" Type="http://schemas.openxmlformats.org/officeDocument/2006/relationships/tags" Target="../tags/tag94.xml"/><Relationship Id="rId44" Type="http://schemas.openxmlformats.org/officeDocument/2006/relationships/tags" Target="../tags/tag107.xml"/><Relationship Id="rId52" Type="http://schemas.openxmlformats.org/officeDocument/2006/relationships/tags" Target="../tags/tag115.xml"/><Relationship Id="rId60" Type="http://schemas.openxmlformats.org/officeDocument/2006/relationships/tags" Target="../tags/tag123.xml"/><Relationship Id="rId65" Type="http://schemas.openxmlformats.org/officeDocument/2006/relationships/tags" Target="../tags/tag128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9" Type="http://schemas.openxmlformats.org/officeDocument/2006/relationships/tags" Target="../tags/tag102.xml"/><Relationship Id="rId34" Type="http://schemas.openxmlformats.org/officeDocument/2006/relationships/tags" Target="../tags/tag97.xml"/><Relationship Id="rId50" Type="http://schemas.openxmlformats.org/officeDocument/2006/relationships/tags" Target="../tags/tag113.xml"/><Relationship Id="rId55" Type="http://schemas.openxmlformats.org/officeDocument/2006/relationships/tags" Target="../tags/tag1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image" Target="../media/image7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7.xml"/><Relationship Id="rId18" Type="http://schemas.openxmlformats.org/officeDocument/2006/relationships/tags" Target="../tags/tag152.xml"/><Relationship Id="rId26" Type="http://schemas.openxmlformats.org/officeDocument/2006/relationships/tags" Target="../tags/tag160.xml"/><Relationship Id="rId39" Type="http://schemas.openxmlformats.org/officeDocument/2006/relationships/tags" Target="../tags/tag173.xml"/><Relationship Id="rId21" Type="http://schemas.openxmlformats.org/officeDocument/2006/relationships/tags" Target="../tags/tag155.xml"/><Relationship Id="rId34" Type="http://schemas.openxmlformats.org/officeDocument/2006/relationships/tags" Target="../tags/tag168.xml"/><Relationship Id="rId42" Type="http://schemas.openxmlformats.org/officeDocument/2006/relationships/tags" Target="../tags/tag176.xml"/><Relationship Id="rId47" Type="http://schemas.openxmlformats.org/officeDocument/2006/relationships/tags" Target="../tags/tag181.xml"/><Relationship Id="rId50" Type="http://schemas.openxmlformats.org/officeDocument/2006/relationships/tags" Target="../tags/tag184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9" Type="http://schemas.openxmlformats.org/officeDocument/2006/relationships/tags" Target="../tags/tag163.xml"/><Relationship Id="rId11" Type="http://schemas.openxmlformats.org/officeDocument/2006/relationships/tags" Target="../tags/tag145.xml"/><Relationship Id="rId24" Type="http://schemas.openxmlformats.org/officeDocument/2006/relationships/tags" Target="../tags/tag158.xml"/><Relationship Id="rId32" Type="http://schemas.openxmlformats.org/officeDocument/2006/relationships/tags" Target="../tags/tag166.xml"/><Relationship Id="rId37" Type="http://schemas.openxmlformats.org/officeDocument/2006/relationships/tags" Target="../tags/tag171.xml"/><Relationship Id="rId40" Type="http://schemas.openxmlformats.org/officeDocument/2006/relationships/tags" Target="../tags/tag174.xml"/><Relationship Id="rId45" Type="http://schemas.openxmlformats.org/officeDocument/2006/relationships/tags" Target="../tags/tag179.xml"/><Relationship Id="rId53" Type="http://schemas.openxmlformats.org/officeDocument/2006/relationships/notesSlide" Target="../notesSlides/notesSlide1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19" Type="http://schemas.openxmlformats.org/officeDocument/2006/relationships/tags" Target="../tags/tag153.xml"/><Relationship Id="rId31" Type="http://schemas.openxmlformats.org/officeDocument/2006/relationships/tags" Target="../tags/tag165.xml"/><Relationship Id="rId44" Type="http://schemas.openxmlformats.org/officeDocument/2006/relationships/tags" Target="../tags/tag178.xml"/><Relationship Id="rId52" Type="http://schemas.openxmlformats.org/officeDocument/2006/relationships/slideLayout" Target="../slideLayouts/slideLayout1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tags" Target="../tags/tag156.xml"/><Relationship Id="rId27" Type="http://schemas.openxmlformats.org/officeDocument/2006/relationships/tags" Target="../tags/tag161.xml"/><Relationship Id="rId30" Type="http://schemas.openxmlformats.org/officeDocument/2006/relationships/tags" Target="../tags/tag164.xml"/><Relationship Id="rId35" Type="http://schemas.openxmlformats.org/officeDocument/2006/relationships/tags" Target="../tags/tag169.xml"/><Relationship Id="rId43" Type="http://schemas.openxmlformats.org/officeDocument/2006/relationships/tags" Target="../tags/tag177.xml"/><Relationship Id="rId48" Type="http://schemas.openxmlformats.org/officeDocument/2006/relationships/tags" Target="../tags/tag182.xml"/><Relationship Id="rId8" Type="http://schemas.openxmlformats.org/officeDocument/2006/relationships/tags" Target="../tags/tag142.xml"/><Relationship Id="rId51" Type="http://schemas.openxmlformats.org/officeDocument/2006/relationships/tags" Target="../tags/tag185.xml"/><Relationship Id="rId3" Type="http://schemas.openxmlformats.org/officeDocument/2006/relationships/tags" Target="../tags/tag137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5" Type="http://schemas.openxmlformats.org/officeDocument/2006/relationships/tags" Target="../tags/tag159.xml"/><Relationship Id="rId33" Type="http://schemas.openxmlformats.org/officeDocument/2006/relationships/tags" Target="../tags/tag167.xml"/><Relationship Id="rId38" Type="http://schemas.openxmlformats.org/officeDocument/2006/relationships/tags" Target="../tags/tag172.xml"/><Relationship Id="rId46" Type="http://schemas.openxmlformats.org/officeDocument/2006/relationships/tags" Target="../tags/tag180.xml"/><Relationship Id="rId20" Type="http://schemas.openxmlformats.org/officeDocument/2006/relationships/tags" Target="../tags/tag154.xml"/><Relationship Id="rId41" Type="http://schemas.openxmlformats.org/officeDocument/2006/relationships/tags" Target="../tags/tag175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5" Type="http://schemas.openxmlformats.org/officeDocument/2006/relationships/tags" Target="../tags/tag149.xml"/><Relationship Id="rId23" Type="http://schemas.openxmlformats.org/officeDocument/2006/relationships/tags" Target="../tags/tag157.xml"/><Relationship Id="rId28" Type="http://schemas.openxmlformats.org/officeDocument/2006/relationships/tags" Target="../tags/tag162.xml"/><Relationship Id="rId36" Type="http://schemas.openxmlformats.org/officeDocument/2006/relationships/tags" Target="../tags/tag170.xml"/><Relationship Id="rId49" Type="http://schemas.openxmlformats.org/officeDocument/2006/relationships/tags" Target="../tags/tag1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480;p66"/>
          <p:cNvSpPr/>
          <p:nvPr>
            <p:custDataLst>
              <p:tags r:id="rId2"/>
            </p:custDataLst>
          </p:nvPr>
        </p:nvSpPr>
        <p:spPr>
          <a:xfrm>
            <a:off x="240665" y="440690"/>
            <a:ext cx="4050030" cy="943737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AB40">
                    <a:lumMod val="20000"/>
                    <a:lumOff val="80000"/>
                  </a:srgbClr>
                </a:solidFill>
              </a14:hiddenFill>
            </a:ext>
          </a:ex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endParaRPr lang="en-US" altLang="zh-CN" sz="12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6481;p66"/>
          <p:cNvSpPr/>
          <p:nvPr>
            <p:custDataLst>
              <p:tags r:id="rId3"/>
            </p:custDataLst>
          </p:nvPr>
        </p:nvSpPr>
        <p:spPr>
          <a:xfrm>
            <a:off x="366395" y="1870710"/>
            <a:ext cx="1133475" cy="61087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MVM_BN </a:t>
            </a:r>
            <a:r>
              <a:rPr lang="en-US" altLang="zh-CN" sz="10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32)</a:t>
            </a:r>
            <a:endParaRPr lang="en-US" altLang="zh-CN" sz="1000" kern="0" baseline="-2500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W</a:t>
            </a:r>
            <a:r>
              <a:rPr lang="en-US" altLang="zh-CN" sz="1000" kern="0" baseline="30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Q</a:t>
            </a: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: [4096,128]</a:t>
            </a:r>
          </a:p>
          <a:p>
            <a:pPr algn="ctr" defTabSz="12192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Scale: [32,</a:t>
            </a:r>
            <a:r>
              <a:rPr lang="en-US" sz="1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128</a:t>
            </a: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]</a:t>
            </a:r>
          </a:p>
          <a:p>
            <a:pPr algn="ctr" defTabSz="12192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Bias: [128]</a:t>
            </a:r>
          </a:p>
        </p:txBody>
      </p:sp>
      <p:sp>
        <p:nvSpPr>
          <p:cNvPr id="24" name="Google Shape;6480;p66"/>
          <p:cNvSpPr/>
          <p:nvPr>
            <p:custDataLst>
              <p:tags r:id="rId4"/>
            </p:custDataLst>
          </p:nvPr>
        </p:nvSpPr>
        <p:spPr>
          <a:xfrm>
            <a:off x="1474470" y="28575"/>
            <a:ext cx="1292860" cy="31242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Embedded input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 (FP16) </a:t>
            </a:r>
          </a:p>
        </p:txBody>
      </p:sp>
      <p:sp>
        <p:nvSpPr>
          <p:cNvPr id="25" name="Google Shape;6480;p66"/>
          <p:cNvSpPr/>
          <p:nvPr>
            <p:custDataLst>
              <p:tags r:id="rId5"/>
            </p:custDataLst>
          </p:nvPr>
        </p:nvSpPr>
        <p:spPr>
          <a:xfrm>
            <a:off x="1461770" y="527050"/>
            <a:ext cx="1292860" cy="5365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Layer Norm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LN_k</a:t>
            </a: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: [1,4096] 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LN_bias</a:t>
            </a: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: [4096] </a:t>
            </a:r>
          </a:p>
        </p:txBody>
      </p:sp>
      <p:cxnSp>
        <p:nvCxnSpPr>
          <p:cNvPr id="26" name="直接箭头连接符 25"/>
          <p:cNvCxnSpPr>
            <a:stCxn id="24" idx="2"/>
            <a:endCxn id="25" idx="0"/>
          </p:cNvCxnSpPr>
          <p:nvPr>
            <p:custDataLst>
              <p:tags r:id="rId6"/>
            </p:custDataLst>
          </p:nvPr>
        </p:nvCxnSpPr>
        <p:spPr>
          <a:xfrm flipH="1">
            <a:off x="2108200" y="340995"/>
            <a:ext cx="12700" cy="18605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7" name="Google Shape;6480;p66"/>
          <p:cNvSpPr/>
          <p:nvPr>
            <p:custDataLst>
              <p:tags r:id="rId7"/>
            </p:custDataLst>
          </p:nvPr>
        </p:nvSpPr>
        <p:spPr>
          <a:xfrm>
            <a:off x="1276985" y="1191895"/>
            <a:ext cx="1653540" cy="31242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Layer Norm output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 (FP16)</a:t>
            </a:r>
          </a:p>
        </p:txBody>
      </p:sp>
      <p:cxnSp>
        <p:nvCxnSpPr>
          <p:cNvPr id="28" name="直接箭头连接符 27"/>
          <p:cNvCxnSpPr>
            <a:stCxn id="25" idx="2"/>
            <a:endCxn id="27" idx="0"/>
          </p:cNvCxnSpPr>
          <p:nvPr>
            <p:custDataLst>
              <p:tags r:id="rId8"/>
            </p:custDataLst>
          </p:nvPr>
        </p:nvCxnSpPr>
        <p:spPr>
          <a:xfrm flipH="1">
            <a:off x="2103755" y="1063625"/>
            <a:ext cx="4445" cy="12827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30" name="Google Shape;6481;p66"/>
          <p:cNvSpPr/>
          <p:nvPr>
            <p:custDataLst>
              <p:tags r:id="rId9"/>
            </p:custDataLst>
          </p:nvPr>
        </p:nvSpPr>
        <p:spPr>
          <a:xfrm>
            <a:off x="1578610" y="1870710"/>
            <a:ext cx="1133475" cy="61087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MVM_BN </a:t>
            </a:r>
            <a:r>
              <a:rPr lang="en-US" altLang="zh-CN" sz="10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2)</a:t>
            </a:r>
            <a:endParaRPr lang="en-US" altLang="zh-CN" sz="1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W</a:t>
            </a:r>
            <a:r>
              <a:rPr lang="en-US" altLang="zh-CN" sz="1000" kern="0" baseline="30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K</a:t>
            </a: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: [4096,128]</a:t>
            </a:r>
          </a:p>
          <a:p>
            <a:pPr algn="ctr" defTabSz="12192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Scale: [32,128]</a:t>
            </a:r>
          </a:p>
          <a:p>
            <a:pPr algn="ctr" defTabSz="12192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Bias: [128]</a:t>
            </a:r>
          </a:p>
        </p:txBody>
      </p:sp>
      <p:sp>
        <p:nvSpPr>
          <p:cNvPr id="32" name="Google Shape;6481;p66"/>
          <p:cNvSpPr/>
          <p:nvPr>
            <p:custDataLst>
              <p:tags r:id="rId10"/>
            </p:custDataLst>
          </p:nvPr>
        </p:nvSpPr>
        <p:spPr>
          <a:xfrm>
            <a:off x="2792730" y="1868170"/>
            <a:ext cx="1133475" cy="61087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MVM_BN </a:t>
            </a:r>
            <a:r>
              <a:rPr lang="en-US" altLang="zh-CN" sz="10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2)</a:t>
            </a:r>
            <a:endParaRPr lang="en-US" altLang="zh-CN" sz="1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W</a:t>
            </a:r>
            <a:r>
              <a:rPr lang="en-US" altLang="zh-CN" sz="1000" kern="0" baseline="30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V</a:t>
            </a: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: [4096,128]</a:t>
            </a:r>
          </a:p>
          <a:p>
            <a:pPr algn="ctr" defTabSz="12192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Scale: [32,128]</a:t>
            </a:r>
          </a:p>
          <a:p>
            <a:pPr algn="ctr" defTabSz="12192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Bias: [128]</a:t>
            </a:r>
          </a:p>
        </p:txBody>
      </p:sp>
      <p:cxnSp>
        <p:nvCxnSpPr>
          <p:cNvPr id="33" name="Google Shape;6494;p66"/>
          <p:cNvCxnSpPr>
            <a:stCxn id="27" idx="2"/>
            <a:endCxn id="23" idx="0"/>
          </p:cNvCxnSpPr>
          <p:nvPr>
            <p:custDataLst>
              <p:tags r:id="rId11"/>
            </p:custDataLst>
          </p:nvPr>
        </p:nvCxnSpPr>
        <p:spPr>
          <a:xfrm rot="5400000">
            <a:off x="1335405" y="1102360"/>
            <a:ext cx="366395" cy="1170305"/>
          </a:xfrm>
          <a:prstGeom prst="curvedConnector3">
            <a:avLst>
              <a:gd name="adj1" fmla="val 5008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6495;p66"/>
          <p:cNvCxnSpPr>
            <a:stCxn id="27" idx="2"/>
          </p:cNvCxnSpPr>
          <p:nvPr>
            <p:custDataLst>
              <p:tags r:id="rId12"/>
            </p:custDataLst>
          </p:nvPr>
        </p:nvCxnSpPr>
        <p:spPr>
          <a:xfrm rot="5400000">
            <a:off x="1917700" y="1685925"/>
            <a:ext cx="367665" cy="381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6496;p66"/>
          <p:cNvCxnSpPr>
            <a:stCxn id="27" idx="2"/>
            <a:endCxn id="32" idx="0"/>
          </p:cNvCxnSpPr>
          <p:nvPr>
            <p:custDataLst>
              <p:tags r:id="rId13"/>
            </p:custDataLst>
          </p:nvPr>
        </p:nvCxnSpPr>
        <p:spPr>
          <a:xfrm rot="5400000" flipV="1">
            <a:off x="2550160" y="1058545"/>
            <a:ext cx="363855" cy="125603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6480;p66"/>
          <p:cNvSpPr/>
          <p:nvPr>
            <p:custDataLst>
              <p:tags r:id="rId14"/>
            </p:custDataLst>
          </p:nvPr>
        </p:nvSpPr>
        <p:spPr>
          <a:xfrm>
            <a:off x="366395" y="2668270"/>
            <a:ext cx="1133475" cy="31242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Query</a:t>
            </a:r>
            <a:r>
              <a:rPr lang="en-US" altLang="zh-CN" sz="10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32)</a:t>
            </a:r>
            <a:endParaRPr lang="en-US" altLang="zh-CN" sz="1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[19,1,128]</a:t>
            </a:r>
          </a:p>
        </p:txBody>
      </p:sp>
      <p:sp>
        <p:nvSpPr>
          <p:cNvPr id="37" name="Google Shape;6480;p66"/>
          <p:cNvSpPr/>
          <p:nvPr>
            <p:custDataLst>
              <p:tags r:id="rId15"/>
            </p:custDataLst>
          </p:nvPr>
        </p:nvSpPr>
        <p:spPr>
          <a:xfrm>
            <a:off x="1578610" y="2668270"/>
            <a:ext cx="1133475" cy="31242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Key </a:t>
            </a:r>
            <a:r>
              <a:rPr lang="en-US" altLang="zh-CN" sz="10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2)</a:t>
            </a:r>
            <a:endParaRPr lang="en-US" altLang="zh-CN" sz="1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[19,1,128]</a:t>
            </a:r>
          </a:p>
        </p:txBody>
      </p:sp>
      <p:sp>
        <p:nvSpPr>
          <p:cNvPr id="39" name="Google Shape;6480;p66"/>
          <p:cNvSpPr/>
          <p:nvPr>
            <p:custDataLst>
              <p:tags r:id="rId16"/>
            </p:custDataLst>
          </p:nvPr>
        </p:nvSpPr>
        <p:spPr>
          <a:xfrm>
            <a:off x="2792730" y="2668270"/>
            <a:ext cx="1133475" cy="31242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Value </a:t>
            </a:r>
            <a:r>
              <a:rPr lang="en-US" altLang="zh-CN" sz="10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2)</a:t>
            </a:r>
            <a:endParaRPr lang="en-US" altLang="zh-CN" sz="1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[19,1,128]</a:t>
            </a:r>
          </a:p>
        </p:txBody>
      </p:sp>
      <p:cxnSp>
        <p:nvCxnSpPr>
          <p:cNvPr id="41" name="直接箭头连接符 40"/>
          <p:cNvCxnSpPr>
            <a:stCxn id="23" idx="2"/>
          </p:cNvCxnSpPr>
          <p:nvPr>
            <p:custDataLst>
              <p:tags r:id="rId17"/>
            </p:custDataLst>
          </p:nvPr>
        </p:nvCxnSpPr>
        <p:spPr>
          <a:xfrm flipH="1">
            <a:off x="932815" y="2482215"/>
            <a:ext cx="0" cy="18351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2" name="直接箭头连接符 41"/>
          <p:cNvCxnSpPr>
            <a:stCxn id="30" idx="2"/>
            <a:endCxn id="37" idx="0"/>
          </p:cNvCxnSpPr>
          <p:nvPr>
            <p:custDataLst>
              <p:tags r:id="rId18"/>
            </p:custDataLst>
          </p:nvPr>
        </p:nvCxnSpPr>
        <p:spPr>
          <a:xfrm>
            <a:off x="2146300" y="2482215"/>
            <a:ext cx="0" cy="18605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3" name="直接箭头连接符 42"/>
          <p:cNvCxnSpPr>
            <a:stCxn id="32" idx="2"/>
            <a:endCxn id="39" idx="0"/>
          </p:cNvCxnSpPr>
          <p:nvPr>
            <p:custDataLst>
              <p:tags r:id="rId19"/>
            </p:custDataLst>
          </p:nvPr>
        </p:nvCxnSpPr>
        <p:spPr>
          <a:xfrm flipH="1">
            <a:off x="3359150" y="2479040"/>
            <a:ext cx="0" cy="18923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4" name="文本框 43"/>
          <p:cNvSpPr txBox="1"/>
          <p:nvPr>
            <p:custDataLst>
              <p:tags r:id="rId20"/>
            </p:custDataLst>
          </p:nvPr>
        </p:nvSpPr>
        <p:spPr>
          <a:xfrm>
            <a:off x="366395" y="3230880"/>
            <a:ext cx="1133475" cy="33528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1000" dirty="0" err="1"/>
              <a:t>rotary_pos_emb</a:t>
            </a:r>
          </a:p>
        </p:txBody>
      </p:sp>
      <p:sp>
        <p:nvSpPr>
          <p:cNvPr id="45" name="文本框 44"/>
          <p:cNvSpPr txBox="1"/>
          <p:nvPr>
            <p:custDataLst>
              <p:tags r:id="rId21"/>
            </p:custDataLst>
          </p:nvPr>
        </p:nvSpPr>
        <p:spPr>
          <a:xfrm>
            <a:off x="1574165" y="3230880"/>
            <a:ext cx="1133475" cy="33528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1000" dirty="0" err="1"/>
              <a:t>rotary_pos_emb</a:t>
            </a:r>
          </a:p>
        </p:txBody>
      </p:sp>
      <p:cxnSp>
        <p:nvCxnSpPr>
          <p:cNvPr id="46" name="直接箭头连接符 45"/>
          <p:cNvCxnSpPr>
            <a:stCxn id="36" idx="2"/>
            <a:endCxn id="44" idx="0"/>
          </p:cNvCxnSpPr>
          <p:nvPr>
            <p:custDataLst>
              <p:tags r:id="rId22"/>
            </p:custDataLst>
          </p:nvPr>
        </p:nvCxnSpPr>
        <p:spPr>
          <a:xfrm flipH="1">
            <a:off x="932815" y="2980690"/>
            <a:ext cx="0" cy="25019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50" name="直接箭头连接符 49"/>
          <p:cNvCxnSpPr>
            <a:stCxn id="37" idx="2"/>
            <a:endCxn id="45" idx="0"/>
          </p:cNvCxnSpPr>
          <p:nvPr>
            <p:custDataLst>
              <p:tags r:id="rId23"/>
            </p:custDataLst>
          </p:nvPr>
        </p:nvCxnSpPr>
        <p:spPr>
          <a:xfrm flipH="1">
            <a:off x="2140585" y="2980690"/>
            <a:ext cx="5715" cy="25019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56" name="直接箭头连接符 55"/>
          <p:cNvCxnSpPr>
            <a:stCxn id="44" idx="2"/>
            <a:endCxn id="98" idx="0"/>
          </p:cNvCxnSpPr>
          <p:nvPr>
            <p:custDataLst>
              <p:tags r:id="rId24"/>
            </p:custDataLst>
          </p:nvPr>
        </p:nvCxnSpPr>
        <p:spPr>
          <a:xfrm flipH="1">
            <a:off x="920115" y="3566160"/>
            <a:ext cx="13335" cy="29781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60" name="直接箭头连接符 59"/>
          <p:cNvCxnSpPr>
            <a:stCxn id="45" idx="2"/>
            <a:endCxn id="54" idx="0"/>
          </p:cNvCxnSpPr>
          <p:nvPr>
            <p:custDataLst>
              <p:tags r:id="rId25"/>
            </p:custDataLst>
          </p:nvPr>
        </p:nvCxnSpPr>
        <p:spPr>
          <a:xfrm>
            <a:off x="2140585" y="3566160"/>
            <a:ext cx="5715" cy="28194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66" name="直接箭头连接符 65"/>
          <p:cNvCxnSpPr/>
          <p:nvPr>
            <p:custDataLst>
              <p:tags r:id="rId26"/>
            </p:custDataLst>
          </p:nvPr>
        </p:nvCxnSpPr>
        <p:spPr>
          <a:xfrm>
            <a:off x="3642995" y="2995295"/>
            <a:ext cx="0" cy="547200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0" name="直接箭头连接符 69"/>
          <p:cNvCxnSpPr>
            <a:endCxn id="25" idx="3"/>
          </p:cNvCxnSpPr>
          <p:nvPr>
            <p:custDataLst>
              <p:tags r:id="rId27"/>
            </p:custDataLst>
          </p:nvPr>
        </p:nvCxnSpPr>
        <p:spPr>
          <a:xfrm flipH="1">
            <a:off x="2754630" y="570865"/>
            <a:ext cx="2374900" cy="22479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98" name="Google Shape;6480;p66"/>
          <p:cNvSpPr/>
          <p:nvPr>
            <p:custDataLst>
              <p:tags r:id="rId28"/>
            </p:custDataLst>
          </p:nvPr>
        </p:nvSpPr>
        <p:spPr>
          <a:xfrm>
            <a:off x="363855" y="3863975"/>
            <a:ext cx="1111885" cy="49466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20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EmbQuery</a:t>
            </a:r>
            <a:r>
              <a:rPr lang="en-US" altLang="zh-CN" sz="12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32)</a:t>
            </a:r>
            <a:endParaRPr lang="en-US" altLang="zh-CN" sz="12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[19,1,128]</a:t>
            </a:r>
          </a:p>
        </p:txBody>
      </p:sp>
      <p:sp>
        <p:nvSpPr>
          <p:cNvPr id="99" name="Google Shape;6480;p66"/>
          <p:cNvSpPr/>
          <p:nvPr>
            <p:custDataLst>
              <p:tags r:id="rId29"/>
            </p:custDataLst>
          </p:nvPr>
        </p:nvSpPr>
        <p:spPr>
          <a:xfrm>
            <a:off x="1553845" y="3863975"/>
            <a:ext cx="1111885" cy="49466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20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Emb_Key</a:t>
            </a:r>
            <a:r>
              <a:rPr lang="en-US" altLang="zh-CN" sz="12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2)</a:t>
            </a:r>
            <a:endParaRPr lang="en-US" altLang="zh-CN" sz="12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[19,1,128]</a:t>
            </a:r>
          </a:p>
        </p:txBody>
      </p:sp>
      <p:cxnSp>
        <p:nvCxnSpPr>
          <p:cNvPr id="111" name="直接箭头连接符 110"/>
          <p:cNvCxnSpPr/>
          <p:nvPr>
            <p:custDataLst>
              <p:tags r:id="rId30"/>
            </p:custDataLst>
          </p:nvPr>
        </p:nvCxnSpPr>
        <p:spPr>
          <a:xfrm flipH="1">
            <a:off x="916305" y="4324985"/>
            <a:ext cx="3810" cy="129413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16" name="直接箭头连接符 115"/>
          <p:cNvCxnSpPr>
            <a:stCxn id="99" idx="2"/>
          </p:cNvCxnSpPr>
          <p:nvPr>
            <p:custDataLst>
              <p:tags r:id="rId31"/>
            </p:custDataLst>
          </p:nvPr>
        </p:nvCxnSpPr>
        <p:spPr>
          <a:xfrm flipH="1">
            <a:off x="2098040" y="4358640"/>
            <a:ext cx="12065" cy="12604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38" name="Google Shape;6480;p66"/>
          <p:cNvSpPr/>
          <p:nvPr>
            <p:custDataLst>
              <p:tags r:id="rId32"/>
            </p:custDataLst>
          </p:nvPr>
        </p:nvSpPr>
        <p:spPr>
          <a:xfrm>
            <a:off x="849630" y="9246870"/>
            <a:ext cx="1459865" cy="37719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scores </a:t>
            </a:r>
            <a:r>
              <a:rPr lang="en-US" altLang="zh-CN" sz="12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32)</a:t>
            </a:r>
            <a:endParaRPr lang="en-US" altLang="zh-CN" sz="12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</a:t>
            </a:r>
            <a:r>
              <a:rPr lang="zh-CN" altLang="en-US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，</a:t>
            </a: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19]</a:t>
            </a:r>
          </a:p>
        </p:txBody>
      </p:sp>
      <p:cxnSp>
        <p:nvCxnSpPr>
          <p:cNvPr id="143" name="直接箭头连接符 142"/>
          <p:cNvCxnSpPr/>
          <p:nvPr>
            <p:custDataLst>
              <p:tags r:id="rId33"/>
            </p:custDataLst>
          </p:nvPr>
        </p:nvCxnSpPr>
        <p:spPr>
          <a:xfrm>
            <a:off x="1579245" y="8982710"/>
            <a:ext cx="0" cy="26416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44" name="文本框 143"/>
          <p:cNvSpPr txBox="1"/>
          <p:nvPr>
            <p:custDataLst>
              <p:tags r:id="rId34"/>
            </p:custDataLst>
          </p:nvPr>
        </p:nvSpPr>
        <p:spPr>
          <a:xfrm>
            <a:off x="841375" y="8779510"/>
            <a:ext cx="1487805" cy="33528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1200" dirty="0" err="1">
                <a:solidFill>
                  <a:srgbClr val="000000"/>
                </a:solidFill>
                <a:sym typeface="+mn-ea"/>
              </a:rPr>
              <a:t>Softmax</a:t>
            </a:r>
          </a:p>
        </p:txBody>
      </p:sp>
      <p:cxnSp>
        <p:nvCxnSpPr>
          <p:cNvPr id="154" name="直接箭头连接符 153"/>
          <p:cNvCxnSpPr>
            <a:stCxn id="10" idx="2"/>
            <a:endCxn id="144" idx="0"/>
          </p:cNvCxnSpPr>
          <p:nvPr>
            <p:custDataLst>
              <p:tags r:id="rId35"/>
            </p:custDataLst>
          </p:nvPr>
        </p:nvCxnSpPr>
        <p:spPr>
          <a:xfrm flipH="1">
            <a:off x="1585595" y="8371840"/>
            <a:ext cx="0" cy="40767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57" name="文本框 156"/>
          <p:cNvSpPr txBox="1"/>
          <p:nvPr>
            <p:custDataLst>
              <p:tags r:id="rId36"/>
            </p:custDataLst>
          </p:nvPr>
        </p:nvSpPr>
        <p:spPr>
          <a:xfrm>
            <a:off x="803275" y="5619115"/>
            <a:ext cx="1459865" cy="46418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1200" dirty="0">
                <a:solidFill>
                  <a:srgbClr val="000000"/>
                </a:solidFill>
              </a:rPr>
              <a:t>MVM_after_TRP</a:t>
            </a:r>
            <a:endParaRPr lang="en-US" altLang="zh-CN" sz="12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6355" y="72390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en-US" altLang="zh-CN" sz="1400"/>
              <a:t> [128,4096]</a:t>
            </a:r>
          </a:p>
        </p:txBody>
      </p:sp>
      <p:sp>
        <p:nvSpPr>
          <p:cNvPr id="3" name="文本框 2"/>
          <p:cNvSpPr txBox="1"/>
          <p:nvPr>
            <p:custDataLst>
              <p:tags r:id="rId37"/>
            </p:custDataLst>
          </p:nvPr>
        </p:nvSpPr>
        <p:spPr>
          <a:xfrm>
            <a:off x="-36195" y="1136650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 </a:t>
            </a:r>
            <a:r>
              <a:rPr lang="en-US" altLang="zh-CN" sz="1400">
                <a:sym typeface="+mn-ea"/>
              </a:rPr>
              <a:t>[128,4096]</a:t>
            </a:r>
            <a:endParaRPr lang="en-US" altLang="zh-CN" sz="1400"/>
          </a:p>
        </p:txBody>
      </p:sp>
      <p:sp>
        <p:nvSpPr>
          <p:cNvPr id="4" name="文本框 3"/>
          <p:cNvSpPr txBox="1"/>
          <p:nvPr>
            <p:custDataLst>
              <p:tags r:id="rId38"/>
            </p:custDataLst>
          </p:nvPr>
        </p:nvSpPr>
        <p:spPr>
          <a:xfrm>
            <a:off x="-17145" y="266573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</a:p>
        </p:txBody>
      </p:sp>
      <p:sp>
        <p:nvSpPr>
          <p:cNvPr id="6" name="文本框 5"/>
          <p:cNvSpPr txBox="1"/>
          <p:nvPr>
            <p:custDataLst>
              <p:tags r:id="rId39"/>
            </p:custDataLst>
          </p:nvPr>
        </p:nvSpPr>
        <p:spPr>
          <a:xfrm>
            <a:off x="-17145" y="3851275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</a:p>
        </p:txBody>
      </p:sp>
      <p:sp>
        <p:nvSpPr>
          <p:cNvPr id="8" name="文本框 7"/>
          <p:cNvSpPr txBox="1"/>
          <p:nvPr>
            <p:custDataLst>
              <p:tags r:id="rId40"/>
            </p:custDataLst>
          </p:nvPr>
        </p:nvSpPr>
        <p:spPr>
          <a:xfrm>
            <a:off x="-46990" y="8228965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9" name="文本框 8"/>
          <p:cNvSpPr txBox="1"/>
          <p:nvPr>
            <p:custDataLst>
              <p:tags r:id="rId41"/>
            </p:custDataLst>
          </p:nvPr>
        </p:nvSpPr>
        <p:spPr>
          <a:xfrm>
            <a:off x="-37465" y="924687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</a:p>
        </p:txBody>
      </p:sp>
      <p:sp>
        <p:nvSpPr>
          <p:cNvPr id="10" name="Google Shape;6480;p66"/>
          <p:cNvSpPr/>
          <p:nvPr>
            <p:custDataLst>
              <p:tags r:id="rId42"/>
            </p:custDataLst>
          </p:nvPr>
        </p:nvSpPr>
        <p:spPr>
          <a:xfrm>
            <a:off x="869950" y="7960995"/>
            <a:ext cx="1459230" cy="41084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scores </a:t>
            </a:r>
            <a:r>
              <a:rPr lang="en-US" altLang="zh-CN" sz="12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32)</a:t>
            </a:r>
            <a:endParaRPr lang="en-US" altLang="zh-CN" sz="12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 19]</a:t>
            </a:r>
          </a:p>
        </p:txBody>
      </p:sp>
      <p:sp>
        <p:nvSpPr>
          <p:cNvPr id="160" name="文本框 159"/>
          <p:cNvSpPr txBox="1"/>
          <p:nvPr>
            <p:custDataLst>
              <p:tags r:id="rId43"/>
            </p:custDataLst>
          </p:nvPr>
        </p:nvSpPr>
        <p:spPr>
          <a:xfrm>
            <a:off x="5079365" y="340995"/>
            <a:ext cx="1577975" cy="7372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step-1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LN0</a:t>
            </a:r>
            <a:endParaRPr lang="en-US" altLang="zh-CN" sz="1400" dirty="0">
              <a:sym typeface="+mn-ea"/>
            </a:endParaRPr>
          </a:p>
          <a:p>
            <a:pPr algn="ctr"/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 err="1">
                <a:sym typeface="+mn-ea"/>
              </a:rPr>
              <a:t>LayerNorm</a:t>
            </a:r>
            <a:endParaRPr lang="en-US" altLang="zh-CN" sz="1400" dirty="0"/>
          </a:p>
        </p:txBody>
      </p:sp>
      <p:cxnSp>
        <p:nvCxnSpPr>
          <p:cNvPr id="14" name="直接箭头连接符 13"/>
          <p:cNvCxnSpPr>
            <a:endCxn id="32" idx="3"/>
          </p:cNvCxnSpPr>
          <p:nvPr>
            <p:custDataLst>
              <p:tags r:id="rId44"/>
            </p:custDataLst>
          </p:nvPr>
        </p:nvCxnSpPr>
        <p:spPr>
          <a:xfrm flipH="1" flipV="1">
            <a:off x="3926205" y="2173605"/>
            <a:ext cx="1203325" cy="2794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15" name="文本框 14"/>
          <p:cNvSpPr txBox="1"/>
          <p:nvPr>
            <p:custDataLst>
              <p:tags r:id="rId45"/>
            </p:custDataLst>
          </p:nvPr>
        </p:nvSpPr>
        <p:spPr>
          <a:xfrm>
            <a:off x="5079365" y="1650365"/>
            <a:ext cx="1577975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step-7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MVMBN0</a:t>
            </a:r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>
                <a:sym typeface="+mn-ea"/>
              </a:rPr>
              <a:t>2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>
                <a:sym typeface="+mn-ea"/>
              </a:rPr>
              <a:t>head</a:t>
            </a:r>
            <a:r>
              <a:rPr lang="zh-CN" altLang="en-US" sz="1400" dirty="0">
                <a:sym typeface="+mn-ea"/>
              </a:rPr>
              <a:t>一起</a:t>
            </a:r>
            <a:endParaRPr lang="zh-CN" altLang="en-US" sz="1400" dirty="0"/>
          </a:p>
          <a:p>
            <a:pPr algn="ctr"/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/>
              <a:t>CHin4096</a:t>
            </a:r>
          </a:p>
          <a:p>
            <a:pPr algn="ctr"/>
            <a:r>
              <a:rPr lang="en-US" altLang="zh-CN" sz="1400" dirty="0"/>
              <a:t>CHout256</a:t>
            </a:r>
          </a:p>
        </p:txBody>
      </p:sp>
      <p:sp>
        <p:nvSpPr>
          <p:cNvPr id="16" name="椭圆 15"/>
          <p:cNvSpPr/>
          <p:nvPr>
            <p:custDataLst>
              <p:tags r:id="rId46"/>
            </p:custDataLst>
          </p:nvPr>
        </p:nvSpPr>
        <p:spPr>
          <a:xfrm>
            <a:off x="172085" y="1743710"/>
            <a:ext cx="2582545" cy="831215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AB40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7"/>
            </p:custDataLst>
          </p:nvPr>
        </p:nvSpPr>
        <p:spPr>
          <a:xfrm>
            <a:off x="-2054225" y="3863975"/>
            <a:ext cx="1577975" cy="11684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step-4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EMB</a:t>
            </a:r>
            <a:endParaRPr lang="en-US" altLang="zh-CN" sz="1400" dirty="0"/>
          </a:p>
          <a:p>
            <a:pPr algn="ctr"/>
            <a:r>
              <a:rPr lang="en-US" altLang="zh-CN" sz="1400" dirty="0" err="1">
                <a:sym typeface="+mn-ea"/>
              </a:rPr>
              <a:t>Pos_EMB</a:t>
            </a:r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/>
              <a:t>2</a:t>
            </a:r>
            <a:r>
              <a:rPr lang="zh-CN" altLang="en-US" sz="1400" dirty="0"/>
              <a:t>个</a:t>
            </a:r>
            <a:r>
              <a:rPr lang="en-US" altLang="zh-CN" sz="1400" dirty="0"/>
              <a:t>head</a:t>
            </a:r>
            <a:r>
              <a:rPr lang="zh-CN" altLang="en-US" sz="1400" dirty="0"/>
              <a:t>一起</a:t>
            </a:r>
          </a:p>
          <a:p>
            <a:pPr algn="ctr"/>
            <a:endParaRPr lang="zh-CN" altLang="en-US" sz="1400" dirty="0">
              <a:sym typeface="+mn-ea"/>
            </a:endParaRPr>
          </a:p>
          <a:p>
            <a:pPr algn="ctr"/>
            <a:r>
              <a:rPr lang="zh-CN" altLang="en-US" sz="1400" dirty="0">
                <a:sym typeface="+mn-ea"/>
              </a:rPr>
              <a:t>执行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次</a:t>
            </a:r>
            <a:endParaRPr lang="en-US" altLang="zh-CN" sz="1400" dirty="0"/>
          </a:p>
        </p:txBody>
      </p:sp>
      <p:cxnSp>
        <p:nvCxnSpPr>
          <p:cNvPr id="18" name="直接箭头连接符 17"/>
          <p:cNvCxnSpPr>
            <a:endCxn id="62" idx="3"/>
          </p:cNvCxnSpPr>
          <p:nvPr>
            <p:custDataLst>
              <p:tags r:id="rId48"/>
            </p:custDataLst>
          </p:nvPr>
        </p:nvCxnSpPr>
        <p:spPr>
          <a:xfrm flipV="1">
            <a:off x="-429895" y="3633470"/>
            <a:ext cx="2119630" cy="348615"/>
          </a:xfrm>
          <a:prstGeom prst="straightConnector1">
            <a:avLst/>
          </a:prstGeom>
          <a:noFill/>
          <a:ln w="1905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0" name="Google Shape;6480;p66"/>
          <p:cNvSpPr/>
          <p:nvPr>
            <p:custDataLst>
              <p:tags r:id="rId49"/>
            </p:custDataLst>
          </p:nvPr>
        </p:nvSpPr>
        <p:spPr>
          <a:xfrm>
            <a:off x="2712085" y="8493125"/>
            <a:ext cx="1399540" cy="41084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MVM_after_F2W</a:t>
            </a:r>
          </a:p>
        </p:txBody>
      </p:sp>
      <p:cxnSp>
        <p:nvCxnSpPr>
          <p:cNvPr id="22" name="连接符: 肘形 38"/>
          <p:cNvCxnSpPr>
            <a:endCxn id="20" idx="0"/>
          </p:cNvCxnSpPr>
          <p:nvPr>
            <p:custDataLst>
              <p:tags r:id="rId50"/>
            </p:custDataLst>
          </p:nvPr>
        </p:nvCxnSpPr>
        <p:spPr>
          <a:xfrm flipV="1">
            <a:off x="2309495" y="8493125"/>
            <a:ext cx="1102360" cy="942340"/>
          </a:xfrm>
          <a:prstGeom prst="bentConnector4">
            <a:avLst>
              <a:gd name="adj1" fmla="val 18260"/>
              <a:gd name="adj2" fmla="val 125270"/>
            </a:avLst>
          </a:prstGeom>
          <a:noFill/>
          <a:ln w="9525" cap="flat" cmpd="sng" algn="ctr">
            <a:solidFill>
              <a:srgbClr val="FFAB40"/>
            </a:solidFill>
            <a:prstDash val="solid"/>
            <a:tailEnd type="triangle"/>
          </a:ln>
          <a:effectLst/>
        </p:spPr>
      </p:cxnSp>
      <p:sp>
        <p:nvSpPr>
          <p:cNvPr id="48" name="文本框 47"/>
          <p:cNvSpPr txBox="1"/>
          <p:nvPr>
            <p:custDataLst>
              <p:tags r:id="rId51"/>
            </p:custDataLst>
          </p:nvPr>
        </p:nvSpPr>
        <p:spPr>
          <a:xfrm>
            <a:off x="4290695" y="9289415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</a:t>
            </a:r>
          </a:p>
        </p:txBody>
      </p:sp>
      <p:sp>
        <p:nvSpPr>
          <p:cNvPr id="59" name="Google Shape;6480;p66"/>
          <p:cNvSpPr/>
          <p:nvPr>
            <p:custDataLst>
              <p:tags r:id="rId52"/>
            </p:custDataLst>
          </p:nvPr>
        </p:nvSpPr>
        <p:spPr>
          <a:xfrm>
            <a:off x="2716530" y="9246870"/>
            <a:ext cx="1399540" cy="41084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Attention out </a:t>
            </a:r>
            <a:r>
              <a:rPr lang="en-US" altLang="zh-CN" sz="1200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32)</a:t>
            </a:r>
            <a:endParaRPr lang="en-US" altLang="zh-CN" sz="12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[19,128]</a:t>
            </a:r>
          </a:p>
        </p:txBody>
      </p:sp>
      <p:cxnSp>
        <p:nvCxnSpPr>
          <p:cNvPr id="61" name="直接箭头连接符 60"/>
          <p:cNvCxnSpPr>
            <a:stCxn id="20" idx="2"/>
            <a:endCxn id="59" idx="0"/>
          </p:cNvCxnSpPr>
          <p:nvPr>
            <p:custDataLst>
              <p:tags r:id="rId53"/>
            </p:custDataLst>
          </p:nvPr>
        </p:nvCxnSpPr>
        <p:spPr>
          <a:xfrm>
            <a:off x="3411855" y="8903970"/>
            <a:ext cx="4445" cy="34290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31" name="椭圆 30"/>
          <p:cNvSpPr/>
          <p:nvPr>
            <p:custDataLst>
              <p:tags r:id="rId54"/>
            </p:custDataLst>
          </p:nvPr>
        </p:nvSpPr>
        <p:spPr>
          <a:xfrm>
            <a:off x="681355" y="4892040"/>
            <a:ext cx="1734820" cy="181483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AB40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40" idx="3"/>
            <a:endCxn id="31" idx="2"/>
          </p:cNvCxnSpPr>
          <p:nvPr>
            <p:custDataLst>
              <p:tags r:id="rId55"/>
            </p:custDataLst>
          </p:nvPr>
        </p:nvCxnSpPr>
        <p:spPr>
          <a:xfrm flipV="1">
            <a:off x="-476250" y="5799455"/>
            <a:ext cx="1157605" cy="643255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40" name="文本框 39"/>
          <p:cNvSpPr txBox="1"/>
          <p:nvPr>
            <p:custDataLst>
              <p:tags r:id="rId56"/>
            </p:custDataLst>
          </p:nvPr>
        </p:nvSpPr>
        <p:spPr>
          <a:xfrm>
            <a:off x="-2054225" y="5535295"/>
            <a:ext cx="1577975" cy="18148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step-5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TRP</a:t>
            </a:r>
            <a:endParaRPr lang="en-US" altLang="zh-CN" sz="1400" dirty="0"/>
          </a:p>
          <a:p>
            <a:pPr algn="ctr"/>
            <a:r>
              <a:rPr lang="en-US" altLang="zh-CN" sz="1400" dirty="0" err="1">
                <a:sym typeface="+mn-ea"/>
              </a:rPr>
              <a:t>MVM_after_TRP</a:t>
            </a:r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 err="1"/>
              <a:t>rsqrt</a:t>
            </a:r>
            <a:r>
              <a:rPr lang="zh-CN" altLang="en-US" sz="1400" dirty="0"/>
              <a:t>为定值，用寄存器配置送入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>
                <a:sym typeface="+mn-ea"/>
              </a:rPr>
              <a:t>32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 err="1">
                <a:sym typeface="+mn-ea"/>
              </a:rPr>
              <a:t>feature_head</a:t>
            </a:r>
            <a:r>
              <a:rPr lang="zh-CN" altLang="en-US" sz="1400" dirty="0">
                <a:sym typeface="+mn-ea"/>
              </a:rPr>
              <a:t>一起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执行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次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>
            <p:custDataLst>
              <p:tags r:id="rId57"/>
            </p:custDataLst>
          </p:nvPr>
        </p:nvSpPr>
        <p:spPr>
          <a:xfrm>
            <a:off x="-2054225" y="8267065"/>
            <a:ext cx="1577975" cy="11684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step-6</a:t>
            </a:r>
            <a:r>
              <a:rPr lang="zh-CN" altLang="en-US" sz="1400" dirty="0"/>
              <a:t>：</a:t>
            </a:r>
            <a:r>
              <a:rPr lang="en-US" altLang="zh-CN" sz="1400" dirty="0" err="1">
                <a:solidFill>
                  <a:srgbClr val="FF0000"/>
                </a:solidFill>
              </a:rPr>
              <a:t>softmax</a:t>
            </a:r>
            <a:endParaRPr lang="en-US" altLang="zh-CN" sz="1400" dirty="0"/>
          </a:p>
          <a:p>
            <a:pPr algn="ctr"/>
            <a:endParaRPr lang="zh-CN" altLang="en-US" sz="1400" dirty="0"/>
          </a:p>
          <a:p>
            <a:pPr algn="ctr"/>
            <a:r>
              <a:rPr lang="en-US" altLang="zh-CN" sz="1400" dirty="0">
                <a:sym typeface="+mn-ea"/>
              </a:rPr>
              <a:t>32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 err="1">
                <a:sym typeface="+mn-ea"/>
              </a:rPr>
              <a:t>feature_head</a:t>
            </a:r>
            <a:r>
              <a:rPr lang="zh-CN" altLang="en-US" sz="1400" dirty="0">
                <a:sym typeface="+mn-ea"/>
              </a:rPr>
              <a:t>一起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执行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次</a:t>
            </a:r>
            <a:endParaRPr lang="zh-CN" altLang="en-US" sz="1400" dirty="0"/>
          </a:p>
        </p:txBody>
      </p:sp>
      <p:cxnSp>
        <p:nvCxnSpPr>
          <p:cNvPr id="49" name="直接箭头连接符 48"/>
          <p:cNvCxnSpPr>
            <a:stCxn id="47" idx="3"/>
            <a:endCxn id="51" idx="2"/>
          </p:cNvCxnSpPr>
          <p:nvPr>
            <p:custDataLst>
              <p:tags r:id="rId58"/>
            </p:custDataLst>
          </p:nvPr>
        </p:nvCxnSpPr>
        <p:spPr>
          <a:xfrm>
            <a:off x="-476250" y="8851265"/>
            <a:ext cx="1158240" cy="26416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51" name="椭圆 50"/>
          <p:cNvSpPr/>
          <p:nvPr>
            <p:custDataLst>
              <p:tags r:id="rId59"/>
            </p:custDataLst>
          </p:nvPr>
        </p:nvSpPr>
        <p:spPr>
          <a:xfrm>
            <a:off x="681990" y="8486140"/>
            <a:ext cx="1734185" cy="1257935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AB40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60"/>
            </p:custDataLst>
          </p:nvPr>
        </p:nvSpPr>
        <p:spPr>
          <a:xfrm>
            <a:off x="5079365" y="8228965"/>
            <a:ext cx="1577975" cy="1383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step-8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F2W</a:t>
            </a:r>
            <a:endParaRPr lang="en-US" altLang="zh-CN" sz="1400" dirty="0"/>
          </a:p>
          <a:p>
            <a:pPr algn="ctr"/>
            <a:r>
              <a:rPr lang="en-US" altLang="zh-CN" sz="1400" dirty="0">
                <a:sym typeface="+mn-ea"/>
              </a:rPr>
              <a:t>MVM_after_F2W</a:t>
            </a:r>
          </a:p>
          <a:p>
            <a:pPr algn="ctr"/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>
                <a:sym typeface="+mn-ea"/>
              </a:rPr>
              <a:t>32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 err="1">
                <a:sym typeface="+mn-ea"/>
              </a:rPr>
              <a:t>feature_head</a:t>
            </a:r>
            <a:r>
              <a:rPr lang="zh-CN" altLang="en-US" sz="1400" dirty="0">
                <a:sym typeface="+mn-ea"/>
              </a:rPr>
              <a:t>一起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/>
              <a:t>执行</a:t>
            </a:r>
            <a:r>
              <a:rPr lang="en-US" altLang="zh-CN" sz="1400" dirty="0"/>
              <a:t>1</a:t>
            </a:r>
            <a:r>
              <a:rPr lang="zh-CN" altLang="en-US" sz="1400" dirty="0"/>
              <a:t>次</a:t>
            </a:r>
          </a:p>
        </p:txBody>
      </p:sp>
      <p:sp>
        <p:nvSpPr>
          <p:cNvPr id="53" name="椭圆 52"/>
          <p:cNvSpPr/>
          <p:nvPr>
            <p:custDataLst>
              <p:tags r:id="rId61"/>
            </p:custDataLst>
          </p:nvPr>
        </p:nvSpPr>
        <p:spPr>
          <a:xfrm>
            <a:off x="2686685" y="8228965"/>
            <a:ext cx="1485900" cy="88519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AB40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endCxn id="53" idx="6"/>
          </p:cNvCxnSpPr>
          <p:nvPr>
            <p:custDataLst>
              <p:tags r:id="rId62"/>
            </p:custDataLst>
          </p:nvPr>
        </p:nvCxnSpPr>
        <p:spPr>
          <a:xfrm flipH="1">
            <a:off x="4172585" y="8667115"/>
            <a:ext cx="869950" cy="4445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cxnSp>
        <p:nvCxnSpPr>
          <p:cNvPr id="7" name="直接箭头连接符 6"/>
          <p:cNvCxnSpPr>
            <a:stCxn id="157" idx="2"/>
            <a:endCxn id="10" idx="0"/>
          </p:cNvCxnSpPr>
          <p:nvPr>
            <p:custDataLst>
              <p:tags r:id="rId63"/>
            </p:custDataLst>
          </p:nvPr>
        </p:nvCxnSpPr>
        <p:spPr>
          <a:xfrm>
            <a:off x="1533525" y="6083300"/>
            <a:ext cx="0" cy="1877695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3" name="文本框 12"/>
          <p:cNvSpPr txBox="1"/>
          <p:nvPr>
            <p:custDataLst>
              <p:tags r:id="rId64"/>
            </p:custDataLst>
          </p:nvPr>
        </p:nvSpPr>
        <p:spPr>
          <a:xfrm>
            <a:off x="-2054225" y="563880"/>
            <a:ext cx="1577975" cy="1383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step-2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MVMBN0</a:t>
            </a:r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>
                <a:sym typeface="+mn-ea"/>
              </a:rPr>
              <a:t>34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>
                <a:sym typeface="+mn-ea"/>
              </a:rPr>
              <a:t>head</a:t>
            </a:r>
            <a:r>
              <a:rPr lang="zh-CN" altLang="en-US" sz="1400" dirty="0">
                <a:sym typeface="+mn-ea"/>
              </a:rPr>
              <a:t>一起</a:t>
            </a:r>
            <a:endParaRPr lang="zh-CN" altLang="en-US" sz="1400" dirty="0"/>
          </a:p>
          <a:p>
            <a:pPr algn="ctr"/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/>
              <a:t>CHin4096</a:t>
            </a:r>
          </a:p>
          <a:p>
            <a:pPr algn="ctr"/>
            <a:r>
              <a:rPr lang="en-US" altLang="zh-CN" sz="1400" dirty="0"/>
              <a:t>CHout4352</a:t>
            </a:r>
          </a:p>
        </p:txBody>
      </p:sp>
      <p:cxnSp>
        <p:nvCxnSpPr>
          <p:cNvPr id="57" name="直接箭头连接符 56"/>
          <p:cNvCxnSpPr>
            <a:stCxn id="13" idx="3"/>
            <a:endCxn id="16" idx="1"/>
          </p:cNvCxnSpPr>
          <p:nvPr>
            <p:custDataLst>
              <p:tags r:id="rId65"/>
            </p:custDataLst>
          </p:nvPr>
        </p:nvCxnSpPr>
        <p:spPr>
          <a:xfrm>
            <a:off x="-476250" y="1256030"/>
            <a:ext cx="1026795" cy="60960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cxnSp>
        <p:nvCxnSpPr>
          <p:cNvPr id="58" name="直接箭头连接符 57"/>
          <p:cNvCxnSpPr>
            <a:stCxn id="63" idx="3"/>
          </p:cNvCxnSpPr>
          <p:nvPr>
            <p:custDataLst>
              <p:tags r:id="rId66"/>
            </p:custDataLst>
          </p:nvPr>
        </p:nvCxnSpPr>
        <p:spPr>
          <a:xfrm>
            <a:off x="-476250" y="2981960"/>
            <a:ext cx="840105" cy="24892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62" name="椭圆 61"/>
          <p:cNvSpPr/>
          <p:nvPr>
            <p:custDataLst>
              <p:tags r:id="rId67"/>
            </p:custDataLst>
          </p:nvPr>
        </p:nvSpPr>
        <p:spPr>
          <a:xfrm>
            <a:off x="1515110" y="3065780"/>
            <a:ext cx="1190625" cy="664845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AB40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68"/>
            </p:custDataLst>
          </p:nvPr>
        </p:nvSpPr>
        <p:spPr>
          <a:xfrm>
            <a:off x="-2054225" y="2397760"/>
            <a:ext cx="1577975" cy="11684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step-3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EMB</a:t>
            </a:r>
            <a:endParaRPr lang="en-US" altLang="zh-CN" sz="1400" dirty="0"/>
          </a:p>
          <a:p>
            <a:pPr algn="ctr"/>
            <a:r>
              <a:rPr lang="en-US" altLang="zh-CN" sz="1400" dirty="0" err="1">
                <a:sym typeface="+mn-ea"/>
              </a:rPr>
              <a:t>Pos_EMB</a:t>
            </a:r>
            <a:endParaRPr lang="en-US" altLang="zh-CN" sz="1400" dirty="0">
              <a:sym typeface="+mn-ea"/>
            </a:endParaRPr>
          </a:p>
          <a:p>
            <a:pPr algn="ctr"/>
            <a:r>
              <a:rPr lang="en-US" altLang="zh-CN" sz="1400" dirty="0"/>
              <a:t>32</a:t>
            </a:r>
            <a:r>
              <a:rPr lang="zh-CN" altLang="en-US" sz="1400" dirty="0"/>
              <a:t>个</a:t>
            </a:r>
            <a:r>
              <a:rPr lang="en-US" altLang="zh-CN" sz="1400" dirty="0"/>
              <a:t>head</a:t>
            </a:r>
            <a:r>
              <a:rPr lang="zh-CN" altLang="en-US" sz="1400" dirty="0"/>
              <a:t>一起</a:t>
            </a:r>
          </a:p>
          <a:p>
            <a:pPr algn="ctr"/>
            <a:endParaRPr lang="zh-CN" altLang="en-US" sz="1400" dirty="0">
              <a:sym typeface="+mn-ea"/>
            </a:endParaRPr>
          </a:p>
          <a:p>
            <a:pPr algn="ctr"/>
            <a:r>
              <a:rPr lang="zh-CN" altLang="en-US" sz="1400" dirty="0">
                <a:sym typeface="+mn-ea"/>
              </a:rPr>
              <a:t>执行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次</a:t>
            </a:r>
            <a:endParaRPr lang="en-US" altLang="zh-CN" sz="1400" dirty="0"/>
          </a:p>
        </p:txBody>
      </p:sp>
      <p:sp>
        <p:nvSpPr>
          <p:cNvPr id="64" name="文本框 63"/>
          <p:cNvSpPr txBox="1"/>
          <p:nvPr>
            <p:custDataLst>
              <p:tags r:id="rId69"/>
            </p:custDataLst>
          </p:nvPr>
        </p:nvSpPr>
        <p:spPr>
          <a:xfrm>
            <a:off x="5042535" y="5482590"/>
            <a:ext cx="1577975" cy="73723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这两个地方需要</a:t>
            </a:r>
            <a:r>
              <a:rPr lang="en-US" altLang="zh-CN" sz="1400"/>
              <a:t>cache</a:t>
            </a:r>
            <a:r>
              <a:rPr lang="zh-CN" altLang="en-US" sz="1400"/>
              <a:t>，也即</a:t>
            </a:r>
            <a:r>
              <a:rPr lang="en-US" altLang="zh-CN" sz="1400"/>
              <a:t>KV cache</a:t>
            </a:r>
          </a:p>
        </p:txBody>
      </p:sp>
      <p:cxnSp>
        <p:nvCxnSpPr>
          <p:cNvPr id="65" name="直接箭头连接符 64"/>
          <p:cNvCxnSpPr/>
          <p:nvPr>
            <p:custDataLst>
              <p:tags r:id="rId70"/>
            </p:custDataLst>
          </p:nvPr>
        </p:nvCxnSpPr>
        <p:spPr>
          <a:xfrm flipH="1" flipV="1">
            <a:off x="2661285" y="4366260"/>
            <a:ext cx="2367280" cy="1169035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arrow"/>
          </a:ln>
          <a:effectLst/>
        </p:spPr>
      </p:cxnSp>
      <p:cxnSp>
        <p:nvCxnSpPr>
          <p:cNvPr id="67" name="直接箭头连接符 66"/>
          <p:cNvCxnSpPr/>
          <p:nvPr>
            <p:custDataLst>
              <p:tags r:id="rId71"/>
            </p:custDataLst>
          </p:nvPr>
        </p:nvCxnSpPr>
        <p:spPr>
          <a:xfrm flipH="1" flipV="1">
            <a:off x="3787140" y="3009900"/>
            <a:ext cx="1255395" cy="2482215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arrow"/>
          </a:ln>
          <a:effectLst/>
        </p:spPr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8288" y="2958445"/>
            <a:ext cx="6390450" cy="429525"/>
          </a:xfrm>
        </p:spPr>
        <p:txBody>
          <a:bodyPr/>
          <a:lstStyle/>
          <a:p>
            <a:r>
              <a:rPr lang="en-US" altLang="zh-CN" dirty="0"/>
              <a:t>Scaled Dot Production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541" y="5592376"/>
            <a:ext cx="2684459" cy="1244332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99648" y="3421084"/>
            <a:ext cx="5300305" cy="2891169"/>
            <a:chOff x="432791" y="766899"/>
            <a:chExt cx="9422765" cy="5139856"/>
          </a:xfrm>
        </p:grpSpPr>
        <p:sp>
          <p:nvSpPr>
            <p:cNvPr id="6" name="Google Shape;6480;p66"/>
            <p:cNvSpPr/>
            <p:nvPr/>
          </p:nvSpPr>
          <p:spPr>
            <a:xfrm>
              <a:off x="432791" y="766899"/>
              <a:ext cx="8770185" cy="51398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448975" y="916686"/>
              <a:ext cx="0" cy="48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3368598" y="922600"/>
              <a:ext cx="1" cy="47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5382844" y="916686"/>
              <a:ext cx="1" cy="48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448975" y="1902287"/>
              <a:ext cx="0" cy="313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6480;p66"/>
            <p:cNvSpPr/>
            <p:nvPr/>
          </p:nvSpPr>
          <p:spPr>
            <a:xfrm>
              <a:off x="579177" y="1399240"/>
              <a:ext cx="1739597" cy="44833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 err="1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Emb_Query</a:t>
              </a:r>
              <a:r>
                <a:rPr lang="en-US" altLang="zh-CN" sz="750" kern="0" baseline="-250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(x 32)</a:t>
              </a: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[19,128]</a:t>
              </a:r>
            </a:p>
          </p:txBody>
        </p:sp>
        <p:sp>
          <p:nvSpPr>
            <p:cNvPr id="26" name="Google Shape;6480;p66"/>
            <p:cNvSpPr/>
            <p:nvPr/>
          </p:nvSpPr>
          <p:spPr>
            <a:xfrm>
              <a:off x="2441459" y="1400098"/>
              <a:ext cx="1855549" cy="44833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 err="1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Quan_Key</a:t>
              </a:r>
              <a:r>
                <a:rPr lang="en-US" altLang="zh-CN" sz="750" kern="0" baseline="-250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(x 2)</a:t>
              </a: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[128,19]</a:t>
              </a:r>
            </a:p>
          </p:txBody>
        </p:sp>
        <p:sp>
          <p:nvSpPr>
            <p:cNvPr id="27" name="Google Shape;6480;p66"/>
            <p:cNvSpPr/>
            <p:nvPr/>
          </p:nvSpPr>
          <p:spPr>
            <a:xfrm>
              <a:off x="4429502" y="1392914"/>
              <a:ext cx="1921925" cy="44833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 err="1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Quan_Value</a:t>
              </a:r>
              <a:r>
                <a:rPr lang="en-US" altLang="zh-CN" sz="750" kern="0" baseline="-250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(x 2)</a:t>
              </a: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[19,128]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368257" y="1902287"/>
              <a:ext cx="3756" cy="313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oogle Shape;6480;p66"/>
            <p:cNvSpPr/>
            <p:nvPr/>
          </p:nvSpPr>
          <p:spPr>
            <a:xfrm>
              <a:off x="1265911" y="2270590"/>
              <a:ext cx="2283460" cy="488315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scores </a:t>
              </a:r>
              <a:r>
                <a:rPr lang="en-US" altLang="zh-CN" sz="750" kern="0" baseline="-250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(x 32)</a:t>
              </a: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[19</a:t>
              </a:r>
              <a:r>
                <a:rPr lang="zh-CN" altLang="en-US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，</a:t>
              </a: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19]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440824" y="2792400"/>
              <a:ext cx="0" cy="313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6480;p66"/>
            <p:cNvSpPr/>
            <p:nvPr/>
          </p:nvSpPr>
          <p:spPr>
            <a:xfrm>
              <a:off x="1337987" y="5066584"/>
              <a:ext cx="2284095" cy="44831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scores </a:t>
              </a:r>
              <a:r>
                <a:rPr lang="en-US" altLang="zh-CN" sz="750" kern="0" baseline="-250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(x 32)</a:t>
              </a: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[19</a:t>
              </a:r>
              <a:r>
                <a:rPr lang="zh-CN" altLang="en-US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，</a:t>
              </a: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19]</a:t>
              </a:r>
            </a:p>
          </p:txBody>
        </p:sp>
        <p:sp>
          <p:nvSpPr>
            <p:cNvPr id="32" name="Google Shape;6480;p66"/>
            <p:cNvSpPr/>
            <p:nvPr/>
          </p:nvSpPr>
          <p:spPr>
            <a:xfrm>
              <a:off x="4861265" y="5165760"/>
              <a:ext cx="2486660" cy="488315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Attention output </a:t>
              </a:r>
              <a:r>
                <a:rPr lang="en-US" altLang="zh-CN" sz="750" kern="0" baseline="-250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(x 32)</a:t>
              </a: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[19,128]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97151" y="1902290"/>
              <a:ext cx="1071245" cy="5723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(transpose)</a:t>
              </a:r>
            </a:p>
          </p:txBody>
        </p:sp>
        <p:cxnSp>
          <p:nvCxnSpPr>
            <p:cNvPr id="34" name="连接符: 肘形 28"/>
            <p:cNvCxnSpPr/>
            <p:nvPr/>
          </p:nvCxnSpPr>
          <p:spPr>
            <a:xfrm rot="16200000" flipH="1">
              <a:off x="4859686" y="2372515"/>
              <a:ext cx="2577053" cy="151468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文本框 34"/>
            <p:cNvSpPr txBox="1"/>
            <p:nvPr/>
          </p:nvSpPr>
          <p:spPr>
            <a:xfrm>
              <a:off x="1281899" y="3091599"/>
              <a:ext cx="2340904" cy="39905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>
              <a:defPPr>
                <a:defRPr lang="zh-CN"/>
              </a:defPPr>
              <a:lvl1pPr algn="ctr" defTabSz="1219200">
                <a:buClr>
                  <a:srgbClr val="000000"/>
                </a:buClr>
                <a:defRPr sz="133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defRPr>
              </a:lvl1pPr>
            </a:lstStyle>
            <a:p>
              <a:r>
                <a:rPr lang="en-US" altLang="zh-CN" sz="790" dirty="0">
                  <a:solidFill>
                    <a:schemeClr val="tx1"/>
                  </a:solidFill>
                </a:rPr>
                <a:t>element-wise </a:t>
              </a:r>
              <a:r>
                <a:rPr lang="en-US" altLang="zh-CN" sz="790" dirty="0" err="1">
                  <a:solidFill>
                    <a:schemeClr val="tx1"/>
                  </a:solidFill>
                </a:rPr>
                <a:t>rsqrt</a:t>
              </a:r>
              <a:endParaRPr lang="zh-CN" altLang="en-US" sz="790" dirty="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435928" y="3423670"/>
              <a:ext cx="0" cy="313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2480218" y="4752734"/>
              <a:ext cx="0" cy="313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324846" y="4390669"/>
              <a:ext cx="2327763" cy="39905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>
              <a:defPPr>
                <a:defRPr lang="zh-CN"/>
              </a:defPPr>
              <a:lvl1pPr algn="ctr" defTabSz="1219200">
                <a:buClr>
                  <a:srgbClr val="000000"/>
                </a:buClr>
                <a:defRPr sz="133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defRPr>
              </a:lvl1pPr>
            </a:lstStyle>
            <a:p>
              <a:r>
                <a:rPr lang="en-US" altLang="zh-CN" sz="790" dirty="0" err="1">
                  <a:solidFill>
                    <a:schemeClr val="tx1"/>
                  </a:solidFill>
                  <a:sym typeface="+mn-ea"/>
                </a:rPr>
                <a:t>Softmax</a:t>
              </a:r>
              <a:endParaRPr lang="zh-CN" altLang="en-US" sz="790" dirty="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39" name="连接符: 肘形 38"/>
            <p:cNvCxnSpPr>
              <a:stCxn id="31" idx="3"/>
              <a:endCxn id="32" idx="0"/>
            </p:cNvCxnSpPr>
            <p:nvPr/>
          </p:nvCxnSpPr>
          <p:spPr>
            <a:xfrm flipV="1">
              <a:off x="3622082" y="5165760"/>
              <a:ext cx="2482513" cy="124979"/>
            </a:xfrm>
            <a:prstGeom prst="bentConnector4">
              <a:avLst>
                <a:gd name="adj1" fmla="val 24958"/>
                <a:gd name="adj2" fmla="val 3622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147281" y="1353015"/>
              <a:ext cx="2707640" cy="99680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15" dirty="0"/>
                <a:t>2</a:t>
              </a:r>
              <a:r>
                <a:rPr lang="zh-CN" altLang="en-US" sz="1015" dirty="0"/>
                <a:t>次</a:t>
              </a:r>
              <a:r>
                <a:rPr lang="en-US" altLang="zh-CN" sz="1015" dirty="0">
                  <a:sym typeface="+mn-ea"/>
                </a:rPr>
                <a:t>MVM_BN_RES</a:t>
              </a:r>
              <a:r>
                <a:rPr lang="zh-CN" altLang="en-US" sz="1015" dirty="0">
                  <a:sym typeface="+mn-ea"/>
                </a:rPr>
                <a:t>算子</a:t>
              </a:r>
            </a:p>
            <a:p>
              <a:r>
                <a:rPr lang="zh-CN" altLang="en-US" sz="1015" dirty="0">
                  <a:sym typeface="+mn-ea"/>
                </a:rPr>
                <a:t>（</a:t>
              </a:r>
              <a:r>
                <a:rPr lang="en-US" altLang="zh-CN" sz="1015" dirty="0">
                  <a:sym typeface="+mn-ea"/>
                </a:rPr>
                <a:t>skip factor </a:t>
              </a:r>
              <a:r>
                <a:rPr lang="zh-CN" altLang="en-US" sz="1015" dirty="0">
                  <a:sym typeface="+mn-ea"/>
                </a:rPr>
                <a:t>设置为</a:t>
              </a:r>
              <a:r>
                <a:rPr lang="en-US" altLang="zh-CN" sz="1015" dirty="0">
                  <a:sym typeface="+mn-ea"/>
                </a:rPr>
                <a:t>2</a:t>
              </a:r>
              <a:r>
                <a:rPr lang="zh-CN" altLang="en-US" sz="1015" dirty="0">
                  <a:sym typeface="+mn-ea"/>
                </a:rPr>
                <a:t>）</a:t>
              </a:r>
              <a:endParaRPr lang="zh-CN" altLang="en-US" sz="1015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47916" y="2602695"/>
              <a:ext cx="2707640" cy="717973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15"/>
                <a:t>1</a:t>
              </a:r>
              <a:r>
                <a:rPr lang="zh-CN" altLang="en-US" sz="1015"/>
                <a:t>次</a:t>
              </a:r>
              <a:r>
                <a:rPr lang="en-US" altLang="zh-CN" sz="1015"/>
                <a:t>Softmax</a:t>
              </a:r>
              <a:r>
                <a:rPr lang="zh-CN" altLang="en-US" sz="1015"/>
                <a:t>算子（</a:t>
              </a:r>
              <a:r>
                <a:rPr lang="en-US" altLang="zh-CN" sz="1015"/>
                <a:t>head=32)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47916" y="3773000"/>
              <a:ext cx="2707640" cy="717973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15"/>
                <a:t>2</a:t>
              </a:r>
              <a:r>
                <a:rPr lang="zh-CN" altLang="en-US" sz="1015"/>
                <a:t>次</a:t>
              </a:r>
              <a:r>
                <a:rPr lang="en-US" altLang="zh-CN" sz="1015" dirty="0">
                  <a:sym typeface="+mn-ea"/>
                </a:rPr>
                <a:t>MVM_BN</a:t>
              </a:r>
              <a:r>
                <a:rPr lang="zh-CN" altLang="en-US" sz="1015">
                  <a:sym typeface="+mn-ea"/>
                </a:rPr>
                <a:t>算子</a:t>
              </a:r>
            </a:p>
            <a:p>
              <a:r>
                <a:rPr lang="zh-CN" altLang="en-US" sz="1015">
                  <a:sym typeface="+mn-ea"/>
                </a:rPr>
                <a:t>（</a:t>
              </a:r>
              <a:r>
                <a:rPr lang="en-US" altLang="zh-CN" sz="1015">
                  <a:sym typeface="+mn-ea"/>
                </a:rPr>
                <a:t>skip factor </a:t>
              </a:r>
              <a:r>
                <a:rPr lang="zh-CN" altLang="en-US" sz="1015">
                  <a:sym typeface="+mn-ea"/>
                </a:rPr>
                <a:t>设置为</a:t>
              </a:r>
              <a:r>
                <a:rPr lang="en-US" altLang="zh-CN" sz="1015">
                  <a:sym typeface="+mn-ea"/>
                </a:rPr>
                <a:t>2</a:t>
              </a:r>
              <a:r>
                <a:rPr lang="zh-CN" altLang="en-US" sz="1015">
                  <a:sym typeface="+mn-ea"/>
                </a:rPr>
                <a:t>）</a:t>
              </a:r>
              <a:endParaRPr lang="zh-CN" altLang="en-US" sz="1015"/>
            </a:p>
          </p:txBody>
        </p:sp>
        <p:sp>
          <p:nvSpPr>
            <p:cNvPr id="45" name="椭圆 44"/>
            <p:cNvSpPr/>
            <p:nvPr>
              <p:custDataLst>
                <p:tags r:id="rId1"/>
              </p:custDataLst>
            </p:nvPr>
          </p:nvSpPr>
          <p:spPr>
            <a:xfrm>
              <a:off x="432791" y="1010115"/>
              <a:ext cx="3989070" cy="257705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cxnSp>
          <p:nvCxnSpPr>
            <p:cNvPr id="46" name="直接箭头连接符 45"/>
            <p:cNvCxnSpPr/>
            <p:nvPr>
              <p:custDataLst>
                <p:tags r:id="rId2"/>
              </p:custDataLst>
            </p:nvPr>
          </p:nvCxnSpPr>
          <p:spPr>
            <a:xfrm flipH="1">
              <a:off x="4502506" y="1824185"/>
              <a:ext cx="2592070" cy="48641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>
              <p:custDataLst>
                <p:tags r:id="rId3"/>
              </p:custDataLst>
            </p:nvPr>
          </p:nvCxnSpPr>
          <p:spPr>
            <a:xfrm flipH="1">
              <a:off x="3652609" y="2946230"/>
              <a:ext cx="3352432" cy="1680743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4"/>
              </p:custDataLst>
            </p:nvPr>
          </p:nvCxnSpPr>
          <p:spPr>
            <a:xfrm flipH="1">
              <a:off x="6721537" y="4273157"/>
              <a:ext cx="405865" cy="880172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324846" y="3719663"/>
              <a:ext cx="2340904" cy="39905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>
              <a:defPPr>
                <a:defRPr lang="zh-CN"/>
              </a:defPPr>
              <a:lvl1pPr algn="ctr" defTabSz="1219200">
                <a:buClr>
                  <a:srgbClr val="000000"/>
                </a:buClr>
                <a:defRPr sz="133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defRPr>
              </a:lvl1pPr>
            </a:lstStyle>
            <a:p>
              <a:r>
                <a:rPr lang="en-US" altLang="zh-CN" sz="790" dirty="0">
                  <a:solidFill>
                    <a:schemeClr val="tx1"/>
                  </a:solidFill>
                </a:rPr>
                <a:t>Add Mask</a:t>
              </a:r>
              <a:endParaRPr lang="zh-CN" altLang="en-US" sz="790" dirty="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54" name="直接箭头连接符 53"/>
            <p:cNvCxnSpPr>
              <a:stCxn id="50" idx="2"/>
              <a:endCxn id="38" idx="0"/>
            </p:cNvCxnSpPr>
            <p:nvPr/>
          </p:nvCxnSpPr>
          <p:spPr>
            <a:xfrm flipH="1">
              <a:off x="2488728" y="4118713"/>
              <a:ext cx="6570" cy="271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6480;p66"/>
            <p:cNvSpPr/>
            <p:nvPr/>
          </p:nvSpPr>
          <p:spPr>
            <a:xfrm>
              <a:off x="4161050" y="3706314"/>
              <a:ext cx="1739597" cy="44833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8" tIns="68568" rIns="68568" bIns="68568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Mask</a:t>
              </a:r>
              <a:r>
                <a:rPr lang="en-US" altLang="zh-CN" sz="750" kern="0" baseline="-250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(x 32)</a:t>
              </a:r>
              <a:endPara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 defTabSz="1219200">
                <a:buClr>
                  <a:srgbClr val="000000"/>
                </a:buClr>
              </a:pPr>
              <a:r>
                <a:rPr lang="en-US" altLang="zh-CN" sz="750" kern="0" dirty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rPr>
                <a:t>[19,19]</a:t>
              </a:r>
            </a:p>
          </p:txBody>
        </p:sp>
        <p:sp>
          <p:nvSpPr>
            <p:cNvPr id="62" name="椭圆 61"/>
            <p:cNvSpPr/>
            <p:nvPr>
              <p:custDataLst>
                <p:tags r:id="rId5"/>
              </p:custDataLst>
            </p:nvPr>
          </p:nvSpPr>
          <p:spPr>
            <a:xfrm>
              <a:off x="702080" y="3468315"/>
              <a:ext cx="5630945" cy="143528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接箭头连接符 69"/>
            <p:cNvCxnSpPr>
              <a:stCxn id="57" idx="1"/>
              <a:endCxn id="50" idx="3"/>
            </p:cNvCxnSpPr>
            <p:nvPr/>
          </p:nvCxnSpPr>
          <p:spPr>
            <a:xfrm flipH="1" flipV="1">
              <a:off x="3665750" y="3919188"/>
              <a:ext cx="495300" cy="112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80;p66"/>
          <p:cNvSpPr/>
          <p:nvPr>
            <p:custDataLst>
              <p:tags r:id="rId1"/>
            </p:custDataLst>
          </p:nvPr>
        </p:nvSpPr>
        <p:spPr>
          <a:xfrm>
            <a:off x="643255" y="410845"/>
            <a:ext cx="3623310" cy="3171825"/>
          </a:xfrm>
          <a:prstGeom prst="rect">
            <a:avLst/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endParaRPr lang="en-US" altLang="zh-CN" sz="1335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5" name="连接符: 肘形 36"/>
          <p:cNvCxnSpPr>
            <a:stCxn id="36" idx="2"/>
            <a:endCxn id="32" idx="1"/>
          </p:cNvCxnSpPr>
          <p:nvPr>
            <p:custDataLst>
              <p:tags r:id="rId2"/>
            </p:custDataLst>
          </p:nvPr>
        </p:nvCxnSpPr>
        <p:spPr>
          <a:xfrm rot="5400000" flipV="1">
            <a:off x="123825" y="1250315"/>
            <a:ext cx="2284095" cy="30416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36" name="Google Shape;6480;p66"/>
          <p:cNvSpPr/>
          <p:nvPr>
            <p:custDataLst>
              <p:tags r:id="rId3"/>
            </p:custDataLst>
          </p:nvPr>
        </p:nvSpPr>
        <p:spPr>
          <a:xfrm>
            <a:off x="466090" y="-29845"/>
            <a:ext cx="2413000" cy="29019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Embedded input [19,1,4096]</a:t>
            </a:r>
          </a:p>
        </p:txBody>
      </p:sp>
      <p:cxnSp>
        <p:nvCxnSpPr>
          <p:cNvPr id="15" name="直接箭头连接符 14"/>
          <p:cNvCxnSpPr>
            <a:endCxn id="9" idx="0"/>
          </p:cNvCxnSpPr>
          <p:nvPr>
            <p:custDataLst>
              <p:tags r:id="rId4"/>
            </p:custDataLst>
          </p:nvPr>
        </p:nvCxnSpPr>
        <p:spPr>
          <a:xfrm flipH="1">
            <a:off x="2489835" y="800100"/>
            <a:ext cx="0" cy="24955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417955" y="1049655"/>
            <a:ext cx="2143760" cy="45339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dirty="0">
                <a:sym typeface="+mn-ea"/>
              </a:rPr>
              <a:t>MVM</a:t>
            </a:r>
          </a:p>
          <a:p>
            <a:r>
              <a:rPr lang="en-US" altLang="zh-CN" dirty="0">
                <a:sym typeface="+mn-ea"/>
              </a:rPr>
              <a:t>[4096,4096]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22" name="Google Shape;6480;p66"/>
          <p:cNvSpPr/>
          <p:nvPr>
            <p:custDataLst>
              <p:tags r:id="rId6"/>
            </p:custDataLst>
          </p:nvPr>
        </p:nvSpPr>
        <p:spPr>
          <a:xfrm>
            <a:off x="1417955" y="1668145"/>
            <a:ext cx="2143760" cy="40195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output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</a:t>
            </a:r>
          </a:p>
        </p:txBody>
      </p:sp>
      <p:cxnSp>
        <p:nvCxnSpPr>
          <p:cNvPr id="24" name="直接箭头连接符 23"/>
          <p:cNvCxnSpPr/>
          <p:nvPr>
            <p:custDataLst>
              <p:tags r:id="rId7"/>
            </p:custDataLst>
          </p:nvPr>
        </p:nvCxnSpPr>
        <p:spPr>
          <a:xfrm flipH="1">
            <a:off x="2489835" y="1501775"/>
            <a:ext cx="0" cy="24955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6" name="Google Shape;6480;p66"/>
          <p:cNvSpPr/>
          <p:nvPr>
            <p:custDataLst>
              <p:tags r:id="rId8"/>
            </p:custDataLst>
          </p:nvPr>
        </p:nvSpPr>
        <p:spPr>
          <a:xfrm>
            <a:off x="1417955" y="2985135"/>
            <a:ext cx="2143760" cy="46228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Res_output</a:t>
            </a:r>
            <a:endParaRPr lang="en-US" altLang="zh-CN" sz="1335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</a:t>
            </a: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1417955" y="2317750"/>
            <a:ext cx="2143760" cy="45339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dirty="0" err="1">
                <a:sym typeface="+mn-ea"/>
              </a:rPr>
              <a:t>elementwise_Add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[</a:t>
            </a:r>
            <a:r>
              <a:rPr lang="en-US" altLang="zh-CN" dirty="0">
                <a:sym typeface="Arial" panose="020B0604020202020204"/>
              </a:rPr>
              <a:t>19,1,4096</a:t>
            </a:r>
            <a:r>
              <a:rPr lang="en-US" altLang="zh-CN" dirty="0">
                <a:sym typeface="+mn-ea"/>
              </a:rPr>
              <a:t>]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>
            <p:custDataLst>
              <p:tags r:id="rId10"/>
            </p:custDataLst>
          </p:nvPr>
        </p:nvCxnSpPr>
        <p:spPr>
          <a:xfrm flipH="1">
            <a:off x="2489835" y="2068195"/>
            <a:ext cx="0" cy="24955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4" name="直接箭头连接符 33"/>
          <p:cNvCxnSpPr/>
          <p:nvPr>
            <p:custDataLst>
              <p:tags r:id="rId11"/>
            </p:custDataLst>
          </p:nvPr>
        </p:nvCxnSpPr>
        <p:spPr>
          <a:xfrm flipH="1">
            <a:off x="2489835" y="2735580"/>
            <a:ext cx="0" cy="24955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39" name="Google Shape;6480;p66"/>
          <p:cNvSpPr/>
          <p:nvPr>
            <p:custDataLst>
              <p:tags r:id="rId12"/>
            </p:custDataLst>
          </p:nvPr>
        </p:nvSpPr>
        <p:spPr>
          <a:xfrm>
            <a:off x="1181735" y="453390"/>
            <a:ext cx="2710180" cy="34671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Attention output </a:t>
            </a:r>
            <a:r>
              <a:rPr lang="en-US" altLang="zh-CN" sz="1335" kern="0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(x 32)</a:t>
            </a:r>
            <a:endParaRPr lang="en-US" altLang="zh-CN" sz="1335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[19,128]</a:t>
            </a:r>
          </a:p>
        </p:txBody>
      </p:sp>
      <p:sp>
        <p:nvSpPr>
          <p:cNvPr id="45" name="椭圆 44"/>
          <p:cNvSpPr/>
          <p:nvPr>
            <p:custDataLst>
              <p:tags r:id="rId13"/>
            </p:custDataLst>
          </p:nvPr>
        </p:nvSpPr>
        <p:spPr>
          <a:xfrm>
            <a:off x="1183005" y="866140"/>
            <a:ext cx="2491105" cy="2009775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AB40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>
            <a:stCxn id="53" idx="1"/>
          </p:cNvCxnSpPr>
          <p:nvPr>
            <p:custDataLst>
              <p:tags r:id="rId14"/>
            </p:custDataLst>
          </p:nvPr>
        </p:nvCxnSpPr>
        <p:spPr>
          <a:xfrm flipH="1">
            <a:off x="3745230" y="1597025"/>
            <a:ext cx="765810" cy="173355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50" name="文本框 49"/>
          <p:cNvSpPr txBox="1"/>
          <p:nvPr>
            <p:custDataLst>
              <p:tags r:id="rId15"/>
            </p:custDataLst>
          </p:nvPr>
        </p:nvSpPr>
        <p:spPr>
          <a:xfrm>
            <a:off x="-46355" y="-85725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51" name="文本框 50"/>
          <p:cNvSpPr txBox="1"/>
          <p:nvPr>
            <p:custDataLst>
              <p:tags r:id="rId16"/>
            </p:custDataLst>
          </p:nvPr>
        </p:nvSpPr>
        <p:spPr>
          <a:xfrm>
            <a:off x="0" y="45339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</a:t>
            </a:r>
          </a:p>
        </p:txBody>
      </p:sp>
      <p:sp>
        <p:nvSpPr>
          <p:cNvPr id="52" name="文本框 51"/>
          <p:cNvSpPr txBox="1"/>
          <p:nvPr>
            <p:custDataLst>
              <p:tags r:id="rId17"/>
            </p:custDataLst>
          </p:nvPr>
        </p:nvSpPr>
        <p:spPr>
          <a:xfrm>
            <a:off x="102870" y="2985135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</a:t>
            </a:r>
          </a:p>
        </p:txBody>
      </p:sp>
      <p:sp>
        <p:nvSpPr>
          <p:cNvPr id="53" name="文本框 52"/>
          <p:cNvSpPr txBox="1"/>
          <p:nvPr>
            <p:custDataLst>
              <p:tags r:id="rId18"/>
            </p:custDataLst>
          </p:nvPr>
        </p:nvSpPr>
        <p:spPr>
          <a:xfrm>
            <a:off x="4511040" y="1228090"/>
            <a:ext cx="1577975" cy="7372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step-9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MVMBNRES0</a:t>
            </a:r>
            <a:endParaRPr lang="en-US" altLang="zh-CN" sz="1400" dirty="0">
              <a:sym typeface="+mn-ea"/>
            </a:endParaRPr>
          </a:p>
          <a:p>
            <a:pPr algn="ctr"/>
            <a:endParaRPr lang="en-US" altLang="zh-CN" sz="1400" dirty="0"/>
          </a:p>
        </p:txBody>
      </p:sp>
      <p:sp>
        <p:nvSpPr>
          <p:cNvPr id="87" name="文本框 86"/>
          <p:cNvSpPr txBox="1"/>
          <p:nvPr>
            <p:custDataLst>
              <p:tags r:id="rId19"/>
            </p:custDataLst>
          </p:nvPr>
        </p:nvSpPr>
        <p:spPr>
          <a:xfrm>
            <a:off x="1335631" y="3749895"/>
            <a:ext cx="2355851" cy="493258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dirty="0" err="1"/>
              <a:t>post_attention_layernorm</a:t>
            </a:r>
            <a:endParaRPr lang="en-US" altLang="zh-CN" dirty="0"/>
          </a:p>
          <a:p>
            <a:r>
              <a:rPr lang="en-US" altLang="zh-CN" dirty="0"/>
              <a:t>[4096]</a:t>
            </a:r>
          </a:p>
        </p:txBody>
      </p:sp>
      <p:cxnSp>
        <p:nvCxnSpPr>
          <p:cNvPr id="88" name="直接箭头连接符 87"/>
          <p:cNvCxnSpPr/>
          <p:nvPr>
            <p:custDataLst>
              <p:tags r:id="rId20"/>
            </p:custDataLst>
          </p:nvPr>
        </p:nvCxnSpPr>
        <p:spPr>
          <a:xfrm flipH="1">
            <a:off x="2513560" y="3406999"/>
            <a:ext cx="635" cy="36000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9" name="Google Shape;6480;p66"/>
          <p:cNvSpPr/>
          <p:nvPr>
            <p:custDataLst>
              <p:tags r:id="rId21"/>
            </p:custDataLst>
          </p:nvPr>
        </p:nvSpPr>
        <p:spPr>
          <a:xfrm>
            <a:off x="1552593" y="4494392"/>
            <a:ext cx="1921925" cy="44833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post_norm_output</a:t>
            </a:r>
            <a:endParaRPr lang="en-US" altLang="zh-CN" sz="1335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</a:t>
            </a:r>
          </a:p>
        </p:txBody>
      </p:sp>
      <p:cxnSp>
        <p:nvCxnSpPr>
          <p:cNvPr id="90" name="直接箭头连接符 89"/>
          <p:cNvCxnSpPr>
            <a:stCxn id="87" idx="2"/>
            <a:endCxn id="89" idx="0"/>
          </p:cNvCxnSpPr>
          <p:nvPr>
            <p:custDataLst>
              <p:tags r:id="rId22"/>
            </p:custDataLst>
          </p:nvPr>
        </p:nvCxnSpPr>
        <p:spPr>
          <a:xfrm flipH="1">
            <a:off x="2513556" y="4243153"/>
            <a:ext cx="1" cy="25123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1" name="文本框 90"/>
          <p:cNvSpPr txBox="1"/>
          <p:nvPr>
            <p:custDataLst>
              <p:tags r:id="rId23"/>
            </p:custDataLst>
          </p:nvPr>
        </p:nvSpPr>
        <p:spPr>
          <a:xfrm>
            <a:off x="1367380" y="5209197"/>
            <a:ext cx="2292350" cy="561878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zh-CN" altLang="en-US" dirty="0"/>
              <a:t>dense_h_to_4h_0</a:t>
            </a:r>
            <a:r>
              <a:rPr lang="en-US" altLang="zh-CN" dirty="0"/>
              <a:t>(MVM)</a:t>
            </a:r>
          </a:p>
          <a:p>
            <a:r>
              <a:rPr lang="en-US" altLang="zh-CN" dirty="0"/>
              <a:t>[4096,27392]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2"/>
            <a:endCxn id="91" idx="0"/>
          </p:cNvCxnSpPr>
          <p:nvPr>
            <p:custDataLst>
              <p:tags r:id="rId24"/>
            </p:custDataLst>
          </p:nvPr>
        </p:nvCxnSpPr>
        <p:spPr>
          <a:xfrm flipH="1">
            <a:off x="2513555" y="4942724"/>
            <a:ext cx="1" cy="26647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3" name="Google Shape;6480;p66"/>
          <p:cNvSpPr/>
          <p:nvPr>
            <p:custDataLst>
              <p:tags r:id="rId25"/>
            </p:custDataLst>
          </p:nvPr>
        </p:nvSpPr>
        <p:spPr>
          <a:xfrm>
            <a:off x="1552593" y="6031091"/>
            <a:ext cx="1921925" cy="44833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Dense_4h_output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[19,1,27392]</a:t>
            </a:r>
          </a:p>
        </p:txBody>
      </p:sp>
      <p:cxnSp>
        <p:nvCxnSpPr>
          <p:cNvPr id="94" name="直接箭头连接符 93"/>
          <p:cNvCxnSpPr>
            <a:stCxn id="91" idx="2"/>
            <a:endCxn id="93" idx="0"/>
          </p:cNvCxnSpPr>
          <p:nvPr>
            <p:custDataLst>
              <p:tags r:id="rId26"/>
            </p:custDataLst>
          </p:nvPr>
        </p:nvCxnSpPr>
        <p:spPr>
          <a:xfrm>
            <a:off x="2513555" y="5771075"/>
            <a:ext cx="1" cy="26001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5" name="文本框 94"/>
          <p:cNvSpPr txBox="1"/>
          <p:nvPr>
            <p:custDataLst>
              <p:tags r:id="rId27"/>
            </p:custDataLst>
          </p:nvPr>
        </p:nvSpPr>
        <p:spPr>
          <a:xfrm>
            <a:off x="1367380" y="6737119"/>
            <a:ext cx="2292350" cy="365356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dirty="0" err="1"/>
              <a:t>Swiglu</a:t>
            </a:r>
            <a:r>
              <a:rPr lang="en-US" altLang="zh-CN" dirty="0"/>
              <a:t> (ACT)</a:t>
            </a:r>
          </a:p>
        </p:txBody>
      </p:sp>
      <p:cxnSp>
        <p:nvCxnSpPr>
          <p:cNvPr id="96" name="直接箭头连接符 95"/>
          <p:cNvCxnSpPr>
            <a:stCxn id="93" idx="2"/>
            <a:endCxn id="95" idx="0"/>
          </p:cNvCxnSpPr>
          <p:nvPr>
            <p:custDataLst>
              <p:tags r:id="rId28"/>
            </p:custDataLst>
          </p:nvPr>
        </p:nvCxnSpPr>
        <p:spPr>
          <a:xfrm flipH="1">
            <a:off x="2513555" y="6479423"/>
            <a:ext cx="1" cy="25769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Google Shape;6480;p66"/>
          <p:cNvSpPr/>
          <p:nvPr>
            <p:custDataLst>
              <p:tags r:id="rId29"/>
            </p:custDataLst>
          </p:nvPr>
        </p:nvSpPr>
        <p:spPr>
          <a:xfrm>
            <a:off x="1552592" y="7340715"/>
            <a:ext cx="1921925" cy="44833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ACT_output</a:t>
            </a:r>
            <a:endParaRPr lang="en-US" altLang="zh-CN" sz="1335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[19,1,13696]</a:t>
            </a:r>
          </a:p>
        </p:txBody>
      </p:sp>
      <p:cxnSp>
        <p:nvCxnSpPr>
          <p:cNvPr id="98" name="直接箭头连接符 97"/>
          <p:cNvCxnSpPr>
            <a:stCxn id="95" idx="2"/>
            <a:endCxn id="97" idx="0"/>
          </p:cNvCxnSpPr>
          <p:nvPr>
            <p:custDataLst>
              <p:tags r:id="rId30"/>
            </p:custDataLst>
          </p:nvPr>
        </p:nvCxnSpPr>
        <p:spPr>
          <a:xfrm>
            <a:off x="2513555" y="7102475"/>
            <a:ext cx="0" cy="23824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9" name="文本框 98"/>
          <p:cNvSpPr txBox="1"/>
          <p:nvPr>
            <p:custDataLst>
              <p:tags r:id="rId31"/>
            </p:custDataLst>
          </p:nvPr>
        </p:nvSpPr>
        <p:spPr>
          <a:xfrm>
            <a:off x="1367379" y="8029109"/>
            <a:ext cx="2292350" cy="561878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zh-CN" altLang="en-US" dirty="0"/>
              <a:t>dense_</a:t>
            </a:r>
            <a:r>
              <a:rPr lang="en-US" altLang="zh-CN" dirty="0"/>
              <a:t>4</a:t>
            </a:r>
            <a:r>
              <a:rPr lang="zh-CN" altLang="en-US" dirty="0"/>
              <a:t>h_to_h_0</a:t>
            </a:r>
            <a:r>
              <a:rPr lang="en-US" altLang="zh-CN" dirty="0"/>
              <a:t>(MVM)</a:t>
            </a:r>
          </a:p>
          <a:p>
            <a:r>
              <a:rPr lang="en-US" altLang="zh-CN" dirty="0"/>
              <a:t>[</a:t>
            </a: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13696</a:t>
            </a:r>
            <a:r>
              <a:rPr lang="en-US" altLang="zh-CN" dirty="0"/>
              <a:t>,4096]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2"/>
            <a:endCxn id="99" idx="0"/>
          </p:cNvCxnSpPr>
          <p:nvPr>
            <p:custDataLst>
              <p:tags r:id="rId32"/>
            </p:custDataLst>
          </p:nvPr>
        </p:nvCxnSpPr>
        <p:spPr>
          <a:xfrm flipH="1">
            <a:off x="2513554" y="7789047"/>
            <a:ext cx="1" cy="24006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1" name="Google Shape;6480;p66"/>
          <p:cNvSpPr/>
          <p:nvPr>
            <p:custDataLst>
              <p:tags r:id="rId33"/>
            </p:custDataLst>
          </p:nvPr>
        </p:nvSpPr>
        <p:spPr>
          <a:xfrm>
            <a:off x="1552592" y="8814885"/>
            <a:ext cx="1921925" cy="44833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Attention Scores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</a:t>
            </a:r>
          </a:p>
        </p:txBody>
      </p:sp>
      <p:cxnSp>
        <p:nvCxnSpPr>
          <p:cNvPr id="102" name="直接箭头连接符 101"/>
          <p:cNvCxnSpPr>
            <a:endCxn id="101" idx="0"/>
          </p:cNvCxnSpPr>
          <p:nvPr>
            <p:custDataLst>
              <p:tags r:id="rId34"/>
            </p:custDataLst>
          </p:nvPr>
        </p:nvCxnSpPr>
        <p:spPr>
          <a:xfrm>
            <a:off x="2513555" y="8595650"/>
            <a:ext cx="0" cy="21923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5" name="文本框 104"/>
          <p:cNvSpPr txBox="1"/>
          <p:nvPr>
            <p:custDataLst>
              <p:tags r:id="rId35"/>
            </p:custDataLst>
          </p:nvPr>
        </p:nvSpPr>
        <p:spPr>
          <a:xfrm>
            <a:off x="4809490" y="3874770"/>
            <a:ext cx="1489710" cy="5835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step-10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LN1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LayerNorm</a:t>
            </a:r>
          </a:p>
        </p:txBody>
      </p:sp>
      <p:sp>
        <p:nvSpPr>
          <p:cNvPr id="106" name="文本框 105"/>
          <p:cNvSpPr txBox="1"/>
          <p:nvPr>
            <p:custDataLst>
              <p:tags r:id="rId36"/>
            </p:custDataLst>
          </p:nvPr>
        </p:nvSpPr>
        <p:spPr>
          <a:xfrm>
            <a:off x="4098925" y="4942840"/>
            <a:ext cx="1212215" cy="108839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sym typeface="+mn-ea"/>
              </a:rPr>
              <a:t>step-11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sz="1600" dirty="0">
                <a:solidFill>
                  <a:srgbClr val="FF0000"/>
                </a:solidFill>
              </a:rPr>
              <a:t>MVM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_BN1</a:t>
            </a:r>
          </a:p>
          <a:p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取前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13696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CHout</a:t>
            </a:r>
          </a:p>
        </p:txBody>
      </p:sp>
      <p:sp>
        <p:nvSpPr>
          <p:cNvPr id="107" name="文本框 106"/>
          <p:cNvSpPr txBox="1"/>
          <p:nvPr>
            <p:custDataLst>
              <p:tags r:id="rId37"/>
            </p:custDataLst>
          </p:nvPr>
        </p:nvSpPr>
        <p:spPr>
          <a:xfrm>
            <a:off x="4098925" y="7788910"/>
            <a:ext cx="2409825" cy="5448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sym typeface="+mn-ea"/>
              </a:rPr>
              <a:t>step-14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sz="1600" dirty="0">
                <a:solidFill>
                  <a:srgbClr val="FF0000"/>
                </a:solidFill>
              </a:rPr>
              <a:t>MVM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BNRES2</a:t>
            </a:r>
            <a:endParaRPr lang="en-US" altLang="zh-CN" sz="1600" dirty="0"/>
          </a:p>
        </p:txBody>
      </p:sp>
      <p:sp>
        <p:nvSpPr>
          <p:cNvPr id="108" name="文本框 107"/>
          <p:cNvSpPr txBox="1"/>
          <p:nvPr>
            <p:custDataLst>
              <p:tags r:id="rId38"/>
            </p:custDataLst>
          </p:nvPr>
        </p:nvSpPr>
        <p:spPr>
          <a:xfrm>
            <a:off x="3709035" y="6479540"/>
            <a:ext cx="1100455" cy="6451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step-12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ACT</a:t>
            </a:r>
          </a:p>
        </p:txBody>
      </p:sp>
      <p:cxnSp>
        <p:nvCxnSpPr>
          <p:cNvPr id="109" name="直接箭头连接符 108"/>
          <p:cNvCxnSpPr/>
          <p:nvPr>
            <p:custDataLst>
              <p:tags r:id="rId39"/>
            </p:custDataLst>
          </p:nvPr>
        </p:nvCxnSpPr>
        <p:spPr>
          <a:xfrm flipH="1">
            <a:off x="3815080" y="4002405"/>
            <a:ext cx="993775" cy="23495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111" name="椭圆 110"/>
          <p:cNvSpPr/>
          <p:nvPr>
            <p:custDataLst>
              <p:tags r:id="rId40"/>
            </p:custDataLst>
          </p:nvPr>
        </p:nvSpPr>
        <p:spPr>
          <a:xfrm>
            <a:off x="1023620" y="4996180"/>
            <a:ext cx="2991485" cy="89535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AB40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/>
          <p:cNvCxnSpPr>
            <a:stCxn id="106" idx="1"/>
          </p:cNvCxnSpPr>
          <p:nvPr>
            <p:custDataLst>
              <p:tags r:id="rId41"/>
            </p:custDataLst>
          </p:nvPr>
        </p:nvCxnSpPr>
        <p:spPr>
          <a:xfrm flipH="1" flipV="1">
            <a:off x="3402330" y="5478780"/>
            <a:ext cx="696595" cy="8255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137" name="Google Shape;6480;p66"/>
          <p:cNvSpPr/>
          <p:nvPr>
            <p:custDataLst>
              <p:tags r:id="rId42"/>
            </p:custDataLst>
          </p:nvPr>
        </p:nvSpPr>
        <p:spPr>
          <a:xfrm>
            <a:off x="1367332" y="9420119"/>
            <a:ext cx="2277447" cy="44833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Next Embedded input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133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[20,1,4096]</a:t>
            </a:r>
          </a:p>
        </p:txBody>
      </p:sp>
      <p:cxnSp>
        <p:nvCxnSpPr>
          <p:cNvPr id="141" name="直接箭头连接符 140"/>
          <p:cNvCxnSpPr/>
          <p:nvPr>
            <p:custDataLst>
              <p:tags r:id="rId43"/>
            </p:custDataLst>
          </p:nvPr>
        </p:nvCxnSpPr>
        <p:spPr>
          <a:xfrm flipH="1">
            <a:off x="2500855" y="9263670"/>
            <a:ext cx="12700" cy="15684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42" name="文本框 141"/>
          <p:cNvSpPr txBox="1"/>
          <p:nvPr>
            <p:custDataLst>
              <p:tags r:id="rId44"/>
            </p:custDataLst>
          </p:nvPr>
        </p:nvSpPr>
        <p:spPr>
          <a:xfrm>
            <a:off x="4511040" y="9420225"/>
            <a:ext cx="1311910" cy="41529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/>
              <a:t>CPU</a:t>
            </a:r>
            <a:r>
              <a:rPr lang="zh-CN" altLang="en-US"/>
              <a:t>处理</a:t>
            </a:r>
          </a:p>
        </p:txBody>
      </p:sp>
      <p:cxnSp>
        <p:nvCxnSpPr>
          <p:cNvPr id="143" name="连接符: 肘形 36"/>
          <p:cNvCxnSpPr>
            <a:endCxn id="99" idx="3"/>
          </p:cNvCxnSpPr>
          <p:nvPr>
            <p:custDataLst>
              <p:tags r:id="rId45"/>
            </p:custDataLst>
          </p:nvPr>
        </p:nvCxnSpPr>
        <p:spPr>
          <a:xfrm rot="5400000">
            <a:off x="1264920" y="5621020"/>
            <a:ext cx="5083810" cy="294640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44" name="直接连接符 143"/>
          <p:cNvCxnSpPr/>
          <p:nvPr/>
        </p:nvCxnSpPr>
        <p:spPr>
          <a:xfrm flipV="1">
            <a:off x="3561715" y="3211830"/>
            <a:ext cx="3822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>
            <p:custDataLst>
              <p:tags r:id="rId46"/>
            </p:custDataLst>
          </p:nvPr>
        </p:nvSpPr>
        <p:spPr>
          <a:xfrm>
            <a:off x="102870" y="603123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</a:p>
        </p:txBody>
      </p:sp>
      <p:sp>
        <p:nvSpPr>
          <p:cNvPr id="146" name="文本框 145"/>
          <p:cNvSpPr txBox="1"/>
          <p:nvPr>
            <p:custDataLst>
              <p:tags r:id="rId47"/>
            </p:custDataLst>
          </p:nvPr>
        </p:nvSpPr>
        <p:spPr>
          <a:xfrm>
            <a:off x="146050" y="734060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</a:t>
            </a:r>
          </a:p>
        </p:txBody>
      </p:sp>
      <p:sp>
        <p:nvSpPr>
          <p:cNvPr id="147" name="文本框 146"/>
          <p:cNvSpPr txBox="1"/>
          <p:nvPr>
            <p:custDataLst>
              <p:tags r:id="rId48"/>
            </p:custDataLst>
          </p:nvPr>
        </p:nvSpPr>
        <p:spPr>
          <a:xfrm>
            <a:off x="178435" y="449453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148" name="文本框 147"/>
          <p:cNvSpPr txBox="1"/>
          <p:nvPr>
            <p:custDataLst>
              <p:tags r:id="rId49"/>
            </p:custDataLst>
          </p:nvPr>
        </p:nvSpPr>
        <p:spPr>
          <a:xfrm>
            <a:off x="146050" y="881507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</a:t>
            </a:r>
          </a:p>
        </p:txBody>
      </p:sp>
      <p:sp>
        <p:nvSpPr>
          <p:cNvPr id="149" name="灯片编号占位符 148"/>
          <p:cNvSpPr>
            <a:spLocks noGrp="1"/>
          </p:cNvSpPr>
          <p:nvPr>
            <p:ph type="sldNum" sz="quarter" idx="12"/>
          </p:nvPr>
        </p:nvSpPr>
        <p:spPr>
          <a:xfrm>
            <a:off x="4434850" y="9119013"/>
            <a:ext cx="1518750" cy="45751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50"/>
            </p:custDataLst>
          </p:nvPr>
        </p:nvSpPr>
        <p:spPr>
          <a:xfrm>
            <a:off x="5387340" y="5310505"/>
            <a:ext cx="1470660" cy="10890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sym typeface="+mn-ea"/>
              </a:rPr>
              <a:t>step-13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MVMBNRES1</a:t>
            </a:r>
          </a:p>
          <a:p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取后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13696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CHout</a:t>
            </a:r>
          </a:p>
        </p:txBody>
      </p:sp>
      <p:cxnSp>
        <p:nvCxnSpPr>
          <p:cNvPr id="4" name="直接箭头连接符 3"/>
          <p:cNvCxnSpPr/>
          <p:nvPr>
            <p:custDataLst>
              <p:tags r:id="rId51"/>
            </p:custDataLst>
          </p:nvPr>
        </p:nvCxnSpPr>
        <p:spPr>
          <a:xfrm flipV="1">
            <a:off x="4809490" y="6256655"/>
            <a:ext cx="563245" cy="41846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4942840" y="6518910"/>
            <a:ext cx="11461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sym typeface="+mn-ea"/>
              </a:rPr>
              <a:t>作为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res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送入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step-11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6995" y="-741045"/>
            <a:ext cx="677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阅读模式，</a:t>
            </a:r>
            <a:r>
              <a:rPr lang="en-US" altLang="zh-CN" sz="3600"/>
              <a:t>KV_cache_mode=0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0" name="Google Shape;6480;p66"/>
          <p:cNvSpPr/>
          <p:nvPr/>
        </p:nvSpPr>
        <p:spPr>
          <a:xfrm>
            <a:off x="1124454" y="2328792"/>
            <a:ext cx="930150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Embedded input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</a:t>
            </a:r>
          </a:p>
        </p:txBody>
      </p:sp>
      <p:sp>
        <p:nvSpPr>
          <p:cNvPr id="11" name="Google Shape;6480;p66"/>
          <p:cNvSpPr/>
          <p:nvPr/>
        </p:nvSpPr>
        <p:spPr>
          <a:xfrm>
            <a:off x="1124454" y="2822615"/>
            <a:ext cx="930150" cy="398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GLMBlock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6480;p66"/>
          <p:cNvSpPr/>
          <p:nvPr/>
        </p:nvSpPr>
        <p:spPr>
          <a:xfrm>
            <a:off x="1124454" y="3491602"/>
            <a:ext cx="930150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Attention Scores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</a:t>
            </a:r>
          </a:p>
        </p:txBody>
      </p:sp>
      <p:cxnSp>
        <p:nvCxnSpPr>
          <p:cNvPr id="29" name="连接符: 肘形 28"/>
          <p:cNvCxnSpPr>
            <a:stCxn id="13" idx="3"/>
            <a:endCxn id="6480" idx="3"/>
          </p:cNvCxnSpPr>
          <p:nvPr/>
        </p:nvCxnSpPr>
        <p:spPr>
          <a:xfrm flipV="1">
            <a:off x="2054604" y="2454885"/>
            <a:ext cx="7144" cy="1162810"/>
          </a:xfrm>
          <a:prstGeom prst="bentConnector3">
            <a:avLst>
              <a:gd name="adj1" fmla="val 318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文本框 30"/>
          <p:cNvSpPr txBox="1"/>
          <p:nvPr/>
        </p:nvSpPr>
        <p:spPr>
          <a:xfrm>
            <a:off x="2121296" y="2917819"/>
            <a:ext cx="320755" cy="403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5" dirty="0"/>
              <a:t>x28</a:t>
            </a:r>
            <a:endParaRPr lang="zh-CN" altLang="en-US" sz="1015" dirty="0"/>
          </a:p>
        </p:txBody>
      </p:sp>
      <p:cxnSp>
        <p:nvCxnSpPr>
          <p:cNvPr id="38" name="直接箭头连接符 37"/>
          <p:cNvCxnSpPr>
            <a:stCxn id="6480" idx="2"/>
            <a:endCxn id="11" idx="0"/>
          </p:cNvCxnSpPr>
          <p:nvPr/>
        </p:nvCxnSpPr>
        <p:spPr>
          <a:xfrm>
            <a:off x="1589529" y="2580979"/>
            <a:ext cx="0" cy="241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2"/>
            <a:endCxn id="13" idx="0"/>
          </p:cNvCxnSpPr>
          <p:nvPr/>
        </p:nvCxnSpPr>
        <p:spPr>
          <a:xfrm>
            <a:off x="1589529" y="3220773"/>
            <a:ext cx="0" cy="27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88973" y="4014618"/>
            <a:ext cx="1201113" cy="430701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zh-CN" altLang="en-US" sz="750" dirty="0"/>
              <a:t>final_layernorm</a:t>
            </a:r>
            <a:endParaRPr lang="en-US" altLang="zh-CN" sz="750" dirty="0"/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LN_k</a:t>
            </a: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: [1,4096] (FP16)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LN_bias</a:t>
            </a: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: [4096] (FP16)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16959" y="2536568"/>
            <a:ext cx="1133885" cy="499723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zh-CN" altLang="en-US" sz="750" dirty="0"/>
              <a:t>output_layer </a:t>
            </a:r>
            <a:r>
              <a:rPr lang="en-US" altLang="zh-CN" sz="750" dirty="0"/>
              <a:t>(MVM)</a:t>
            </a:r>
          </a:p>
          <a:p>
            <a:r>
              <a:rPr lang="en-US" altLang="zh-CN" sz="750" dirty="0"/>
              <a:t>[</a:t>
            </a:r>
            <a:r>
              <a:rPr lang="zh-CN" altLang="en-US" sz="750" dirty="0"/>
              <a:t>65024, 4096</a:t>
            </a:r>
            <a:r>
              <a:rPr lang="en-US" altLang="zh-CN" sz="750" dirty="0"/>
              <a:t>]</a:t>
            </a:r>
            <a:endParaRPr lang="zh-CN" altLang="en-US" sz="750" dirty="0"/>
          </a:p>
        </p:txBody>
      </p:sp>
      <p:cxnSp>
        <p:nvCxnSpPr>
          <p:cNvPr id="42" name="直接箭头连接符 41"/>
          <p:cNvCxnSpPr>
            <a:stCxn id="13" idx="2"/>
            <a:endCxn id="36" idx="0"/>
          </p:cNvCxnSpPr>
          <p:nvPr/>
        </p:nvCxnSpPr>
        <p:spPr>
          <a:xfrm>
            <a:off x="1589529" y="3743789"/>
            <a:ext cx="0" cy="27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6480;p66"/>
          <p:cNvSpPr/>
          <p:nvPr/>
        </p:nvSpPr>
        <p:spPr>
          <a:xfrm>
            <a:off x="1124454" y="4654412"/>
            <a:ext cx="930150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[19,1,4096]</a:t>
            </a:r>
          </a:p>
        </p:txBody>
      </p:sp>
      <p:cxnSp>
        <p:nvCxnSpPr>
          <p:cNvPr id="49" name="直接箭头连接符 48"/>
          <p:cNvCxnSpPr>
            <a:stCxn id="36" idx="2"/>
            <a:endCxn id="48" idx="0"/>
          </p:cNvCxnSpPr>
          <p:nvPr/>
        </p:nvCxnSpPr>
        <p:spPr>
          <a:xfrm>
            <a:off x="1589529" y="4445319"/>
            <a:ext cx="0" cy="2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stCxn id="48" idx="3"/>
            <a:endCxn id="39" idx="0"/>
          </p:cNvCxnSpPr>
          <p:nvPr/>
        </p:nvCxnSpPr>
        <p:spPr>
          <a:xfrm flipV="1">
            <a:off x="2054604" y="2536568"/>
            <a:ext cx="1929297" cy="2243938"/>
          </a:xfrm>
          <a:prstGeom prst="bentConnector4">
            <a:avLst>
              <a:gd name="adj1" fmla="val 35307"/>
              <a:gd name="adj2" fmla="val 110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Google Shape;6480;p66"/>
          <p:cNvSpPr/>
          <p:nvPr/>
        </p:nvSpPr>
        <p:spPr>
          <a:xfrm>
            <a:off x="3518826" y="3365509"/>
            <a:ext cx="930150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Output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</a:t>
            </a:r>
            <a:r>
              <a:rPr lang="zh-CN" altLang="en-US" sz="790" dirty="0"/>
              <a:t> 65024</a:t>
            </a: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]</a:t>
            </a:r>
          </a:p>
        </p:txBody>
      </p:sp>
      <p:cxnSp>
        <p:nvCxnSpPr>
          <p:cNvPr id="6464" name="直接箭头连接符 6463"/>
          <p:cNvCxnSpPr>
            <a:stCxn id="39" idx="2"/>
            <a:endCxn id="60" idx="0"/>
          </p:cNvCxnSpPr>
          <p:nvPr/>
        </p:nvCxnSpPr>
        <p:spPr>
          <a:xfrm flipH="1">
            <a:off x="3983901" y="3036290"/>
            <a:ext cx="1" cy="3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909741" y="3117850"/>
            <a:ext cx="1523048" cy="2476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015" dirty="0"/>
              <a:t>1</a:t>
            </a:r>
            <a:r>
              <a:rPr lang="zh-CN" altLang="en-US" sz="1015" dirty="0"/>
              <a:t>次</a:t>
            </a:r>
            <a:r>
              <a:rPr lang="en-US" altLang="zh-CN" sz="1015" dirty="0">
                <a:sym typeface="+mn-ea"/>
              </a:rPr>
              <a:t>MVM_BN</a:t>
            </a:r>
            <a:r>
              <a:rPr lang="zh-CN" altLang="en-US" sz="1015" dirty="0">
                <a:sym typeface="+mn-ea"/>
              </a:rPr>
              <a:t>算子</a:t>
            </a:r>
            <a:endParaRPr lang="zh-CN" altLang="en-US" sz="1015" dirty="0"/>
          </a:p>
        </p:txBody>
      </p:sp>
      <p:cxnSp>
        <p:nvCxnSpPr>
          <p:cNvPr id="2" name="直接箭头连接符 1"/>
          <p:cNvCxnSpPr/>
          <p:nvPr>
            <p:custDataLst>
              <p:tags r:id="rId1"/>
            </p:custDataLst>
          </p:nvPr>
        </p:nvCxnSpPr>
        <p:spPr>
          <a:xfrm flipH="1" flipV="1">
            <a:off x="4675188" y="2780109"/>
            <a:ext cx="1044773" cy="42505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926040" y="4238149"/>
            <a:ext cx="1523048" cy="2476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015"/>
              <a:t>1</a:t>
            </a:r>
            <a:r>
              <a:rPr lang="zh-CN" altLang="en-US" sz="1015"/>
              <a:t>次</a:t>
            </a:r>
            <a:r>
              <a:rPr lang="en-US" altLang="zh-CN" sz="1015" dirty="0">
                <a:sym typeface="+mn-ea"/>
              </a:rPr>
              <a:t>LayerNorm</a:t>
            </a:r>
            <a:r>
              <a:rPr lang="zh-CN" altLang="en-US" sz="1015">
                <a:sym typeface="+mn-ea"/>
              </a:rPr>
              <a:t>算子</a:t>
            </a:r>
            <a:endParaRPr lang="zh-CN" altLang="en-US" sz="1015"/>
          </a:p>
        </p:txBody>
      </p:sp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 flipH="1">
            <a:off x="2266315" y="4309943"/>
            <a:ext cx="558998" cy="1321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032" y="3251767"/>
            <a:ext cx="6390450" cy="429525"/>
          </a:xfrm>
        </p:spPr>
        <p:txBody>
          <a:bodyPr/>
          <a:lstStyle/>
          <a:p>
            <a:r>
              <a:rPr lang="en-US" altLang="zh-CN" dirty="0" err="1"/>
              <a:t>Swiglu</a:t>
            </a:r>
            <a:r>
              <a:rPr lang="en-US" altLang="zh-CN" dirty="0"/>
              <a:t> </a:t>
            </a:r>
            <a:r>
              <a:rPr lang="zh-CN" altLang="en-US" dirty="0"/>
              <a:t>函数的计算图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5" y="3832872"/>
            <a:ext cx="1873254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2" y="4900570"/>
            <a:ext cx="2467022" cy="519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75032" y="5556545"/>
            <a:ext cx="2782874" cy="87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15" dirty="0" err="1"/>
              <a:t>Torch.chunk</a:t>
            </a:r>
            <a:r>
              <a:rPr lang="en-US" altLang="zh-CN" sz="1015" dirty="0"/>
              <a:t> (tensor, </a:t>
            </a:r>
            <a:r>
              <a:rPr lang="en-US" altLang="zh-CN" sz="1015" dirty="0" err="1"/>
              <a:t>chunk_num</a:t>
            </a:r>
            <a:r>
              <a:rPr lang="en-US" altLang="zh-CN" sz="1015" dirty="0"/>
              <a:t>, dim): </a:t>
            </a:r>
            <a:r>
              <a:rPr lang="zh-CN" altLang="en-US" sz="1015" dirty="0"/>
              <a:t> 和</a:t>
            </a:r>
            <a:r>
              <a:rPr lang="en-US" altLang="zh-CN" sz="1015" dirty="0"/>
              <a:t>torch.cat </a:t>
            </a:r>
            <a:r>
              <a:rPr lang="zh-CN" altLang="en-US" sz="1015" dirty="0"/>
              <a:t>相反，它是讲</a:t>
            </a:r>
            <a:r>
              <a:rPr lang="en-US" altLang="zh-CN" sz="1015" dirty="0"/>
              <a:t>tensor</a:t>
            </a:r>
            <a:r>
              <a:rPr lang="zh-CN" altLang="en-US" sz="1015" dirty="0"/>
              <a:t>按</a:t>
            </a:r>
            <a:r>
              <a:rPr lang="en-US" altLang="zh-CN" sz="1015" dirty="0"/>
              <a:t>dim </a:t>
            </a:r>
            <a:r>
              <a:rPr lang="zh-CN" altLang="en-US" sz="1015" dirty="0"/>
              <a:t>切成</a:t>
            </a:r>
            <a:r>
              <a:rPr lang="en-US" altLang="zh-CN" sz="1015" dirty="0" err="1"/>
              <a:t>chunk_number</a:t>
            </a:r>
            <a:r>
              <a:rPr lang="en-US" altLang="zh-CN" sz="1015" dirty="0"/>
              <a:t> </a:t>
            </a:r>
            <a:r>
              <a:rPr lang="zh-CN" altLang="en-US" sz="1015" dirty="0"/>
              <a:t>块</a:t>
            </a:r>
            <a:endParaRPr lang="en-US" altLang="zh-CN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15" dirty="0" err="1"/>
              <a:t>Silu</a:t>
            </a:r>
            <a:r>
              <a:rPr lang="en-US" altLang="zh-CN" sz="1015" dirty="0"/>
              <a:t>, </a:t>
            </a:r>
            <a:r>
              <a:rPr lang="zh-CN" altLang="en-US" sz="1015" dirty="0"/>
              <a:t>实现的功能 就是 </a:t>
            </a:r>
            <a:r>
              <a:rPr lang="fi-FI" altLang="zh-CN" sz="1015" dirty="0"/>
              <a:t>silu(x)=x∗σ(x)</a:t>
            </a:r>
            <a:endParaRPr lang="zh-CN" altLang="en-US" sz="1015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1" y="6415923"/>
            <a:ext cx="1101260" cy="397176"/>
          </a:xfrm>
          <a:prstGeom prst="rect">
            <a:avLst/>
          </a:prstGeom>
        </p:spPr>
      </p:pic>
      <p:sp>
        <p:nvSpPr>
          <p:cNvPr id="15" name="Google Shape;6480;p66"/>
          <p:cNvSpPr/>
          <p:nvPr/>
        </p:nvSpPr>
        <p:spPr>
          <a:xfrm>
            <a:off x="3987237" y="3389824"/>
            <a:ext cx="1081083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Dense_4h_output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[19,1,27392]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83055" y="3921390"/>
            <a:ext cx="1289447" cy="25218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750" dirty="0" err="1"/>
              <a:t>Torch.chunk</a:t>
            </a:r>
            <a:r>
              <a:rPr lang="en-US" altLang="zh-CN" sz="750" dirty="0"/>
              <a:t> (x, 2, -1)</a:t>
            </a:r>
          </a:p>
        </p:txBody>
      </p:sp>
      <p:sp>
        <p:nvSpPr>
          <p:cNvPr id="17" name="Google Shape;6480;p66"/>
          <p:cNvSpPr/>
          <p:nvPr/>
        </p:nvSpPr>
        <p:spPr>
          <a:xfrm>
            <a:off x="4953308" y="6243296"/>
            <a:ext cx="1081083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ACT_output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[19,1,13696]</a:t>
            </a:r>
          </a:p>
        </p:txBody>
      </p:sp>
      <p:sp>
        <p:nvSpPr>
          <p:cNvPr id="18" name="Google Shape;6480;p66"/>
          <p:cNvSpPr/>
          <p:nvPr/>
        </p:nvSpPr>
        <p:spPr>
          <a:xfrm>
            <a:off x="3290154" y="4395679"/>
            <a:ext cx="1081083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chunk_output0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[19,1,13696]</a:t>
            </a:r>
          </a:p>
        </p:txBody>
      </p:sp>
      <p:sp>
        <p:nvSpPr>
          <p:cNvPr id="19" name="Google Shape;6480;p66"/>
          <p:cNvSpPr/>
          <p:nvPr/>
        </p:nvSpPr>
        <p:spPr>
          <a:xfrm>
            <a:off x="4950833" y="4385623"/>
            <a:ext cx="1081083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chunk_output1</a:t>
            </a: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[19,1,13696]</a:t>
            </a:r>
          </a:p>
        </p:txBody>
      </p:sp>
      <p:cxnSp>
        <p:nvCxnSpPr>
          <p:cNvPr id="21" name="直接箭头连接符 20"/>
          <p:cNvCxnSpPr>
            <a:stCxn id="15" idx="2"/>
            <a:endCxn id="16" idx="0"/>
          </p:cNvCxnSpPr>
          <p:nvPr/>
        </p:nvCxnSpPr>
        <p:spPr>
          <a:xfrm flipH="1">
            <a:off x="4527778" y="3642011"/>
            <a:ext cx="1" cy="279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6" idx="2"/>
            <a:endCxn id="18" idx="0"/>
          </p:cNvCxnSpPr>
          <p:nvPr/>
        </p:nvCxnSpPr>
        <p:spPr>
          <a:xfrm rot="5400000">
            <a:off x="4068186" y="3936086"/>
            <a:ext cx="222103" cy="69708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16" idx="2"/>
            <a:endCxn id="19" idx="0"/>
          </p:cNvCxnSpPr>
          <p:nvPr/>
        </p:nvCxnSpPr>
        <p:spPr>
          <a:xfrm rot="16200000" flipH="1">
            <a:off x="4903553" y="3797802"/>
            <a:ext cx="212047" cy="96359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54431" y="3962914"/>
            <a:ext cx="1033158" cy="40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5" dirty="0"/>
              <a:t>最后一维 </a:t>
            </a:r>
            <a:r>
              <a:rPr lang="en-US" altLang="zh-CN" sz="1015" dirty="0"/>
              <a:t>0</a:t>
            </a:r>
            <a:r>
              <a:rPr lang="zh-CN" altLang="en-US" sz="1015" dirty="0"/>
              <a:t>，</a:t>
            </a:r>
            <a:r>
              <a:rPr lang="en-US" altLang="zh-CN" sz="1015" dirty="0"/>
              <a:t>1</a:t>
            </a:r>
            <a:r>
              <a:rPr lang="zh-CN" altLang="en-US" sz="1015" dirty="0"/>
              <a:t>，</a:t>
            </a:r>
            <a:r>
              <a:rPr lang="en-US" altLang="zh-CN" sz="1015" dirty="0"/>
              <a:t>2</a:t>
            </a:r>
            <a:r>
              <a:rPr lang="zh-CN" altLang="en-US" sz="1015" dirty="0"/>
              <a:t>，</a:t>
            </a:r>
            <a:r>
              <a:rPr lang="en-US" altLang="zh-CN" sz="1015" dirty="0"/>
              <a:t>3…13695</a:t>
            </a:r>
            <a:endParaRPr lang="zh-CN" altLang="en-US" sz="1015" dirty="0"/>
          </a:p>
        </p:txBody>
      </p:sp>
      <p:sp>
        <p:nvSpPr>
          <p:cNvPr id="30" name="文本框 29"/>
          <p:cNvSpPr txBox="1"/>
          <p:nvPr/>
        </p:nvSpPr>
        <p:spPr>
          <a:xfrm>
            <a:off x="5276321" y="3934378"/>
            <a:ext cx="1581679" cy="56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5" dirty="0"/>
              <a:t>最后一维 </a:t>
            </a:r>
            <a:r>
              <a:rPr lang="en-US" altLang="zh-CN" sz="1015" dirty="0"/>
              <a:t>13696</a:t>
            </a:r>
            <a:r>
              <a:rPr lang="zh-CN" altLang="en-US" sz="1015" dirty="0"/>
              <a:t>，</a:t>
            </a:r>
            <a:r>
              <a:rPr lang="en-US" altLang="zh-CN" sz="1015" dirty="0"/>
              <a:t>13697</a:t>
            </a:r>
            <a:r>
              <a:rPr lang="zh-CN" altLang="en-US" sz="1015" dirty="0"/>
              <a:t>，</a:t>
            </a:r>
            <a:r>
              <a:rPr lang="en-US" altLang="zh-CN" sz="1015" dirty="0"/>
              <a:t>13698 ,…, 27391</a:t>
            </a:r>
            <a:endParaRPr lang="zh-CN" altLang="en-US" sz="1015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4907" y="4894983"/>
            <a:ext cx="1151575" cy="25218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750" dirty="0"/>
              <a:t>Sigmoid</a:t>
            </a:r>
          </a:p>
        </p:txBody>
      </p:sp>
      <p:cxnSp>
        <p:nvCxnSpPr>
          <p:cNvPr id="35" name="直接箭头连接符 34"/>
          <p:cNvCxnSpPr>
            <a:stCxn id="18" idx="2"/>
            <a:endCxn id="34" idx="0"/>
          </p:cNvCxnSpPr>
          <p:nvPr/>
        </p:nvCxnSpPr>
        <p:spPr>
          <a:xfrm flipH="1">
            <a:off x="3830695" y="4647866"/>
            <a:ext cx="1" cy="247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6480;p66"/>
          <p:cNvSpPr/>
          <p:nvPr/>
        </p:nvSpPr>
        <p:spPr>
          <a:xfrm>
            <a:off x="3271010" y="5373590"/>
            <a:ext cx="1081083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sigmoid_output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[19,1,13696]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831326" y="5146101"/>
            <a:ext cx="1" cy="247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265479" y="5813771"/>
            <a:ext cx="1151575" cy="25218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750" dirty="0"/>
              <a:t>Element-wise multiplication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3831326" y="5630778"/>
            <a:ext cx="1" cy="187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/>
          <p:cNvCxnSpPr>
            <a:stCxn id="18" idx="1"/>
            <a:endCxn id="44" idx="1"/>
          </p:cNvCxnSpPr>
          <p:nvPr/>
        </p:nvCxnSpPr>
        <p:spPr>
          <a:xfrm rot="10800000" flipV="1">
            <a:off x="3265479" y="4521772"/>
            <a:ext cx="24675" cy="1418092"/>
          </a:xfrm>
          <a:prstGeom prst="bentConnector3">
            <a:avLst>
              <a:gd name="adj1" fmla="val 6211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6480;p66"/>
          <p:cNvSpPr/>
          <p:nvPr/>
        </p:nvSpPr>
        <p:spPr>
          <a:xfrm>
            <a:off x="3271010" y="6248950"/>
            <a:ext cx="1126901" cy="252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Ele_output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[19,1,13696]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915586" y="5395311"/>
            <a:ext cx="1151575" cy="25218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>
            <a:defPPr>
              <a:defRPr lang="zh-CN"/>
            </a:defPPr>
            <a:lvl1pPr algn="ctr" defTabSz="1219200">
              <a:buClr>
                <a:srgbClr val="000000"/>
              </a:buClr>
              <a:defRPr sz="1335" kern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altLang="zh-CN" sz="750" dirty="0"/>
              <a:t>Element-wise multiplication</a:t>
            </a:r>
          </a:p>
        </p:txBody>
      </p:sp>
      <p:cxnSp>
        <p:nvCxnSpPr>
          <p:cNvPr id="57" name="直接箭头连接符 56"/>
          <p:cNvCxnSpPr>
            <a:stCxn id="44" idx="2"/>
            <a:endCxn id="54" idx="0"/>
          </p:cNvCxnSpPr>
          <p:nvPr/>
        </p:nvCxnSpPr>
        <p:spPr>
          <a:xfrm flipH="1">
            <a:off x="3834461" y="6065958"/>
            <a:ext cx="6806" cy="182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54" idx="3"/>
            <a:endCxn id="56" idx="1"/>
          </p:cNvCxnSpPr>
          <p:nvPr/>
        </p:nvCxnSpPr>
        <p:spPr>
          <a:xfrm flipV="1">
            <a:off x="4397911" y="5521404"/>
            <a:ext cx="517675" cy="85363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9" idx="2"/>
            <a:endCxn id="56" idx="0"/>
          </p:cNvCxnSpPr>
          <p:nvPr/>
        </p:nvCxnSpPr>
        <p:spPr>
          <a:xfrm flipH="1">
            <a:off x="5491374" y="4637810"/>
            <a:ext cx="1" cy="75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2"/>
            <a:endCxn id="17" idx="0"/>
          </p:cNvCxnSpPr>
          <p:nvPr/>
        </p:nvCxnSpPr>
        <p:spPr>
          <a:xfrm>
            <a:off x="5491374" y="5647498"/>
            <a:ext cx="2476" cy="595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0" name="Google Shape;6480;p66"/>
          <p:cNvSpPr/>
          <p:nvPr/>
        </p:nvSpPr>
        <p:spPr>
          <a:xfrm>
            <a:off x="2904989" y="3204867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</a:p>
        </p:txBody>
      </p:sp>
      <p:sp>
        <p:nvSpPr>
          <p:cNvPr id="11" name="Google Shape;6480;p66"/>
          <p:cNvSpPr/>
          <p:nvPr/>
        </p:nvSpPr>
        <p:spPr>
          <a:xfrm>
            <a:off x="2904989" y="3753315"/>
            <a:ext cx="930150" cy="303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input_layernorm</a:t>
            </a:r>
          </a:p>
        </p:txBody>
      </p:sp>
      <p:cxnSp>
        <p:nvCxnSpPr>
          <p:cNvPr id="21" name="Google Shape;6495;p66"/>
          <p:cNvCxnSpPr/>
          <p:nvPr/>
        </p:nvCxnSpPr>
        <p:spPr>
          <a:xfrm rot="16200000" flipH="1">
            <a:off x="3205738" y="3588989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文本框 24"/>
          <p:cNvSpPr txBox="1"/>
          <p:nvPr/>
        </p:nvSpPr>
        <p:spPr>
          <a:xfrm>
            <a:off x="1686639" y="4756348"/>
            <a:ext cx="4769882" cy="19463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015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input_layernorm </a:t>
            </a:r>
            <a:r>
              <a:rPr lang="zh-CN" altLang="en-US" sz="1015" dirty="0"/>
              <a:t>* </a:t>
            </a:r>
            <a:r>
              <a:rPr lang="en-US" altLang="zh-CN" sz="101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  <a:r>
              <a:rPr lang="zh-CN" altLang="en-US" sz="1015" dirty="0"/>
              <a:t> * rsqrt(var(</a:t>
            </a:r>
            <a:r>
              <a:rPr lang="en-US" altLang="zh-CN" sz="101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  <a:r>
              <a:rPr lang="zh-CN" altLang="en-US" sz="1015" dirty="0"/>
              <a:t>) + 1e-5)</a:t>
            </a:r>
          </a:p>
          <a:p>
            <a:endParaRPr lang="zh-CN" altLang="en-US" sz="1015" dirty="0"/>
          </a:p>
          <a:p>
            <a:endParaRPr lang="zh-CN" altLang="en-US" sz="1015" dirty="0"/>
          </a:p>
          <a:p>
            <a:r>
              <a:rPr lang="en-US" altLang="zh-CN" sz="1015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input_layernorm</a:t>
            </a:r>
            <a:r>
              <a:rPr lang="en-US" altLang="zh-CN" sz="1015" dirty="0"/>
              <a:t>: (4096)</a:t>
            </a:r>
          </a:p>
          <a:p>
            <a:r>
              <a:rPr lang="en-US" altLang="zh-CN" sz="101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  <a:r>
              <a:rPr lang="en-US" altLang="zh-CN" sz="1015" dirty="0"/>
              <a:t>: (19,1,4096)</a:t>
            </a:r>
          </a:p>
          <a:p>
            <a:r>
              <a:rPr lang="en-US" altLang="zh-CN" sz="101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layernorm_output</a:t>
            </a:r>
            <a:r>
              <a:rPr lang="en-US" altLang="zh-CN" sz="1015" dirty="0"/>
              <a:t>: </a:t>
            </a:r>
            <a:r>
              <a:rPr lang="en-US" altLang="zh-CN" sz="1015" dirty="0">
                <a:sym typeface="+mn-ea"/>
              </a:rPr>
              <a:t>(19,1,4096)</a:t>
            </a:r>
            <a:endParaRPr lang="en-US" altLang="zh-CN" sz="1015" dirty="0"/>
          </a:p>
          <a:p>
            <a:endParaRPr lang="en-US" altLang="zh-CN" sz="1015" dirty="0"/>
          </a:p>
        </p:txBody>
      </p:sp>
      <p:cxnSp>
        <p:nvCxnSpPr>
          <p:cNvPr id="2" name="Google Shape;6495;p66"/>
          <p:cNvCxnSpPr/>
          <p:nvPr/>
        </p:nvCxnSpPr>
        <p:spPr>
          <a:xfrm rot="16200000" flipH="1">
            <a:off x="3205738" y="4221568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6480;p66"/>
          <p:cNvSpPr/>
          <p:nvPr/>
        </p:nvSpPr>
        <p:spPr>
          <a:xfrm>
            <a:off x="2904989" y="4386443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layernorm_output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Google Shape;6481;p66"/>
          <p:cNvSpPr/>
          <p:nvPr/>
        </p:nvSpPr>
        <p:spPr>
          <a:xfrm>
            <a:off x="1813712" y="4970863"/>
            <a:ext cx="930150" cy="3039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FC_MVM</a:t>
            </a:r>
            <a:endParaRPr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83" name="Google Shape;6483;p66"/>
          <p:cNvSpPr/>
          <p:nvPr/>
        </p:nvSpPr>
        <p:spPr>
          <a:xfrm>
            <a:off x="2904989" y="4970863"/>
            <a:ext cx="930150" cy="3039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FC_MVM</a:t>
            </a:r>
          </a:p>
        </p:txBody>
      </p:sp>
      <p:sp>
        <p:nvSpPr>
          <p:cNvPr id="6484" name="Google Shape;6484;p66"/>
          <p:cNvSpPr/>
          <p:nvPr/>
        </p:nvSpPr>
        <p:spPr>
          <a:xfrm>
            <a:off x="4030959" y="4970863"/>
            <a:ext cx="930150" cy="3039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FC_MVM</a:t>
            </a:r>
          </a:p>
        </p:txBody>
      </p:sp>
      <p:cxnSp>
        <p:nvCxnSpPr>
          <p:cNvPr id="6494" name="Google Shape;6494;p66"/>
          <p:cNvCxnSpPr>
            <a:endCxn id="6481" idx="0"/>
          </p:cNvCxnSpPr>
          <p:nvPr/>
        </p:nvCxnSpPr>
        <p:spPr>
          <a:xfrm rot="5400000">
            <a:off x="2644459" y="4245258"/>
            <a:ext cx="359933" cy="109127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5" name="Google Shape;6495;p66"/>
          <p:cNvCxnSpPr>
            <a:endCxn id="6483" idx="0"/>
          </p:cNvCxnSpPr>
          <p:nvPr/>
        </p:nvCxnSpPr>
        <p:spPr>
          <a:xfrm rot="5400000">
            <a:off x="3190098" y="4790897"/>
            <a:ext cx="359933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6" name="Google Shape;6496;p66"/>
          <p:cNvCxnSpPr>
            <a:endCxn id="6484" idx="0"/>
          </p:cNvCxnSpPr>
          <p:nvPr/>
        </p:nvCxnSpPr>
        <p:spPr>
          <a:xfrm rot="16200000" flipH="1">
            <a:off x="3753083" y="4227911"/>
            <a:ext cx="359933" cy="112597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1261943" y="5974358"/>
            <a:ext cx="4289822" cy="247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15" dirty="0" err="1"/>
              <a:t>k_layer</a:t>
            </a:r>
            <a:r>
              <a:rPr lang="en-US" altLang="zh-CN" sz="1015" dirty="0"/>
              <a:t> = </a:t>
            </a:r>
            <a:r>
              <a:rPr lang="zh-CN" altLang="en-US" sz="1015" dirty="0"/>
              <a:t>layernorm_output</a:t>
            </a:r>
            <a:r>
              <a:rPr lang="en-US" altLang="zh-CN" sz="1015" dirty="0"/>
              <a:t>.</a:t>
            </a:r>
            <a:r>
              <a:rPr lang="en-US" altLang="zh-CN" sz="1015" dirty="0" err="1"/>
              <a:t>matmul</a:t>
            </a:r>
            <a:r>
              <a:rPr lang="en-US" altLang="zh-CN" sz="1015" dirty="0"/>
              <a:t> (key</a:t>
            </a:r>
            <a:r>
              <a:rPr lang="zh-CN" altLang="en-US" sz="1015" dirty="0"/>
              <a:t>_weight</a:t>
            </a:r>
            <a:r>
              <a:rPr lang="en-US" altLang="zh-CN" sz="1015" dirty="0"/>
              <a:t> * </a:t>
            </a:r>
            <a:r>
              <a:rPr lang="en-US" altLang="zh-CN" sz="1015" dirty="0" err="1"/>
              <a:t>k_scales</a:t>
            </a:r>
            <a:r>
              <a:rPr lang="en-US" altLang="zh-CN" sz="1015" dirty="0"/>
              <a:t>) + </a:t>
            </a:r>
            <a:r>
              <a:rPr lang="en-US" altLang="zh-CN" sz="1015" dirty="0" err="1"/>
              <a:t>k_bias</a:t>
            </a:r>
            <a:endParaRPr lang="en-US" altLang="zh-CN" sz="1015" dirty="0"/>
          </a:p>
        </p:txBody>
      </p:sp>
      <p:sp>
        <p:nvSpPr>
          <p:cNvPr id="5" name="Google Shape;6480;p66"/>
          <p:cNvSpPr/>
          <p:nvPr>
            <p:custDataLst>
              <p:tags r:id="rId1"/>
            </p:custDataLst>
          </p:nvPr>
        </p:nvSpPr>
        <p:spPr>
          <a:xfrm>
            <a:off x="2904989" y="3204867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</a:p>
        </p:txBody>
      </p:sp>
      <p:sp>
        <p:nvSpPr>
          <p:cNvPr id="6" name="Google Shape;6480;p66"/>
          <p:cNvSpPr/>
          <p:nvPr>
            <p:custDataLst>
              <p:tags r:id="rId2"/>
            </p:custDataLst>
          </p:nvPr>
        </p:nvSpPr>
        <p:spPr>
          <a:xfrm>
            <a:off x="2904989" y="3753315"/>
            <a:ext cx="930150" cy="303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input_layernorm</a:t>
            </a:r>
          </a:p>
        </p:txBody>
      </p:sp>
      <p:cxnSp>
        <p:nvCxnSpPr>
          <p:cNvPr id="7" name="Google Shape;6495;p66"/>
          <p:cNvCxnSpPr/>
          <p:nvPr>
            <p:custDataLst>
              <p:tags r:id="rId3"/>
            </p:custDataLst>
          </p:nvPr>
        </p:nvCxnSpPr>
        <p:spPr>
          <a:xfrm rot="16200000" flipH="1">
            <a:off x="3205738" y="3588989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6495;p66"/>
          <p:cNvCxnSpPr/>
          <p:nvPr>
            <p:custDataLst>
              <p:tags r:id="rId4"/>
            </p:custDataLst>
          </p:nvPr>
        </p:nvCxnSpPr>
        <p:spPr>
          <a:xfrm rot="16200000" flipH="1">
            <a:off x="3205738" y="4221568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480;p66"/>
          <p:cNvSpPr/>
          <p:nvPr>
            <p:custDataLst>
              <p:tags r:id="rId5"/>
            </p:custDataLst>
          </p:nvPr>
        </p:nvSpPr>
        <p:spPr>
          <a:xfrm>
            <a:off x="2904989" y="4386443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layernorm_output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3633" y="3485404"/>
            <a:ext cx="4004786" cy="247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15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input_layernorm </a:t>
            </a:r>
            <a:r>
              <a:rPr lang="zh-CN" altLang="en-US" sz="1015" dirty="0">
                <a:sym typeface="+mn-ea"/>
              </a:rPr>
              <a:t>* </a:t>
            </a:r>
            <a:r>
              <a:rPr lang="en-US" altLang="zh-CN" sz="101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  <a:r>
              <a:rPr lang="zh-CN" altLang="en-US" sz="1015" dirty="0">
                <a:sym typeface="+mn-ea"/>
              </a:rPr>
              <a:t> * rsqrt(var(</a:t>
            </a:r>
            <a:r>
              <a:rPr lang="en-US" altLang="zh-CN" sz="101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hidden_states</a:t>
            </a:r>
            <a:r>
              <a:rPr lang="zh-CN" altLang="en-US" sz="1015" dirty="0">
                <a:sym typeface="+mn-ea"/>
              </a:rPr>
              <a:t>) + 1e-5)</a:t>
            </a:r>
          </a:p>
        </p:txBody>
      </p:sp>
      <p:sp>
        <p:nvSpPr>
          <p:cNvPr id="12" name="Google Shape;6480;p66"/>
          <p:cNvSpPr/>
          <p:nvPr>
            <p:custDataLst>
              <p:tags r:id="rId6"/>
            </p:custDataLst>
          </p:nvPr>
        </p:nvSpPr>
        <p:spPr>
          <a:xfrm>
            <a:off x="1813781" y="5603738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q_layer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6480;p66"/>
          <p:cNvSpPr/>
          <p:nvPr>
            <p:custDataLst>
              <p:tags r:id="rId7"/>
            </p:custDataLst>
          </p:nvPr>
        </p:nvSpPr>
        <p:spPr>
          <a:xfrm>
            <a:off x="2904989" y="5603738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k_layer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6480;p66"/>
          <p:cNvSpPr/>
          <p:nvPr>
            <p:custDataLst>
              <p:tags r:id="rId8"/>
            </p:custDataLst>
          </p:nvPr>
        </p:nvSpPr>
        <p:spPr>
          <a:xfrm>
            <a:off x="4030844" y="5604095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v_layer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" name="Google Shape;6495;p66"/>
          <p:cNvCxnSpPr/>
          <p:nvPr>
            <p:custDataLst>
              <p:tags r:id="rId9"/>
            </p:custDataLst>
          </p:nvPr>
        </p:nvCxnSpPr>
        <p:spPr>
          <a:xfrm rot="16200000" flipH="1">
            <a:off x="2114173" y="5439220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6495;p66"/>
          <p:cNvCxnSpPr/>
          <p:nvPr>
            <p:custDataLst>
              <p:tags r:id="rId10"/>
            </p:custDataLst>
          </p:nvPr>
        </p:nvCxnSpPr>
        <p:spPr>
          <a:xfrm rot="16200000" flipH="1">
            <a:off x="3205381" y="5439220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6495;p66"/>
          <p:cNvCxnSpPr/>
          <p:nvPr>
            <p:custDataLst>
              <p:tags r:id="rId11"/>
            </p:custDataLst>
          </p:nvPr>
        </p:nvCxnSpPr>
        <p:spPr>
          <a:xfrm rot="16200000" flipH="1">
            <a:off x="4331593" y="5439220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255389" y="4258429"/>
            <a:ext cx="1946315" cy="873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15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layernorm_output</a:t>
            </a:r>
            <a:r>
              <a:rPr lang="en-US" altLang="zh-CN" sz="1015" dirty="0">
                <a:sym typeface="+mn-ea"/>
              </a:rPr>
              <a:t>: (19,1,4096)</a:t>
            </a:r>
          </a:p>
          <a:p>
            <a:r>
              <a:rPr lang="en-US" altLang="zh-CN" sz="1015">
                <a:sym typeface="+mn-ea"/>
              </a:rPr>
              <a:t>key</a:t>
            </a:r>
            <a:r>
              <a:rPr lang="zh-CN" altLang="en-US" sz="1015">
                <a:sym typeface="+mn-ea"/>
              </a:rPr>
              <a:t>_weight：</a:t>
            </a:r>
            <a:r>
              <a:rPr lang="en-US" altLang="zh-CN" sz="1015">
                <a:sym typeface="+mn-ea"/>
              </a:rPr>
              <a:t>(4096, 256)</a:t>
            </a:r>
            <a:endParaRPr lang="en-US" altLang="zh-CN" sz="1015" dirty="0">
              <a:sym typeface="+mn-ea"/>
            </a:endParaRPr>
          </a:p>
          <a:p>
            <a:r>
              <a:rPr lang="en-US" altLang="zh-CN" sz="1015">
                <a:sym typeface="+mn-ea"/>
              </a:rPr>
              <a:t>k_scales</a:t>
            </a:r>
            <a:r>
              <a:rPr lang="zh-CN" altLang="en-US" sz="1015">
                <a:sym typeface="+mn-ea"/>
              </a:rPr>
              <a:t>：</a:t>
            </a:r>
            <a:r>
              <a:rPr lang="en-US" altLang="zh-CN" sz="1015">
                <a:sym typeface="+mn-ea"/>
              </a:rPr>
              <a:t>(32, 256)</a:t>
            </a:r>
            <a:endParaRPr lang="zh-CN" altLang="en-US" sz="1015">
              <a:sym typeface="+mn-ea"/>
            </a:endParaRPr>
          </a:p>
          <a:p>
            <a:r>
              <a:rPr lang="en-US" altLang="zh-CN" sz="1015">
                <a:sym typeface="+mn-ea"/>
              </a:rPr>
              <a:t>k_bias: (256)</a:t>
            </a:r>
          </a:p>
          <a:p>
            <a:r>
              <a:rPr lang="en-US" altLang="zh-CN" sz="1015" dirty="0">
                <a:sym typeface="+mn-ea"/>
              </a:rPr>
              <a:t>k_layer: (19, 1, 256)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480;p66"/>
          <p:cNvSpPr/>
          <p:nvPr>
            <p:custDataLst>
              <p:tags r:id="rId1"/>
            </p:custDataLst>
          </p:nvPr>
        </p:nvSpPr>
        <p:spPr>
          <a:xfrm>
            <a:off x="1813781" y="3508833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q_layer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6480;p66"/>
          <p:cNvSpPr/>
          <p:nvPr>
            <p:custDataLst>
              <p:tags r:id="rId2"/>
            </p:custDataLst>
          </p:nvPr>
        </p:nvSpPr>
        <p:spPr>
          <a:xfrm>
            <a:off x="2904989" y="3508833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k_layer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6480;p66"/>
          <p:cNvSpPr/>
          <p:nvPr>
            <p:custDataLst>
              <p:tags r:id="rId3"/>
            </p:custDataLst>
          </p:nvPr>
        </p:nvSpPr>
        <p:spPr>
          <a:xfrm>
            <a:off x="4030844" y="3509190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v_layer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" name="Google Shape;6495;p66"/>
          <p:cNvCxnSpPr/>
          <p:nvPr>
            <p:custDataLst>
              <p:tags r:id="rId4"/>
            </p:custDataLst>
          </p:nvPr>
        </p:nvCxnSpPr>
        <p:spPr>
          <a:xfrm rot="16200000" flipH="1">
            <a:off x="2114173" y="3344315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6495;p66"/>
          <p:cNvCxnSpPr/>
          <p:nvPr>
            <p:custDataLst>
              <p:tags r:id="rId5"/>
            </p:custDataLst>
          </p:nvPr>
        </p:nvCxnSpPr>
        <p:spPr>
          <a:xfrm rot="16200000" flipH="1">
            <a:off x="3205381" y="3344315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6495;p66"/>
          <p:cNvCxnSpPr/>
          <p:nvPr>
            <p:custDataLst>
              <p:tags r:id="rId6"/>
            </p:custDataLst>
          </p:nvPr>
        </p:nvCxnSpPr>
        <p:spPr>
          <a:xfrm rot="16200000" flipH="1">
            <a:off x="4331593" y="3344315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Google Shape;6495;p66"/>
          <p:cNvCxnSpPr/>
          <p:nvPr>
            <p:custDataLst>
              <p:tags r:id="rId7"/>
            </p:custDataLst>
          </p:nvPr>
        </p:nvCxnSpPr>
        <p:spPr>
          <a:xfrm rot="16200000" flipH="1">
            <a:off x="3205381" y="3892955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6495;p66"/>
          <p:cNvCxnSpPr/>
          <p:nvPr>
            <p:custDataLst>
              <p:tags r:id="rId8"/>
            </p:custDataLst>
          </p:nvPr>
        </p:nvCxnSpPr>
        <p:spPr>
          <a:xfrm rot="16200000" flipH="1">
            <a:off x="4331593" y="3892955"/>
            <a:ext cx="328651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480;p66"/>
          <p:cNvSpPr/>
          <p:nvPr>
            <p:custDataLst>
              <p:tags r:id="rId9"/>
            </p:custDataLst>
          </p:nvPr>
        </p:nvSpPr>
        <p:spPr>
          <a:xfrm>
            <a:off x="2904989" y="4057830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k_layer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6480;p66"/>
          <p:cNvSpPr/>
          <p:nvPr>
            <p:custDataLst>
              <p:tags r:id="rId10"/>
            </p:custDataLst>
          </p:nvPr>
        </p:nvSpPr>
        <p:spPr>
          <a:xfrm>
            <a:off x="4030844" y="4057830"/>
            <a:ext cx="930150" cy="2197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8" tIns="68568" rIns="68568" bIns="68568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zh-CN" sz="750">
                <a:sym typeface="+mn-ea"/>
              </a:rPr>
              <a:t>k_layer</a:t>
            </a:r>
            <a:endParaRPr lang="en-US" altLang="zh-CN" sz="75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2481739" y="3789799"/>
            <a:ext cx="887968" cy="403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15" dirty="0">
                <a:sym typeface="+mn-ea"/>
              </a:rPr>
              <a:t>minmax</a:t>
            </a:r>
            <a:r>
              <a:rPr lang="zh-CN" altLang="en-US" sz="1015" dirty="0">
                <a:sym typeface="+mn-ea"/>
              </a:rPr>
              <a:t>量化</a:t>
            </a: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150858" y="4393803"/>
            <a:ext cx="2618899" cy="146375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015" dirty="0">
                <a:sym typeface="+mn-ea"/>
              </a:rPr>
              <a:t>minmax</a:t>
            </a:r>
            <a:r>
              <a:rPr lang="zh-CN" altLang="en-US" sz="1015" dirty="0">
                <a:sym typeface="+mn-ea"/>
              </a:rPr>
              <a:t>量化：</a:t>
            </a:r>
            <a:r>
              <a:rPr lang="en-US" altLang="zh-CN" sz="1015" b="1" dirty="0">
                <a:sym typeface="+mn-ea"/>
              </a:rPr>
              <a:t>FP16-&gt;INT4</a:t>
            </a:r>
          </a:p>
          <a:p>
            <a:endParaRPr lang="zh-CN" altLang="en-US" sz="1015">
              <a:sym typeface="+mn-ea"/>
            </a:endParaRPr>
          </a:p>
          <a:p>
            <a:r>
              <a:rPr lang="en-US" altLang="zh-CN" sz="1015">
                <a:sym typeface="+mn-ea"/>
              </a:rPr>
              <a:t>max_val = Max( | </a:t>
            </a:r>
            <a:r>
              <a:rPr lang="en-US" altLang="zh-CN" sz="1015" b="1" dirty="0">
                <a:sym typeface="+mn-ea"/>
              </a:rPr>
              <a:t>FP16</a:t>
            </a:r>
            <a:r>
              <a:rPr lang="en-US" altLang="zh-CN" sz="1015" dirty="0">
                <a:sym typeface="+mn-ea"/>
              </a:rPr>
              <a:t> </a:t>
            </a:r>
            <a:r>
              <a:rPr lang="en-US" altLang="zh-CN" sz="1015">
                <a:sym typeface="+mn-ea"/>
              </a:rPr>
              <a:t>| )</a:t>
            </a:r>
          </a:p>
          <a:p>
            <a:r>
              <a:rPr lang="en-US" altLang="zh-CN" sz="1015">
                <a:sym typeface="+mn-ea"/>
              </a:rPr>
              <a:t>scale = 2 * max_val / 14</a:t>
            </a:r>
            <a:r>
              <a:rPr lang="en-US" altLang="zh-CN" sz="1015" baseline="-25000">
                <a:sym typeface="+mn-ea"/>
              </a:rPr>
              <a:t>fp16</a:t>
            </a:r>
          </a:p>
          <a:p>
            <a:r>
              <a:rPr lang="en-US" altLang="zh-CN" sz="1015" b="1">
                <a:sym typeface="+mn-ea"/>
              </a:rPr>
              <a:t>INT4</a:t>
            </a:r>
            <a:r>
              <a:rPr lang="en-US" altLang="zh-CN" sz="1015">
                <a:sym typeface="+mn-ea"/>
              </a:rPr>
              <a:t> = (</a:t>
            </a:r>
            <a:r>
              <a:rPr lang="en-US" altLang="zh-CN" sz="1015" b="1" dirty="0">
                <a:sym typeface="+mn-ea"/>
              </a:rPr>
              <a:t>FP16</a:t>
            </a:r>
            <a:r>
              <a:rPr lang="en-US" altLang="zh-CN" sz="1015" dirty="0">
                <a:sym typeface="+mn-ea"/>
              </a:rPr>
              <a:t> / scale)</a:t>
            </a:r>
            <a:r>
              <a:rPr lang="en-US" altLang="zh-CN" sz="1015" baseline="-25000" dirty="0">
                <a:sym typeface="+mn-ea"/>
              </a:rPr>
              <a:t>int4</a:t>
            </a:r>
          </a:p>
          <a:p>
            <a:endParaRPr lang="zh-CN" altLang="en-US" sz="1015" dirty="0">
              <a:sym typeface="+mn-ea"/>
            </a:endParaRPr>
          </a:p>
          <a:p>
            <a:r>
              <a:rPr lang="zh-CN" altLang="en-US" sz="1015" dirty="0">
                <a:sym typeface="+mn-ea"/>
              </a:rPr>
              <a:t>本方法中，</a:t>
            </a:r>
            <a:r>
              <a:rPr lang="en-US" altLang="zh-CN" sz="1015" dirty="0">
                <a:sym typeface="+mn-ea"/>
              </a:rPr>
              <a:t>groupsize=128</a:t>
            </a:r>
            <a:r>
              <a:rPr lang="zh-CN" altLang="en-US" sz="1015" dirty="0">
                <a:sym typeface="+mn-ea"/>
              </a:rPr>
              <a:t>，</a:t>
            </a:r>
          </a:p>
          <a:p>
            <a:r>
              <a:rPr lang="zh-CN" altLang="en-US" sz="1015" dirty="0">
                <a:sym typeface="+mn-ea"/>
              </a:rPr>
              <a:t>所以每</a:t>
            </a:r>
            <a:r>
              <a:rPr lang="en-US" altLang="zh-CN" sz="1015" dirty="0">
                <a:sym typeface="+mn-ea"/>
              </a:rPr>
              <a:t>128</a:t>
            </a:r>
            <a:r>
              <a:rPr lang="zh-CN" altLang="en-US" sz="1015" dirty="0">
                <a:sym typeface="+mn-ea"/>
              </a:rPr>
              <a:t>个值共享一个</a:t>
            </a:r>
            <a:r>
              <a:rPr lang="en-US" altLang="zh-CN" sz="1015" dirty="0">
                <a:sym typeface="+mn-ea"/>
              </a:rPr>
              <a:t>scale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09" y="3104958"/>
            <a:ext cx="2653507" cy="3723011"/>
          </a:xfrm>
          <a:prstGeom prst="rect">
            <a:avLst/>
          </a:prstGeom>
        </p:spPr>
      </p:pic>
      <p:pic>
        <p:nvPicPr>
          <p:cNvPr id="10" name="图片 9" descr="图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4" y="3100346"/>
            <a:ext cx="2318925" cy="3702767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2875935" y="4278374"/>
            <a:ext cx="782227" cy="237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文本框 11"/>
          <p:cNvSpPr txBox="1"/>
          <p:nvPr/>
        </p:nvSpPr>
        <p:spPr>
          <a:xfrm>
            <a:off x="2777587" y="3979719"/>
            <a:ext cx="978924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5" dirty="0"/>
              <a:t>多头的计算图</a:t>
            </a:r>
          </a:p>
        </p:txBody>
      </p:sp>
      <p:sp>
        <p:nvSpPr>
          <p:cNvPr id="13" name="箭头: 右 12"/>
          <p:cNvSpPr/>
          <p:nvPr/>
        </p:nvSpPr>
        <p:spPr>
          <a:xfrm rot="10800000">
            <a:off x="2875935" y="4884331"/>
            <a:ext cx="782227" cy="237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文本框 13"/>
          <p:cNvSpPr txBox="1"/>
          <p:nvPr/>
        </p:nvSpPr>
        <p:spPr>
          <a:xfrm>
            <a:off x="2777587" y="5198701"/>
            <a:ext cx="978924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5" dirty="0"/>
              <a:t>单头的计算图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9180" y="81915"/>
            <a:ext cx="8975725" cy="850011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5bae2fc-8620-4f28-ad00-3439a07c36e7"/>
  <p:tag name="COMMONDATA" val="eyJoZGlkIjoiODUxZWM0ZThkMzUxOTk0M2U4NTcwMDM1MzYwYWZmMD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1046</Words>
  <Application>Microsoft Office PowerPoint</Application>
  <PresentationFormat>自定义</PresentationFormat>
  <Paragraphs>244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Swiglu 函数的计算图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Scaled Dot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Ghost Archer</cp:lastModifiedBy>
  <cp:revision>200</cp:revision>
  <dcterms:created xsi:type="dcterms:W3CDTF">2019-06-19T02:08:00Z</dcterms:created>
  <dcterms:modified xsi:type="dcterms:W3CDTF">2024-08-27T06:53:30Z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9B3062A5407D424DB2C241C74DC419B8_12</vt:lpwstr>
  </property>
</Properties>
</file>