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6" autoAdjust="0"/>
    <p:restoredTop sz="94660"/>
  </p:normalViewPr>
  <p:slideViewPr>
    <p:cSldViewPr snapToGrid="0">
      <p:cViewPr varScale="1">
        <p:scale>
          <a:sx n="93" d="100"/>
          <a:sy n="93" d="100"/>
        </p:scale>
        <p:origin x="75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16A3-2902-4056-87D1-D89A27A24862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0F9-8DE2-43E6-AF90-981FECD1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4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16A3-2902-4056-87D1-D89A27A24862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0F9-8DE2-43E6-AF90-981FECD1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3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16A3-2902-4056-87D1-D89A27A24862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0F9-8DE2-43E6-AF90-981FECD1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8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16A3-2902-4056-87D1-D89A27A24862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0F9-8DE2-43E6-AF90-981FECD1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4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16A3-2902-4056-87D1-D89A27A24862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0F9-8DE2-43E6-AF90-981FECD1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0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16A3-2902-4056-87D1-D89A27A24862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0F9-8DE2-43E6-AF90-981FECD1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2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16A3-2902-4056-87D1-D89A27A24862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0F9-8DE2-43E6-AF90-981FECD1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2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16A3-2902-4056-87D1-D89A27A24862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0F9-8DE2-43E6-AF90-981FECD1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2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16A3-2902-4056-87D1-D89A27A24862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0F9-8DE2-43E6-AF90-981FECD1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44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16A3-2902-4056-87D1-D89A27A24862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0F9-8DE2-43E6-AF90-981FECD1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1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16A3-2902-4056-87D1-D89A27A24862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0F9-8DE2-43E6-AF90-981FECD1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0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516A3-2902-4056-87D1-D89A27A24862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E50F9-8DE2-43E6-AF90-981FECD1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1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7000 </a:t>
            </a:r>
            <a:br>
              <a:rPr lang="en-US" dirty="0"/>
            </a:br>
            <a:r>
              <a:rPr lang="en-US" dirty="0"/>
              <a:t>Intro to Enterprise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Formerly TLEN5460 Telecom Sys Lab</a:t>
            </a:r>
          </a:p>
          <a:p>
            <a:r>
              <a:rPr lang="en-US" dirty="0"/>
              <a:t>Course Introduction</a:t>
            </a:r>
          </a:p>
          <a:p>
            <a:r>
              <a:rPr lang="en-US" dirty="0"/>
              <a:t>Fall 2021</a:t>
            </a:r>
          </a:p>
          <a:p>
            <a:endParaRPr lang="en-US" dirty="0"/>
          </a:p>
          <a:p>
            <a:r>
              <a:rPr lang="en-US" dirty="0"/>
              <a:t>Jose Santos</a:t>
            </a:r>
          </a:p>
        </p:txBody>
      </p:sp>
    </p:spTree>
    <p:extLst>
      <p:ext uri="{BB962C8B-B14F-4D97-AF65-F5344CB8AC3E}">
        <p14:creationId xmlns:p14="http://schemas.microsoft.com/office/powerpoint/2010/main" val="1643223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D262-072E-4A8C-981E-63DE39D3D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Succeeding 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6A295-2E4B-4EB7-84DD-65BDBF9E8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proactive:</a:t>
            </a:r>
          </a:p>
          <a:p>
            <a:pPr lvl="1"/>
            <a:r>
              <a:rPr lang="en-US" dirty="0"/>
              <a:t>Read a chapter per day.</a:t>
            </a:r>
          </a:p>
          <a:p>
            <a:pPr lvl="1"/>
            <a:r>
              <a:rPr lang="en-US" dirty="0"/>
              <a:t>Read lab writeup ahead of time</a:t>
            </a:r>
          </a:p>
          <a:p>
            <a:pPr lvl="2"/>
            <a:r>
              <a:rPr lang="en-US" dirty="0"/>
              <a:t>Find configuration examples related to the technical concepts of the lab.</a:t>
            </a:r>
          </a:p>
          <a:p>
            <a:pPr lvl="2"/>
            <a:r>
              <a:rPr lang="en-US" dirty="0"/>
              <a:t>Maximize lab time in execution, not used for reading</a:t>
            </a:r>
          </a:p>
          <a:p>
            <a:pPr lvl="1"/>
            <a:r>
              <a:rPr lang="en-US" dirty="0"/>
              <a:t>Revisit materials after class</a:t>
            </a:r>
          </a:p>
          <a:p>
            <a:pPr lvl="2"/>
            <a:r>
              <a:rPr lang="en-US" dirty="0"/>
              <a:t>Isolate loose concepts</a:t>
            </a:r>
          </a:p>
          <a:p>
            <a:pPr lvl="2"/>
            <a:r>
              <a:rPr lang="en-US" dirty="0"/>
              <a:t>Make use of SA office hours</a:t>
            </a:r>
          </a:p>
          <a:p>
            <a:pPr lvl="1"/>
            <a:r>
              <a:rPr lang="en-US" dirty="0"/>
              <a:t>Practice with GNS and packet tracer  (suggestion)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63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90AB-5F35-4A75-A287-13EDB2FD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FD1C0-7D0E-49BF-B01B-7100C276F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Ethernet Switching (VLAN, Spanning Tree, Layer 2 security, RSTP, Wireless LANs)</a:t>
            </a:r>
          </a:p>
          <a:p>
            <a:r>
              <a:rPr lang="en-US" dirty="0"/>
              <a:t>Efficient IP addressing designs (CIDR, VLSM)</a:t>
            </a:r>
          </a:p>
          <a:p>
            <a:r>
              <a:rPr lang="en-US" dirty="0"/>
              <a:t>LAN Routing (RIP, OSPF, Static, NAT/PAT, ACL)</a:t>
            </a:r>
          </a:p>
          <a:p>
            <a:r>
              <a:rPr lang="en-US" dirty="0"/>
              <a:t>Multi-tenancy and Load balancing (Virtual routing forwarding (VRF), HSRP, SNAT)</a:t>
            </a:r>
          </a:p>
          <a:p>
            <a:r>
              <a:rPr lang="en-US" dirty="0"/>
              <a:t>WAN Remote Access Technologies (MPLS, Metro Ethernet)</a:t>
            </a:r>
          </a:p>
          <a:p>
            <a:r>
              <a:rPr lang="en-US" dirty="0"/>
              <a:t>VPN architectures (IPsec, DMVPN)</a:t>
            </a:r>
          </a:p>
          <a:p>
            <a:r>
              <a:rPr lang="en-US" dirty="0"/>
              <a:t>IP next generation (IPv6) and transition methods (ISATAP, 6to4, GRE, and </a:t>
            </a:r>
            <a:r>
              <a:rPr lang="en-US" dirty="0" err="1"/>
              <a:t>Teredo</a:t>
            </a:r>
            <a:r>
              <a:rPr lang="en-US" dirty="0"/>
              <a:t> tunnels</a:t>
            </a:r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55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8A4C-B4C9-4925-AE15-22E478E6E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9B3CF-D7E9-40B0-8D1A-1880B8850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158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 descr="NetworkProc01">
            <a:extLst>
              <a:ext uri="{FF2B5EF4-FFF2-40B4-BE49-F238E27FC236}">
                <a16:creationId xmlns:a16="http://schemas.microsoft.com/office/drawing/2014/main" id="{E39E39F5-DE19-46AD-8437-841AEE2B3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9" y="1647826"/>
            <a:ext cx="7858125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>
            <a:extLst>
              <a:ext uri="{FF2B5EF4-FFF2-40B4-BE49-F238E27FC236}">
                <a16:creationId xmlns:a16="http://schemas.microsoft.com/office/drawing/2014/main" id="{C369EAE4-DC25-47F7-9B88-1A5BCF1C83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Network Process</a:t>
            </a:r>
          </a:p>
        </p:txBody>
      </p:sp>
      <p:sp>
        <p:nvSpPr>
          <p:cNvPr id="15364" name="Text Box 5">
            <a:extLst>
              <a:ext uri="{FF2B5EF4-FFF2-40B4-BE49-F238E27FC236}">
                <a16:creationId xmlns:a16="http://schemas.microsoft.com/office/drawing/2014/main" id="{1EB21F68-7E8E-40A3-8EF9-FBB0C5BFF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752601"/>
            <a:ext cx="472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Ping from PCX to www.yahoo.com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3E92-A59E-4A39-B5AD-70273C57B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CDE21-D364-4C6E-B6EF-D5FE246C8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1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2022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15 weeks </a:t>
            </a:r>
          </a:p>
          <a:p>
            <a:r>
              <a:rPr lang="en-US" dirty="0"/>
              <a:t>1 labs per week, 2 practical exams, 2 written exams</a:t>
            </a:r>
          </a:p>
          <a:p>
            <a:r>
              <a:rPr lang="en-US" dirty="0"/>
              <a:t>20-25hrs of effort (Per team**)</a:t>
            </a:r>
          </a:p>
          <a:p>
            <a:endParaRPr lang="en-US" dirty="0"/>
          </a:p>
          <a:p>
            <a:r>
              <a:rPr lang="en-US" dirty="0"/>
              <a:t>More equipment time</a:t>
            </a:r>
          </a:p>
          <a:p>
            <a:r>
              <a:rPr lang="en-US" dirty="0"/>
              <a:t>More support **</a:t>
            </a:r>
          </a:p>
          <a:p>
            <a:r>
              <a:rPr lang="en-US" dirty="0"/>
              <a:t>Material completion is more feasible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1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policy (Refer to Canvas)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20% quizzes (Mondays.. This week on Wed)</a:t>
            </a:r>
          </a:p>
          <a:p>
            <a:r>
              <a:rPr lang="en-US" dirty="0"/>
              <a:t>10% lab write-ups</a:t>
            </a:r>
          </a:p>
          <a:p>
            <a:r>
              <a:rPr lang="en-US" dirty="0"/>
              <a:t>35% midterm</a:t>
            </a:r>
          </a:p>
          <a:p>
            <a:pPr lvl="1"/>
            <a:r>
              <a:rPr lang="en-US" dirty="0"/>
              <a:t>15% written</a:t>
            </a:r>
          </a:p>
          <a:p>
            <a:pPr lvl="1"/>
            <a:r>
              <a:rPr lang="en-US" dirty="0"/>
              <a:t>20% practical  (15+5 Report)    (Interview)</a:t>
            </a:r>
          </a:p>
          <a:p>
            <a:r>
              <a:rPr lang="en-US" dirty="0"/>
              <a:t>35% final</a:t>
            </a:r>
          </a:p>
          <a:p>
            <a:pPr lvl="1"/>
            <a:r>
              <a:rPr lang="en-US" dirty="0"/>
              <a:t>15% written</a:t>
            </a:r>
          </a:p>
          <a:p>
            <a:pPr lvl="1"/>
            <a:r>
              <a:rPr lang="en-US" dirty="0"/>
              <a:t>20% practical  (15+5 Report)    (Interview)</a:t>
            </a:r>
          </a:p>
        </p:txBody>
      </p:sp>
    </p:spTree>
    <p:extLst>
      <p:ext uri="{BB962C8B-B14F-4D97-AF65-F5344CB8AC3E}">
        <p14:creationId xmlns:p14="http://schemas.microsoft.com/office/powerpoint/2010/main" val="76833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taking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12-14 weeks you’ll learn:</a:t>
            </a:r>
          </a:p>
          <a:p>
            <a:pPr marL="457200" lvl="1" indent="0">
              <a:buNone/>
            </a:pPr>
            <a:r>
              <a:rPr lang="en-US" dirty="0"/>
              <a:t>How to build</a:t>
            </a:r>
          </a:p>
          <a:p>
            <a:pPr marL="457200" lvl="1" indent="0">
              <a:buNone/>
            </a:pPr>
            <a:r>
              <a:rPr lang="en-US" dirty="0"/>
              <a:t>How to configure</a:t>
            </a:r>
          </a:p>
          <a:p>
            <a:pPr marL="457200" lvl="1" indent="0">
              <a:buNone/>
            </a:pPr>
            <a:r>
              <a:rPr lang="en-US" dirty="0"/>
              <a:t>How to troubleshoot</a:t>
            </a:r>
          </a:p>
          <a:p>
            <a:pPr marL="457200" lvl="1" indent="0">
              <a:buNone/>
            </a:pPr>
            <a:r>
              <a:rPr lang="en-US" dirty="0"/>
              <a:t>How to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35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offer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Lectures</a:t>
            </a:r>
          </a:p>
          <a:p>
            <a:pPr lvl="1"/>
            <a:r>
              <a:rPr lang="en-US" dirty="0"/>
              <a:t>Live </a:t>
            </a:r>
          </a:p>
          <a:p>
            <a:pPr lvl="1"/>
            <a:r>
              <a:rPr lang="en-US" dirty="0"/>
              <a:t>Additional lectures/discussions for topics such IP addressing, metro Ethernet, DMVPN, MPLS.</a:t>
            </a:r>
          </a:p>
          <a:p>
            <a:pPr lvl="1"/>
            <a:r>
              <a:rPr lang="en-US" dirty="0"/>
              <a:t>Office hours / the works</a:t>
            </a:r>
          </a:p>
          <a:p>
            <a:r>
              <a:rPr lang="en-US" dirty="0"/>
              <a:t>Instructor travel </a:t>
            </a:r>
          </a:p>
          <a:p>
            <a:pPr lvl="1"/>
            <a:r>
              <a:rPr lang="en-US" dirty="0"/>
              <a:t>Remote/Pre-recorded</a:t>
            </a:r>
          </a:p>
          <a:p>
            <a:pPr lvl="1"/>
            <a:r>
              <a:rPr lang="en-US" dirty="0"/>
              <a:t>Last Week Oct/First Nov</a:t>
            </a:r>
          </a:p>
        </p:txBody>
      </p:sp>
    </p:spTree>
    <p:extLst>
      <p:ext uri="{BB962C8B-B14F-4D97-AF65-F5344CB8AC3E}">
        <p14:creationId xmlns:p14="http://schemas.microsoft.com/office/powerpoint/2010/main" val="42514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it for the knowledge not for the grade</a:t>
            </a:r>
          </a:p>
          <a:p>
            <a:pPr lvl="1"/>
            <a:r>
              <a:rPr lang="en-US" dirty="0"/>
              <a:t>No Grade averaging</a:t>
            </a:r>
          </a:p>
          <a:p>
            <a:pPr lvl="1"/>
            <a:r>
              <a:rPr lang="en-US" dirty="0"/>
              <a:t>Knowledge level/skill expected from the course</a:t>
            </a:r>
          </a:p>
          <a:p>
            <a:r>
              <a:rPr lang="en-US" dirty="0"/>
              <a:t>Not many chances to build ( and break) networks every single week.</a:t>
            </a:r>
          </a:p>
        </p:txBody>
      </p:sp>
    </p:spTree>
    <p:extLst>
      <p:ext uri="{BB962C8B-B14F-4D97-AF65-F5344CB8AC3E}">
        <p14:creationId xmlns:p14="http://schemas.microsoft.com/office/powerpoint/2010/main" val="225925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72E2-5CC0-4824-B423-FAF12B82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89C1F-50DB-47B7-8604-EF5875989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Quiz on Wednesday</a:t>
            </a:r>
          </a:p>
          <a:p>
            <a:pPr lvl="1"/>
            <a:r>
              <a:rPr lang="en-US" dirty="0"/>
              <a:t>10-15 Minutes</a:t>
            </a:r>
          </a:p>
          <a:p>
            <a:pPr lvl="1"/>
            <a:r>
              <a:rPr lang="en-US" dirty="0"/>
              <a:t>Protocol operation/integration during basic Internet Connection</a:t>
            </a:r>
          </a:p>
          <a:p>
            <a:pPr lvl="1"/>
            <a:endParaRPr lang="en-US" dirty="0"/>
          </a:p>
          <a:p>
            <a:r>
              <a:rPr lang="en-US" dirty="0"/>
              <a:t>Lab 0 (Friday)</a:t>
            </a:r>
          </a:p>
          <a:p>
            <a:pPr lvl="1"/>
            <a:r>
              <a:rPr lang="en-US" dirty="0"/>
              <a:t>Get Familiarized with lab environment</a:t>
            </a:r>
          </a:p>
          <a:p>
            <a:pPr lvl="1"/>
            <a:r>
              <a:rPr lang="en-US" dirty="0"/>
              <a:t>Team creation</a:t>
            </a:r>
          </a:p>
          <a:p>
            <a:pPr lvl="1"/>
            <a:r>
              <a:rPr lang="en-US" dirty="0"/>
              <a:t>Schedule team session.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Lab Etiquette</a:t>
            </a:r>
          </a:p>
          <a:p>
            <a:pPr lvl="1"/>
            <a:r>
              <a:rPr lang="en-US" dirty="0"/>
              <a:t>Respect lab environment</a:t>
            </a:r>
          </a:p>
          <a:p>
            <a:pPr lvl="1"/>
            <a:r>
              <a:rPr lang="en-US" dirty="0"/>
              <a:t>Cleanup, Seating, Equipment</a:t>
            </a:r>
          </a:p>
        </p:txBody>
      </p:sp>
    </p:spTree>
    <p:extLst>
      <p:ext uri="{BB962C8B-B14F-4D97-AF65-F5344CB8AC3E}">
        <p14:creationId xmlns:p14="http://schemas.microsoft.com/office/powerpoint/2010/main" val="2822271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04C19-F237-4D5F-98D5-CED64350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73E88-548A-47B2-9AC1-1E9C257EF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Determined by lab equipment availability</a:t>
            </a:r>
          </a:p>
          <a:p>
            <a:pPr lvl="1"/>
            <a:r>
              <a:rPr lang="en-US" dirty="0"/>
              <a:t>IP routing / Senior Capstone Projects / Advanced lab courseware</a:t>
            </a:r>
          </a:p>
          <a:p>
            <a:pPr lvl="2"/>
            <a:r>
              <a:rPr lang="en-US" dirty="0"/>
              <a:t>IP Routing (F 1:00 – Sat 5:00PM)</a:t>
            </a:r>
          </a:p>
          <a:p>
            <a:pPr lvl="2"/>
            <a:r>
              <a:rPr lang="en-US" dirty="0"/>
              <a:t>Advanced Lab (TBD)</a:t>
            </a:r>
          </a:p>
          <a:p>
            <a:pPr lvl="1"/>
            <a:r>
              <a:rPr lang="en-US" dirty="0"/>
              <a:t>Currently available from Sun 8AM – Fri @ 12:00PM</a:t>
            </a:r>
          </a:p>
          <a:p>
            <a:pPr lvl="2"/>
            <a:r>
              <a:rPr lang="en-US" dirty="0"/>
              <a:t>2 3hr slots ( cannot be the same day)</a:t>
            </a:r>
          </a:p>
          <a:p>
            <a:pPr lvl="1"/>
            <a:r>
              <a:rPr lang="en-US" dirty="0"/>
              <a:t>SA supervision required during initial labs</a:t>
            </a:r>
          </a:p>
          <a:p>
            <a:pPr lvl="2"/>
            <a:r>
              <a:rPr lang="en-US" dirty="0"/>
              <a:t>Mid September</a:t>
            </a:r>
          </a:p>
          <a:p>
            <a:pPr lvl="2"/>
            <a:r>
              <a:rPr lang="en-US" dirty="0"/>
              <a:t>Card access per team ( 1 lead)</a:t>
            </a:r>
          </a:p>
        </p:txBody>
      </p:sp>
    </p:spTree>
    <p:extLst>
      <p:ext uri="{BB962C8B-B14F-4D97-AF65-F5344CB8AC3E}">
        <p14:creationId xmlns:p14="http://schemas.microsoft.com/office/powerpoint/2010/main" val="1661150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90AB-5F35-4A75-A287-13EDB2FD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Assistants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FD1C0-7D0E-49BF-B01B-7100C276F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Dinesh </a:t>
            </a:r>
            <a:r>
              <a:rPr lang="en-US" dirty="0" err="1"/>
              <a:t>Palanivelu</a:t>
            </a:r>
            <a:r>
              <a:rPr lang="en-US" dirty="0"/>
              <a:t> (TBD)</a:t>
            </a:r>
          </a:p>
          <a:p>
            <a:pPr marL="0" indent="0">
              <a:buNone/>
            </a:pPr>
            <a:r>
              <a:rPr lang="en-US" dirty="0"/>
              <a:t>Sunny Bajaj (TBD)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Role:</a:t>
            </a:r>
          </a:p>
          <a:p>
            <a:pPr lvl="1"/>
            <a:r>
              <a:rPr lang="en-US" dirty="0"/>
              <a:t>Lead to answer</a:t>
            </a:r>
          </a:p>
          <a:p>
            <a:pPr lvl="1"/>
            <a:r>
              <a:rPr lang="en-US" dirty="0"/>
              <a:t>Interview during exams (take notes)</a:t>
            </a:r>
          </a:p>
          <a:p>
            <a:pPr lvl="1"/>
            <a:r>
              <a:rPr lang="en-US" dirty="0"/>
              <a:t>Check reports for completion</a:t>
            </a:r>
          </a:p>
          <a:p>
            <a:pPr lvl="1"/>
            <a:r>
              <a:rPr lang="en-US" dirty="0"/>
              <a:t>Office hours / During lab slots (TBD)</a:t>
            </a:r>
          </a:p>
          <a:p>
            <a:pPr lvl="1"/>
            <a:r>
              <a:rPr lang="en-US" dirty="0"/>
              <a:t>Whiteboard / Ancillary discussion/lecture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186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524</Words>
  <Application>Microsoft Office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CSCI 7000  Intro to Enterprise Networks</vt:lpstr>
      <vt:lpstr>Fall 2022 Schedule</vt:lpstr>
      <vt:lpstr>Grading policy (Refer to Canvas)</vt:lpstr>
      <vt:lpstr>Why taking this course</vt:lpstr>
      <vt:lpstr>What we will offer</vt:lpstr>
      <vt:lpstr>The payout</vt:lpstr>
      <vt:lpstr>This week</vt:lpstr>
      <vt:lpstr>Lab Slots</vt:lpstr>
      <vt:lpstr>Lab Assistants</vt:lpstr>
      <vt:lpstr>Succeeding in this course</vt:lpstr>
      <vt:lpstr>Course Topics</vt:lpstr>
      <vt:lpstr>Questions?</vt:lpstr>
      <vt:lpstr>Network Process</vt:lpstr>
      <vt:lpstr>PowerPoint Presentation</vt:lpstr>
    </vt:vector>
  </TitlesOfParts>
  <Company>ucb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TLEN 5460/ CSCI 4123</dc:title>
  <dc:creator>CAETE student</dc:creator>
  <cp:lastModifiedBy>Jose Ramon Santos</cp:lastModifiedBy>
  <cp:revision>24</cp:revision>
  <dcterms:created xsi:type="dcterms:W3CDTF">2014-05-16T16:55:38Z</dcterms:created>
  <dcterms:modified xsi:type="dcterms:W3CDTF">2022-08-22T16:01:46Z</dcterms:modified>
</cp:coreProperties>
</file>