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7"/>
  </p:notesMasterIdLst>
  <p:handoutMasterIdLst>
    <p:handoutMasterId r:id="rId48"/>
  </p:handoutMasterIdLst>
  <p:sldIdLst>
    <p:sldId id="257" r:id="rId2"/>
    <p:sldId id="367" r:id="rId3"/>
    <p:sldId id="368" r:id="rId4"/>
    <p:sldId id="323" r:id="rId5"/>
    <p:sldId id="324" r:id="rId6"/>
    <p:sldId id="325" r:id="rId7"/>
    <p:sldId id="326" r:id="rId8"/>
    <p:sldId id="327" r:id="rId9"/>
    <p:sldId id="328" r:id="rId10"/>
    <p:sldId id="330" r:id="rId11"/>
    <p:sldId id="331" r:id="rId12"/>
    <p:sldId id="332" r:id="rId13"/>
    <p:sldId id="333" r:id="rId14"/>
    <p:sldId id="335" r:id="rId15"/>
    <p:sldId id="336" r:id="rId16"/>
    <p:sldId id="337" r:id="rId17"/>
    <p:sldId id="338" r:id="rId18"/>
    <p:sldId id="340" r:id="rId19"/>
    <p:sldId id="341" r:id="rId20"/>
    <p:sldId id="343" r:id="rId21"/>
    <p:sldId id="344" r:id="rId22"/>
    <p:sldId id="345" r:id="rId23"/>
    <p:sldId id="346" r:id="rId24"/>
    <p:sldId id="347" r:id="rId25"/>
    <p:sldId id="361" r:id="rId26"/>
    <p:sldId id="275" r:id="rId27"/>
    <p:sldId id="276" r:id="rId28"/>
    <p:sldId id="286" r:id="rId29"/>
    <p:sldId id="350" r:id="rId30"/>
    <p:sldId id="274" r:id="rId31"/>
    <p:sldId id="278" r:id="rId32"/>
    <p:sldId id="362" r:id="rId33"/>
    <p:sldId id="273" r:id="rId34"/>
    <p:sldId id="282" r:id="rId35"/>
    <p:sldId id="283" r:id="rId36"/>
    <p:sldId id="277" r:id="rId37"/>
    <p:sldId id="287" r:id="rId38"/>
    <p:sldId id="281" r:id="rId39"/>
    <p:sldId id="280" r:id="rId40"/>
    <p:sldId id="279" r:id="rId41"/>
    <p:sldId id="364" r:id="rId42"/>
    <p:sldId id="285" r:id="rId43"/>
    <p:sldId id="363" r:id="rId44"/>
    <p:sldId id="295" r:id="rId45"/>
    <p:sldId id="297" r:id="rId4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29"/>
  </p:normalViewPr>
  <p:slideViewPr>
    <p:cSldViewPr>
      <p:cViewPr varScale="1">
        <p:scale>
          <a:sx n="108" d="100"/>
          <a:sy n="108" d="100"/>
        </p:scale>
        <p:origin x="176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3EC10D36-4DA2-455F-A04E-BE6234BCFDC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42AFBFE4-08C8-4FC8-9133-0D78C749D0A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3492" name="Rectangle 4">
            <a:extLst>
              <a:ext uri="{FF2B5EF4-FFF2-40B4-BE49-F238E27FC236}">
                <a16:creationId xmlns:a16="http://schemas.microsoft.com/office/drawing/2014/main" id="{49B5CD9B-9E14-42D2-A4E3-03AF6D35EF89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3493" name="Rectangle 5">
            <a:extLst>
              <a:ext uri="{FF2B5EF4-FFF2-40B4-BE49-F238E27FC236}">
                <a16:creationId xmlns:a16="http://schemas.microsoft.com/office/drawing/2014/main" id="{AFCEAE78-FEF5-4E47-A1B2-9E5FE1AD6D36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F8631454-36DA-4253-98F4-8CFD7965848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B9E9DE6D-AEB2-4EB9-88CA-2933DF65144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F7C9886C-7F11-460F-9489-424238D1B87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0E93AD9A-6104-40D2-AAA3-8F8795746728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E5393C8D-766B-4F5E-8562-9CFD974DA78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5C3D8FE7-13BE-4782-B7C6-D7308993DDB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0874F45C-7393-495E-8D68-A93FBC70548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6C884D0B-1B56-430A-949B-A4C6539E3D4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47C237C4-7012-452D-BF89-8F252362D24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361FD6E-889E-46B1-987F-0E4506AC09B2}" type="slidenum">
              <a:rPr lang="en-US" altLang="en-US" smtClean="0"/>
              <a:pPr>
                <a:spcBef>
                  <a:spcPct val="0"/>
                </a:spcBef>
              </a:pPr>
              <a:t>1</a:t>
            </a:fld>
            <a:endParaRPr lang="en-US" altLang="en-US"/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823DA871-0495-40E1-A155-12EB2EF949E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68825" cy="3427412"/>
          </a:xfrm>
          <a:ln/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5A4C7C4B-DF6B-41F6-909D-5D392DD1E3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3213"/>
          </a:xfrm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>
            <a:extLst>
              <a:ext uri="{FF2B5EF4-FFF2-40B4-BE49-F238E27FC236}">
                <a16:creationId xmlns:a16="http://schemas.microsoft.com/office/drawing/2014/main" id="{E82A0911-4D3C-4825-90A2-E0161F4896D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F37346A-E293-4F0E-A4F7-8311386036F3}" type="slidenum">
              <a:rPr lang="en-US" altLang="en-US" smtClean="0"/>
              <a:pPr>
                <a:spcBef>
                  <a:spcPct val="0"/>
                </a:spcBef>
              </a:pPr>
              <a:t>5</a:t>
            </a:fld>
            <a:endParaRPr lang="en-US" altLang="en-US"/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82502323-8F21-4277-B889-7DB4EE1DB17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E7227D4D-F14D-49DA-B6B4-AC18580EB8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>
            <a:extLst>
              <a:ext uri="{FF2B5EF4-FFF2-40B4-BE49-F238E27FC236}">
                <a16:creationId xmlns:a16="http://schemas.microsoft.com/office/drawing/2014/main" id="{D3980AE2-6A96-4E27-A4A3-387464699E0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08B36AC-256A-4D0E-A025-26990BC7067E}" type="slidenum">
              <a:rPr lang="en-US" altLang="en-US" smtClean="0"/>
              <a:pPr>
                <a:spcBef>
                  <a:spcPct val="0"/>
                </a:spcBef>
              </a:pPr>
              <a:t>6</a:t>
            </a:fld>
            <a:endParaRPr lang="en-US" altLang="en-US"/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3AB424F5-0A4B-4C7D-BAFE-6282D2B4B00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DC331B18-9FE6-4E32-8506-F0C258B572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C001A6A3-B78B-4716-A84C-E492B44BC6D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3DAD63C-9498-4DBB-9EBC-CDAD6CB0EA1D}" type="slidenum">
              <a:rPr lang="en-US" altLang="en-US" smtClean="0"/>
              <a:pPr>
                <a:spcBef>
                  <a:spcPct val="0"/>
                </a:spcBef>
              </a:pPr>
              <a:t>7</a:t>
            </a:fld>
            <a:endParaRPr lang="en-US" altLang="en-US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C6041F46-9D94-4B57-9FCA-BB346BEB0B6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54CA0D85-06CD-4555-9308-79BC3A2049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F76C219F-F462-4441-B310-3D82ADDEAF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006D5B6-5E73-4DD8-9F15-6785D53E36EA}" type="slidenum">
              <a:rPr lang="en-US" altLang="en-US" smtClean="0"/>
              <a:pPr>
                <a:spcBef>
                  <a:spcPct val="0"/>
                </a:spcBef>
              </a:pPr>
              <a:t>8</a:t>
            </a:fld>
            <a:endParaRPr lang="en-US" altLang="en-US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3B45515F-99F4-4726-A2F3-FA22F7E3411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1C849A94-A42B-4872-9670-6D0C51B8B3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>
            <a:extLst>
              <a:ext uri="{FF2B5EF4-FFF2-40B4-BE49-F238E27FC236}">
                <a16:creationId xmlns:a16="http://schemas.microsoft.com/office/drawing/2014/main" id="{B8E1F6A1-695C-42B5-AE16-A0F6F4A665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FA7FB66-C882-4B01-AA5D-A9F657EFB0F6}" type="slidenum">
              <a:rPr lang="en-US" altLang="en-US" smtClean="0"/>
              <a:pPr>
                <a:spcBef>
                  <a:spcPct val="0"/>
                </a:spcBef>
              </a:pPr>
              <a:t>18</a:t>
            </a:fld>
            <a:endParaRPr lang="en-US" altLang="en-US"/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AB73B1C4-037B-4105-A88D-CAE7C35B3E6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7088A185-B45F-4342-9EF1-DA1E174A90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id="{22BF2461-7CFF-4861-AC7D-BB8CF098BCD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3362020-BFF0-472D-9BC1-2CD42DE95DFC}" type="slidenum">
              <a:rPr lang="en-US" altLang="en-US" smtClean="0"/>
              <a:pPr>
                <a:spcBef>
                  <a:spcPct val="0"/>
                </a:spcBef>
              </a:pPr>
              <a:t>19</a:t>
            </a:fld>
            <a:endParaRPr lang="en-US" altLang="en-US"/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97B930B7-3FD1-4565-BDB9-2A23E6A994E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4D8D2F1F-1754-4993-80F1-1F0083EFCC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>
            <a:extLst>
              <a:ext uri="{FF2B5EF4-FFF2-40B4-BE49-F238E27FC236}">
                <a16:creationId xmlns:a16="http://schemas.microsoft.com/office/drawing/2014/main" id="{32F9E8E5-E16D-4833-A324-42C495C272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79D1C3F-C419-4151-AE94-AA942856A5F4}" type="slidenum">
              <a:rPr lang="en-US" altLang="en-US" smtClean="0"/>
              <a:pPr>
                <a:spcBef>
                  <a:spcPct val="0"/>
                </a:spcBef>
              </a:pPr>
              <a:t>20</a:t>
            </a:fld>
            <a:endParaRPr lang="en-US" altLang="en-US"/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9A211908-836D-4DF1-A916-FAFBD49A0DD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D5552222-A68E-42A9-AF9A-F0A5718B2A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>
            <a:extLst>
              <a:ext uri="{FF2B5EF4-FFF2-40B4-BE49-F238E27FC236}">
                <a16:creationId xmlns:a16="http://schemas.microsoft.com/office/drawing/2014/main" id="{6BF9A523-CCB5-4B1E-915D-C8A5437A1BB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CCE2F18-49D9-45B5-9CB1-CBC94AC46E87}" type="slidenum">
              <a:rPr lang="en-US" altLang="en-US" smtClean="0"/>
              <a:pPr>
                <a:spcBef>
                  <a:spcPct val="0"/>
                </a:spcBef>
              </a:pPr>
              <a:t>22</a:t>
            </a:fld>
            <a:endParaRPr lang="en-US" altLang="en-US"/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7C01A2C0-DB3F-4808-BCAA-0FBFF18AD9A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F3D52D95-351C-4B6C-87A6-A65425F343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A982B5B-E55D-4EFD-B45F-F3FC8FE5183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D83FDED-2012-4E25-B600-7634408C7B9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27F995F-2473-43FE-9998-E217DBC36FC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34B07E-B5F8-4DB1-A627-C406718EBF3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6978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0122019-B544-47DC-BA06-1D422897960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D4A0A88-B2EA-41A3-8140-E85C85014CB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DCF2D05-C746-4B77-A460-67C8DF67F75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A1FEC4-5F14-4028-9D0E-35CDE3139F8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4559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CE33FFA-2298-4A57-9869-3DAFEAA944E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036EF21-73F0-43BB-8B21-00473E0B588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FCD49AA-5CF7-4AB2-A2FA-A849FC742EF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356A3E-D3F6-4FB5-8476-59B7ED04533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6265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4352552-DAFF-4694-9466-20B135B267C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3B707D3-E430-44A3-A41C-C10C831EC7C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B1499D9-4249-4F95-9EA7-D0DE122EA43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C761FF-47C2-4536-8F98-0405D1150E2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4917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6E08715-A1E1-44B5-8787-8EFAFA9992D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1C11159-638D-41C6-AC7D-94FA116C926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585CE06-FCC4-4433-8B0F-EDE7A24FAAA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B9EC8C-608C-4075-9200-41C6E76123F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3155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089263-B0C5-467C-B61F-6AC0AA23C24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81C271-066B-42D3-8311-3287ABE84D8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F24C0C-7F2C-4D10-BA10-FDDBE29211F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B035F0-88A2-45BA-ADA5-E977A13360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8771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37033B3E-8A0D-46BD-AE32-D13FBBB5F5B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E8D5B991-3047-49E4-A74B-CB2107ED163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2F15EEEB-5620-417F-AB24-E5282FB251F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CF4FBF-40C9-4CD8-9EE4-877C2CB7765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2406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72E61A87-79E1-49EE-B03A-F36BE34023C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43BDA25-1EA7-492C-A43A-F5838CFEB12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F704868-80D5-464B-8486-22C14A61909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655B45-F4CA-48C7-918C-325144D97D1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929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B41455AD-CE25-47FD-915A-E617088F8E2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84876779-B1C0-4E99-AB43-7B196E0AC40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8AF5A04-2B3C-4856-BCE0-16C23F8FA65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7F263B-CF16-4CE6-A337-47EF2CE94A2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7595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AC7EA17-D269-4E7E-A0A4-38567B9780A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D1404C-83A1-42AA-8D93-6EC9492973C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136B0F6-B227-4880-9CC9-AAA257F525C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3ABAA1-DB50-417F-BF9E-63EDE6D7CB4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2092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B22D7B-9799-492C-918C-79E498B3F4B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F190EF-EF03-40AA-B4EC-EB5E2B70EF9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9E85CD9-DDB1-4707-9F76-FCC8522E92E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51C35C-9D2A-45FC-B8B6-EC7BBA07ADC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8511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1D217078-AFD0-4A03-8EE3-994EED17FF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E9AC431F-C9D6-4AEA-97A8-2A90ED4B7A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331F13EA-0F3E-4440-8907-FE23A4006859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AE7B8982-DA8C-42B9-9DBA-C9FB18735AD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A8F8DE29-7B76-496E-99C7-3B50C9FBCE5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EECE434A-3C1B-4285-B266-8F55E0A00D2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exchange.colorado.edu/exchweb/bin/redir.asp?URL=http://www.cisco.com/en/US/products/ps6366/products_configuration_guide_book09186a00806b0077.html" TargetMode="External"/><Relationship Id="rId2" Type="http://schemas.openxmlformats.org/officeDocument/2006/relationships/hyperlink" Target="https://exchange.colorado.edu/exchweb/bin/redir.asp?URL=http://www.ciscosystems.com/en/US/products/ps6366/products_configuration_example09186a0080665cdf.s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xchange.colorado.edu/exchweb/bin/redir.asp?URL=http://www.ciscosystems.com/en/US/tech/tk722/tk809/technologies_configuration_example09186a008073c723.shtml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B0762464-FFEF-474E-A1CE-B70A8DB907C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17538" y="2011363"/>
            <a:ext cx="7773987" cy="1470025"/>
          </a:xfrm>
        </p:spPr>
        <p:txBody>
          <a:bodyPr/>
          <a:lstStyle/>
          <a:p>
            <a:pPr eaLnBrk="1" hangingPunct="1"/>
            <a:r>
              <a:rPr lang="en-US" altLang="en-US" dirty="0"/>
              <a:t>Telecom Systems Lab</a:t>
            </a:r>
            <a:br>
              <a:rPr lang="en-US" altLang="en-US" sz="3200" dirty="0"/>
            </a:br>
            <a:r>
              <a:rPr lang="en-US" altLang="en-US" dirty="0"/>
              <a:t>TLEN 5460</a:t>
            </a:r>
            <a:br>
              <a:rPr lang="en-US" altLang="en-US" dirty="0"/>
            </a:br>
            <a:br>
              <a:rPr lang="en-US" altLang="en-US" dirty="0"/>
            </a:br>
            <a:r>
              <a:rPr lang="en-US" altLang="en-US" sz="3600" dirty="0"/>
              <a:t>Wireless LANs</a:t>
            </a:r>
            <a:endParaRPr lang="en-US" altLang="en-US" sz="4000" dirty="0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D0DCFE12-765F-4B03-BF5D-B2DB3F9F086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81125" y="4375150"/>
            <a:ext cx="6399213" cy="1752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altLang="en-US" sz="2000" dirty="0"/>
          </a:p>
          <a:p>
            <a:pPr eaLnBrk="1" hangingPunct="1">
              <a:lnSpc>
                <a:spcPct val="80000"/>
              </a:lnSpc>
            </a:pPr>
            <a:r>
              <a:rPr lang="en-US" altLang="en-US" sz="2000" dirty="0"/>
              <a:t>Jose Santos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dirty="0"/>
              <a:t>University of Colorado Boulder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dirty="0"/>
              <a:t>Network Engineering @ Computer </a:t>
            </a:r>
            <a:r>
              <a:rPr lang="en-US" altLang="en-US" sz="2000" dirty="0" err="1"/>
              <a:t>SCience</a:t>
            </a:r>
            <a:endParaRPr lang="en-US" altLang="en-US" sz="2000" dirty="0"/>
          </a:p>
          <a:p>
            <a:pPr eaLnBrk="1" hangingPunct="1">
              <a:lnSpc>
                <a:spcPct val="80000"/>
              </a:lnSpc>
            </a:pPr>
            <a:endParaRPr lang="en-US" altLang="en-US" sz="2000" dirty="0"/>
          </a:p>
          <a:p>
            <a:pPr eaLnBrk="1" hangingPunct="1">
              <a:lnSpc>
                <a:spcPct val="80000"/>
              </a:lnSpc>
            </a:pPr>
            <a:r>
              <a:rPr lang="en-US" altLang="en-US" sz="2000" dirty="0"/>
              <a:t>1/22/2020</a:t>
            </a:r>
          </a:p>
          <a:p>
            <a:pPr eaLnBrk="1" hangingPunct="1">
              <a:lnSpc>
                <a:spcPct val="80000"/>
              </a:lnSpc>
            </a:pPr>
            <a:endParaRPr lang="en-US" altLang="en-US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4A9C94BE-AC79-452B-A3C7-8A92119D6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Travel</a:t>
            </a:r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A0921E70-23E5-4A6D-A4BF-F638733A2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/>
              <a:t>Airlines, commuter rail lines and even ferry boats are now offering wireless data access</a:t>
            </a:r>
          </a:p>
          <a:p>
            <a:r>
              <a:rPr lang="en-US" altLang="en-US" sz="2400"/>
              <a:t>Airlines use wireless technology for communication with aircraft and even for flight maintenance</a:t>
            </a:r>
          </a:p>
          <a:p>
            <a:r>
              <a:rPr lang="en-US" altLang="en-US" sz="2400" i="1"/>
              <a:t>Vehicle-to-vehicle (V2V) </a:t>
            </a:r>
            <a:r>
              <a:rPr lang="en-US" altLang="en-US" sz="2400"/>
              <a:t>communications uses both GPS and wireless to create a network that allows cars to communicate with one another</a:t>
            </a:r>
          </a:p>
          <a:p>
            <a:pPr lvl="1"/>
            <a:r>
              <a:rPr lang="en-US" altLang="en-US" sz="2400"/>
              <a:t>Can alert drivers of accidents or traffic hazards ahead of them</a:t>
            </a:r>
          </a:p>
          <a:p>
            <a:pPr lvl="1"/>
            <a:r>
              <a:rPr lang="en-US" altLang="en-US" sz="2400"/>
              <a:t>Can also be used to control traffic jams</a:t>
            </a:r>
          </a:p>
        </p:txBody>
      </p:sp>
      <p:sp>
        <p:nvSpPr>
          <p:cNvPr id="19460" name="Slide Number Placeholder 4">
            <a:extLst>
              <a:ext uri="{FF2B5EF4-FFF2-40B4-BE49-F238E27FC236}">
                <a16:creationId xmlns:a16="http://schemas.microsoft.com/office/drawing/2014/main" id="{433557D6-1D44-4161-913B-CDFA4E5F3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4360431-0432-4D91-9ABC-4DDAA9042812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4B07A747-EC25-463B-85AC-F4AE2FDC7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Public Safety</a:t>
            </a:r>
          </a:p>
        </p:txBody>
      </p:sp>
      <p:sp>
        <p:nvSpPr>
          <p:cNvPr id="20483" name="Content Placeholder 2">
            <a:extLst>
              <a:ext uri="{FF2B5EF4-FFF2-40B4-BE49-F238E27FC236}">
                <a16:creationId xmlns:a16="http://schemas.microsoft.com/office/drawing/2014/main" id="{A0AC2769-19AB-4590-8AB4-6B7E4C592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Public safety departments using WLANs to communicate information with public safety vehicles</a:t>
            </a:r>
          </a:p>
          <a:p>
            <a:pPr lvl="1"/>
            <a:r>
              <a:rPr lang="en-US" altLang="en-US"/>
              <a:t>Large volumes of data can be quickly downloaded to vehicles</a:t>
            </a:r>
          </a:p>
          <a:p>
            <a:pPr lvl="2"/>
            <a:r>
              <a:rPr lang="en-US" altLang="en-US"/>
              <a:t>e.g., building floor plans, photographs of criminal suspects, and maps</a:t>
            </a:r>
          </a:p>
        </p:txBody>
      </p:sp>
      <p:sp>
        <p:nvSpPr>
          <p:cNvPr id="20484" name="Slide Number Placeholder 4">
            <a:extLst>
              <a:ext uri="{FF2B5EF4-FFF2-40B4-BE49-F238E27FC236}">
                <a16:creationId xmlns:a16="http://schemas.microsoft.com/office/drawing/2014/main" id="{284F324B-116E-44F6-8B12-00619A00E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2EBAB91-2EE2-4727-9D3E-D80E6B693D9F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B36AFCF5-F279-4959-A876-31935CF21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Health Care</a:t>
            </a:r>
          </a:p>
        </p:txBody>
      </p:sp>
      <p:sp>
        <p:nvSpPr>
          <p:cNvPr id="21507" name="Content Placeholder 2">
            <a:extLst>
              <a:ext uri="{FF2B5EF4-FFF2-40B4-BE49-F238E27FC236}">
                <a16:creationId xmlns:a16="http://schemas.microsoft.com/office/drawing/2014/main" id="{104406BB-EECC-483C-A21A-4DC7196D8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Wireless LAN point-of-care computer systems allow medical staff to access and update patient records immediately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Document patient’s medication administration immediately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Extensive use of RFID tags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Identify healthcare professionals, patients, medications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System verifies that medication being administered to correct patient in correct dosage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Eliminates potential errors and documentation inefficiencies</a:t>
            </a:r>
          </a:p>
        </p:txBody>
      </p:sp>
      <p:sp>
        <p:nvSpPr>
          <p:cNvPr id="21508" name="Slide Number Placeholder 4">
            <a:extLst>
              <a:ext uri="{FF2B5EF4-FFF2-40B4-BE49-F238E27FC236}">
                <a16:creationId xmlns:a16="http://schemas.microsoft.com/office/drawing/2014/main" id="{D1BAC5AD-9F2E-455E-BA9F-78414A1CB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5DB8A2F-016A-432E-9A83-F63F26B57A7C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78301203-F88E-41AC-ACE0-EFD125C9A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Health Care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C31F5-180D-4223-85ED-4A048DD2C3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Documentation process takes place at bedside where care delivered</a:t>
            </a:r>
          </a:p>
          <a:p>
            <a:pPr lvl="1">
              <a:defRPr/>
            </a:pPr>
            <a:r>
              <a:rPr lang="en-US" dirty="0"/>
              <a:t>Improves accuracy</a:t>
            </a:r>
          </a:p>
          <a:p>
            <a:pPr>
              <a:defRPr/>
            </a:pPr>
            <a:r>
              <a:rPr lang="en-US" dirty="0"/>
              <a:t>Hospital personnel have real-time access to latest medication and patient status information</a:t>
            </a:r>
          </a:p>
          <a:p>
            <a:pPr>
              <a:defRPr/>
            </a:pPr>
            <a:r>
              <a:rPr lang="en-US" dirty="0"/>
              <a:t>Wireless technology also used in other medical areas:</a:t>
            </a:r>
          </a:p>
          <a:p>
            <a:pPr lvl="1">
              <a:defRPr/>
            </a:pPr>
            <a:r>
              <a:rPr lang="en-US" dirty="0"/>
              <a:t>e.g., video pills</a:t>
            </a:r>
          </a:p>
          <a:p>
            <a:pPr marL="0" indent="0">
              <a:buFontTx/>
              <a:buNone/>
              <a:defRPr/>
            </a:pPr>
            <a:endParaRPr lang="en-US" dirty="0"/>
          </a:p>
        </p:txBody>
      </p:sp>
      <p:sp>
        <p:nvSpPr>
          <p:cNvPr id="22532" name="Slide Number Placeholder 4">
            <a:extLst>
              <a:ext uri="{FF2B5EF4-FFF2-40B4-BE49-F238E27FC236}">
                <a16:creationId xmlns:a16="http://schemas.microsoft.com/office/drawing/2014/main" id="{D954F771-DAAF-41F1-A070-DA5D11569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941BCE0-4C4B-45A7-B00A-AFE321C8F0E0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5328E-9DF2-4392-99D3-B14F31543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Wireless Advantages and Disadvantages: 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AE8BC-8D3F-40AB-9420-43F372466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400" b="1" dirty="0"/>
              <a:t>Mobility: </a:t>
            </a:r>
            <a:r>
              <a:rPr lang="en-US" sz="2400" dirty="0"/>
              <a:t>Primary advantage of wireless technology</a:t>
            </a:r>
          </a:p>
          <a:p>
            <a:pPr lvl="1">
              <a:defRPr/>
            </a:pPr>
            <a:r>
              <a:rPr lang="en-US" sz="2400" dirty="0"/>
              <a:t>Enables individuals to use devices no matter where users roam within range of network</a:t>
            </a:r>
          </a:p>
          <a:p>
            <a:pPr lvl="1">
              <a:defRPr/>
            </a:pPr>
            <a:r>
              <a:rPr lang="en-US" sz="2400" dirty="0"/>
              <a:t>Increasingly mobile workforce is characteristic of today’s business world</a:t>
            </a:r>
          </a:p>
          <a:p>
            <a:pPr lvl="1">
              <a:defRPr/>
            </a:pPr>
            <a:r>
              <a:rPr lang="en-US" sz="2400" dirty="0"/>
              <a:t>WLANs give mobile workers freedom while allowing them to access network resources</a:t>
            </a:r>
          </a:p>
          <a:p>
            <a:pPr lvl="1">
              <a:defRPr/>
            </a:pPr>
            <a:r>
              <a:rPr lang="en-US" sz="2400" dirty="0"/>
              <a:t>“Flatter” organizations: WLANs give team-based workers ability to access network resources needed while collaborating in team environment</a:t>
            </a:r>
          </a:p>
          <a:p>
            <a:pPr marL="0" indent="0">
              <a:buFontTx/>
              <a:buNone/>
              <a:defRPr/>
            </a:pPr>
            <a:endParaRPr lang="en-US" dirty="0"/>
          </a:p>
        </p:txBody>
      </p:sp>
      <p:sp>
        <p:nvSpPr>
          <p:cNvPr id="23556" name="Slide Number Placeholder 4">
            <a:extLst>
              <a:ext uri="{FF2B5EF4-FFF2-40B4-BE49-F238E27FC236}">
                <a16:creationId xmlns:a16="http://schemas.microsoft.com/office/drawing/2014/main" id="{1B02D5DF-3AD9-482D-90EE-AA169E799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A6B777E-DDD8-4A8E-BA7C-1821C1D0BAC3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56B5B-9121-4842-95EE-0D43F9DE9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Wireless Advantages and Disadvantages: 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BC315-B2A3-4870-A830-2CF6BD437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b="1" dirty="0"/>
              <a:t>Access</a:t>
            </a:r>
            <a:r>
              <a:rPr lang="en-US" dirty="0"/>
              <a:t>: wireless can provide network access to areas where previously none existed</a:t>
            </a:r>
          </a:p>
          <a:p>
            <a:pPr lvl="1">
              <a:defRPr/>
            </a:pPr>
            <a:r>
              <a:rPr lang="en-US" b="1" dirty="0"/>
              <a:t>Hotspot</a:t>
            </a:r>
            <a:r>
              <a:rPr lang="en-US" dirty="0"/>
              <a:t>: Locations where wireless data services are available</a:t>
            </a:r>
          </a:p>
          <a:p>
            <a:pPr lvl="1">
              <a:defRPr/>
            </a:pPr>
            <a:r>
              <a:rPr lang="en-US" b="1" dirty="0"/>
              <a:t>Municipal networks</a:t>
            </a:r>
            <a:r>
              <a:rPr lang="en-US" dirty="0"/>
              <a:t>: hotspots typically found in downtown areas, parks and recreation areas and other high-traffic areas</a:t>
            </a:r>
          </a:p>
          <a:p>
            <a:pPr lvl="1">
              <a:defRPr/>
            </a:pPr>
            <a:r>
              <a:rPr lang="en-US" dirty="0"/>
              <a:t>Advantages of municipal networks:</a:t>
            </a:r>
          </a:p>
          <a:p>
            <a:pPr lvl="2">
              <a:defRPr/>
            </a:pPr>
            <a:r>
              <a:rPr lang="en-US" dirty="0"/>
              <a:t>More attractive to businesses</a:t>
            </a:r>
          </a:p>
          <a:p>
            <a:pPr lvl="2">
              <a:defRPr/>
            </a:pPr>
            <a:r>
              <a:rPr lang="en-US" dirty="0"/>
              <a:t>Local police, fire, and municipal workers can use them</a:t>
            </a:r>
          </a:p>
          <a:p>
            <a:pPr lvl="2">
              <a:defRPr/>
            </a:pPr>
            <a:r>
              <a:rPr lang="en-US" dirty="0"/>
              <a:t>Provide high speed Internet access for free or low cost</a:t>
            </a:r>
          </a:p>
        </p:txBody>
      </p:sp>
      <p:sp>
        <p:nvSpPr>
          <p:cNvPr id="24580" name="Slide Number Placeholder 4">
            <a:extLst>
              <a:ext uri="{FF2B5EF4-FFF2-40B4-BE49-F238E27FC236}">
                <a16:creationId xmlns:a16="http://schemas.microsoft.com/office/drawing/2014/main" id="{00642EA0-C912-4131-84E0-F727281F2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6A72BF1-4139-4A06-9633-77AE01F0A30A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2FF04-BF85-4BA6-BDEF-0DCF8EEE4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Wireless Advantages and Disadvantages: Advantages</a:t>
            </a:r>
          </a:p>
        </p:txBody>
      </p:sp>
      <p:sp>
        <p:nvSpPr>
          <p:cNvPr id="25603" name="Content Placeholder 2">
            <a:extLst>
              <a:ext uri="{FF2B5EF4-FFF2-40B4-BE49-F238E27FC236}">
                <a16:creationId xmlns:a16="http://schemas.microsoft.com/office/drawing/2014/main" id="{BB8FA415-3742-426A-A262-69B9A8FF6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b="1"/>
              <a:t>Connectivity</a:t>
            </a:r>
            <a:r>
              <a:rPr lang="en-US" altLang="en-US" sz="2400"/>
              <a:t>: Wireless technologies can provide improved service, extend the reach of networks, and provide a less expensive alternative to wired technologies</a:t>
            </a:r>
          </a:p>
          <a:p>
            <a:pPr lvl="1"/>
            <a:r>
              <a:rPr lang="en-US" altLang="en-US" sz="2400" b="1"/>
              <a:t>Wireless ISP</a:t>
            </a:r>
            <a:r>
              <a:rPr lang="en-US" altLang="en-US" sz="2400"/>
              <a:t>: provides wireless data access directly to the home instead of a cable or DSL provider</a:t>
            </a:r>
          </a:p>
          <a:p>
            <a:pPr lvl="1"/>
            <a:r>
              <a:rPr lang="en-US" altLang="en-US" sz="2400" b="1"/>
              <a:t>Backhaul connection</a:t>
            </a:r>
            <a:r>
              <a:rPr lang="en-US" altLang="en-US" sz="2400"/>
              <a:t>: an organization’s internal infrastructure connection between two or more remote locations</a:t>
            </a:r>
          </a:p>
          <a:p>
            <a:pPr lvl="2"/>
            <a:r>
              <a:rPr lang="en-US" altLang="en-US"/>
              <a:t>Wireless networks can be used eliminating the costs associated with leasing lines or installing fiber optic cables</a:t>
            </a:r>
          </a:p>
        </p:txBody>
      </p:sp>
      <p:sp>
        <p:nvSpPr>
          <p:cNvPr id="25604" name="Slide Number Placeholder 4">
            <a:extLst>
              <a:ext uri="{FF2B5EF4-FFF2-40B4-BE49-F238E27FC236}">
                <a16:creationId xmlns:a16="http://schemas.microsoft.com/office/drawing/2014/main" id="{F166C60A-416A-4349-9933-65E2D89AD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63EF29D-1697-45D8-8F69-16352F022557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69B4D-68B4-4A00-B252-BFB187AB0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Wireless Advantages and Disadvantages: 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7D63B-35F6-4754-97FE-89EBB8847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b="1" dirty="0"/>
              <a:t>Deployment: </a:t>
            </a:r>
            <a:r>
              <a:rPr lang="en-US" dirty="0"/>
              <a:t>Installing network cabling in older/historic buildings difficult and costly</a:t>
            </a:r>
          </a:p>
          <a:p>
            <a:pPr lvl="1">
              <a:defRPr/>
            </a:pPr>
            <a:r>
              <a:rPr lang="en-US" dirty="0"/>
              <a:t>Wireless LAN is ideal solution</a:t>
            </a:r>
          </a:p>
          <a:p>
            <a:pPr lvl="1">
              <a:defRPr/>
            </a:pPr>
            <a:r>
              <a:rPr lang="en-US" dirty="0"/>
              <a:t>Eliminating need for cabling results in cost savings</a:t>
            </a:r>
          </a:p>
          <a:p>
            <a:pPr lvl="2">
              <a:defRPr/>
            </a:pPr>
            <a:r>
              <a:rPr lang="en-US" dirty="0"/>
              <a:t>Significant time savings as well</a:t>
            </a:r>
          </a:p>
          <a:p>
            <a:pPr lvl="1">
              <a:defRPr/>
            </a:pPr>
            <a:r>
              <a:rPr lang="en-US" dirty="0"/>
              <a:t>Allows offices to reorganize easily</a:t>
            </a:r>
          </a:p>
          <a:p>
            <a:pPr lvl="1">
              <a:defRPr/>
            </a:pPr>
            <a:r>
              <a:rPr lang="en-US" dirty="0"/>
              <a:t>Wireless LAN technology eliminates certain types of cable failures and increases overall network reliability</a:t>
            </a:r>
          </a:p>
          <a:p>
            <a:pPr marL="0" indent="0">
              <a:buFontTx/>
              <a:buNone/>
              <a:defRPr/>
            </a:pPr>
            <a:endParaRPr lang="en-US" dirty="0"/>
          </a:p>
        </p:txBody>
      </p:sp>
      <p:sp>
        <p:nvSpPr>
          <p:cNvPr id="26628" name="Slide Number Placeholder 4">
            <a:extLst>
              <a:ext uri="{FF2B5EF4-FFF2-40B4-BE49-F238E27FC236}">
                <a16:creationId xmlns:a16="http://schemas.microsoft.com/office/drawing/2014/main" id="{E1A6B195-1BA8-4F71-A218-A2C6C65F4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8A59694-C375-4BF7-96F8-AE3E7312D005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>
            <a:extLst>
              <a:ext uri="{FF2B5EF4-FFF2-40B4-BE49-F238E27FC236}">
                <a16:creationId xmlns:a16="http://schemas.microsoft.com/office/drawing/2014/main" id="{E469BF0A-24EF-4F00-A517-94C5F6317C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Wireless Advantages and Disadvantages: Disadvantages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4112AE25-2D7B-46CA-BEAE-1F03B9CC8D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/>
              <a:t>Security: </a:t>
            </a:r>
            <a:r>
              <a:rPr lang="en-US" altLang="en-US"/>
              <a:t>Wireless signals broadcast in open air</a:t>
            </a:r>
          </a:p>
          <a:p>
            <a:pPr lvl="1"/>
            <a:r>
              <a:rPr lang="en-US" altLang="en-US"/>
              <a:t>Security for wireless LANs is prime concern</a:t>
            </a:r>
          </a:p>
          <a:p>
            <a:pPr lvl="2"/>
            <a:r>
              <a:rPr lang="en-US" altLang="en-US"/>
              <a:t>Unauthorized users might access network</a:t>
            </a:r>
          </a:p>
          <a:p>
            <a:pPr lvl="3"/>
            <a:r>
              <a:rPr lang="en-US" altLang="en-US"/>
              <a:t>Can often pick up signal outside the building</a:t>
            </a:r>
          </a:p>
          <a:p>
            <a:pPr lvl="2"/>
            <a:r>
              <a:rPr lang="en-US" altLang="en-US"/>
              <a:t>Attackers might view transmitted data</a:t>
            </a:r>
          </a:p>
          <a:p>
            <a:pPr lvl="2"/>
            <a:r>
              <a:rPr lang="en-US" altLang="en-US"/>
              <a:t>Employees could compromise network security</a:t>
            </a:r>
          </a:p>
          <a:p>
            <a:pPr lvl="3"/>
            <a:r>
              <a:rPr lang="en-US" altLang="en-US"/>
              <a:t> could install rogue access points</a:t>
            </a:r>
          </a:p>
          <a:p>
            <a:pPr lvl="2"/>
            <a:r>
              <a:rPr lang="en-US" altLang="en-US"/>
              <a:t>Attackers could easily crack existing wireless security</a:t>
            </a:r>
          </a:p>
          <a:p>
            <a:pPr lvl="3"/>
            <a:r>
              <a:rPr lang="en-US" altLang="en-US"/>
              <a:t>Older wireless products have very weak security features</a:t>
            </a:r>
          </a:p>
        </p:txBody>
      </p:sp>
      <p:sp>
        <p:nvSpPr>
          <p:cNvPr id="27652" name="Slide Number Placeholder 4">
            <a:extLst>
              <a:ext uri="{FF2B5EF4-FFF2-40B4-BE49-F238E27FC236}">
                <a16:creationId xmlns:a16="http://schemas.microsoft.com/office/drawing/2014/main" id="{F7132586-7950-4B2A-A0C7-34F6528E0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78CE046-BE86-47DE-9420-D3C67506FDD8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>
            <a:extLst>
              <a:ext uri="{FF2B5EF4-FFF2-40B4-BE49-F238E27FC236}">
                <a16:creationId xmlns:a16="http://schemas.microsoft.com/office/drawing/2014/main" id="{DA80B60C-C59A-4F36-BB96-D5A6B24313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Wireless Advantages and Disadvantages: Disadvantages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507BBA44-416F-4B5B-B0FE-7BF8FCA9B0D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3400" y="1905000"/>
            <a:ext cx="8077200" cy="4419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b="1"/>
              <a:t>Radio Signal Interference: </a:t>
            </a:r>
            <a:r>
              <a:rPr lang="en-US" altLang="en-US" sz="2400"/>
              <a:t>Signals from other devices can disrupt wireless transmissions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e.g., Microwave ovens, elevator motors, photocopying machines, theft protection devices, cordless telephones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Physical interference</a:t>
            </a:r>
          </a:p>
          <a:p>
            <a:pPr lvl="2">
              <a:lnSpc>
                <a:spcPct val="90000"/>
              </a:lnSpc>
            </a:pPr>
            <a:r>
              <a:rPr lang="en-US" altLang="en-US" sz="2000"/>
              <a:t>Outdoor </a:t>
            </a:r>
          </a:p>
          <a:p>
            <a:pPr>
              <a:lnSpc>
                <a:spcPct val="90000"/>
              </a:lnSpc>
            </a:pPr>
            <a:r>
              <a:rPr lang="en-US" altLang="en-US" sz="2400" b="1"/>
              <a:t>Range of Coverage:</a:t>
            </a:r>
            <a:r>
              <a:rPr lang="en-US" altLang="en-US" sz="2400"/>
              <a:t> Some wireless signals only have a range of 10 feet while others extend to over 350 feet</a:t>
            </a:r>
          </a:p>
          <a:p>
            <a:pPr>
              <a:lnSpc>
                <a:spcPct val="90000"/>
              </a:lnSpc>
            </a:pPr>
            <a:r>
              <a:rPr lang="en-US" altLang="en-US" sz="2400" b="1"/>
              <a:t>Slow Speed: </a:t>
            </a:r>
            <a:r>
              <a:rPr lang="en-US" altLang="en-US" sz="2400"/>
              <a:t>a packet moving through a wireless network is slower than it would be on a wired network</a:t>
            </a:r>
          </a:p>
        </p:txBody>
      </p:sp>
      <p:sp>
        <p:nvSpPr>
          <p:cNvPr id="29700" name="Slide Number Placeholder 4">
            <a:extLst>
              <a:ext uri="{FF2B5EF4-FFF2-40B4-BE49-F238E27FC236}">
                <a16:creationId xmlns:a16="http://schemas.microsoft.com/office/drawing/2014/main" id="{55CBC689-FA38-4315-9DB5-252F3EE6E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4D96947-C2A6-4AD4-B185-9D03B40775A0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CD0F5091-6A7A-49CE-BD67-B64D00B0D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Review</a:t>
            </a:r>
          </a:p>
        </p:txBody>
      </p:sp>
      <p:sp>
        <p:nvSpPr>
          <p:cNvPr id="6147" name="Content Placeholder 2">
            <a:extLst>
              <a:ext uri="{FF2B5EF4-FFF2-40B4-BE49-F238E27FC236}">
                <a16:creationId xmlns:a16="http://schemas.microsoft.com/office/drawing/2014/main" id="{ADD67BBE-8369-4944-B0D2-1F0D872442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775" y="1295400"/>
            <a:ext cx="8229600" cy="4708525"/>
          </a:xfrm>
        </p:spPr>
        <p:txBody>
          <a:bodyPr/>
          <a:lstStyle/>
          <a:p>
            <a:r>
              <a:rPr lang="en-US" altLang="en-US"/>
              <a:t>STP</a:t>
            </a:r>
          </a:p>
          <a:p>
            <a:pPr lvl="1"/>
            <a:r>
              <a:rPr lang="en-US" altLang="en-US"/>
              <a:t>Purpose?</a:t>
            </a:r>
          </a:p>
          <a:p>
            <a:pPr lvl="1"/>
            <a:r>
              <a:rPr lang="en-US" altLang="en-US"/>
              <a:t>Root bridge</a:t>
            </a:r>
          </a:p>
          <a:p>
            <a:pPr lvl="1"/>
            <a:r>
              <a:rPr lang="en-US" altLang="en-US"/>
              <a:t>Root port</a:t>
            </a:r>
          </a:p>
          <a:p>
            <a:pPr lvl="1"/>
            <a:r>
              <a:rPr lang="en-US" altLang="en-US"/>
              <a:t>Designated port</a:t>
            </a:r>
          </a:p>
          <a:p>
            <a:r>
              <a:rPr lang="en-US" altLang="en-US"/>
              <a:t>VLANs</a:t>
            </a:r>
          </a:p>
          <a:p>
            <a:pPr lvl="1"/>
            <a:r>
              <a:rPr lang="en-US" altLang="en-US"/>
              <a:t>Purpose?</a:t>
            </a:r>
          </a:p>
          <a:p>
            <a:pPr lvl="1"/>
            <a:r>
              <a:rPr lang="en-US" altLang="en-US"/>
              <a:t>Sub-interfaces</a:t>
            </a:r>
          </a:p>
          <a:p>
            <a:pPr lvl="1"/>
            <a:r>
              <a:rPr lang="en-US" altLang="en-US"/>
              <a:t>Trunks</a:t>
            </a:r>
          </a:p>
          <a:p>
            <a:pPr lvl="1"/>
            <a:r>
              <a:rPr lang="en-US" altLang="en-US"/>
              <a:t>InterVLAN routing</a:t>
            </a:r>
          </a:p>
        </p:txBody>
      </p:sp>
      <p:sp>
        <p:nvSpPr>
          <p:cNvPr id="6148" name="Slide Number Placeholder 1">
            <a:extLst>
              <a:ext uri="{FF2B5EF4-FFF2-40B4-BE49-F238E27FC236}">
                <a16:creationId xmlns:a16="http://schemas.microsoft.com/office/drawing/2014/main" id="{EA83D9E1-678C-4E2D-9868-205611C84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449FC13-ED16-4C82-8E18-53EB05B2C423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F8F5AAD8-F11F-4062-83BA-C92EA2F814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Types of Wireless Networks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7F9DA91A-C21A-4A1C-B3EA-A9D28793D18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Four broad categories:</a:t>
            </a:r>
          </a:p>
          <a:p>
            <a:pPr lvl="1"/>
            <a:r>
              <a:rPr lang="en-US" altLang="en-US"/>
              <a:t>Wireless personal area networks (WPAN)</a:t>
            </a:r>
          </a:p>
          <a:p>
            <a:pPr lvl="1"/>
            <a:r>
              <a:rPr lang="en-US" altLang="en-US"/>
              <a:t>Wireless local area networks (WLAN)</a:t>
            </a:r>
          </a:p>
          <a:p>
            <a:pPr lvl="1"/>
            <a:r>
              <a:rPr lang="en-US" altLang="en-US"/>
              <a:t>Wireless metropolitan area networks (WMAN)</a:t>
            </a:r>
          </a:p>
          <a:p>
            <a:pPr lvl="1"/>
            <a:r>
              <a:rPr lang="en-US" altLang="en-US"/>
              <a:t>Wireless wide area networks (WWAN)</a:t>
            </a:r>
          </a:p>
        </p:txBody>
      </p:sp>
      <p:sp>
        <p:nvSpPr>
          <p:cNvPr id="31748" name="Slide Number Placeholder 4">
            <a:extLst>
              <a:ext uri="{FF2B5EF4-FFF2-40B4-BE49-F238E27FC236}">
                <a16:creationId xmlns:a16="http://schemas.microsoft.com/office/drawing/2014/main" id="{AF29BD6B-CA0A-4E5B-A914-94A8E475A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344CF4F-0AB3-482E-B626-6BD8570204DE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557C7-D703-438D-8C9E-29141F6CA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Wireless Personal Area Network (WPAN)</a:t>
            </a:r>
          </a:p>
        </p:txBody>
      </p:sp>
      <p:sp>
        <p:nvSpPr>
          <p:cNvPr id="33795" name="Content Placeholder 2">
            <a:extLst>
              <a:ext uri="{FF2B5EF4-FFF2-40B4-BE49-F238E27FC236}">
                <a16:creationId xmlns:a16="http://schemas.microsoft.com/office/drawing/2014/main" id="{38AF7538-47C7-4CCA-B0AE-EC41DAB3D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WPAN: wireless network designed for hand-held and mobile devices</a:t>
            </a:r>
          </a:p>
          <a:p>
            <a:pPr lvl="1"/>
            <a:r>
              <a:rPr lang="en-US" altLang="en-US"/>
              <a:t>Slow transmission speeds</a:t>
            </a:r>
          </a:p>
          <a:p>
            <a:pPr lvl="1"/>
            <a:r>
              <a:rPr lang="en-US" altLang="en-US"/>
              <a:t>Close proximity to other devices (max distance is generally 33 feet)</a:t>
            </a:r>
          </a:p>
          <a:p>
            <a:r>
              <a:rPr lang="en-US" altLang="en-US"/>
              <a:t>Bluetooth – WPAN technology that uses short-range transmissions</a:t>
            </a:r>
          </a:p>
          <a:p>
            <a:pPr lvl="1"/>
            <a:r>
              <a:rPr lang="en-US" altLang="en-US"/>
              <a:t>Enables users to connect wirelessly to devices such as notebook/tablet computers, smartphones, and other portable devices</a:t>
            </a:r>
          </a:p>
        </p:txBody>
      </p:sp>
      <p:sp>
        <p:nvSpPr>
          <p:cNvPr id="33796" name="Slide Number Placeholder 4">
            <a:extLst>
              <a:ext uri="{FF2B5EF4-FFF2-40B4-BE49-F238E27FC236}">
                <a16:creationId xmlns:a16="http://schemas.microsoft.com/office/drawing/2014/main" id="{AAEB6C46-68A4-4017-AF2A-FE771E3B0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36C4821-16C9-4CBF-803D-B3EB83A89F08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>
            <a:extLst>
              <a:ext uri="{FF2B5EF4-FFF2-40B4-BE49-F238E27FC236}">
                <a16:creationId xmlns:a16="http://schemas.microsoft.com/office/drawing/2014/main" id="{BBD0820D-4E4B-4A78-93BA-09C93AE2B2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Wireless Local Area Networks (WLANs)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5B139174-14B7-478B-921F-E93BD34885A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WLAN: designed to replace or supplement a wired local area network (LAN)</a:t>
            </a:r>
          </a:p>
          <a:p>
            <a:r>
              <a:rPr lang="en-US" altLang="en-US"/>
              <a:t>Devices can communicate within 350 feet</a:t>
            </a:r>
          </a:p>
          <a:p>
            <a:r>
              <a:rPr lang="en-US" altLang="en-US"/>
              <a:t>Transmission speeds can range up to 600 Mbps (1 Gbps)</a:t>
            </a:r>
          </a:p>
        </p:txBody>
      </p:sp>
      <p:sp>
        <p:nvSpPr>
          <p:cNvPr id="34820" name="Slide Number Placeholder 4">
            <a:extLst>
              <a:ext uri="{FF2B5EF4-FFF2-40B4-BE49-F238E27FC236}">
                <a16:creationId xmlns:a16="http://schemas.microsoft.com/office/drawing/2014/main" id="{C77E6CD6-496C-40DD-B0D3-E631F3B88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1D1FAA7-15AE-437D-ADDE-6C484A4B8B2C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21A1A-170A-431D-B2B5-B211ACB2F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Wireless Metropolitan Area Network (WMAN)</a:t>
            </a:r>
          </a:p>
        </p:txBody>
      </p:sp>
      <p:sp>
        <p:nvSpPr>
          <p:cNvPr id="36867" name="Content Placeholder 2">
            <a:extLst>
              <a:ext uri="{FF2B5EF4-FFF2-40B4-BE49-F238E27FC236}">
                <a16:creationId xmlns:a16="http://schemas.microsoft.com/office/drawing/2014/main" id="{3D7A723F-3A15-4524-B5E5-2C2726AF3C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WMAN: designed for devices in a broader area of coverage or at higher speeds</a:t>
            </a:r>
          </a:p>
          <a:p>
            <a:r>
              <a:rPr lang="en-US" altLang="en-US"/>
              <a:t>A WMAN coverage area could range from several city blocks to an entire small city</a:t>
            </a:r>
          </a:p>
          <a:p>
            <a:r>
              <a:rPr lang="en-US" altLang="en-US"/>
              <a:t>Some WMAN technologies use light impulses to send and receive data</a:t>
            </a:r>
          </a:p>
        </p:txBody>
      </p:sp>
      <p:sp>
        <p:nvSpPr>
          <p:cNvPr id="36868" name="Slide Number Placeholder 4">
            <a:extLst>
              <a:ext uri="{FF2B5EF4-FFF2-40B4-BE49-F238E27FC236}">
                <a16:creationId xmlns:a16="http://schemas.microsoft.com/office/drawing/2014/main" id="{55185A17-2850-4A86-95EB-174D95228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2BA4F5B-0322-4F96-A585-F62389CE3A10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14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B62C9-1AEC-41B2-99EE-247172F3E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Wireless Wide Area Network (WWAN)</a:t>
            </a:r>
          </a:p>
        </p:txBody>
      </p:sp>
      <p:sp>
        <p:nvSpPr>
          <p:cNvPr id="37891" name="Content Placeholder 2">
            <a:extLst>
              <a:ext uri="{FF2B5EF4-FFF2-40B4-BE49-F238E27FC236}">
                <a16:creationId xmlns:a16="http://schemas.microsoft.com/office/drawing/2014/main" id="{790BB994-E213-490D-9CA6-B47A6604B4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WWAN: wireless data network that extends beyond the range of a WMAN</a:t>
            </a:r>
          </a:p>
          <a:p>
            <a:pPr lvl="1"/>
            <a:r>
              <a:rPr lang="en-US" altLang="en-US"/>
              <a:t>Can encompass multiple states, regions, or countries</a:t>
            </a:r>
          </a:p>
          <a:p>
            <a:pPr lvl="1"/>
            <a:r>
              <a:rPr lang="en-US" altLang="en-US"/>
              <a:t>Can even be a world-wide wireless data network</a:t>
            </a:r>
          </a:p>
          <a:p>
            <a:r>
              <a:rPr lang="en-US" altLang="en-US"/>
              <a:t>Long Term Evolution (LTE) modem provides wireless access several miles away from the transmission point at speeds up to 30 Mbps</a:t>
            </a:r>
          </a:p>
        </p:txBody>
      </p:sp>
      <p:sp>
        <p:nvSpPr>
          <p:cNvPr id="37892" name="Slide Number Placeholder 4">
            <a:extLst>
              <a:ext uri="{FF2B5EF4-FFF2-40B4-BE49-F238E27FC236}">
                <a16:creationId xmlns:a16="http://schemas.microsoft.com/office/drawing/2014/main" id="{F66DF822-B3C1-4250-AC22-0D4CA86F8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EA0C85E-A27A-4AAB-ACBC-6E91CBF51D17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en-US" sz="14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>
            <a:extLst>
              <a:ext uri="{FF2B5EF4-FFF2-40B4-BE49-F238E27FC236}">
                <a16:creationId xmlns:a16="http://schemas.microsoft.com/office/drawing/2014/main" id="{BCDCF48A-E17C-4988-B209-3788E4A19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Wireless Certifications</a:t>
            </a:r>
          </a:p>
        </p:txBody>
      </p:sp>
      <p:sp>
        <p:nvSpPr>
          <p:cNvPr id="38915" name="Content Placeholder 2">
            <a:extLst>
              <a:ext uri="{FF2B5EF4-FFF2-40B4-BE49-F238E27FC236}">
                <a16:creationId xmlns:a16="http://schemas.microsoft.com/office/drawing/2014/main" id="{B52A09E0-B184-4ECA-B080-0AF29A9A9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/>
              <a:t>Certified Wireless Network Professional (CWNP) organization </a:t>
            </a:r>
          </a:p>
          <a:p>
            <a:pPr lvl="1"/>
            <a:r>
              <a:rPr lang="en-US" altLang="en-US" sz="2400"/>
              <a:t>Goal: educate professionals in the technology of enterprise WLAN products</a:t>
            </a:r>
          </a:p>
          <a:p>
            <a:pPr lvl="1"/>
            <a:r>
              <a:rPr lang="en-US" altLang="en-US" sz="2400"/>
              <a:t>Help professionals manage a wireless LAN</a:t>
            </a:r>
          </a:p>
          <a:p>
            <a:r>
              <a:rPr lang="en-US" altLang="en-US" sz="2400"/>
              <a:t>CWNP offers multiple wireless LAN certifications</a:t>
            </a:r>
          </a:p>
          <a:p>
            <a:pPr lvl="1"/>
            <a:r>
              <a:rPr lang="en-US" altLang="en-US" sz="2400"/>
              <a:t>Certified Wireless Network Administrator (</a:t>
            </a:r>
            <a:r>
              <a:rPr lang="en-US" altLang="en-US" sz="2400" b="1"/>
              <a:t>CWNA</a:t>
            </a:r>
            <a:r>
              <a:rPr lang="en-US" altLang="en-US" sz="2400"/>
              <a:t>)</a:t>
            </a:r>
          </a:p>
          <a:p>
            <a:pPr lvl="2"/>
            <a:r>
              <a:rPr lang="en-US" altLang="en-US"/>
              <a:t>Foundation level wireless LAN certification for the CWNP program</a:t>
            </a:r>
          </a:p>
          <a:p>
            <a:r>
              <a:rPr lang="en-US" altLang="en-US"/>
              <a:t>CCNA-Wireless</a:t>
            </a:r>
          </a:p>
        </p:txBody>
      </p:sp>
      <p:sp>
        <p:nvSpPr>
          <p:cNvPr id="38916" name="Slide Number Placeholder 4">
            <a:extLst>
              <a:ext uri="{FF2B5EF4-FFF2-40B4-BE49-F238E27FC236}">
                <a16:creationId xmlns:a16="http://schemas.microsoft.com/office/drawing/2014/main" id="{C3DA8513-49AB-4571-9991-7BD67A351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825CAB2-BB6C-4E7D-830B-CD7B6BC0EA6D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en-US" sz="14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C81A9855-CEAA-4F7A-B110-29D3AA0F1D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Going Wireless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A9795E40-38E3-41BC-A08B-B3326EB59B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Mobility != Flexibility</a:t>
            </a:r>
          </a:p>
          <a:p>
            <a:pPr lvl="1" eaLnBrk="1" hangingPunct="1"/>
            <a:r>
              <a:rPr lang="en-US" altLang="en-US" sz="2400"/>
              <a:t>Easier at Layer 2 than Layer 3</a:t>
            </a:r>
          </a:p>
          <a:p>
            <a:pPr lvl="1" eaLnBrk="1" hangingPunct="1"/>
            <a:r>
              <a:rPr lang="en-US" altLang="en-US" sz="2400"/>
              <a:t>Roaming Users should stay on same subnet</a:t>
            </a:r>
          </a:p>
          <a:p>
            <a:pPr lvl="1" eaLnBrk="1" hangingPunct="1"/>
            <a:r>
              <a:rPr lang="en-US" altLang="en-US" sz="2400"/>
              <a:t>Extend an existing infrastructure</a:t>
            </a:r>
            <a:endParaRPr lang="en-US" altLang="en-US"/>
          </a:p>
          <a:p>
            <a:pPr eaLnBrk="1" hangingPunct="1"/>
            <a:endParaRPr lang="en-US" altLang="en-US" sz="2400"/>
          </a:p>
        </p:txBody>
      </p:sp>
      <p:sp>
        <p:nvSpPr>
          <p:cNvPr id="39940" name="Slide Number Placeholder 1">
            <a:extLst>
              <a:ext uri="{FF2B5EF4-FFF2-40B4-BE49-F238E27FC236}">
                <a16:creationId xmlns:a16="http://schemas.microsoft.com/office/drawing/2014/main" id="{FCF39A6F-054E-44CF-BFA6-EC1C02942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186B3AA-61A2-4ECC-B4A3-CD78D8FCD52A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en-US" sz="14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A6BCD6FF-582F-4FB4-9D71-748E8AC472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Radio Propagation Basics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9EF5D59E-CB4D-4A1C-B393-C4A12CAE17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Electro Magnetic Waves</a:t>
            </a:r>
          </a:p>
          <a:p>
            <a:pPr lvl="1" eaLnBrk="1" hangingPunct="1"/>
            <a:r>
              <a:rPr lang="en-US" altLang="en-US" sz="2000"/>
              <a:t>Sign Wave</a:t>
            </a:r>
          </a:p>
          <a:p>
            <a:pPr lvl="1" eaLnBrk="1" hangingPunct="1"/>
            <a:r>
              <a:rPr lang="en-US" altLang="en-US" sz="2000"/>
              <a:t>Positive &amp; Negative</a:t>
            </a:r>
          </a:p>
          <a:p>
            <a:pPr eaLnBrk="1" hangingPunct="1"/>
            <a:r>
              <a:rPr lang="en-US" altLang="en-US" sz="2400"/>
              <a:t>Spectrum (Licensed and Unlicensed)</a:t>
            </a:r>
          </a:p>
          <a:p>
            <a:pPr lvl="1" eaLnBrk="1" hangingPunct="1"/>
            <a:r>
              <a:rPr lang="en-US" altLang="en-US" sz="2000"/>
              <a:t>2.4 and 5 Ghz</a:t>
            </a:r>
          </a:p>
          <a:p>
            <a:pPr eaLnBrk="1" hangingPunct="1"/>
            <a:r>
              <a:rPr lang="en-US" altLang="en-US" sz="2400"/>
              <a:t>Interference</a:t>
            </a:r>
          </a:p>
          <a:p>
            <a:pPr eaLnBrk="1" hangingPunct="1"/>
            <a:r>
              <a:rPr lang="en-US" altLang="en-US" sz="2400"/>
              <a:t>Multi path Propagation </a:t>
            </a:r>
          </a:p>
          <a:p>
            <a:pPr eaLnBrk="1" hangingPunct="1"/>
            <a:r>
              <a:rPr lang="en-US" altLang="en-US" sz="2400"/>
              <a:t>Frequency vs. Line of Sight</a:t>
            </a:r>
          </a:p>
          <a:p>
            <a:pPr eaLnBrk="1" hangingPunct="1"/>
            <a:r>
              <a:rPr lang="en-US" altLang="en-US" sz="2400"/>
              <a:t>RF Attenuation</a:t>
            </a:r>
          </a:p>
          <a:p>
            <a:pPr eaLnBrk="1" hangingPunct="1"/>
            <a:r>
              <a:rPr lang="en-US" altLang="en-US" sz="2400"/>
              <a:t>Channel Selection</a:t>
            </a:r>
          </a:p>
          <a:p>
            <a:pPr eaLnBrk="1" hangingPunct="1"/>
            <a:r>
              <a:rPr lang="en-US" altLang="en-US" sz="2400"/>
              <a:t>Higher Frequencies / Lower Range / Noise / Throughput</a:t>
            </a:r>
          </a:p>
          <a:p>
            <a:pPr eaLnBrk="1" hangingPunct="1"/>
            <a:endParaRPr lang="en-US" altLang="en-US" sz="2400"/>
          </a:p>
        </p:txBody>
      </p:sp>
      <p:sp>
        <p:nvSpPr>
          <p:cNvPr id="40964" name="Slide Number Placeholder 1">
            <a:extLst>
              <a:ext uri="{FF2B5EF4-FFF2-40B4-BE49-F238E27FC236}">
                <a16:creationId xmlns:a16="http://schemas.microsoft.com/office/drawing/2014/main" id="{0625072F-C786-4993-A0BE-89D939595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33E595D-ED7A-40A2-87F5-BF86E2948975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en-US" sz="14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E23BC66B-C5BF-439B-9C82-3F447CFB11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Media Access Control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3452D6B9-7D18-42E9-872D-12247DB546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CSMA/CA </a:t>
            </a:r>
          </a:p>
          <a:p>
            <a:pPr lvl="1" eaLnBrk="1" hangingPunct="1"/>
            <a:r>
              <a:rPr lang="en-US" altLang="en-US" sz="2000"/>
              <a:t>Collision Avoidance (vs Collision Detection)</a:t>
            </a:r>
          </a:p>
          <a:p>
            <a:pPr lvl="1" eaLnBrk="1" hangingPunct="1"/>
            <a:r>
              <a:rPr lang="en-US" altLang="en-US" sz="2000"/>
              <a:t>Request to Send (RTS)</a:t>
            </a:r>
          </a:p>
          <a:p>
            <a:pPr lvl="1" eaLnBrk="1" hangingPunct="1"/>
            <a:r>
              <a:rPr lang="en-US" altLang="en-US" sz="2000"/>
              <a:t>Clear to Send (CTS)</a:t>
            </a:r>
          </a:p>
          <a:p>
            <a:pPr lvl="1" eaLnBrk="1" hangingPunct="1"/>
            <a:r>
              <a:rPr lang="en-US" altLang="en-US" sz="2000"/>
              <a:t>Back off Algorithm (Random number before Re-TX)</a:t>
            </a:r>
          </a:p>
          <a:p>
            <a:pPr lvl="1" eaLnBrk="1" hangingPunct="1"/>
            <a:r>
              <a:rPr lang="en-US" altLang="en-US" sz="2000"/>
              <a:t>All Frames must be acknowledged </a:t>
            </a:r>
          </a:p>
          <a:p>
            <a:pPr lvl="2" eaLnBrk="1" hangingPunct="1"/>
            <a:r>
              <a:rPr lang="en-US" altLang="en-US" sz="1800"/>
              <a:t>(except Multicast and Broadcast from AP)</a:t>
            </a:r>
          </a:p>
          <a:p>
            <a:pPr lvl="1" eaLnBrk="1" hangingPunct="1"/>
            <a:r>
              <a:rPr lang="en-US" altLang="en-US" sz="2000"/>
              <a:t>Wireless transceivers are usually half duplex</a:t>
            </a:r>
          </a:p>
        </p:txBody>
      </p:sp>
      <p:sp>
        <p:nvSpPr>
          <p:cNvPr id="41988" name="Slide Number Placeholder 1">
            <a:extLst>
              <a:ext uri="{FF2B5EF4-FFF2-40B4-BE49-F238E27FC236}">
                <a16:creationId xmlns:a16="http://schemas.microsoft.com/office/drawing/2014/main" id="{07888988-351C-41B5-9F63-B1F031BEC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DAE5928-E937-4FE1-8ECD-8A48A17825C2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en-US" sz="14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4112B-3E86-4534-A148-5CF329BC8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Wireless Standards Organizations and Regulatory Agencies</a:t>
            </a:r>
          </a:p>
        </p:txBody>
      </p:sp>
      <p:sp>
        <p:nvSpPr>
          <p:cNvPr id="43011" name="Content Placeholder 2">
            <a:extLst>
              <a:ext uri="{FF2B5EF4-FFF2-40B4-BE49-F238E27FC236}">
                <a16:creationId xmlns:a16="http://schemas.microsoft.com/office/drawing/2014/main" id="{0E7AF8CD-5A17-4B36-B27C-7CD4B8292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/>
              <a:t>Several organizations provide direction, standards, and accountability in wireless technology</a:t>
            </a:r>
          </a:p>
          <a:p>
            <a:pPr lvl="1"/>
            <a:r>
              <a:rPr lang="en-US" altLang="en-US" sz="2400"/>
              <a:t>International Telecommunication Union Radio Communication Sector (ITU-R)</a:t>
            </a:r>
          </a:p>
          <a:p>
            <a:pPr lvl="1"/>
            <a:r>
              <a:rPr lang="en-US" altLang="en-US" sz="2400"/>
              <a:t>US Federal Communications Commission (FCC)</a:t>
            </a:r>
          </a:p>
          <a:p>
            <a:pPr lvl="1"/>
            <a:r>
              <a:rPr lang="en-US" altLang="en-US" sz="2400"/>
              <a:t>International Organization for Standardization (ISO)</a:t>
            </a:r>
          </a:p>
          <a:p>
            <a:pPr lvl="1"/>
            <a:r>
              <a:rPr lang="en-US" altLang="en-US" sz="2400"/>
              <a:t>Institute of Electrical and Electronics Engineers (IEEE)</a:t>
            </a:r>
          </a:p>
          <a:p>
            <a:pPr lvl="1"/>
            <a:r>
              <a:rPr lang="en-US" altLang="en-US" sz="2400"/>
              <a:t>Wi-Fi Alliance</a:t>
            </a:r>
          </a:p>
        </p:txBody>
      </p:sp>
      <p:sp>
        <p:nvSpPr>
          <p:cNvPr id="43012" name="Slide Number Placeholder 4">
            <a:extLst>
              <a:ext uri="{FF2B5EF4-FFF2-40B4-BE49-F238E27FC236}">
                <a16:creationId xmlns:a16="http://schemas.microsoft.com/office/drawing/2014/main" id="{F22A0181-4DD0-4139-9005-C59C9335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3579F9B-E2B8-4EC7-A994-5F2CB28E4DF1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en-US"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F4A05-F4D6-47F6-9AC1-F7A4FD4D4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Switching Lab 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B3BD9-DF04-4B70-B99B-DD63D9A7E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BAED0F-E323-413D-B405-708DBCDEE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C761FF-47C2-4536-8F98-0405D1150E28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51117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401ADACC-67BF-4912-B599-739256B65C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Wireless Standards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47CC6724-7316-4574-8E1D-74A735EE75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000" b="1"/>
              <a:t>802.11a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/>
              <a:t>5GHz Spectrum / OFDM / 54Mbps / 27Mbps throughput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/>
              <a:t>Less Interference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/>
              <a:t>Half Range than 802.11b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/>
              <a:t>Not Popular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/>
              <a:t>Indoor Range (40ft - 54Mbps, 300ft - 6 Mbps)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/>
              <a:t>Outdoor (100ft -54Mbps, 1000ft - 1 Mbps)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/>
              <a:t>8 non overlapping channels supported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sz="1800"/>
          </a:p>
          <a:p>
            <a:pPr eaLnBrk="1" hangingPunct="1">
              <a:lnSpc>
                <a:spcPct val="80000"/>
              </a:lnSpc>
            </a:pPr>
            <a:r>
              <a:rPr lang="en-US" altLang="en-US" sz="2000" b="1"/>
              <a:t>802.11b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/>
              <a:t>2.4GHz / DSSS / 11Mbps / 5 - 6 throughput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/>
              <a:t>1,2,5.5 and 11Mbps Depending on Signal Strength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/>
              <a:t>Affordable / Popular / Hackable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/>
              <a:t>“Sufficient Speed for Average user”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/>
              <a:t>Indoor Range (100ft - 11Mbps, 300ft - 1 Mbps)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/>
              <a:t>Outdoor (400ft -11Mbps, 1500ft - 1 Mbps)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/>
              <a:t>3 non-overlapping Channels Supported (11 available)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sz="1800"/>
          </a:p>
          <a:p>
            <a:pPr lvl="1" eaLnBrk="1" hangingPunct="1">
              <a:lnSpc>
                <a:spcPct val="80000"/>
              </a:lnSpc>
            </a:pPr>
            <a:endParaRPr lang="en-US" altLang="en-US" sz="1800"/>
          </a:p>
          <a:p>
            <a:pPr eaLnBrk="1" hangingPunct="1">
              <a:lnSpc>
                <a:spcPct val="80000"/>
              </a:lnSpc>
            </a:pPr>
            <a:endParaRPr lang="en-US" altLang="en-US" sz="2000"/>
          </a:p>
          <a:p>
            <a:pPr eaLnBrk="1" hangingPunct="1">
              <a:lnSpc>
                <a:spcPct val="80000"/>
              </a:lnSpc>
            </a:pPr>
            <a:endParaRPr lang="en-US" altLang="en-US" sz="2000"/>
          </a:p>
        </p:txBody>
      </p:sp>
      <p:sp>
        <p:nvSpPr>
          <p:cNvPr id="44036" name="Slide Number Placeholder 1">
            <a:extLst>
              <a:ext uri="{FF2B5EF4-FFF2-40B4-BE49-F238E27FC236}">
                <a16:creationId xmlns:a16="http://schemas.microsoft.com/office/drawing/2014/main" id="{D6903F50-7FD3-471C-9BAE-4CF08C9A9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38011F2-06FB-428E-BCA8-F2235A1A19FA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en-US" sz="14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4BEA34BD-7A2A-4655-96B2-955FB6B698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Wireless Standards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AA7EE7F1-488A-47E6-9080-425BE1E837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50593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1600" b="1"/>
              <a:t>802.11g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600"/>
              <a:t>2.4GHz / OFDM / 54Mbps / 20-25 Mbps throughput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600"/>
              <a:t>Indoor Range (100ft - 54Mbps, 300ft - 1 Mbps)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600"/>
              <a:t>Outdoor (400ft -11Mbps, 1500ft - 1 Mbps)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600"/>
              <a:t>Backwards Compatible with 802.11b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600"/>
              <a:t>Slower Speeds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600"/>
              <a:t>Non-overlapping channels – 1, 6, 11</a:t>
            </a:r>
          </a:p>
          <a:p>
            <a:pPr eaLnBrk="1" hangingPunct="1">
              <a:lnSpc>
                <a:spcPct val="90000"/>
              </a:lnSpc>
            </a:pPr>
            <a:endParaRPr lang="en-US" altLang="en-US" sz="1600" b="1"/>
          </a:p>
          <a:p>
            <a:pPr eaLnBrk="1" hangingPunct="1">
              <a:lnSpc>
                <a:spcPct val="90000"/>
              </a:lnSpc>
            </a:pPr>
            <a:r>
              <a:rPr lang="en-US" altLang="en-US" sz="1600" b="1"/>
              <a:t>802.11n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600"/>
              <a:t>Multiple antennas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600"/>
              <a:t>MIMO – Multiple-input multiple-output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600"/>
              <a:t>600 Mbps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600"/>
              <a:t>5GHz &amp; 2.4GHz</a:t>
            </a:r>
          </a:p>
          <a:p>
            <a:pPr eaLnBrk="1" hangingPunct="1">
              <a:lnSpc>
                <a:spcPct val="90000"/>
              </a:lnSpc>
            </a:pPr>
            <a:endParaRPr lang="en-US" altLang="en-US" sz="1600"/>
          </a:p>
          <a:p>
            <a:pPr eaLnBrk="1" hangingPunct="1">
              <a:lnSpc>
                <a:spcPct val="90000"/>
              </a:lnSpc>
            </a:pPr>
            <a:r>
              <a:rPr lang="en-US" altLang="en-US" sz="1600" b="1"/>
              <a:t>802.11ac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600"/>
              <a:t>5GHz Band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600"/>
              <a:t>1 Gbps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1600"/>
          </a:p>
          <a:p>
            <a:pPr eaLnBrk="1" hangingPunct="1">
              <a:lnSpc>
                <a:spcPct val="90000"/>
              </a:lnSpc>
            </a:pPr>
            <a:endParaRPr lang="en-US" altLang="en-US" sz="2400"/>
          </a:p>
        </p:txBody>
      </p:sp>
      <p:sp>
        <p:nvSpPr>
          <p:cNvPr id="45060" name="Slide Number Placeholder 1">
            <a:extLst>
              <a:ext uri="{FF2B5EF4-FFF2-40B4-BE49-F238E27FC236}">
                <a16:creationId xmlns:a16="http://schemas.microsoft.com/office/drawing/2014/main" id="{E1157392-31D8-47B0-A57B-C4DDD7EC1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F2814DF-6A27-44D3-BE7F-BE2C881CCB97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US" altLang="en-US" sz="14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>
            <a:extLst>
              <a:ext uri="{FF2B5EF4-FFF2-40B4-BE49-F238E27FC236}">
                <a16:creationId xmlns:a16="http://schemas.microsoft.com/office/drawing/2014/main" id="{B84A4326-4C58-4FA0-9FE9-B4FD7DFC3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Wireless Standards</a:t>
            </a:r>
          </a:p>
        </p:txBody>
      </p:sp>
      <p:sp>
        <p:nvSpPr>
          <p:cNvPr id="46083" name="Content Placeholder 2">
            <a:extLst>
              <a:ext uri="{FF2B5EF4-FFF2-40B4-BE49-F238E27FC236}">
                <a16:creationId xmlns:a16="http://schemas.microsoft.com/office/drawing/2014/main" id="{A77B4ACA-3A99-4368-8BE8-4C8D047CF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1800" b="1"/>
              <a:t>Bluetooth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600"/>
              <a:t>2.4GHz frequency hopper (1600/sec) / 720Kbps Max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600"/>
              <a:t>Personal Area Network (PAN)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600"/>
              <a:t>Low Powered  (1mW) - Minimal Interference to 802.11b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600"/>
              <a:t>Replaces other wires</a:t>
            </a:r>
          </a:p>
          <a:p>
            <a:pPr eaLnBrk="1" hangingPunct="1">
              <a:lnSpc>
                <a:spcPct val="90000"/>
              </a:lnSpc>
            </a:pPr>
            <a:endParaRPr lang="en-US" altLang="en-US" sz="1800" b="1"/>
          </a:p>
          <a:p>
            <a:pPr eaLnBrk="1" hangingPunct="1">
              <a:lnSpc>
                <a:spcPct val="90000"/>
              </a:lnSpc>
            </a:pPr>
            <a:r>
              <a:rPr lang="en-US" altLang="en-US" sz="1800" b="1"/>
              <a:t>900MHz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600"/>
              <a:t>Baby Monitors/Phones/Video Cameras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600"/>
              <a:t>Low Frequency Better Coverage (through walls easier)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600"/>
              <a:t>Cisco Aironet Bridges / WaveLAN</a:t>
            </a:r>
          </a:p>
          <a:p>
            <a:pPr eaLnBrk="1" hangingPunct="1">
              <a:lnSpc>
                <a:spcPct val="90000"/>
              </a:lnSpc>
            </a:pPr>
            <a:endParaRPr lang="en-US" altLang="en-US" sz="1800" b="1"/>
          </a:p>
          <a:p>
            <a:pPr eaLnBrk="1" hangingPunct="1">
              <a:lnSpc>
                <a:spcPct val="90000"/>
              </a:lnSpc>
            </a:pPr>
            <a:r>
              <a:rPr lang="en-US" altLang="en-US" sz="1800" b="1"/>
              <a:t>Data over Cellular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600"/>
              <a:t>CDPD (TDMA)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600"/>
              <a:t>1xRTT (CDMA)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600"/>
              <a:t>GPRS (GSM) EDGE Network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600"/>
              <a:t>LTE</a:t>
            </a:r>
          </a:p>
          <a:p>
            <a:endParaRPr lang="en-US" altLang="en-US"/>
          </a:p>
        </p:txBody>
      </p:sp>
      <p:sp>
        <p:nvSpPr>
          <p:cNvPr id="46084" name="Slide Number Placeholder 1">
            <a:extLst>
              <a:ext uri="{FF2B5EF4-FFF2-40B4-BE49-F238E27FC236}">
                <a16:creationId xmlns:a16="http://schemas.microsoft.com/office/drawing/2014/main" id="{A285548B-A1A2-489E-963B-34CC51795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FA2E698-D0C8-4B63-B737-9DE57D437398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32</a:t>
            </a:fld>
            <a:endParaRPr lang="en-US" altLang="en-US" sz="14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2156F8E4-6E1B-411A-9FCF-0B3658FA41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Wireless Equipment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129044C0-DBAB-402C-9A30-077AB9E89B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b="1"/>
              <a:t>Wireless Adapter (NIC)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External / Internal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2000"/>
          </a:p>
          <a:p>
            <a:pPr eaLnBrk="1" hangingPunct="1">
              <a:lnSpc>
                <a:spcPct val="90000"/>
              </a:lnSpc>
            </a:pPr>
            <a:r>
              <a:rPr lang="en-US" altLang="en-US" sz="2400" b="1"/>
              <a:t>Wireless Access Point (WAP)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Connection to one network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Bridge Behavior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Contain Frame on Wireless or Forward to Wired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L2 Forwarding / Fast!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Types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/>
              <a:t>Point to Point (Ethernet to Wireless adapters)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/>
              <a:t>Point to Multipoint (Standards AP)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/>
              <a:t>Virtual Access Point (VAP)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802.11F (IAPP) To track users between multiples APs</a:t>
            </a:r>
          </a:p>
          <a:p>
            <a:pPr lvl="1" algn="ctr" eaLnBrk="1" hangingPunct="1">
              <a:lnSpc>
                <a:spcPct val="90000"/>
              </a:lnSpc>
              <a:buFontTx/>
              <a:buNone/>
            </a:pPr>
            <a:r>
              <a:rPr lang="en-US" altLang="en-US" sz="1400"/>
              <a:t>http://systems.cs.colorado.edu/downloads/802-standards/ieee-802.11f.pdf</a:t>
            </a:r>
          </a:p>
          <a:p>
            <a:pPr eaLnBrk="1" hangingPunct="1">
              <a:lnSpc>
                <a:spcPct val="90000"/>
              </a:lnSpc>
            </a:pPr>
            <a:endParaRPr lang="en-US" altLang="en-US" sz="1400"/>
          </a:p>
          <a:p>
            <a:pPr eaLnBrk="1" hangingPunct="1">
              <a:lnSpc>
                <a:spcPct val="90000"/>
              </a:lnSpc>
            </a:pPr>
            <a:endParaRPr lang="en-US" altLang="en-US" sz="2400"/>
          </a:p>
          <a:p>
            <a:pPr lvl="1" eaLnBrk="1" hangingPunct="1">
              <a:lnSpc>
                <a:spcPct val="90000"/>
              </a:lnSpc>
            </a:pPr>
            <a:endParaRPr lang="en-US" altLang="en-US" sz="2000"/>
          </a:p>
        </p:txBody>
      </p:sp>
      <p:sp>
        <p:nvSpPr>
          <p:cNvPr id="47108" name="Slide Number Placeholder 1">
            <a:extLst>
              <a:ext uri="{FF2B5EF4-FFF2-40B4-BE49-F238E27FC236}">
                <a16:creationId xmlns:a16="http://schemas.microsoft.com/office/drawing/2014/main" id="{9CDC4B4B-0CD3-4D25-AD6C-E14AED8FF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628F2EB-DE00-4DB3-A2AC-84E13FF13AB8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33</a:t>
            </a:fld>
            <a:endParaRPr lang="en-US" altLang="en-US" sz="14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95DBC9DE-EC73-4346-A690-02D64FC2AC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Wireless Equipment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C4D0A904-2969-4CE6-B207-DE9CB062E5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b="1"/>
              <a:t>Wireless Router</a:t>
            </a:r>
          </a:p>
          <a:p>
            <a:pPr lvl="1" eaLnBrk="1" hangingPunct="1"/>
            <a:r>
              <a:rPr lang="en-US" altLang="en-US" sz="2000"/>
              <a:t>Connection to Multiple Networks</a:t>
            </a:r>
          </a:p>
          <a:p>
            <a:pPr lvl="1" eaLnBrk="1" hangingPunct="1"/>
            <a:r>
              <a:rPr lang="en-US" altLang="en-US" sz="2000"/>
              <a:t>Layer 3 Forwarding for every packet vs. directed traffic</a:t>
            </a:r>
          </a:p>
          <a:p>
            <a:pPr lvl="1" eaLnBrk="1" hangingPunct="1"/>
            <a:r>
              <a:rPr lang="en-US" altLang="en-US" sz="2000"/>
              <a:t>Network Address Translation</a:t>
            </a:r>
          </a:p>
          <a:p>
            <a:pPr lvl="1" eaLnBrk="1" hangingPunct="1"/>
            <a:r>
              <a:rPr lang="en-US" altLang="en-US" sz="2000"/>
              <a:t>DHCP</a:t>
            </a:r>
          </a:p>
          <a:p>
            <a:pPr lvl="1" eaLnBrk="1" hangingPunct="1"/>
            <a:r>
              <a:rPr lang="en-US" altLang="en-US" sz="2000"/>
              <a:t>Port Based Control / Filtering / Firewall</a:t>
            </a:r>
          </a:p>
          <a:p>
            <a:pPr lvl="2" eaLnBrk="1" hangingPunct="1"/>
            <a:r>
              <a:rPr lang="en-US" altLang="en-US" sz="1800"/>
              <a:t>MAC</a:t>
            </a:r>
          </a:p>
          <a:p>
            <a:pPr lvl="2" eaLnBrk="1" hangingPunct="1"/>
            <a:r>
              <a:rPr lang="en-US" altLang="en-US" sz="1800"/>
              <a:t>URL</a:t>
            </a:r>
          </a:p>
          <a:p>
            <a:pPr lvl="2" eaLnBrk="1" hangingPunct="1"/>
            <a:r>
              <a:rPr lang="en-US" altLang="en-US" sz="1800"/>
              <a:t>IPSec Sessions</a:t>
            </a:r>
          </a:p>
          <a:p>
            <a:pPr lvl="2" eaLnBrk="1" hangingPunct="1"/>
            <a:r>
              <a:rPr lang="en-US" altLang="en-US" sz="1800"/>
              <a:t>VPN Support</a:t>
            </a:r>
          </a:p>
          <a:p>
            <a:pPr lvl="1" eaLnBrk="1" hangingPunct="1"/>
            <a:r>
              <a:rPr lang="en-US" altLang="en-US" sz="2200"/>
              <a:t>Access Controller (AC)</a:t>
            </a:r>
            <a:endParaRPr lang="en-US" altLang="en-US" sz="2000"/>
          </a:p>
          <a:p>
            <a:pPr eaLnBrk="1" hangingPunct="1"/>
            <a:endParaRPr lang="en-US" altLang="en-US" sz="2400"/>
          </a:p>
          <a:p>
            <a:pPr eaLnBrk="1" hangingPunct="1"/>
            <a:endParaRPr lang="en-US" altLang="en-US" sz="2400"/>
          </a:p>
          <a:p>
            <a:pPr eaLnBrk="1" hangingPunct="1"/>
            <a:endParaRPr lang="en-US" altLang="en-US" b="1"/>
          </a:p>
        </p:txBody>
      </p:sp>
      <p:sp>
        <p:nvSpPr>
          <p:cNvPr id="48132" name="Slide Number Placeholder 1">
            <a:extLst>
              <a:ext uri="{FF2B5EF4-FFF2-40B4-BE49-F238E27FC236}">
                <a16:creationId xmlns:a16="http://schemas.microsoft.com/office/drawing/2014/main" id="{EE7748B0-2B53-4098-896D-02851ACF1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6236ADF-3BE7-4342-BB31-9D8F24BE254D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34</a:t>
            </a:fld>
            <a:endParaRPr lang="en-US" altLang="en-US" sz="14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BFEE759E-993A-4E2A-B4AC-820C1F273E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Wireless Equipment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1F6D1390-3C98-4B50-819D-5CD1A86D7C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534400" cy="4525963"/>
          </a:xfrm>
        </p:spPr>
        <p:txBody>
          <a:bodyPr/>
          <a:lstStyle/>
          <a:p>
            <a:pPr eaLnBrk="1" hangingPunct="1"/>
            <a:r>
              <a:rPr lang="en-US" altLang="en-US" sz="2400" b="1"/>
              <a:t>Wireless Repeater</a:t>
            </a:r>
          </a:p>
          <a:p>
            <a:pPr lvl="1" eaLnBrk="1" hangingPunct="1"/>
            <a:r>
              <a:rPr lang="en-US" altLang="en-US" sz="2000"/>
              <a:t>Extend the range of an existing WLAN </a:t>
            </a:r>
          </a:p>
          <a:p>
            <a:pPr lvl="1" eaLnBrk="1" hangingPunct="1"/>
            <a:r>
              <a:rPr lang="en-US" altLang="en-US" sz="2000"/>
              <a:t>Regenerates a Network Signal</a:t>
            </a:r>
          </a:p>
          <a:p>
            <a:pPr lvl="1" eaLnBrk="1" hangingPunct="1"/>
            <a:r>
              <a:rPr lang="en-US" altLang="en-US" sz="2000"/>
              <a:t>Does not physically connect by wire to any part of the network</a:t>
            </a:r>
          </a:p>
          <a:p>
            <a:pPr lvl="1" eaLnBrk="1" hangingPunct="1"/>
            <a:r>
              <a:rPr lang="en-US" altLang="en-US" sz="2000"/>
              <a:t>They reduce throughput on the WLAN</a:t>
            </a:r>
          </a:p>
          <a:p>
            <a:pPr lvl="1" eaLnBrk="1" hangingPunct="1"/>
            <a:r>
              <a:rPr lang="en-US" altLang="en-US" sz="2000"/>
              <a:t>A repeater must receive and retransmit each frame on the same RF channel, which effectively doubles the number of frames that are sent. </a:t>
            </a:r>
          </a:p>
          <a:p>
            <a:pPr lvl="1" eaLnBrk="1" hangingPunct="1"/>
            <a:r>
              <a:rPr lang="en-US" altLang="en-US" sz="2000"/>
              <a:t>Configure SSID of Root AP to serve</a:t>
            </a:r>
          </a:p>
          <a:p>
            <a:pPr lvl="1" eaLnBrk="1" hangingPunct="1"/>
            <a:r>
              <a:rPr lang="en-US" altLang="en-US" sz="2000"/>
              <a:t>If multiple APs, one with better signal (Configurable by MAC also)</a:t>
            </a:r>
          </a:p>
          <a:p>
            <a:pPr lvl="1" eaLnBrk="1" hangingPunct="1"/>
            <a:endParaRPr lang="en-US" altLang="en-US" sz="2000"/>
          </a:p>
          <a:p>
            <a:pPr eaLnBrk="1" hangingPunct="1"/>
            <a:endParaRPr lang="en-US" altLang="en-US"/>
          </a:p>
        </p:txBody>
      </p:sp>
      <p:sp>
        <p:nvSpPr>
          <p:cNvPr id="49156" name="Slide Number Placeholder 1">
            <a:extLst>
              <a:ext uri="{FF2B5EF4-FFF2-40B4-BE49-F238E27FC236}">
                <a16:creationId xmlns:a16="http://schemas.microsoft.com/office/drawing/2014/main" id="{53BDC5F3-91D9-421D-AA03-F174C5C97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B031699-24AD-4D90-A25C-A8144CBF6E19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35</a:t>
            </a:fld>
            <a:endParaRPr lang="en-US" altLang="en-US" sz="14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85AA4A55-9BA7-43BD-A003-4110EF958D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Network Types</a:t>
            </a: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D0F3D9C6-D8AD-4750-8F50-83A744F5B9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 b="1"/>
              <a:t>Independent (ad-hoc)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Direct connection between users (hub)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Temporal Networks (Meetings, file exchange)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1800"/>
          </a:p>
          <a:p>
            <a:pPr eaLnBrk="1" hangingPunct="1">
              <a:lnSpc>
                <a:spcPct val="90000"/>
              </a:lnSpc>
            </a:pPr>
            <a:r>
              <a:rPr lang="en-US" altLang="en-US" sz="2000" b="1"/>
              <a:t>Infrastructure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All traffic goes across AP/Router (two step communication)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Range to AP not between users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Users associated with only one AP at the time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No limit on the number of users an AP may serve / throughput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Hardware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Business vs. Home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600"/>
              <a:t>Antenna not associated to device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600"/>
              <a:t>Multiple wireless interfaces (User density)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600"/>
              <a:t>IAPP</a:t>
            </a:r>
          </a:p>
          <a:p>
            <a:pPr lvl="2" eaLnBrk="1" hangingPunct="1">
              <a:lnSpc>
                <a:spcPct val="90000"/>
              </a:lnSpc>
            </a:pPr>
            <a:endParaRPr lang="en-US" altLang="en-US" sz="1600"/>
          </a:p>
        </p:txBody>
      </p:sp>
      <p:sp>
        <p:nvSpPr>
          <p:cNvPr id="50180" name="Slide Number Placeholder 1">
            <a:extLst>
              <a:ext uri="{FF2B5EF4-FFF2-40B4-BE49-F238E27FC236}">
                <a16:creationId xmlns:a16="http://schemas.microsoft.com/office/drawing/2014/main" id="{72F961B3-1647-40AD-A10D-3689C4F9A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8911D87-722E-4021-A1AD-40CDF50ECBDF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36</a:t>
            </a:fld>
            <a:endParaRPr lang="en-US" altLang="en-US" sz="14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E1695980-DA4E-499A-BA14-30F8878A02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Connecting to an AP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B96C90D3-8274-42DD-85D9-BB1EE32B70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SSID (Service Set Identifier)</a:t>
            </a:r>
          </a:p>
          <a:p>
            <a:pPr lvl="1" eaLnBrk="1" hangingPunct="1"/>
            <a:r>
              <a:rPr lang="en-US" altLang="en-US" sz="2000"/>
              <a:t>Differentiates one WLAN from another</a:t>
            </a:r>
          </a:p>
          <a:p>
            <a:pPr lvl="1" eaLnBrk="1" hangingPunct="1"/>
            <a:r>
              <a:rPr lang="en-US" altLang="en-US" sz="2000"/>
              <a:t>VLANs</a:t>
            </a:r>
          </a:p>
          <a:p>
            <a:pPr eaLnBrk="1" hangingPunct="1"/>
            <a:r>
              <a:rPr lang="en-US" altLang="en-US" sz="2400"/>
              <a:t>Frequency used (2.4 or 5)</a:t>
            </a:r>
          </a:p>
          <a:p>
            <a:pPr eaLnBrk="1" hangingPunct="1"/>
            <a:r>
              <a:rPr lang="en-US" altLang="en-US" sz="2400"/>
              <a:t>Power</a:t>
            </a:r>
          </a:p>
          <a:p>
            <a:pPr eaLnBrk="1" hangingPunct="1"/>
            <a:r>
              <a:rPr lang="en-US" altLang="en-US" sz="2400"/>
              <a:t>Channel</a:t>
            </a:r>
          </a:p>
          <a:p>
            <a:pPr eaLnBrk="1" hangingPunct="1"/>
            <a:r>
              <a:rPr lang="en-US" altLang="en-US" sz="2400"/>
              <a:t>Mode (Ad-hoc, Infrastructure)</a:t>
            </a:r>
          </a:p>
          <a:p>
            <a:pPr eaLnBrk="1" hangingPunct="1"/>
            <a:r>
              <a:rPr lang="en-US" altLang="en-US" sz="2400"/>
              <a:t>AP MAC Address</a:t>
            </a:r>
          </a:p>
          <a:p>
            <a:pPr eaLnBrk="1" hangingPunct="1"/>
            <a:r>
              <a:rPr lang="en-US" altLang="en-US" sz="2400"/>
              <a:t>Data Rate</a:t>
            </a:r>
          </a:p>
          <a:p>
            <a:pPr lvl="1" eaLnBrk="1" hangingPunct="1"/>
            <a:r>
              <a:rPr lang="en-US" altLang="en-US" sz="2000"/>
              <a:t>Distance reduces throughput</a:t>
            </a:r>
          </a:p>
          <a:p>
            <a:pPr eaLnBrk="1" hangingPunct="1">
              <a:buFontTx/>
              <a:buNone/>
            </a:pPr>
            <a:endParaRPr lang="en-US" altLang="en-US" sz="2400"/>
          </a:p>
        </p:txBody>
      </p:sp>
      <p:sp>
        <p:nvSpPr>
          <p:cNvPr id="51204" name="Slide Number Placeholder 1">
            <a:extLst>
              <a:ext uri="{FF2B5EF4-FFF2-40B4-BE49-F238E27FC236}">
                <a16:creationId xmlns:a16="http://schemas.microsoft.com/office/drawing/2014/main" id="{4C302EFC-3092-48E8-96D7-DF4E66971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D5E7993-DEA7-498B-B185-3E91DF986B45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37</a:t>
            </a:fld>
            <a:endParaRPr lang="en-US" altLang="en-US" sz="14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20DDDAAA-252F-4E7B-9245-DBA8A7F77E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Distribution System</a:t>
            </a: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41D338E4-AC18-4F31-B12B-213179063F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eaLnBrk="1" hangingPunct="1"/>
            <a:r>
              <a:rPr lang="en-US" altLang="en-US" sz="1800"/>
              <a:t>Wired interconnection between APs</a:t>
            </a:r>
          </a:p>
          <a:p>
            <a:pPr eaLnBrk="1" hangingPunct="1"/>
            <a:endParaRPr lang="en-US" altLang="en-US" sz="1800"/>
          </a:p>
        </p:txBody>
      </p:sp>
      <p:pic>
        <p:nvPicPr>
          <p:cNvPr id="52228" name="Picture 4" descr="Lab404">
            <a:extLst>
              <a:ext uri="{FF2B5EF4-FFF2-40B4-BE49-F238E27FC236}">
                <a16:creationId xmlns:a16="http://schemas.microsoft.com/office/drawing/2014/main" id="{4A4756C2-911E-4E69-BFC8-1FA77ABB7B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676400"/>
            <a:ext cx="6105525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29" name="Slide Number Placeholder 1">
            <a:extLst>
              <a:ext uri="{FF2B5EF4-FFF2-40B4-BE49-F238E27FC236}">
                <a16:creationId xmlns:a16="http://schemas.microsoft.com/office/drawing/2014/main" id="{6A1F9381-CDBF-46F9-8B7C-B6603D9A1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DA276C4-3718-4D2F-A44F-DE1743E1746D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38</a:t>
            </a:fld>
            <a:endParaRPr lang="en-US" altLang="en-US" sz="14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4E0EBD50-6B50-4120-8A56-BED917FBF5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Wireless Deployment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E90CB853-EE45-4D29-8BCF-5BA02F6C9D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 b="1"/>
              <a:t>Flexibility vs. Security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b="1"/>
              <a:t>Site Survey (Wireless Environment)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/>
              <a:t>Business Requirements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/>
              <a:t>Number and types of clients, topology of network, types of media, etc.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/>
              <a:t>Indoor and Outdoor Requirements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/>
              <a:t>Infrastructure Connectivity Requirements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/>
              <a:t>Security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/>
              <a:t>Signal Strength / Coverage / Throughput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/>
              <a:t>Cost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/>
              <a:t>Antenna / AP combinations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/>
              <a:t>Building Construction Materials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/>
              <a:t>Identify Sources of Interference (Microwave Ovens, Phones, Other Businesses)</a:t>
            </a:r>
          </a:p>
        </p:txBody>
      </p:sp>
      <p:sp>
        <p:nvSpPr>
          <p:cNvPr id="53252" name="Slide Number Placeholder 1">
            <a:extLst>
              <a:ext uri="{FF2B5EF4-FFF2-40B4-BE49-F238E27FC236}">
                <a16:creationId xmlns:a16="http://schemas.microsoft.com/office/drawing/2014/main" id="{EC9CEFF3-DAD1-4900-B7E8-DCFFB171B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45050E-3265-45EE-BE68-B6714AEF5235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39</a:t>
            </a:fld>
            <a:endParaRPr lang="en-US" altLang="en-US"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97843AE1-1847-4172-8192-946034356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Wireless Applications</a:t>
            </a:r>
          </a:p>
        </p:txBody>
      </p:sp>
      <p:sp>
        <p:nvSpPr>
          <p:cNvPr id="9219" name="Content Placeholder 2">
            <a:extLst>
              <a:ext uri="{FF2B5EF4-FFF2-40B4-BE49-F238E27FC236}">
                <a16:creationId xmlns:a16="http://schemas.microsoft.com/office/drawing/2014/main" id="{DF32DF19-40A4-46AC-BB59-A77A03836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/>
              <a:t>Wireless communications are very common in all areas</a:t>
            </a:r>
          </a:p>
          <a:p>
            <a:r>
              <a:rPr lang="en-US" altLang="en-US" sz="2800"/>
              <a:t>Several sectors use wireless more extensively than others:</a:t>
            </a:r>
          </a:p>
          <a:p>
            <a:pPr lvl="1"/>
            <a:r>
              <a:rPr lang="en-US" altLang="en-US"/>
              <a:t>Education</a:t>
            </a:r>
          </a:p>
          <a:p>
            <a:pPr lvl="1"/>
            <a:r>
              <a:rPr lang="en-US" altLang="en-US"/>
              <a:t>Business</a:t>
            </a:r>
          </a:p>
          <a:p>
            <a:pPr lvl="1"/>
            <a:r>
              <a:rPr lang="en-US" altLang="en-US"/>
              <a:t>Industry</a:t>
            </a:r>
          </a:p>
          <a:p>
            <a:pPr lvl="1"/>
            <a:r>
              <a:rPr lang="en-US" altLang="en-US"/>
              <a:t>Travel</a:t>
            </a:r>
          </a:p>
          <a:p>
            <a:pPr lvl="1"/>
            <a:r>
              <a:rPr lang="en-US" altLang="en-US"/>
              <a:t>Public safety</a:t>
            </a:r>
          </a:p>
          <a:p>
            <a:pPr lvl="1"/>
            <a:r>
              <a:rPr lang="en-US" altLang="en-US"/>
              <a:t>Health care</a:t>
            </a:r>
          </a:p>
          <a:p>
            <a:endParaRPr lang="en-US" altLang="en-US"/>
          </a:p>
        </p:txBody>
      </p:sp>
      <p:sp>
        <p:nvSpPr>
          <p:cNvPr id="9220" name="Slide Number Placeholder 1">
            <a:extLst>
              <a:ext uri="{FF2B5EF4-FFF2-40B4-BE49-F238E27FC236}">
                <a16:creationId xmlns:a16="http://schemas.microsoft.com/office/drawing/2014/main" id="{C76FC84E-1A9D-4529-8BBF-1FE0383D8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F1B57CB-F04C-4001-8B2C-06FFADE5CD92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4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E28BDA6F-5ED8-4FC1-886D-2093A177C8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Wireless Deployment</a:t>
            </a: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8350AFE0-29F9-40ED-94EA-CB8C7F8FE2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181600"/>
          </a:xfrm>
        </p:spPr>
        <p:txBody>
          <a:bodyPr/>
          <a:lstStyle/>
          <a:p>
            <a:pPr eaLnBrk="1" hangingPunct="1"/>
            <a:r>
              <a:rPr lang="en-US" altLang="en-US" sz="1800" b="1"/>
              <a:t>Security</a:t>
            </a:r>
          </a:p>
          <a:p>
            <a:pPr lvl="1" eaLnBrk="1" hangingPunct="1"/>
            <a:r>
              <a:rPr lang="en-US" altLang="en-US" sz="1800"/>
              <a:t>Radio Environment (antennas on parking lots)</a:t>
            </a:r>
          </a:p>
          <a:p>
            <a:pPr lvl="1" eaLnBrk="1" hangingPunct="1"/>
            <a:r>
              <a:rPr lang="en-US" altLang="en-US" sz="1800"/>
              <a:t>SSID (Service Set Identifier)</a:t>
            </a:r>
          </a:p>
          <a:p>
            <a:pPr lvl="2" eaLnBrk="1" hangingPunct="1"/>
            <a:r>
              <a:rPr lang="en-US" altLang="en-US" sz="1800"/>
              <a:t>Non-broadcast Mode</a:t>
            </a:r>
          </a:p>
          <a:p>
            <a:pPr lvl="2" eaLnBrk="1" hangingPunct="1"/>
            <a:r>
              <a:rPr lang="en-US" altLang="en-US" sz="1800"/>
              <a:t>Change from default</a:t>
            </a:r>
          </a:p>
          <a:p>
            <a:pPr lvl="1" eaLnBrk="1" hangingPunct="1"/>
            <a:r>
              <a:rPr lang="en-US" altLang="en-US" sz="1800"/>
              <a:t>Differentiates one WLAN form another</a:t>
            </a:r>
          </a:p>
          <a:p>
            <a:pPr lvl="1" eaLnBrk="1" hangingPunct="1"/>
            <a:r>
              <a:rPr lang="en-US" altLang="en-US" sz="1800"/>
              <a:t>32-character ID attached to the header of Packets (“Sniffable”)</a:t>
            </a:r>
          </a:p>
          <a:p>
            <a:pPr lvl="1" eaLnBrk="1" hangingPunct="1"/>
            <a:r>
              <a:rPr lang="en-US" altLang="en-US" sz="1800"/>
              <a:t>WEP - Wireless Equivalent Privacy</a:t>
            </a:r>
          </a:p>
          <a:p>
            <a:pPr lvl="2" eaLnBrk="1" hangingPunct="1"/>
            <a:r>
              <a:rPr lang="en-US" altLang="en-US" sz="1800"/>
              <a:t>“Crackable”</a:t>
            </a:r>
          </a:p>
          <a:p>
            <a:pPr lvl="2" eaLnBrk="1" hangingPunct="1"/>
            <a:r>
              <a:rPr lang="en-US" altLang="en-US" sz="1800"/>
              <a:t>Key Renewal Cycle (Dictionary Attack)</a:t>
            </a:r>
          </a:p>
          <a:p>
            <a:pPr lvl="2" eaLnBrk="1" hangingPunct="1"/>
            <a:r>
              <a:rPr lang="en-US" altLang="en-US" sz="1800"/>
              <a:t>Only Secures the “Wireless Part” (Man in the Middle)</a:t>
            </a:r>
          </a:p>
          <a:p>
            <a:pPr lvl="1" eaLnBrk="1" hangingPunct="1"/>
            <a:r>
              <a:rPr lang="en-US" altLang="en-US" sz="1800"/>
              <a:t>WPA – Wi-Fi protected Access</a:t>
            </a:r>
          </a:p>
          <a:p>
            <a:pPr lvl="2" eaLnBrk="1" hangingPunct="1"/>
            <a:r>
              <a:rPr lang="en-US" altLang="en-US" sz="1800"/>
              <a:t>WPA2</a:t>
            </a:r>
          </a:p>
          <a:p>
            <a:pPr lvl="1" eaLnBrk="1" hangingPunct="1"/>
            <a:r>
              <a:rPr lang="en-US" altLang="en-US" sz="1800"/>
              <a:t>MAC Filtering </a:t>
            </a:r>
          </a:p>
          <a:p>
            <a:pPr lvl="2" eaLnBrk="1" hangingPunct="1"/>
            <a:r>
              <a:rPr lang="en-US" altLang="en-US" sz="1800"/>
              <a:t>Administration Overhead</a:t>
            </a:r>
          </a:p>
          <a:p>
            <a:pPr lvl="2" eaLnBrk="1" hangingPunct="1"/>
            <a:r>
              <a:rPr lang="en-US" altLang="en-US" sz="1800"/>
              <a:t>Sniff and Change MAC</a:t>
            </a:r>
          </a:p>
          <a:p>
            <a:pPr eaLnBrk="1" hangingPunct="1"/>
            <a:endParaRPr lang="en-US" altLang="en-US" sz="2000"/>
          </a:p>
        </p:txBody>
      </p:sp>
      <p:sp>
        <p:nvSpPr>
          <p:cNvPr id="54276" name="Slide Number Placeholder 1">
            <a:extLst>
              <a:ext uri="{FF2B5EF4-FFF2-40B4-BE49-F238E27FC236}">
                <a16:creationId xmlns:a16="http://schemas.microsoft.com/office/drawing/2014/main" id="{D31C1823-E427-48DD-933E-12590E7DF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B7CED8B-86CC-4A32-9031-D261C7C7558D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40</a:t>
            </a:fld>
            <a:endParaRPr lang="en-US" altLang="en-US" sz="14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>
            <a:extLst>
              <a:ext uri="{FF2B5EF4-FFF2-40B4-BE49-F238E27FC236}">
                <a16:creationId xmlns:a16="http://schemas.microsoft.com/office/drawing/2014/main" id="{3EB124AF-ABFB-4CCA-B668-8065257B2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Wireless Deployment</a:t>
            </a:r>
          </a:p>
        </p:txBody>
      </p:sp>
      <p:sp>
        <p:nvSpPr>
          <p:cNvPr id="55299" name="Content Placeholder 2">
            <a:extLst>
              <a:ext uri="{FF2B5EF4-FFF2-40B4-BE49-F238E27FC236}">
                <a16:creationId xmlns:a16="http://schemas.microsoft.com/office/drawing/2014/main" id="{2842D79B-30EF-49B7-8727-52625AF585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b="1"/>
              <a:t>Network Design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3200"/>
              <a:t>Separate the wireless LAN from the rest of the corporate network through a router or separate virtual LAN (VLAN).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sz="3200"/>
          </a:p>
          <a:p>
            <a:pPr lvl="1" eaLnBrk="1" hangingPunct="1">
              <a:lnSpc>
                <a:spcPct val="80000"/>
              </a:lnSpc>
            </a:pPr>
            <a:r>
              <a:rPr lang="en-US" altLang="en-US" sz="3200"/>
              <a:t>Users and firewalls: VPNs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sz="3200"/>
          </a:p>
          <a:p>
            <a:pPr lvl="1" eaLnBrk="1" hangingPunct="1">
              <a:lnSpc>
                <a:spcPct val="80000"/>
              </a:lnSpc>
            </a:pPr>
            <a:r>
              <a:rPr lang="en-US" altLang="en-US" sz="3200"/>
              <a:t>Wireless VLANs (combine SSID and IP addressing- DHCP or Fixed)</a:t>
            </a:r>
          </a:p>
          <a:p>
            <a:endParaRPr lang="en-US" altLang="en-US"/>
          </a:p>
        </p:txBody>
      </p:sp>
      <p:sp>
        <p:nvSpPr>
          <p:cNvPr id="55300" name="Slide Number Placeholder 1">
            <a:extLst>
              <a:ext uri="{FF2B5EF4-FFF2-40B4-BE49-F238E27FC236}">
                <a16:creationId xmlns:a16="http://schemas.microsoft.com/office/drawing/2014/main" id="{5B8F2637-5466-41A9-B1D8-F6447FFE8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B9BF21B-5B7A-4650-9BF9-1FCAFAA3C7DD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41</a:t>
            </a:fld>
            <a:endParaRPr lang="en-US" altLang="en-US" sz="14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42F986A8-892E-4CB3-A887-CBE06B8C06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Beyond the Lecture</a:t>
            </a:r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092937EE-6CE9-4BE6-A1AB-3B97DB7188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1800" b="1"/>
              <a:t>Security Fixes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/>
              <a:t>IEEE 802.1X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/>
              <a:t>802.11i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/>
              <a:t>WPA—Wi-Fi Protected Access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/>
              <a:t>EAP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/>
              <a:t>TKIP</a:t>
            </a:r>
          </a:p>
          <a:p>
            <a:pPr eaLnBrk="1" hangingPunct="1">
              <a:lnSpc>
                <a:spcPct val="80000"/>
              </a:lnSpc>
            </a:pPr>
            <a:endParaRPr lang="en-US" altLang="en-US" sz="1800" b="1"/>
          </a:p>
          <a:p>
            <a:pPr eaLnBrk="1" hangingPunct="1">
              <a:lnSpc>
                <a:spcPct val="80000"/>
              </a:lnSpc>
            </a:pPr>
            <a:r>
              <a:rPr lang="en-US" altLang="en-US" sz="1800" b="1"/>
              <a:t>802.11F (IAPP)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/>
              <a:t>Describes AP communications among multi vendor systems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/>
              <a:t>AP Registration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/>
              <a:t>Track Roaming Users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/>
              <a:t>Helps fast hand-off from AP to AP 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sz="1800"/>
          </a:p>
          <a:p>
            <a:pPr eaLnBrk="1" hangingPunct="1">
              <a:lnSpc>
                <a:spcPct val="80000"/>
              </a:lnSpc>
            </a:pPr>
            <a:r>
              <a:rPr lang="en-US" altLang="en-US" sz="1800" b="1"/>
              <a:t>Vendor Specific Alternatives</a:t>
            </a:r>
          </a:p>
        </p:txBody>
      </p:sp>
      <p:sp>
        <p:nvSpPr>
          <p:cNvPr id="56324" name="Slide Number Placeholder 1">
            <a:extLst>
              <a:ext uri="{FF2B5EF4-FFF2-40B4-BE49-F238E27FC236}">
                <a16:creationId xmlns:a16="http://schemas.microsoft.com/office/drawing/2014/main" id="{E468A20D-F41B-472C-AF14-CF964C192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5BF6E7A-4766-47D8-ADC3-04848384730B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42</a:t>
            </a:fld>
            <a:endParaRPr lang="en-US" altLang="en-US" sz="14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>
            <a:extLst>
              <a:ext uri="{FF2B5EF4-FFF2-40B4-BE49-F238E27FC236}">
                <a16:creationId xmlns:a16="http://schemas.microsoft.com/office/drawing/2014/main" id="{2B328F79-1BC3-4FBE-ABF5-66BB125F4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Beyond the Lecture - Troubleshooting</a:t>
            </a:r>
          </a:p>
        </p:txBody>
      </p:sp>
      <p:sp>
        <p:nvSpPr>
          <p:cNvPr id="57347" name="Content Placeholder 2">
            <a:extLst>
              <a:ext uri="{FF2B5EF4-FFF2-40B4-BE49-F238E27FC236}">
                <a16:creationId xmlns:a16="http://schemas.microsoft.com/office/drawing/2014/main" id="{13E04FCB-5195-49FD-B641-6D7940492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/>
              <a:t>WLAN configuration settings that may cause problems:	</a:t>
            </a:r>
          </a:p>
          <a:p>
            <a:pPr lvl="1"/>
            <a:r>
              <a:rPr lang="en-US" altLang="en-US" sz="2400"/>
              <a:t>Cochannel interference</a:t>
            </a:r>
          </a:p>
          <a:p>
            <a:pPr lvl="1"/>
            <a:r>
              <a:rPr lang="en-US" altLang="en-US" sz="2400"/>
              <a:t>Adjacent-channel interference</a:t>
            </a:r>
          </a:p>
          <a:p>
            <a:pPr lvl="1"/>
            <a:r>
              <a:rPr lang="en-US" altLang="en-US" sz="2400"/>
              <a:t>Power settings</a:t>
            </a:r>
          </a:p>
          <a:p>
            <a:pPr lvl="1"/>
            <a:r>
              <a:rPr lang="en-US" altLang="en-US" sz="2400"/>
              <a:t>System throughput</a:t>
            </a:r>
          </a:p>
          <a:p>
            <a:pPr lvl="2"/>
            <a:r>
              <a:rPr lang="en-US" altLang="en-US"/>
              <a:t>Distance, number of users, processor of AP, packet size</a:t>
            </a:r>
          </a:p>
          <a:p>
            <a:pPr lvl="1"/>
            <a:r>
              <a:rPr lang="en-US" altLang="en-US" sz="2400"/>
              <a:t>Incorrect AP configuration settings</a:t>
            </a:r>
          </a:p>
          <a:p>
            <a:pPr lvl="2"/>
            <a:r>
              <a:rPr lang="en-US" altLang="en-US"/>
              <a:t>SSID, Security, IEEE 802.11, NIC</a:t>
            </a:r>
          </a:p>
          <a:p>
            <a:pPr lvl="1"/>
            <a:r>
              <a:rPr lang="en-US" altLang="en-US" sz="2400"/>
              <a:t>Device, location, distance from AP</a:t>
            </a:r>
          </a:p>
          <a:p>
            <a:endParaRPr lang="en-US" altLang="en-US" sz="2400"/>
          </a:p>
        </p:txBody>
      </p:sp>
      <p:sp>
        <p:nvSpPr>
          <p:cNvPr id="57348" name="Slide Number Placeholder 1">
            <a:extLst>
              <a:ext uri="{FF2B5EF4-FFF2-40B4-BE49-F238E27FC236}">
                <a16:creationId xmlns:a16="http://schemas.microsoft.com/office/drawing/2014/main" id="{5CE6AE1B-D4E6-4E05-8E53-949A798EA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DC7B409-824E-44F4-9A39-FC2FEC630569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43</a:t>
            </a:fld>
            <a:endParaRPr lang="en-US" altLang="en-US" sz="14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BE7BC910-3976-4A94-B7EF-5BAD4E7DA8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POE</a:t>
            </a:r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76961D22-15CA-4BEC-89F7-12B553F0E8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b="1"/>
              <a:t>Power over Ethernet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Power IP phones or wireless AP’s using the same Ethernet cabling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Since copper Ethernet can reach 100 meters, POE must do so as well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15Watts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803.af &amp; Cisco inline power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Use same pairs 1,2 3,6 or 4,5 7,8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Resistor between powered pairs at receiver indicate compatibility, change resistance value to indicate voltage.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/>
          </a:p>
          <a:p>
            <a:pPr eaLnBrk="1" hangingPunct="1">
              <a:lnSpc>
                <a:spcPct val="90000"/>
              </a:lnSpc>
            </a:pPr>
            <a:endParaRPr lang="en-US" altLang="en-US"/>
          </a:p>
        </p:txBody>
      </p:sp>
      <p:sp>
        <p:nvSpPr>
          <p:cNvPr id="58372" name="Slide Number Placeholder 1">
            <a:extLst>
              <a:ext uri="{FF2B5EF4-FFF2-40B4-BE49-F238E27FC236}">
                <a16:creationId xmlns:a16="http://schemas.microsoft.com/office/drawing/2014/main" id="{7AEFBE96-0574-4123-B58B-8570D4329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AFBB8ED-0DAE-4892-9D1C-B92A4E96D037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44</a:t>
            </a:fld>
            <a:endParaRPr lang="en-US" altLang="en-US" sz="14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570D46B4-634E-4AE8-8ECC-FB325F257C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Configuring Access Points</a:t>
            </a:r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08DCADD0-67D4-4938-A3EE-DBF1CABF33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/>
              <a:t>Wireless LAN Controller and Access Point configuration example</a:t>
            </a:r>
            <a:endParaRPr lang="en-US" altLang="en-US" sz="2400">
              <a:hlinkClick r:id="rId2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>
                <a:hlinkClick r:id="rId2"/>
              </a:rPr>
              <a:t>http://www.ciscosystems.com/en/US/products/ps6366/products_configuration_example09186a0080665cdf.shtml </a:t>
            </a:r>
            <a:endParaRPr lang="en-US" altLang="en-US" sz="2000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400"/>
          </a:p>
          <a:p>
            <a:pPr eaLnBrk="1" hangingPunct="1">
              <a:lnSpc>
                <a:spcPct val="80000"/>
              </a:lnSpc>
            </a:pPr>
            <a:r>
              <a:rPr lang="en-US" altLang="en-US" sz="2400"/>
              <a:t>Cisco WLAN Contrller Configuration guide</a:t>
            </a:r>
            <a:endParaRPr lang="en-US" altLang="en-US" sz="2400">
              <a:hlinkClick r:id="rId3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>
                <a:hlinkClick r:id="rId3"/>
              </a:rPr>
              <a:t>http://www.cisco.com/en/US/products/ps6366/products_configuration_guide_book09186a00806b0077.html</a:t>
            </a:r>
            <a:r>
              <a:rPr lang="en-US" altLang="en-US" sz="2000"/>
              <a:t> 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sz="2000"/>
          </a:p>
          <a:p>
            <a:pPr eaLnBrk="1" hangingPunct="1">
              <a:lnSpc>
                <a:spcPct val="80000"/>
              </a:lnSpc>
            </a:pPr>
            <a:r>
              <a:rPr lang="en-US" altLang="en-US" sz="2400"/>
              <a:t>VLAN configuration guide for cisco WLC</a:t>
            </a:r>
            <a:endParaRPr lang="en-US" altLang="en-US" sz="2400">
              <a:hlinkClick r:id="rId4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>
                <a:hlinkClick r:id="rId4"/>
              </a:rPr>
              <a:t>http://www.ciscosystems.com/en/US/tech/tk722/tk809/technologies_configuration_example09186a008073c723.shtml </a:t>
            </a:r>
            <a:br>
              <a:rPr lang="en-US" altLang="en-US" sz="2000"/>
            </a:br>
            <a:br>
              <a:rPr lang="en-US" altLang="en-US" sz="2000"/>
            </a:br>
            <a:endParaRPr lang="en-US" altLang="en-US" sz="2000"/>
          </a:p>
        </p:txBody>
      </p:sp>
      <p:sp>
        <p:nvSpPr>
          <p:cNvPr id="59396" name="Slide Number Placeholder 1">
            <a:extLst>
              <a:ext uri="{FF2B5EF4-FFF2-40B4-BE49-F238E27FC236}">
                <a16:creationId xmlns:a16="http://schemas.microsoft.com/office/drawing/2014/main" id="{E0001A0E-41CC-4A2F-9126-0ECD43C0D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8FD0446-2C97-498F-8FD0-53C8B7F75B88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45</a:t>
            </a:fld>
            <a:endParaRPr lang="en-US" altLang="en-US"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274C8159-B479-4E02-8C77-583B254F34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Education</a:t>
            </a:r>
          </a:p>
        </p:txBody>
      </p:sp>
      <p:sp>
        <p:nvSpPr>
          <p:cNvPr id="172035" name="Rectangle 3">
            <a:extLst>
              <a:ext uri="{FF2B5EF4-FFF2-40B4-BE49-F238E27FC236}">
                <a16:creationId xmlns:a16="http://schemas.microsoft.com/office/drawing/2014/main" id="{76633F79-EC82-4878-842A-CCCD85B2F2E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1000" y="1752600"/>
            <a:ext cx="8077200" cy="4572000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dirty="0"/>
              <a:t>Educational institutions were among the first to adopt wireless technology</a:t>
            </a:r>
          </a:p>
          <a:p>
            <a:pPr lvl="1">
              <a:defRPr/>
            </a:pPr>
            <a:r>
              <a:rPr lang="en-US" dirty="0"/>
              <a:t>Instructors can create presentations on a laptop and carry them into any classroom where it will connect automatically to the campus network</a:t>
            </a:r>
          </a:p>
          <a:p>
            <a:pPr lvl="1">
              <a:defRPr/>
            </a:pPr>
            <a:r>
              <a:rPr lang="en-US" dirty="0"/>
              <a:t>Students can easily connect wirelessly to a campus network</a:t>
            </a:r>
          </a:p>
          <a:p>
            <a:pPr>
              <a:defRPr/>
            </a:pPr>
            <a:r>
              <a:rPr lang="en-US" dirty="0"/>
              <a:t>WLAN technology translates into cost savings for schools</a:t>
            </a:r>
          </a:p>
          <a:p>
            <a:pPr lvl="1">
              <a:defRPr/>
            </a:pPr>
            <a:r>
              <a:rPr lang="en-US" dirty="0"/>
              <a:t>Reduces need for wiring and infrastructure</a:t>
            </a:r>
          </a:p>
          <a:p>
            <a:pPr lvl="1">
              <a:defRPr/>
            </a:pPr>
            <a:r>
              <a:rPr lang="en-US" dirty="0"/>
              <a:t>Fewer computer labs necessary</a:t>
            </a:r>
          </a:p>
        </p:txBody>
      </p:sp>
      <p:sp>
        <p:nvSpPr>
          <p:cNvPr id="10244" name="Slide Number Placeholder 4">
            <a:extLst>
              <a:ext uri="{FF2B5EF4-FFF2-40B4-BE49-F238E27FC236}">
                <a16:creationId xmlns:a16="http://schemas.microsoft.com/office/drawing/2014/main" id="{903656CB-C265-473E-9E81-AB03CB572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F3297D9-1EF1-4018-8A88-27EBF7665E01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3057B63F-66E6-4FBB-BC12-0A3F61EF9E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Business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01D27EA0-E4CF-4FF0-B8FC-1CFDC415385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/>
              <a:t>The introduction of wireless access in conference rooms provides all employees with a mobile office</a:t>
            </a:r>
          </a:p>
          <a:p>
            <a:endParaRPr lang="en-US" altLang="en-US" sz="2400"/>
          </a:p>
          <a:p>
            <a:r>
              <a:rPr lang="en-US" altLang="en-US" sz="2400"/>
              <a:t>Employees no longer have to compete for an available wired connection or carry cables with them</a:t>
            </a:r>
          </a:p>
          <a:p>
            <a:endParaRPr lang="en-US" altLang="en-US" sz="2400"/>
          </a:p>
          <a:p>
            <a:r>
              <a:rPr lang="en-US" altLang="en-US" sz="2400"/>
              <a:t>A Cisco study showed that wireless communications increased productivity by 86 minutes per day per user</a:t>
            </a:r>
          </a:p>
          <a:p>
            <a:endParaRPr lang="en-US" altLang="en-US" sz="2400"/>
          </a:p>
          <a:p>
            <a:r>
              <a:rPr lang="en-US" altLang="en-US" sz="2400"/>
              <a:t>Small office/home office (SOHO) business can also benefit from wireless data communications</a:t>
            </a:r>
          </a:p>
        </p:txBody>
      </p:sp>
      <p:sp>
        <p:nvSpPr>
          <p:cNvPr id="12292" name="Slide Number Placeholder 4">
            <a:extLst>
              <a:ext uri="{FF2B5EF4-FFF2-40B4-BE49-F238E27FC236}">
                <a16:creationId xmlns:a16="http://schemas.microsoft.com/office/drawing/2014/main" id="{CEA1EAB5-09FD-4388-B83C-AEDF0E31F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D3E2CFA-1A80-4316-870E-FEB2EDF5CE2A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6CF3332B-5434-4F7C-B73A-C04EDC43C0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Industry</a:t>
            </a:r>
          </a:p>
        </p:txBody>
      </p:sp>
      <p:sp>
        <p:nvSpPr>
          <p:cNvPr id="174083" name="Rectangle 3">
            <a:extLst>
              <a:ext uri="{FF2B5EF4-FFF2-40B4-BE49-F238E27FC236}">
                <a16:creationId xmlns:a16="http://schemas.microsoft.com/office/drawing/2014/main" id="{4416FD83-475A-44B2-9CCF-9833B37F8BB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/>
              <a:t>Examples of wireless data transmission can be found in the fields of construction, warehouse management, and manufacturing</a:t>
            </a:r>
          </a:p>
          <a:p>
            <a:pPr>
              <a:defRPr/>
            </a:pPr>
            <a:r>
              <a:rPr lang="en-US" dirty="0"/>
              <a:t>Construction examples:</a:t>
            </a:r>
          </a:p>
          <a:p>
            <a:pPr lvl="1">
              <a:defRPr/>
            </a:pPr>
            <a:r>
              <a:rPr lang="en-US" dirty="0"/>
              <a:t>A problem with materials can be relayed to main office so workers can be routed to other sites to prevent idle time</a:t>
            </a:r>
          </a:p>
          <a:p>
            <a:pPr lvl="1">
              <a:defRPr/>
            </a:pPr>
            <a:r>
              <a:rPr lang="en-US" dirty="0"/>
              <a:t>Construction equipment (bulldozers and earth graders) have wireless devices that turn them into smart machines capable of precise positioning using a </a:t>
            </a:r>
            <a:r>
              <a:rPr lang="en-US" b="1" dirty="0"/>
              <a:t>global positioning system (GPS)</a:t>
            </a:r>
          </a:p>
        </p:txBody>
      </p:sp>
      <p:sp>
        <p:nvSpPr>
          <p:cNvPr id="14340" name="Slide Number Placeholder 4">
            <a:extLst>
              <a:ext uri="{FF2B5EF4-FFF2-40B4-BE49-F238E27FC236}">
                <a16:creationId xmlns:a16="http://schemas.microsoft.com/office/drawing/2014/main" id="{BA369B04-79DC-4C27-A1BC-886500A56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0FF2B65-39F1-4276-9C7B-76D13C2E2653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605D7B35-2015-451A-8B1D-05C56AA249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Industry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6680AF01-8315-4C97-96C9-3D1A72D83BE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/>
              <a:t>Warehouse Management examples:</a:t>
            </a:r>
          </a:p>
          <a:p>
            <a:pPr lvl="1"/>
            <a:r>
              <a:rPr lang="en-US" altLang="en-US" sz="2400"/>
              <a:t>Forklift trucks can be outfitted with wireless equipment and employees can wear portable wireless inventory devices to scan bar codes</a:t>
            </a:r>
          </a:p>
          <a:p>
            <a:pPr lvl="1"/>
            <a:r>
              <a:rPr lang="en-US" altLang="en-US" sz="2400" b="1"/>
              <a:t>Warehouse management system (WMS) </a:t>
            </a:r>
            <a:r>
              <a:rPr lang="en-US" altLang="en-US" sz="2400"/>
              <a:t>software manages all warehouse activities	</a:t>
            </a:r>
          </a:p>
          <a:p>
            <a:pPr lvl="2"/>
            <a:r>
              <a:rPr lang="en-US" altLang="en-US"/>
              <a:t>WMS is tied into network so managers have ready access to up-to-the-minute statistics</a:t>
            </a:r>
          </a:p>
          <a:p>
            <a:pPr lvl="1"/>
            <a:r>
              <a:rPr lang="en-US" altLang="en-US" sz="2400" b="1"/>
              <a:t>Radio frequency identification (RFID) </a:t>
            </a:r>
            <a:r>
              <a:rPr lang="en-US" altLang="en-US" sz="2400"/>
              <a:t>tags emit a wireless data signal containing an ID number</a:t>
            </a:r>
          </a:p>
          <a:p>
            <a:pPr lvl="2"/>
            <a:r>
              <a:rPr lang="en-US" altLang="en-US"/>
              <a:t>Works with WMS to track inventory</a:t>
            </a:r>
          </a:p>
        </p:txBody>
      </p:sp>
      <p:sp>
        <p:nvSpPr>
          <p:cNvPr id="16388" name="Slide Number Placeholder 4">
            <a:extLst>
              <a:ext uri="{FF2B5EF4-FFF2-40B4-BE49-F238E27FC236}">
                <a16:creationId xmlns:a16="http://schemas.microsoft.com/office/drawing/2014/main" id="{8D7F1F74-6345-4F6F-A1F1-397DA9F0A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6DC710-8F58-4DA6-A0E2-2DA9606A37E0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AF823882-ACB2-4268-8642-84C69ABC2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Industry</a:t>
            </a:r>
          </a:p>
        </p:txBody>
      </p:sp>
      <p:sp>
        <p:nvSpPr>
          <p:cNvPr id="18435" name="Content Placeholder 2">
            <a:extLst>
              <a:ext uri="{FF2B5EF4-FFF2-40B4-BE49-F238E27FC236}">
                <a16:creationId xmlns:a16="http://schemas.microsoft.com/office/drawing/2014/main" id="{85A86889-C275-458D-ADB2-56F6EB6B1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Manufacturing examples:</a:t>
            </a:r>
          </a:p>
          <a:p>
            <a:pPr lvl="1"/>
            <a:r>
              <a:rPr lang="en-US" altLang="en-US"/>
              <a:t>RFID tags are often used</a:t>
            </a:r>
          </a:p>
          <a:p>
            <a:pPr lvl="1"/>
            <a:r>
              <a:rPr lang="en-US" altLang="en-US"/>
              <a:t>When additional parts are needed on a production line, workers press call buttons to request stock</a:t>
            </a:r>
          </a:p>
          <a:p>
            <a:pPr lvl="1"/>
            <a:r>
              <a:rPr lang="en-US" altLang="en-US"/>
              <a:t>Battery-powered tags transmit the request wirelessly</a:t>
            </a:r>
          </a:p>
          <a:p>
            <a:pPr lvl="1"/>
            <a:r>
              <a:rPr lang="en-US" altLang="en-US"/>
              <a:t>Inventory can quickly be delivered to eliminate a slow down in the production line</a:t>
            </a:r>
          </a:p>
        </p:txBody>
      </p:sp>
      <p:sp>
        <p:nvSpPr>
          <p:cNvPr id="18436" name="Slide Number Placeholder 4">
            <a:extLst>
              <a:ext uri="{FF2B5EF4-FFF2-40B4-BE49-F238E27FC236}">
                <a16:creationId xmlns:a16="http://schemas.microsoft.com/office/drawing/2014/main" id="{EBF788EB-29DC-4ECB-8D47-A2E62A191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C5EE88A-5A1E-416F-97FC-50208D53BA39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4926</TotalTime>
  <Words>2548</Words>
  <Application>Microsoft Macintosh PowerPoint</Application>
  <PresentationFormat>On-screen Show (4:3)</PresentationFormat>
  <Paragraphs>446</Paragraphs>
  <Slides>45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7" baseType="lpstr">
      <vt:lpstr>Arial</vt:lpstr>
      <vt:lpstr>Default Design</vt:lpstr>
      <vt:lpstr>Telecom Systems Lab TLEN 5460  Wireless LANs</vt:lpstr>
      <vt:lpstr>Review</vt:lpstr>
      <vt:lpstr>Switching Lab Learning Objectives</vt:lpstr>
      <vt:lpstr>Wireless Applications</vt:lpstr>
      <vt:lpstr>Education</vt:lpstr>
      <vt:lpstr>Business</vt:lpstr>
      <vt:lpstr>Industry</vt:lpstr>
      <vt:lpstr>Industry</vt:lpstr>
      <vt:lpstr>Industry</vt:lpstr>
      <vt:lpstr>Travel</vt:lpstr>
      <vt:lpstr>Public Safety</vt:lpstr>
      <vt:lpstr>Health Care</vt:lpstr>
      <vt:lpstr>Health Care</vt:lpstr>
      <vt:lpstr>Wireless Advantages and Disadvantages: Advantages</vt:lpstr>
      <vt:lpstr>Wireless Advantages and Disadvantages: Advantages</vt:lpstr>
      <vt:lpstr>Wireless Advantages and Disadvantages: Advantages</vt:lpstr>
      <vt:lpstr>Wireless Advantages and Disadvantages: Advantages</vt:lpstr>
      <vt:lpstr>Wireless Advantages and Disadvantages: Disadvantages</vt:lpstr>
      <vt:lpstr>Wireless Advantages and Disadvantages: Disadvantages</vt:lpstr>
      <vt:lpstr>Types of Wireless Networks</vt:lpstr>
      <vt:lpstr>Wireless Personal Area Network (WPAN)</vt:lpstr>
      <vt:lpstr>Wireless Local Area Networks (WLANs)</vt:lpstr>
      <vt:lpstr>Wireless Metropolitan Area Network (WMAN)</vt:lpstr>
      <vt:lpstr>Wireless Wide Area Network (WWAN)</vt:lpstr>
      <vt:lpstr>Wireless Certifications</vt:lpstr>
      <vt:lpstr>Going Wireless</vt:lpstr>
      <vt:lpstr>Radio Propagation Basics</vt:lpstr>
      <vt:lpstr>Media Access Control</vt:lpstr>
      <vt:lpstr>Wireless Standards Organizations and Regulatory Agencies</vt:lpstr>
      <vt:lpstr>Wireless Standards</vt:lpstr>
      <vt:lpstr>Wireless Standards</vt:lpstr>
      <vt:lpstr>Wireless Standards</vt:lpstr>
      <vt:lpstr>Wireless Equipment</vt:lpstr>
      <vt:lpstr>Wireless Equipment</vt:lpstr>
      <vt:lpstr>Wireless Equipment</vt:lpstr>
      <vt:lpstr>Network Types</vt:lpstr>
      <vt:lpstr>Connecting to an AP</vt:lpstr>
      <vt:lpstr>Distribution System</vt:lpstr>
      <vt:lpstr>Wireless Deployment</vt:lpstr>
      <vt:lpstr>Wireless Deployment</vt:lpstr>
      <vt:lpstr>Wireless Deployment</vt:lpstr>
      <vt:lpstr>Beyond the Lecture</vt:lpstr>
      <vt:lpstr>Beyond the Lecture - Troubleshooting</vt:lpstr>
      <vt:lpstr>POE</vt:lpstr>
      <vt:lpstr>Configuring Access Points</vt:lpstr>
    </vt:vector>
  </TitlesOfParts>
  <Company>CAETE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JoseSantos</dc:creator>
  <cp:lastModifiedBy>Jose Ramon Santos</cp:lastModifiedBy>
  <cp:revision>197</cp:revision>
  <dcterms:created xsi:type="dcterms:W3CDTF">2005-01-27T20:57:57Z</dcterms:created>
  <dcterms:modified xsi:type="dcterms:W3CDTF">2020-01-22T15:43:45Z</dcterms:modified>
</cp:coreProperties>
</file>