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8" r:id="rId2"/>
    <p:sldId id="291" r:id="rId3"/>
    <p:sldId id="292" r:id="rId4"/>
    <p:sldId id="293" r:id="rId5"/>
    <p:sldId id="296" r:id="rId6"/>
    <p:sldId id="295" r:id="rId7"/>
    <p:sldId id="299" r:id="rId8"/>
    <p:sldId id="29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5" r:id="rId22"/>
    <p:sldId id="289" r:id="rId23"/>
    <p:sldId id="283" r:id="rId24"/>
    <p:sldId id="284" r:id="rId25"/>
    <p:sldId id="285" r:id="rId26"/>
    <p:sldId id="300" r:id="rId27"/>
    <p:sldId id="286" r:id="rId28"/>
    <p:sldId id="29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D75BED1-C445-48A9-8D6B-BC9E22D982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95D1AA0-4B30-4BA2-96B4-E89DAE1338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6567959-11AD-4021-AED7-CD66921528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18C0607-CE1B-4F2B-898A-B1EE4E269A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12ACC4-F76D-4C6C-B8A5-2E5AE039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D3800B-3CD0-4890-BD4B-72224E9A62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F06B677-EEFC-4A3F-A4AF-84E214D18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EAF72E-A7AE-42CD-87B0-78D60C20B4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C7FD633-0AB2-4B55-A000-93F14835D1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B6E578-9189-45F2-93CD-4572E3F72E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F74500F-4F41-4D00-8384-332BDB28C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C1FE84-16D0-4C22-B2ED-7DBEFAF49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DE9AB2E-CE83-41FD-B4E5-F5D0414B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75D114-027F-4070-B754-DDA6354AF80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5097AE9-3127-4A46-85AC-4BE29F48C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7AF0373-5D49-4791-9CF2-2D4DC8085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252C5E-7086-4588-A63C-0F114D8A9C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0FF5B6-DB8D-49C1-80ED-85FFC4995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866EF-6649-46F3-97AA-8C3277F39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DBE1E-36CB-4E26-A519-4BA574F44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7FB07-76A6-43CF-BB2B-0B40DCD83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93DDC7-7343-4F13-88B9-18D6056E3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370AF-29AE-45A4-AFC8-896B0E8EE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E127-C323-479F-9147-81B1A8669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7BD9CF-0812-4326-915C-04C58D76D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D08CC-44C7-4176-87C9-B5E7DFF05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4152B9-68C1-4949-BD8A-47483DEC9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D80-87C4-441A-948E-9CB75DF80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71D225-22DF-43AE-93D3-598E11BC7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8C5F2-F9AA-4EED-A5AE-340E44A4E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73180A-93AC-4FF9-9DF8-2D9AD0AA2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0FD4-ACDA-4B7B-80C3-57195DAD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8A5A1-689F-4F10-8558-897072A2C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A9F054-DEF9-4BE7-A1A9-2A79AEA4A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091E14-8B93-4001-8DAB-CEB94791A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9D5B1-EC4C-4375-B703-17638534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60AA08-E612-4AF3-8EBC-F19C2F9E1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D1873E-B906-4507-B337-24557F4AA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40FEF-EAAF-4E2E-A3DF-D5B6E5CC1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92F8-55C4-4323-99E6-DC7510397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F5E67-D03F-4065-B2A4-62263686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86D3F-1886-4800-B7EC-6704D16DC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A6330-2F22-4547-8CD4-396398D60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4627-3667-4335-9B4D-599165BDC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2B5B4D-B46D-4FD2-B2EB-C0C0FBE3A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D9726B-50ED-42FB-8C0F-5FE3310DD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692631-5A0B-4612-8368-3899F68E4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D1A0-5202-44AA-B3CF-9B5F8EFE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5DD2D1-3A50-440E-B997-422800A14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7B7EED-7C0C-43D3-B12B-1D32D23191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D41DE1-80F0-416E-A4BB-DC5F09C19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8C181-B2F6-4A09-A0C9-861080BFF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78C48B-BA03-4278-B309-B40D218FD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AB2836-E161-42A5-AE2E-86D2D6F14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02AF93-F308-441F-892F-0EFFC5EEE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04137-CA95-4677-885B-32D055E06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FD6B7-D862-4898-ADB9-42BC66894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79CF9-06FD-45B7-B1D8-6A9752567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DEA85-A865-4781-B5F0-240A41154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FD6A-09E0-43E8-9BF4-6AED6C4DF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2DDB3-1C0B-401B-8103-C05BDD178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7768F-42C0-4F75-88E4-9370E3087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D85BF-0AB6-464C-ACF3-93D7FB86E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080C5-39D6-4776-829C-E76DB7792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53C59B-1306-469F-8F2C-B480CE41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763E65-88C5-4237-A2FF-38F4F3D60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CF4F85-68C8-422C-9ED4-2E7224F150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8A6195-F86D-4024-9217-EEE0DA3DBA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47F9DF-B53D-48B0-A714-3EF5C87614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2403544-5962-4AEF-9703-206EC0BE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4573839A-FAB1-49D9-AD1A-22633ED0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3A17E2C-00CB-49DB-B816-5BE536B67C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2011363"/>
            <a:ext cx="7773987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Telecom Systems Laboratory</a:t>
            </a:r>
            <a:r>
              <a:rPr lang="en-US" altLang="en-US" sz="4000" dirty="0"/>
              <a:t> </a:t>
            </a:r>
            <a:r>
              <a:rPr lang="en-US" altLang="en-US" sz="3200" dirty="0"/>
              <a:t> </a:t>
            </a:r>
            <a:br>
              <a:rPr lang="en-US" altLang="en-US" sz="3200" dirty="0"/>
            </a:br>
            <a:r>
              <a:rPr lang="en-US" altLang="en-US" dirty="0"/>
              <a:t>CYBR 7000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600" dirty="0"/>
              <a:t>Routing Protocols</a:t>
            </a:r>
            <a:endParaRPr lang="en-US" alt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FA47C8A-06B1-4180-B04D-FD1FF3C660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125" y="4375150"/>
            <a:ext cx="6399213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Jose Santos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Network Engineering @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96C86090-2FFD-4FE4-BB07-258EAD33A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 objectives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06A16A-3FBF-494E-A9AC-01B3152CB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543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Build a routing table (learn &amp; propagate)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Pick best routes (if more than 1 available)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Remove invalid routes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Replace routes if better advertisement received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Restore routes fast (convergence time)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Prevent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314C-85B8-4E80-8809-5A1E090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0CF326D-2B8D-477B-8310-05C6504FC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Exterior Routing Protocols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DFA6808-B266-44BE-A077-53497AAF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/>
              <a:t>Border Gateway Protocol (BGP)</a:t>
            </a:r>
          </a:p>
          <a:p>
            <a:pPr lvl="1" eaLnBrk="1" hangingPunct="1"/>
            <a:r>
              <a:rPr lang="en-US" altLang="en-US" sz="2000" dirty="0"/>
              <a:t>Used to exchange route information between AS’s</a:t>
            </a:r>
          </a:p>
          <a:p>
            <a:pPr lvl="1" eaLnBrk="1" hangingPunct="1"/>
            <a:r>
              <a:rPr lang="en-US" altLang="en-US" sz="2000" dirty="0"/>
              <a:t>Cares more about global connectivity rather than specific</a:t>
            </a:r>
          </a:p>
          <a:p>
            <a:pPr lvl="1" eaLnBrk="1" hangingPunct="1"/>
            <a:r>
              <a:rPr lang="en-US" altLang="en-US" sz="2000" dirty="0"/>
              <a:t>Uses TCP </a:t>
            </a:r>
          </a:p>
          <a:p>
            <a:pPr lvl="1" eaLnBrk="1" hangingPunct="1"/>
            <a:r>
              <a:rPr lang="en-US" altLang="en-US" sz="2000" dirty="0"/>
              <a:t>Route exchange is performed with well know neighbors</a:t>
            </a:r>
          </a:p>
          <a:p>
            <a:pPr lvl="1" eaLnBrk="1" hangingPunct="1"/>
            <a:r>
              <a:rPr lang="en-US" altLang="en-US" sz="2000" dirty="0"/>
              <a:t>Every organization has a AS number that uniquely identifies them</a:t>
            </a:r>
          </a:p>
          <a:p>
            <a:pPr lvl="1" eaLnBrk="1" hangingPunct="1"/>
            <a:r>
              <a:rPr lang="en-US" altLang="en-US" sz="2000" dirty="0"/>
              <a:t>Routes are selected on basis of policy / business relationships not on metrics / network parameters</a:t>
            </a:r>
          </a:p>
          <a:p>
            <a:pPr lvl="1" eaLnBrk="1" hangingPunct="1"/>
            <a:r>
              <a:rPr lang="en-US" altLang="en-US" sz="2000" dirty="0"/>
              <a:t>AS prepending prevents loops</a:t>
            </a:r>
          </a:p>
          <a:p>
            <a:pPr lvl="1" eaLnBrk="1" hangingPunct="1"/>
            <a:r>
              <a:rPr lang="en-US" altLang="en-US" sz="2000" dirty="0"/>
              <a:t>Routing tables exceed 1000,000 routes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9638-4CB1-4EFE-9F2E-2415C7A3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051E0E4D-DCD4-4B1B-8F5D-9BE2469AB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BGP Example</a:t>
            </a:r>
          </a:p>
        </p:txBody>
      </p:sp>
      <p:pic>
        <p:nvPicPr>
          <p:cNvPr id="15364" name="Picture 4" descr="LAB605">
            <a:extLst>
              <a:ext uri="{FF2B5EF4-FFF2-40B4-BE49-F238E27FC236}">
                <a16:creationId xmlns:a16="http://schemas.microsoft.com/office/drawing/2014/main" id="{0F61EADC-5B38-44FE-AFFA-05E24457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676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5FFF-904C-4BA7-9346-D9EB9ED2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4886708-342B-4FB0-A6DA-CD9BCBED0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Interior Routing Protocols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7EE95F34-5DFA-4039-8FDC-D41370F90D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0"/>
            <a:ext cx="4038600" cy="2925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Type of routing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Distance vector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Link-state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Hybrid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Update process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Full updates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Partial updates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Convergence time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38140BC7-5DC5-43E1-9A07-EE82645558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048000"/>
            <a:ext cx="4038600" cy="2925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Metric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Measure of link quality / preference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VLSM support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Subnet size variations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Permit better address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Classless vs. Classful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TX or Not TX mask info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IF TX then VLSM supported</a:t>
            </a:r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31E81470-C47A-4F58-A060-160D281B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 Several available in the market.  Protocols have evolved over time to respond to changing network conditions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 Considerations while choosing a protocol: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EDD148-7340-4AEE-9B37-75AE25C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FF7345E-F124-4241-9B0D-A21D2C8F5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24F69C0-BD3C-4DE7-A27D-EC9C22064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DV Logic</a:t>
            </a:r>
          </a:p>
          <a:p>
            <a:pPr lvl="1" eaLnBrk="1" hangingPunct="1"/>
            <a:r>
              <a:rPr lang="en-US" altLang="en-US" sz="2000"/>
              <a:t>Add directly connected</a:t>
            </a:r>
          </a:p>
          <a:p>
            <a:pPr lvl="1" eaLnBrk="1" hangingPunct="1"/>
            <a:r>
              <a:rPr lang="en-US" altLang="en-US" sz="2000"/>
              <a:t>Send updates out include directly connected and learned routes</a:t>
            </a:r>
          </a:p>
          <a:p>
            <a:pPr lvl="1" eaLnBrk="1" hangingPunct="1"/>
            <a:r>
              <a:rPr lang="en-US" altLang="en-US" sz="2000"/>
              <a:t>Listen for routing updates</a:t>
            </a:r>
          </a:p>
          <a:p>
            <a:pPr lvl="1" eaLnBrk="1" hangingPunct="1"/>
            <a:r>
              <a:rPr lang="en-US" altLang="en-US" sz="2000"/>
              <a:t>Routing info: subnet &amp; metric</a:t>
            </a:r>
          </a:p>
          <a:p>
            <a:pPr lvl="1" eaLnBrk="1" hangingPunct="1"/>
            <a:r>
              <a:rPr lang="en-US" altLang="en-US" sz="2000"/>
              <a:t>Use broadcast or multicast for updates</a:t>
            </a:r>
          </a:p>
          <a:p>
            <a:pPr lvl="1" eaLnBrk="1" hangingPunct="1"/>
            <a:r>
              <a:rPr lang="en-US" altLang="en-US" sz="2000"/>
              <a:t>Chose best of multiple routes</a:t>
            </a:r>
          </a:p>
          <a:p>
            <a:pPr lvl="1" eaLnBrk="1" hangingPunct="1"/>
            <a:r>
              <a:rPr lang="en-US" altLang="en-US" sz="2000"/>
              <a:t>Send/expect periodic full updates</a:t>
            </a:r>
          </a:p>
          <a:p>
            <a:pPr lvl="1" eaLnBrk="1" hangingPunct="1"/>
            <a:r>
              <a:rPr lang="en-US" altLang="en-US" sz="2000"/>
              <a:t>If updates no longer received, remove routes learned from such neighbor</a:t>
            </a:r>
          </a:p>
          <a:p>
            <a:pPr lvl="1" eaLnBrk="1" hangingPunct="1"/>
            <a:r>
              <a:rPr lang="en-US" altLang="en-US" sz="2000"/>
              <a:t>Assume that the advertising router is the next hop for a route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33B4-FD63-497A-89A4-7B2CC7A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F14DE4D-C18E-4592-8369-90C61B54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96616A5-7C2D-4F2C-833B-2C1DF3887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/>
              <a:t>RIPv1</a:t>
            </a:r>
          </a:p>
          <a:p>
            <a:pPr lvl="1" eaLnBrk="1" hangingPunct="1"/>
            <a:r>
              <a:rPr lang="en-US" altLang="en-US" sz="1800"/>
              <a:t>Metric: hop count (smaller better?).  Infinite metric = 16</a:t>
            </a:r>
          </a:p>
          <a:p>
            <a:pPr lvl="1" eaLnBrk="1" hangingPunct="1"/>
            <a:r>
              <a:rPr lang="en-US" altLang="en-US" sz="1800"/>
              <a:t>Full updates every 30s (subnet # &amp; metric)</a:t>
            </a:r>
          </a:p>
          <a:p>
            <a:pPr lvl="1" eaLnBrk="1" hangingPunct="1"/>
            <a:r>
              <a:rPr lang="en-US" altLang="en-US" sz="1800"/>
              <a:t>Convergence 3-5 minutes (depending on size of routing table)</a:t>
            </a:r>
          </a:p>
          <a:p>
            <a:pPr lvl="1" eaLnBrk="1" hangingPunct="1"/>
            <a:r>
              <a:rPr lang="en-US" altLang="en-US" sz="1800"/>
              <a:t>Classful (no VLSM)</a:t>
            </a:r>
          </a:p>
          <a:p>
            <a:pPr lvl="1" eaLnBrk="1" hangingPunct="1"/>
            <a:r>
              <a:rPr lang="en-US" altLang="en-US" sz="1800"/>
              <a:t>Broadcasts updates (255.255.255.255)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2000" b="1"/>
              <a:t>RIPv2</a:t>
            </a:r>
          </a:p>
          <a:p>
            <a:pPr lvl="1" eaLnBrk="1" hangingPunct="1"/>
            <a:r>
              <a:rPr lang="en-US" altLang="en-US" sz="1800"/>
              <a:t>Same features as RIPv1</a:t>
            </a:r>
          </a:p>
          <a:p>
            <a:pPr lvl="1" eaLnBrk="1" hangingPunct="1"/>
            <a:r>
              <a:rPr lang="en-US" altLang="en-US" sz="1800"/>
              <a:t>Adds: VLSM support (updates include subnet #, mask &amp; metric)</a:t>
            </a:r>
          </a:p>
          <a:p>
            <a:pPr lvl="1" eaLnBrk="1" hangingPunct="1"/>
            <a:r>
              <a:rPr lang="en-US" altLang="en-US" sz="1800"/>
              <a:t>MD5 and plain text authentication</a:t>
            </a:r>
          </a:p>
          <a:p>
            <a:pPr lvl="1" eaLnBrk="1" hangingPunct="1"/>
            <a:r>
              <a:rPr lang="en-US" altLang="en-US" sz="1800"/>
              <a:t>Includes next hop router IP on updates</a:t>
            </a:r>
          </a:p>
          <a:p>
            <a:pPr lvl="1" eaLnBrk="1" hangingPunct="1"/>
            <a:r>
              <a:rPr lang="en-US" altLang="en-US" sz="1800"/>
              <a:t>Uses external route tags (redistribution)</a:t>
            </a:r>
          </a:p>
          <a:p>
            <a:pPr lvl="1" eaLnBrk="1" hangingPunct="1"/>
            <a:r>
              <a:rPr lang="en-US" altLang="en-US" sz="1800"/>
              <a:t>Multicast routing updates (224.0.0.9)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F5C9-FE12-4EB1-BDB5-8C803D87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848E4349-893A-4FC3-8821-04F31B94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261DAE2-69A4-410E-B3F9-ACEA5E89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IGRP</a:t>
            </a:r>
          </a:p>
          <a:p>
            <a:pPr lvl="1" eaLnBrk="1" hangingPunct="1"/>
            <a:r>
              <a:rPr lang="en-US" altLang="en-US" sz="2000"/>
              <a:t>Proprietary</a:t>
            </a:r>
          </a:p>
          <a:p>
            <a:pPr lvl="1" eaLnBrk="1" hangingPunct="1"/>
            <a:r>
              <a:rPr lang="en-US" altLang="en-US" sz="2000"/>
              <a:t>Metric: bandwidth + delay (default), reliability, load, MTU</a:t>
            </a:r>
          </a:p>
          <a:p>
            <a:pPr lvl="1" eaLnBrk="1" hangingPunct="1"/>
            <a:r>
              <a:rPr lang="en-US" altLang="en-US" sz="2000"/>
              <a:t>Metric value (1 - 4 billion), smaller better.</a:t>
            </a:r>
          </a:p>
          <a:p>
            <a:pPr lvl="1" eaLnBrk="1" hangingPunct="1"/>
            <a:r>
              <a:rPr lang="en-US" altLang="en-US" sz="2000"/>
              <a:t>Metrics are cumulative: multi-hop path adds links delays</a:t>
            </a:r>
          </a:p>
          <a:p>
            <a:pPr lvl="1" eaLnBrk="1" hangingPunct="1"/>
            <a:r>
              <a:rPr lang="en-US" altLang="en-US" sz="2000"/>
              <a:t>Metrics are configurable</a:t>
            </a:r>
          </a:p>
          <a:p>
            <a:pPr lvl="1" eaLnBrk="1" hangingPunct="1"/>
            <a:r>
              <a:rPr lang="en-US" altLang="en-US" sz="2000"/>
              <a:t>Full updates every 90s</a:t>
            </a:r>
          </a:p>
          <a:p>
            <a:pPr lvl="1" eaLnBrk="1" hangingPunct="1"/>
            <a:r>
              <a:rPr lang="en-US" altLang="en-US" sz="2000"/>
              <a:t>No VLSM supported</a:t>
            </a:r>
          </a:p>
          <a:p>
            <a:pPr lvl="1" eaLnBrk="1" hangingPunct="1"/>
            <a:r>
              <a:rPr lang="en-US" altLang="en-US" sz="2000"/>
              <a:t>Infinite metric = 4,294,967,295 (smaller better)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BFF0-402C-4E0C-9890-6D1CED44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8A305857-6F1A-4E97-AFC9-79310234A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31C8DCC-42EA-43F2-84ED-4C05CAC8D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LS logic</a:t>
            </a:r>
          </a:p>
          <a:p>
            <a:pPr lvl="1" eaLnBrk="1" hangingPunct="1"/>
            <a:r>
              <a:rPr lang="en-US" altLang="en-US" sz="2000"/>
              <a:t>Add directly connected</a:t>
            </a:r>
          </a:p>
          <a:p>
            <a:pPr lvl="1" eaLnBrk="1" hangingPunct="1"/>
            <a:r>
              <a:rPr lang="en-US" altLang="en-US" sz="2000"/>
              <a:t>Don’t TX routing info until neighbors are discovered</a:t>
            </a:r>
          </a:p>
          <a:p>
            <a:pPr lvl="1" eaLnBrk="1" hangingPunct="1"/>
            <a:r>
              <a:rPr lang="en-US" altLang="en-US" sz="2000"/>
              <a:t>Routing info: topological information about the network, at the end every router has a complete map of the network.</a:t>
            </a:r>
          </a:p>
          <a:p>
            <a:pPr lvl="1" eaLnBrk="1" hangingPunct="1"/>
            <a:r>
              <a:rPr lang="en-US" altLang="en-US" sz="2000"/>
              <a:t>Use reliable protocol for route updates</a:t>
            </a:r>
          </a:p>
          <a:p>
            <a:pPr lvl="1" eaLnBrk="1" hangingPunct="1"/>
            <a:r>
              <a:rPr lang="en-US" altLang="en-US" sz="2000"/>
              <a:t>Calculate Shortest Path First algorithm (Dijkstra) to determine best routes and next hop (also prevents loops)</a:t>
            </a:r>
          </a:p>
          <a:p>
            <a:pPr lvl="1" eaLnBrk="1" hangingPunct="1"/>
            <a:r>
              <a:rPr lang="en-US" altLang="en-US" sz="2000"/>
              <a:t>Full updates at start and after long periods of time</a:t>
            </a:r>
          </a:p>
          <a:p>
            <a:pPr lvl="1" eaLnBrk="1" hangingPunct="1"/>
            <a:r>
              <a:rPr lang="en-US" altLang="en-US" sz="2000"/>
              <a:t>Partial updates when a link fails</a:t>
            </a:r>
          </a:p>
          <a:p>
            <a:pPr lvl="1" eaLnBrk="1" hangingPunct="1"/>
            <a:r>
              <a:rPr lang="en-US" altLang="en-US" sz="2000"/>
              <a:t>Fast convergence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44FB-E894-44B6-A457-E31B2207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537891D-44CC-486B-9920-6B6319AD3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EA31E27-68D2-42BE-BD04-EF5EE4D9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OSPF</a:t>
            </a:r>
          </a:p>
          <a:p>
            <a:pPr lvl="1" eaLnBrk="1" hangingPunct="1"/>
            <a:r>
              <a:rPr lang="en-US" altLang="en-US" sz="2000"/>
              <a:t>Most popular</a:t>
            </a:r>
          </a:p>
          <a:p>
            <a:pPr lvl="1" eaLnBrk="1" hangingPunct="1"/>
            <a:r>
              <a:rPr lang="en-US" altLang="en-US" sz="2000"/>
              <a:t>Discover neighbors, then exchange routes</a:t>
            </a:r>
          </a:p>
          <a:p>
            <a:pPr lvl="1" eaLnBrk="1" hangingPunct="1"/>
            <a:r>
              <a:rPr lang="en-US" altLang="en-US" sz="2000"/>
              <a:t>Reliable Transport Protocol</a:t>
            </a:r>
          </a:p>
          <a:p>
            <a:pPr lvl="1" eaLnBrk="1" hangingPunct="1"/>
            <a:r>
              <a:rPr lang="en-US" altLang="en-US" sz="2000"/>
              <a:t>Run SPF and store best routes</a:t>
            </a:r>
          </a:p>
          <a:p>
            <a:pPr lvl="1" eaLnBrk="1" hangingPunct="1"/>
            <a:r>
              <a:rPr lang="en-US" altLang="en-US" sz="2000"/>
              <a:t>More memory required, more processing</a:t>
            </a:r>
          </a:p>
          <a:p>
            <a:pPr lvl="1" eaLnBrk="1" hangingPunct="1"/>
            <a:r>
              <a:rPr lang="en-US" altLang="en-US" sz="2000"/>
              <a:t>Metric: “cost” based on bandwidth (smaller-better)</a:t>
            </a:r>
          </a:p>
          <a:p>
            <a:pPr lvl="1" eaLnBrk="1" hangingPunct="1"/>
            <a:r>
              <a:rPr lang="en-US" altLang="en-US" sz="2000"/>
              <a:t>Averages 10s convergence time</a:t>
            </a:r>
          </a:p>
          <a:p>
            <a:pPr lvl="1" eaLnBrk="1" hangingPunct="1"/>
            <a:r>
              <a:rPr lang="en-US" altLang="en-US" sz="2000"/>
              <a:t>VLSM supported</a:t>
            </a:r>
          </a:p>
          <a:p>
            <a:pPr lvl="1" eaLnBrk="1" hangingPunct="1"/>
            <a:r>
              <a:rPr lang="en-US" altLang="en-US" sz="2000"/>
              <a:t>Hello messages to confirm neighbor reachability</a:t>
            </a:r>
          </a:p>
          <a:p>
            <a:pPr lvl="1" eaLnBrk="1" hangingPunct="1"/>
            <a:r>
              <a:rPr lang="en-US" altLang="en-US" sz="2000"/>
              <a:t>Full updates every 30 min</a:t>
            </a:r>
          </a:p>
          <a:p>
            <a:pPr lvl="1" eaLnBrk="1" hangingPunct="1"/>
            <a:r>
              <a:rPr lang="en-US" altLang="en-US" sz="2000"/>
              <a:t>Partial updates when link fails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9672-1007-4668-A783-5740B689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5454B59-27C8-4C19-9CB0-CEAADFBF1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5DE039-7BC4-48ED-9479-EAD5D8974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Integrated IS-IS</a:t>
            </a:r>
          </a:p>
          <a:p>
            <a:pPr lvl="1" eaLnBrk="1" hangingPunct="1"/>
            <a:r>
              <a:rPr lang="en-US" altLang="en-US" sz="2000"/>
              <a:t>OSI original</a:t>
            </a:r>
          </a:p>
          <a:p>
            <a:pPr lvl="1" eaLnBrk="1" hangingPunct="1"/>
            <a:r>
              <a:rPr lang="en-US" altLang="en-US" sz="2000"/>
              <a:t>Can exchange routing information for multiple L3 protocols</a:t>
            </a:r>
          </a:p>
          <a:p>
            <a:pPr lvl="1" eaLnBrk="1" hangingPunct="1"/>
            <a:r>
              <a:rPr lang="en-US" altLang="en-US" sz="2000"/>
              <a:t>Full flooding every 15 min</a:t>
            </a:r>
          </a:p>
          <a:p>
            <a:pPr lvl="1" eaLnBrk="1" hangingPunct="1"/>
            <a:r>
              <a:rPr lang="en-US" altLang="en-US" sz="2000"/>
              <a:t>Metric: Configurable value, smaller better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12C4-8AA7-4DDD-BF2A-1C4156D5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83F448D-8D3B-45FE-8FA7-FE23535C01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grpSp>
        <p:nvGrpSpPr>
          <p:cNvPr id="6148" name="Group 39">
            <a:extLst>
              <a:ext uri="{FF2B5EF4-FFF2-40B4-BE49-F238E27FC236}">
                <a16:creationId xmlns:a16="http://schemas.microsoft.com/office/drawing/2014/main" id="{BC2512E2-0ECD-46E8-A87E-14B3266D933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28800"/>
            <a:ext cx="1981200" cy="2057400"/>
            <a:chOff x="576" y="1152"/>
            <a:chExt cx="1248" cy="1296"/>
          </a:xfrm>
        </p:grpSpPr>
        <p:sp>
          <p:nvSpPr>
            <p:cNvPr id="6172" name="Oval 6">
              <a:extLst>
                <a:ext uri="{FF2B5EF4-FFF2-40B4-BE49-F238E27FC236}">
                  <a16:creationId xmlns:a16="http://schemas.microsoft.com/office/drawing/2014/main" id="{FE4573C3-2E87-4845-9F9D-F063C320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73" name="Line 7">
              <a:extLst>
                <a:ext uri="{FF2B5EF4-FFF2-40B4-BE49-F238E27FC236}">
                  <a16:creationId xmlns:a16="http://schemas.microsoft.com/office/drawing/2014/main" id="{50CB79B5-017E-45DC-83C6-6C4E96B0D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8">
              <a:extLst>
                <a:ext uri="{FF2B5EF4-FFF2-40B4-BE49-F238E27FC236}">
                  <a16:creationId xmlns:a16="http://schemas.microsoft.com/office/drawing/2014/main" id="{89ACC741-84E1-445D-9E32-6BFB936FF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9" name="Group 40">
            <a:extLst>
              <a:ext uri="{FF2B5EF4-FFF2-40B4-BE49-F238E27FC236}">
                <a16:creationId xmlns:a16="http://schemas.microsoft.com/office/drawing/2014/main" id="{9EA208F5-9C8B-46E3-9E8B-052C0986B31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828800"/>
            <a:ext cx="1981200" cy="2057400"/>
            <a:chOff x="1968" y="1152"/>
            <a:chExt cx="1248" cy="1296"/>
          </a:xfrm>
        </p:grpSpPr>
        <p:sp>
          <p:nvSpPr>
            <p:cNvPr id="6167" name="Oval 15">
              <a:extLst>
                <a:ext uri="{FF2B5EF4-FFF2-40B4-BE49-F238E27FC236}">
                  <a16:creationId xmlns:a16="http://schemas.microsoft.com/office/drawing/2014/main" id="{D4265F0D-29E8-46B2-B6C4-0DF39455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8" name="Line 16">
              <a:extLst>
                <a:ext uri="{FF2B5EF4-FFF2-40B4-BE49-F238E27FC236}">
                  <a16:creationId xmlns:a16="http://schemas.microsoft.com/office/drawing/2014/main" id="{F3C5D9F6-597F-4761-A96A-AC8725A94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7">
              <a:extLst>
                <a:ext uri="{FF2B5EF4-FFF2-40B4-BE49-F238E27FC236}">
                  <a16:creationId xmlns:a16="http://schemas.microsoft.com/office/drawing/2014/main" id="{F3C3B804-280B-4A1D-A81B-E98E3F0A1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8">
              <a:extLst>
                <a:ext uri="{FF2B5EF4-FFF2-40B4-BE49-F238E27FC236}">
                  <a16:creationId xmlns:a16="http://schemas.microsoft.com/office/drawing/2014/main" id="{2420FB53-F712-40BD-996E-E3DFBBE12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34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9">
              <a:extLst>
                <a:ext uri="{FF2B5EF4-FFF2-40B4-BE49-F238E27FC236}">
                  <a16:creationId xmlns:a16="http://schemas.microsoft.com/office/drawing/2014/main" id="{7C258367-ED28-4C8E-8F9E-0EAF1D2B0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96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41">
            <a:extLst>
              <a:ext uri="{FF2B5EF4-FFF2-40B4-BE49-F238E27FC236}">
                <a16:creationId xmlns:a16="http://schemas.microsoft.com/office/drawing/2014/main" id="{2CDCA2BB-F4E5-4C63-8319-A289BDB7F4D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828800"/>
            <a:ext cx="1981200" cy="2057400"/>
            <a:chOff x="3408" y="1152"/>
            <a:chExt cx="1248" cy="1296"/>
          </a:xfrm>
        </p:grpSpPr>
        <p:sp>
          <p:nvSpPr>
            <p:cNvPr id="6158" name="Oval 20">
              <a:extLst>
                <a:ext uri="{FF2B5EF4-FFF2-40B4-BE49-F238E27FC236}">
                  <a16:creationId xmlns:a16="http://schemas.microsoft.com/office/drawing/2014/main" id="{AC321C85-5194-43A9-B233-4BF62B18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Line 21">
              <a:extLst>
                <a:ext uri="{FF2B5EF4-FFF2-40B4-BE49-F238E27FC236}">
                  <a16:creationId xmlns:a16="http://schemas.microsoft.com/office/drawing/2014/main" id="{1CD2EC63-62A0-462D-958A-28763E02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22">
              <a:extLst>
                <a:ext uri="{FF2B5EF4-FFF2-40B4-BE49-F238E27FC236}">
                  <a16:creationId xmlns:a16="http://schemas.microsoft.com/office/drawing/2014/main" id="{6646EFE4-9CA7-4FF4-8EC3-BC6587C60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23">
              <a:extLst>
                <a:ext uri="{FF2B5EF4-FFF2-40B4-BE49-F238E27FC236}">
                  <a16:creationId xmlns:a16="http://schemas.microsoft.com/office/drawing/2014/main" id="{385D09F3-0FC2-4157-B415-9B2FA6E66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34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24">
              <a:extLst>
                <a:ext uri="{FF2B5EF4-FFF2-40B4-BE49-F238E27FC236}">
                  <a16:creationId xmlns:a16="http://schemas.microsoft.com/office/drawing/2014/main" id="{B4FF4AF7-3D82-4BDD-B5F7-C97A9A9B6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5">
              <a:extLst>
                <a:ext uri="{FF2B5EF4-FFF2-40B4-BE49-F238E27FC236}">
                  <a16:creationId xmlns:a16="http://schemas.microsoft.com/office/drawing/2014/main" id="{690182C1-4346-4988-BC8A-F81834D21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20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6">
              <a:extLst>
                <a:ext uri="{FF2B5EF4-FFF2-40B4-BE49-F238E27FC236}">
                  <a16:creationId xmlns:a16="http://schemas.microsoft.com/office/drawing/2014/main" id="{91FF2208-7348-4977-AB4E-376469CCF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48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7">
              <a:extLst>
                <a:ext uri="{FF2B5EF4-FFF2-40B4-BE49-F238E27FC236}">
                  <a16:creationId xmlns:a16="http://schemas.microsoft.com/office/drawing/2014/main" id="{1415C75E-C23A-4270-8F12-A0C7DB4AD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536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8">
              <a:extLst>
                <a:ext uri="{FF2B5EF4-FFF2-40B4-BE49-F238E27FC236}">
                  <a16:creationId xmlns:a16="http://schemas.microsoft.com/office/drawing/2014/main" id="{0D1D67A3-A16D-4992-8DFD-407522507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Oval 43">
            <a:extLst>
              <a:ext uri="{FF2B5EF4-FFF2-40B4-BE49-F238E27FC236}">
                <a16:creationId xmlns:a16="http://schemas.microsoft.com/office/drawing/2014/main" id="{0CB31F52-B516-4044-AC68-95A183DD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1981200" cy="2057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2" name="Line 44">
            <a:extLst>
              <a:ext uri="{FF2B5EF4-FFF2-40B4-BE49-F238E27FC236}">
                <a16:creationId xmlns:a16="http://schemas.microsoft.com/office/drawing/2014/main" id="{88DACDEC-1F2F-47E1-BBFB-879D9A30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45">
            <a:extLst>
              <a:ext uri="{FF2B5EF4-FFF2-40B4-BE49-F238E27FC236}">
                <a16:creationId xmlns:a16="http://schemas.microsoft.com/office/drawing/2014/main" id="{9591459F-8D74-4FF1-B5A1-C92A16D92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6">
            <a:extLst>
              <a:ext uri="{FF2B5EF4-FFF2-40B4-BE49-F238E27FC236}">
                <a16:creationId xmlns:a16="http://schemas.microsoft.com/office/drawing/2014/main" id="{D94D7585-B52E-4C37-937E-240B48BF0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7">
            <a:extLst>
              <a:ext uri="{FF2B5EF4-FFF2-40B4-BE49-F238E27FC236}">
                <a16:creationId xmlns:a16="http://schemas.microsoft.com/office/drawing/2014/main" id="{2C4D2318-C663-431D-815F-C9E7DD922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91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8">
            <a:extLst>
              <a:ext uri="{FF2B5EF4-FFF2-40B4-BE49-F238E27FC236}">
                <a16:creationId xmlns:a16="http://schemas.microsoft.com/office/drawing/2014/main" id="{F8165492-4D34-4911-B53A-690D697D3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9">
            <a:extLst>
              <a:ext uri="{FF2B5EF4-FFF2-40B4-BE49-F238E27FC236}">
                <a16:creationId xmlns:a16="http://schemas.microsoft.com/office/drawing/2014/main" id="{9B80D238-CB40-447D-8D4B-1D4B55A36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8FD99B36-13F0-43AC-B199-EC4A0F9B7FA0}"/>
              </a:ext>
            </a:extLst>
          </p:cNvPr>
          <p:cNvSpPr txBox="1">
            <a:spLocks/>
          </p:cNvSpPr>
          <p:nvPr/>
        </p:nvSpPr>
        <p:spPr bwMode="auto">
          <a:xfrm>
            <a:off x="30099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2007-19 by Jose Santos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BCDBBED-8363-4047-B7B5-1BF38D00D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Protocols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FFFF411-B6C8-4ACE-B553-E7A54A6E9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EIGRP</a:t>
            </a:r>
          </a:p>
          <a:p>
            <a:pPr lvl="1" eaLnBrk="1" hangingPunct="1"/>
            <a:r>
              <a:rPr lang="en-US" altLang="en-US" sz="2000"/>
              <a:t>Proprietary</a:t>
            </a:r>
          </a:p>
          <a:p>
            <a:pPr lvl="1" eaLnBrk="1" hangingPunct="1"/>
            <a:r>
              <a:rPr lang="en-US" altLang="en-US" sz="2000"/>
              <a:t>Uses features from both link-state and distance vector protocols (balanced hybrid protocol: topology + routing tables)</a:t>
            </a:r>
          </a:p>
          <a:p>
            <a:pPr lvl="1" eaLnBrk="1" hangingPunct="1"/>
            <a:r>
              <a:rPr lang="en-US" altLang="en-US" sz="2000"/>
              <a:t>Diffused Update Algorithm (DUAL): exchange more info than distance vector but less than link-state</a:t>
            </a:r>
          </a:p>
          <a:p>
            <a:pPr lvl="1" eaLnBrk="1" hangingPunct="1"/>
            <a:r>
              <a:rPr lang="en-US" altLang="en-US" sz="2000"/>
              <a:t>Demands less computation</a:t>
            </a:r>
          </a:p>
          <a:p>
            <a:pPr lvl="1" eaLnBrk="1" hangingPunct="1"/>
            <a:r>
              <a:rPr lang="en-US" altLang="en-US" sz="2000"/>
              <a:t>Calculated best and “feasible successor routes” (alternatives), permits </a:t>
            </a:r>
            <a:r>
              <a:rPr lang="en-US" altLang="en-US" sz="2000" b="1"/>
              <a:t>immediate</a:t>
            </a:r>
            <a:r>
              <a:rPr lang="en-US" altLang="en-US" sz="2000"/>
              <a:t> </a:t>
            </a:r>
            <a:r>
              <a:rPr lang="en-US" altLang="en-US" sz="2000" b="1"/>
              <a:t>convergence</a:t>
            </a:r>
            <a:r>
              <a:rPr lang="en-US" altLang="en-US" sz="2000"/>
              <a:t>.</a:t>
            </a:r>
          </a:p>
          <a:p>
            <a:pPr lvl="1" eaLnBrk="1" hangingPunct="1"/>
            <a:r>
              <a:rPr lang="en-US" altLang="en-US" sz="2000"/>
              <a:t>Discovers neighbors like OSPF</a:t>
            </a:r>
          </a:p>
          <a:p>
            <a:pPr lvl="1" eaLnBrk="1" hangingPunct="1"/>
            <a:r>
              <a:rPr lang="en-US" altLang="en-US" sz="2000"/>
              <a:t>Metric based on bandwidth and delay (Idem IGRP * 256)</a:t>
            </a:r>
          </a:p>
          <a:p>
            <a:pPr lvl="1" eaLnBrk="1" hangingPunct="1"/>
            <a:r>
              <a:rPr lang="en-US" altLang="en-US" sz="2000"/>
              <a:t>Does not send periodic full updates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A0C3-10BF-4738-9143-A83060F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61B13C8-2345-45A4-985A-48462174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prevention in DVP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E380D1F-4C3A-4E8F-976D-E82C5014D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u="sng"/>
              <a:t>Problems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Multiple routes to same network</a:t>
            </a:r>
          </a:p>
          <a:p>
            <a:pPr lvl="1" eaLnBrk="1" hangingPunct="1"/>
            <a:r>
              <a:rPr lang="en-US" altLang="en-US"/>
              <a:t>Miscommunications on a single link</a:t>
            </a:r>
          </a:p>
          <a:p>
            <a:pPr lvl="1" eaLnBrk="1" hangingPunct="1"/>
            <a:r>
              <a:rPr lang="en-US" altLang="en-US"/>
              <a:t>Information loops through alternative paths</a:t>
            </a:r>
          </a:p>
          <a:p>
            <a:pPr lvl="1" eaLnBrk="1" hangingPunct="1"/>
            <a:r>
              <a:rPr lang="en-US" altLang="en-US"/>
              <a:t>Counting to Infinity</a:t>
            </a:r>
          </a:p>
          <a:p>
            <a:pPr eaLnBrk="1" hangingPunct="1"/>
            <a:endParaRPr lang="en-US" altLang="en-US"/>
          </a:p>
          <a:p>
            <a:pPr lvl="2" eaLnBrk="1" hangingPunct="1">
              <a:buFontTx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12FE-6AC4-4989-9450-01B28494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622DE70-1316-45C2-AF60-443E62903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Prevention in DVP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4B9637-9A47-456B-8C57-1C383C78D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u="sng"/>
              <a:t>Solutions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Pick up the best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If tie pick the first one or pick both and due 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Split horizon</a:t>
            </a: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Don’t TX routes the interface I received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Route poisoning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When a route fails, advertise it with an infinite metric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Split horizon with poisonous reverse</a:t>
            </a: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If a link fails TX routes on all interfaces </a:t>
            </a:r>
            <a:r>
              <a:rPr lang="en-US" altLang="en-US" sz="1800" b="1"/>
              <a:t>but</a:t>
            </a:r>
            <a:r>
              <a:rPr lang="en-US" altLang="en-US" sz="1800"/>
              <a:t> with an infinite metric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Hold-down timer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If a route fails don’t accept replacements until some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RIP (180s), IGRP (280s)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Triggered updates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Send immediate updates after a route fails, don’t wait for update timer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9CA3-54EC-459A-A013-810D6213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718E24FB-6205-4D42-953A-65E88310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 by Jose Santos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DBCDCF7-6867-4983-B857-71ECD42D3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Equivalent Routes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0529CAD-5C10-441A-B842-97D2306D6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First learned / Better Metric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Equivalent (routing config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2"/>
                </a:solidFill>
              </a:rPr>
              <a:t>maximum-paths</a:t>
            </a:r>
            <a:r>
              <a:rPr lang="en-US" altLang="en-US" sz="1800" dirty="0"/>
              <a:t> </a:t>
            </a:r>
            <a:r>
              <a:rPr lang="en-US" altLang="en-US" sz="1800" i="1" dirty="0"/>
              <a:t>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defaults to 4, ranges from 1-6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RIP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hop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balances traffic across the various routes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IGRP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“pretty close metric”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2"/>
                </a:solidFill>
              </a:rPr>
              <a:t>variance</a:t>
            </a:r>
            <a:r>
              <a:rPr lang="en-US" altLang="en-US" sz="1800" dirty="0"/>
              <a:t> </a:t>
            </a:r>
            <a:r>
              <a:rPr lang="en-US" altLang="en-US" sz="1800" i="1" dirty="0"/>
              <a:t>multiplier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routes in the range of lowest metric * variance are considered equal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traffic-share min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From multiple valid routes on the table take the one with smaller metric (convergence time!)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balances traffic in proportion to metric 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BA49069-DA51-4E50-AE4B-C23A931DA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Administrative Distance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A30CE7-07CA-47BD-A7BB-4E0CEA496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Applies to similar routes received from different protocols</a:t>
            </a:r>
          </a:p>
          <a:p>
            <a:pPr eaLnBrk="1" hangingPunct="1"/>
            <a:r>
              <a:rPr lang="en-US" altLang="en-US" sz="2000"/>
              <a:t>Prioritizes different routing protocols (which protocol I believe first?)</a:t>
            </a:r>
          </a:p>
          <a:p>
            <a:pPr eaLnBrk="1" hangingPunct="1"/>
            <a:r>
              <a:rPr lang="en-US" altLang="en-US" sz="2000" b="1"/>
              <a:t>Lower the number, the better</a:t>
            </a:r>
          </a:p>
          <a:p>
            <a:pPr eaLnBrk="1" hangingPunct="1"/>
            <a:r>
              <a:rPr lang="en-US" altLang="en-US" sz="2000"/>
              <a:t>Examples:</a:t>
            </a:r>
          </a:p>
          <a:p>
            <a:pPr lvl="2" eaLnBrk="1" hangingPunct="1"/>
            <a:r>
              <a:rPr lang="en-US" altLang="en-US" sz="1800"/>
              <a:t>Directly connected  0</a:t>
            </a:r>
          </a:p>
          <a:p>
            <a:pPr lvl="2" eaLnBrk="1" hangingPunct="1"/>
            <a:r>
              <a:rPr lang="en-US" altLang="en-US" sz="1800"/>
              <a:t>Static Routes          1</a:t>
            </a:r>
          </a:p>
          <a:p>
            <a:pPr lvl="2" eaLnBrk="1" hangingPunct="1"/>
            <a:r>
              <a:rPr lang="en-US" altLang="en-US" sz="1800"/>
              <a:t>EIGRP (internal)    90</a:t>
            </a:r>
          </a:p>
          <a:p>
            <a:pPr lvl="2" eaLnBrk="1" hangingPunct="1"/>
            <a:r>
              <a:rPr lang="en-US" altLang="en-US" sz="1800"/>
              <a:t>IGRP                     100</a:t>
            </a:r>
          </a:p>
          <a:p>
            <a:pPr lvl="2" eaLnBrk="1" hangingPunct="1"/>
            <a:r>
              <a:rPr lang="en-US" altLang="en-US" sz="1800"/>
              <a:t>OSPF                    110</a:t>
            </a:r>
          </a:p>
          <a:p>
            <a:pPr lvl="2" eaLnBrk="1" hangingPunct="1"/>
            <a:r>
              <a:rPr lang="en-US" altLang="en-US" sz="1800"/>
              <a:t>IS-IS                      115</a:t>
            </a:r>
          </a:p>
          <a:p>
            <a:pPr lvl="2" eaLnBrk="1" hangingPunct="1"/>
            <a:r>
              <a:rPr lang="en-US" altLang="en-US" sz="1800"/>
              <a:t>RIP                        120</a:t>
            </a:r>
          </a:p>
          <a:p>
            <a:pPr lvl="2" eaLnBrk="1" hangingPunct="1"/>
            <a:r>
              <a:rPr lang="en-US" altLang="en-US" sz="1800"/>
              <a:t>EIGRP (external)   170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58A-1749-4B52-9725-F064005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21F21178-7505-4AC3-9190-9C1F111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 by Jose Santos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CC5EA88-3FFE-4A2F-8926-63E69022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“show ip route”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8C4F89B-DD97-4E0A-B203-78A7B00DB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82296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/>
              <a:t>Router1#show </a:t>
            </a:r>
            <a:r>
              <a:rPr lang="en-US" altLang="en-US" sz="1600" dirty="0" err="1"/>
              <a:t>ip</a:t>
            </a:r>
            <a:r>
              <a:rPr lang="en-US" altLang="en-US" sz="1600" dirty="0"/>
              <a:t> route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Codes: C - connected, S - static, I - IGRP, R - RIP, M - mobile, B - BGP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D - EIGRP, EX - EIGRP external, O - OSPF, IA - OSPF inter area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N1 - OSPF NSSA external type 1, N2 - OSPF NSSA external type 2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E1 - OSPF external type 1, E2 - OSPF external type 2, E - EGP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- IS-IS, L1 - IS-IS level-1, L2 - IS-IS level-2, * - candidate default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U - per-user static route, o - ODR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lvl="1" eaLnBrk="1" hangingPunct="1">
              <a:buFontTx/>
              <a:buNone/>
            </a:pPr>
            <a:r>
              <a:rPr lang="en-US" altLang="en-US" sz="1400" dirty="0"/>
              <a:t>Gateway of last resort is not set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10.0.0.0/8 is variably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6 subnets, 3 masks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O       10.0.142.0/30 [110/74] via 10.0.144.2, 00:00:46,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       10.0.144.0/24 is directly connected,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O       10.0.148.1/32 [110/75] via 10.0.144.2, 00:00:46,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171.68.0.0/26 is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1 subnets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       171.68.178.192 is directly connected,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   172.68.0.0/16 is variably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2 subnets, 2 masks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I         172.68.0.0/16 [100/8976] via 172.68.1.1, 00:00:02, Serial0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I         172.68.1.0/32 [100/8976] via 172.68.1.1, 00:00:02, Serial0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EC9C-132D-459A-BC7E-A9194595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vs FIB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3DEB-C7C9-4B8F-87F6-064567C1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193.108.0.0/17 [117] via 21.2.2.2, 00:16:17,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       193.108.0.0/17 [117] via 24.2.2.2, 00:16:17, Ethernet0/1.3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OIA	193.108.0.0/16 [110/84] via 2.2.2.2, 00:16:17,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      107.12.10.0/24 [110] via 7.7.7.7, 00:12:15, Ethernet0/4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OE1 	107.12.10.0/24 [110] via 7.7.7.7, 00:12:15, Ethernet0/4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       192.16.10.0/24 via 192.17.100.5, 00:00:16, Serial0/0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	 192.16.10.0/24 [AD:   ] via 192.19.100.5, 00:00:16, Serial0/0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	 192.20.2.0/24 is directly connected,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 192.20.2.0/24 [AD:   ] via 4.3.3.2, 00:11:19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 192.16.10.0/24 via 192.16.100.5, 00:00:16, Serial0/0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E4BF-D1E3-4762-B46A-3EF1FFC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7383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7FBD2053-5294-42C0-8E27-E062E854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Extended Ping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BC58368-8D02-444B-8744-052529D53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Ping’s IP source address is by default the one of the exit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We are in a router.  How can we test if a ping would work from one of the client stations?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Router#ping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Protocol [ip]: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Target IP address: 10.10.10.232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Repeat count [5]: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Datagram size [100]: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Timeout in seconds [2]: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Extended commands [n]: 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Source address or interface: 10.10.20.1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Type of service [0]: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Set DF bit in IP header? [no]: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Validate reply data? [no]: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Data pattern [0xABCD]: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Loose, Strict, Record, Timestamp, Verbose[none]: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Sweep range of sizes [n]: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Type escape sequence to abort.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Sending 5, 100-byte ICMP Echos to 10.10.10.232, timeout is 2 seconds: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6A2A-CD9B-4CB7-9E2E-BE1E2BC1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15A-E3B9-453B-A342-9A60112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64CC-8E78-41CB-BAF5-663276CF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 Concept for layer 3 devices</a:t>
            </a:r>
          </a:p>
          <a:p>
            <a:r>
              <a:rPr lang="en-US" dirty="0"/>
              <a:t>Separate control plane</a:t>
            </a:r>
          </a:p>
          <a:p>
            <a:pPr marL="457200" lvl="1" indent="0">
              <a:buNone/>
            </a:pPr>
            <a:r>
              <a:rPr lang="en-US" dirty="0"/>
              <a:t>-Define VRF</a:t>
            </a:r>
          </a:p>
          <a:p>
            <a:pPr marL="457200" lvl="1" indent="0">
              <a:buNone/>
            </a:pPr>
            <a:r>
              <a:rPr lang="en-US" dirty="0"/>
              <a:t>-Port Membership</a:t>
            </a:r>
          </a:p>
          <a:p>
            <a:pPr marL="457200" lvl="1" indent="0">
              <a:buNone/>
            </a:pPr>
            <a:r>
              <a:rPr lang="en-US" dirty="0"/>
              <a:t>-Configuration/show commands include </a:t>
            </a:r>
            <a:r>
              <a:rPr lang="en-US" dirty="0" err="1"/>
              <a:t>vrf</a:t>
            </a:r>
            <a:r>
              <a:rPr lang="en-US" dirty="0"/>
              <a:t> name</a:t>
            </a:r>
          </a:p>
          <a:p>
            <a:pPr marL="457200" lvl="1" indent="0">
              <a:buNone/>
            </a:pPr>
            <a:r>
              <a:rPr lang="en-US" dirty="0"/>
              <a:t>	show 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-name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6616-7C5E-401D-98DA-9882237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34023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2E2CD5D-4E1C-457B-8B20-0BFAC0BE9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5B970D-3540-46D1-A503-6F6D2CC55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/>
              <a:t>Given a Single Class B subnet /24.  Support the following network.</a:t>
            </a:r>
          </a:p>
        </p:txBody>
      </p:sp>
      <p:pic>
        <p:nvPicPr>
          <p:cNvPr id="7173" name="Picture 4" descr="SLIDES01">
            <a:extLst>
              <a:ext uri="{FF2B5EF4-FFF2-40B4-BE49-F238E27FC236}">
                <a16:creationId xmlns:a16="http://schemas.microsoft.com/office/drawing/2014/main" id="{1B35F437-A481-42F2-B95B-852704BA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Oval 6">
            <a:extLst>
              <a:ext uri="{FF2B5EF4-FFF2-40B4-BE49-F238E27FC236}">
                <a16:creationId xmlns:a16="http://schemas.microsoft.com/office/drawing/2014/main" id="{2F41F32E-F2EA-402D-BEEA-3206A35A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667000" cy="266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04B15B-5833-45E3-B627-8EE425E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7A076061-BF04-450E-AB68-9E356619A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32AD6D3-5852-47E1-9AC8-09E489476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Don’t forget </a:t>
            </a:r>
          </a:p>
          <a:p>
            <a:pPr eaLnBrk="1" hangingPunct="1"/>
            <a:r>
              <a:rPr lang="en-US" altLang="en-US"/>
              <a:t>Subnet Zero</a:t>
            </a:r>
          </a:p>
          <a:p>
            <a:pPr eaLnBrk="1" hangingPunct="1"/>
            <a:r>
              <a:rPr lang="en-US" altLang="en-US"/>
              <a:t>Broadcast Address</a:t>
            </a:r>
          </a:p>
          <a:p>
            <a:pPr eaLnBrk="1" hangingPunct="1"/>
            <a:r>
              <a:rPr lang="en-US" altLang="en-US"/>
              <a:t>Your Router DG IP address</a:t>
            </a:r>
          </a:p>
          <a:p>
            <a:pPr eaLnBrk="1" hangingPunct="1"/>
            <a:r>
              <a:rPr lang="en-US" altLang="en-US"/>
              <a:t>Your Management IP addresses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6279-A419-479D-B9C5-45D8D8FA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CD6555C-4EC4-465D-8A78-0D162F7B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 (Homework)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7B2EA1-558D-464F-9AA8-853C5E491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Given a Single Class B subnet /23.  Users X 2</a:t>
            </a:r>
          </a:p>
        </p:txBody>
      </p:sp>
      <p:pic>
        <p:nvPicPr>
          <p:cNvPr id="9221" name="Picture 4" descr="SLIDES01">
            <a:extLst>
              <a:ext uri="{FF2B5EF4-FFF2-40B4-BE49-F238E27FC236}">
                <a16:creationId xmlns:a16="http://schemas.microsoft.com/office/drawing/2014/main" id="{C52F0C57-0760-403B-85BD-9AC60EB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Oval 5">
            <a:extLst>
              <a:ext uri="{FF2B5EF4-FFF2-40B4-BE49-F238E27FC236}">
                <a16:creationId xmlns:a16="http://schemas.microsoft.com/office/drawing/2014/main" id="{F203638D-4D54-40C5-81C4-BC91BEAA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AB486057-80D0-40FB-8581-17FF7E9F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400DEF-6860-45D3-A631-79FE64A9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4EE356B-E18F-4FC6-8441-0F914786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 (Homework)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A2FEDA0-9652-4675-B5D6-959E093BF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Given a Single Class B subnet /24.  Users X 2.  Networks X 2</a:t>
            </a:r>
          </a:p>
        </p:txBody>
      </p:sp>
      <p:pic>
        <p:nvPicPr>
          <p:cNvPr id="10245" name="Picture 4" descr="SLIDES01">
            <a:extLst>
              <a:ext uri="{FF2B5EF4-FFF2-40B4-BE49-F238E27FC236}">
                <a16:creationId xmlns:a16="http://schemas.microsoft.com/office/drawing/2014/main" id="{3AEDB9D4-1F79-48DA-B1C5-1EEB20A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Oval 5">
            <a:extLst>
              <a:ext uri="{FF2B5EF4-FFF2-40B4-BE49-F238E27FC236}">
                <a16:creationId xmlns:a16="http://schemas.microsoft.com/office/drawing/2014/main" id="{C333FC2C-2CAB-421E-BB3F-0785C6BA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69E7DA0A-185D-4CFB-B9EE-89BA9AD1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F265FB19-57CB-4446-A76B-EF4A98C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052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85AC82B3-AAD4-4E3E-81F7-0D24F2C7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7B1C41-7E34-4AA7-9967-F33468B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DF8F-BAEF-4756-AF66-F48F608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F2BE-98F9-464E-957A-80951A15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Ip addressing needed for this customer:</a:t>
            </a:r>
          </a:p>
          <a:p>
            <a:pPr lvl="1"/>
            <a:r>
              <a:rPr lang="en-US" sz="2000" dirty="0"/>
              <a:t>4 sites, each with 20 buildings, each with 3 floors, each with 3 different set of users, 109 users of each type per floor.  1 building from each site needs secure network connectivity to other sites, assume you have both public internet access and a private network (assume proper IP addressing: public/private), ensure if one network is down you can still have connectivity between users/sites, ISP is giving you 2 public IP addresses per site.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ADB5-01B6-4E13-9C56-9A53131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231765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8F2CB072-DE96-4D8C-8C97-9729C8C6A0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 Protocols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E854F301-098B-4A0B-B384-C79EE33DEC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5742-8273-454B-9B75-8398859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2E29606D-6EE2-4249-AB7D-E1550E04C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and Terminology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4EE7A2C-B9D5-4E33-8ECC-0F409485F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Think beyond directly connected devices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“Network Map” and  Routing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Static Routes (type the Internet)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Routing</a:t>
            </a:r>
            <a:r>
              <a:rPr lang="en-US" altLang="en-US" sz="2400" b="1"/>
              <a:t> protocols</a:t>
            </a:r>
            <a:r>
              <a:rPr lang="en-US" altLang="en-US" sz="2400"/>
              <a:t>: </a:t>
            </a:r>
            <a:r>
              <a:rPr lang="en-US" altLang="en-US" sz="2000"/>
              <a:t>Propagate information about available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Routed</a:t>
            </a:r>
            <a:r>
              <a:rPr lang="en-US" altLang="en-US" sz="2400" b="1"/>
              <a:t> protocols</a:t>
            </a:r>
            <a:r>
              <a:rPr lang="en-US" altLang="en-US" sz="2400"/>
              <a:t>: </a:t>
            </a:r>
            <a:r>
              <a:rPr lang="en-US" altLang="en-US" sz="2000"/>
              <a:t>L3, protocols that can be routed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Routing type</a:t>
            </a:r>
            <a:r>
              <a:rPr lang="en-US" altLang="en-US" sz="2400"/>
              <a:t>: </a:t>
            </a:r>
            <a:r>
              <a:rPr lang="en-US" altLang="en-US" sz="2000"/>
              <a:t>Link state vs. distance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Exterior Routing Protocols</a:t>
            </a:r>
            <a:r>
              <a:rPr lang="en-US" altLang="en-US" sz="2400"/>
              <a:t>: </a:t>
            </a:r>
            <a:r>
              <a:rPr lang="en-US" altLang="en-US" sz="2000"/>
              <a:t>Inter-corporate route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Interior Routing Protocols</a:t>
            </a:r>
            <a:r>
              <a:rPr lang="en-US" altLang="en-US" sz="2400"/>
              <a:t>: </a:t>
            </a:r>
            <a:r>
              <a:rPr lang="en-US" altLang="en-US" sz="2000"/>
              <a:t>Intra-corporate route exchange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Autonomous System</a:t>
            </a:r>
            <a:r>
              <a:rPr lang="en-US" altLang="en-US" sz="2400"/>
              <a:t>: </a:t>
            </a:r>
            <a:r>
              <a:rPr lang="en-US" altLang="en-US" sz="2000"/>
              <a:t>Network under single mgmt/control (ISP)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077-9103-4B62-87B0-251508F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1839</Words>
  <Application>Microsoft Office PowerPoint</Application>
  <PresentationFormat>On-screen Show (4:3)</PresentationFormat>
  <Paragraphs>293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SimSun</vt:lpstr>
      <vt:lpstr>Arial</vt:lpstr>
      <vt:lpstr>Default Design</vt:lpstr>
      <vt:lpstr>Telecom Systems Laboratory   CYBR 7000  Routing Protocols</vt:lpstr>
      <vt:lpstr>IP Subnetting</vt:lpstr>
      <vt:lpstr>IP Subnetting</vt:lpstr>
      <vt:lpstr>IP Subnetting</vt:lpstr>
      <vt:lpstr>IP Subnetting (Homework)</vt:lpstr>
      <vt:lpstr>IP Subnetting (Homework)</vt:lpstr>
      <vt:lpstr>Sample Midterm Q</vt:lpstr>
      <vt:lpstr>Routing Protocols</vt:lpstr>
      <vt:lpstr>Overview and Terminology</vt:lpstr>
      <vt:lpstr>Routing objectives</vt:lpstr>
      <vt:lpstr>Exterior Routing Protocols</vt:lpstr>
      <vt:lpstr>BGP Example</vt:lpstr>
      <vt:lpstr>Interior Routing Protocols</vt:lpstr>
      <vt:lpstr>Distance Vector Protocols</vt:lpstr>
      <vt:lpstr>Distance Vector Protocols</vt:lpstr>
      <vt:lpstr>Distance Vector Protocols</vt:lpstr>
      <vt:lpstr>Link State Protocols</vt:lpstr>
      <vt:lpstr>Link State Protocols</vt:lpstr>
      <vt:lpstr>Link State Protocols</vt:lpstr>
      <vt:lpstr>Hybrid Protocols</vt:lpstr>
      <vt:lpstr>Loop prevention in DVP</vt:lpstr>
      <vt:lpstr>Loop Prevention in DVP</vt:lpstr>
      <vt:lpstr>Multiple Equivalent Routes</vt:lpstr>
      <vt:lpstr>Administrative Distance</vt:lpstr>
      <vt:lpstr>“show ip route”</vt:lpstr>
      <vt:lpstr>RIB vs FIB</vt:lpstr>
      <vt:lpstr>Extended Ping</vt:lpstr>
      <vt:lpstr>VRF</vt:lpstr>
    </vt:vector>
  </TitlesOfParts>
  <Company>CAETE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JoseSantos</dc:creator>
  <cp:lastModifiedBy>ITP Tablet</cp:lastModifiedBy>
  <cp:revision>68</cp:revision>
  <dcterms:created xsi:type="dcterms:W3CDTF">2004-03-05T21:44:45Z</dcterms:created>
  <dcterms:modified xsi:type="dcterms:W3CDTF">2020-02-05T17:10:19Z</dcterms:modified>
</cp:coreProperties>
</file>