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4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36393-F46F-425D-A61C-59CFDD6EDD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D542078-09CA-46C4-8F08-CB7F5E9970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60550EA1-3D02-49B8-93CA-3F2BD671E5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6D5E18C-77B0-43D9-A161-5515E18AF7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BFB62F-6135-4DC1-8E17-83B6D14396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C65A917-CE52-4876-976A-0FB25266AB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664FCCB-DEAC-47EB-A9FE-89D13E8EDD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B0CEC33-6C7D-4E0E-8B48-422052C86E2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3788629-A6AF-4E2D-BA57-CA28E705C6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B3306C33-ABD3-49DE-989E-2CD586A285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BB8E9F88-30AF-44F5-A3AB-F8932A87E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DB07AC-6540-4CD7-A143-833CA24D78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3790FF-2AEA-4DF8-801E-84E1D9049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FB402-7F00-4FEC-96EB-B015060F01E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98A50EB-F7C0-4E71-8089-886E2302F1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8AEA25-D3B9-47D4-9B78-9962FFFCA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8F6C-B179-43F9-923D-992298FD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95273-63A0-4290-ABC8-640F7E12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BA28-5A27-4EED-A119-68BC911C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B72A0-4AB3-407B-BDFB-F346744D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C4AE6-D5E2-4C48-AB3F-15A37DA8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A2E6B-ED58-4D65-881B-EA5F37BD9A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9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D241-3664-40BF-830A-B1996784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F8026-1281-4A6D-A6C5-038856D7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0DD6-6FEC-49F1-9CF0-3EB8CC11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C38E-83F5-4432-84D0-2FBEBC8E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C83D-F545-4B74-AC33-5BAB6203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44BB6-E4DB-4715-9459-6AE30B0B7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16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EBAA9-0D8E-432F-BC7A-7C6EC065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FB3C8-6913-4AFE-A388-79BCC687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069E-8168-4A4E-866D-2F0C0174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DE7A-9D69-478C-8863-CDD6A6D7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1E58-F104-451E-9113-DF62B5BB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76918-3DA4-4954-BA40-0BE71186A7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57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BE4D-4039-46D7-96E2-5CB6BEE1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6720-5936-4279-9B6F-974D45CA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6982-5140-42B0-A50F-63B167CA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7A7E-7ADB-4221-86BE-EF84B07B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3F2B-F43F-4588-9E6D-2716FCD7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A58FD-A502-47FE-B98F-87365C4E2E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75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AC7A-0247-4197-AA20-9093D884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1653-0D8D-48AC-A1BD-BAE63015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62E6-120E-4818-8117-92764B76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2A83-F6F2-4A79-BC0D-B6273DC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5DC30-680D-4913-9DF0-6C62CD48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AABA9-51D2-441E-88C7-21F4012DE3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83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409D-6B2C-4FC1-9A47-4F99D5E9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D255-457D-4346-B0C5-661AA55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77F22-D588-4DBB-9943-78BFC7DD2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B852-F1E0-4FB1-A16C-530AD23F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3843-877C-44CF-88CB-F0953682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2B875-CCBB-46D0-98A8-D639AFC6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1565C-CBE3-46D7-A9F7-BBD164388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57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A802-55E3-4AB3-87F4-C7ABB0D1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EE702-C8B9-4602-95B6-A4D8F3C8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324D-2E2B-40CC-A37B-E79072724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42763-40F9-4D56-ADDB-37FA2C8D0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9E2A0-DE6D-48A9-8A0E-DBDADEED6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503F6-E94B-4C46-B959-B4E1A6E1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BE492-C2CC-48BC-BBA8-AB34EDFD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91F5A-FF2B-48CE-9C06-C5722ABA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A3322-B848-44BF-B963-8ED28758B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33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0E7A-B0AF-49D4-95AC-FA5966AF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595B6-FBEE-471D-BB92-BD99E76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2584-DBC6-47EB-8DE3-76BFDB44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5A0AA-7E07-4855-B843-F987D70C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D00F0-7CF5-4A4E-9FBF-9EA93CAED9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1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4E8D5-DBA3-4B06-A4C4-364C68B6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BCC6C-75A0-403C-ADF4-C17D8D31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DE0DE-1F75-4562-BE0E-3E19C083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D55B7-9E17-4D53-B53C-F05489F19C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059B-1ACF-49E7-99D1-0CD4A8F1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5341-BA52-4F3B-8209-7E14CDE9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ECC54-3E16-469F-98C1-A7CC7384F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5690F-92EC-4653-BE96-DCEC5487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E9E3B-15F9-4497-8A75-FD070870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0922-682C-4113-AED7-1C3FC029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C225C-B6B0-4C39-88DC-36B7F818E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07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C606-50B0-4AE8-A4EC-49BEA5D1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0B207-7752-4102-9A06-BB7D76288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B905-0447-49FD-BB01-3FD506A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6E14-5F8A-4682-B6E7-7A8C54C4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2166-85A7-4B2E-B055-DD9EB680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07DF-4756-4005-92EC-E1620474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8DBD3-9EC4-4E14-B5A2-5DF0755F0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81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FF53FFE-EE17-40C9-8FE9-0E9ACC305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DF58EB-F263-40B9-A3D4-B48F89D7C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34645E-4158-4C04-8AD9-80448F8769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66CD44-D67E-4AE0-A0D4-05BEDCBDA3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27B478-524D-447D-9A0B-CF1573126A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F50C97-F221-431D-A60E-DC82D4996B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78F1-DA1F-4BB1-92BA-29954BC4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2007-2019 by Jose Santos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AE94173-07B8-4DD1-8D3B-8550289681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7538" y="2011363"/>
            <a:ext cx="7773987" cy="1470025"/>
          </a:xfrm>
        </p:spPr>
        <p:txBody>
          <a:bodyPr anchor="ctr"/>
          <a:lstStyle/>
          <a:p>
            <a:r>
              <a:rPr lang="en-US" altLang="en-US" sz="4400"/>
              <a:t>Telecom Systems Laboratory</a:t>
            </a:r>
            <a:r>
              <a:rPr lang="en-US" altLang="en-US" sz="4000"/>
              <a:t> </a:t>
            </a:r>
            <a:r>
              <a:rPr lang="en-US" altLang="en-US" sz="3200"/>
              <a:t> </a:t>
            </a:r>
            <a:br>
              <a:rPr lang="en-US" altLang="en-US" sz="3200"/>
            </a:br>
            <a:r>
              <a:rPr lang="en-US" altLang="en-US" sz="4400"/>
              <a:t>TLEN 5460</a:t>
            </a:r>
            <a:br>
              <a:rPr lang="en-US" altLang="en-US" sz="4400"/>
            </a:br>
            <a:br>
              <a:rPr lang="en-US" altLang="en-US" sz="4400"/>
            </a:br>
            <a:r>
              <a:rPr lang="en-US" altLang="en-US" sz="3600"/>
              <a:t>Advanced Routing</a:t>
            </a:r>
            <a:br>
              <a:rPr lang="en-US" altLang="en-US" sz="3600"/>
            </a:br>
            <a:r>
              <a:rPr lang="en-US" altLang="en-US" sz="3600"/>
              <a:t> </a:t>
            </a:r>
            <a:r>
              <a:rPr lang="en-US" altLang="en-US" sz="2400"/>
              <a:t>Route summarization, VLSM Classless and Classful Routing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8013121-2CD0-4E0D-AF05-D9CD9B676C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1125" y="5410200"/>
            <a:ext cx="6399213" cy="7175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10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Jose Santos</a:t>
            </a:r>
          </a:p>
          <a:p>
            <a:pPr>
              <a:lnSpc>
                <a:spcPct val="80000"/>
              </a:lnSpc>
            </a:pPr>
            <a:r>
              <a:rPr lang="en-US" altLang="en-US" sz="1000" dirty="0"/>
              <a:t>Interdisciplinary Telecommunications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0B202-A178-435F-BDFB-49C9FEF6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6734463-5274-413D-BDB7-A5BF665A5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Classless and Classful Routing Protocols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FE0E009-3A88-409E-8AAD-979FC22C4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/>
              <a:t>Classful</a:t>
            </a:r>
          </a:p>
          <a:p>
            <a:pPr lvl="1"/>
            <a:r>
              <a:rPr lang="en-US" altLang="en-US" sz="1800"/>
              <a:t>Abide by rules of Class A,B,C</a:t>
            </a:r>
          </a:p>
          <a:p>
            <a:pPr lvl="1"/>
            <a:r>
              <a:rPr lang="en-US" altLang="en-US" sz="1800"/>
              <a:t>Do not TX mask, just network numbers</a:t>
            </a:r>
          </a:p>
          <a:p>
            <a:pPr lvl="1"/>
            <a:r>
              <a:rPr lang="en-US" altLang="en-US" sz="1800"/>
              <a:t>SLSM (Static Length Subnet Mask)</a:t>
            </a:r>
          </a:p>
          <a:p>
            <a:pPr lvl="1"/>
            <a:r>
              <a:rPr lang="en-US" altLang="en-US" sz="1800"/>
              <a:t>Router assumes a mask on basis of local config &amp;/or autosummarization</a:t>
            </a:r>
          </a:p>
          <a:p>
            <a:pPr lvl="1"/>
            <a:r>
              <a:rPr lang="en-US" altLang="en-US" sz="1800"/>
              <a:t>RIP1 &amp; IGRP</a:t>
            </a:r>
          </a:p>
          <a:p>
            <a:pPr lvl="1"/>
            <a:endParaRPr lang="en-US" altLang="en-US" sz="1800"/>
          </a:p>
          <a:p>
            <a:r>
              <a:rPr lang="en-US" altLang="en-US" sz="2000" b="1"/>
              <a:t>Classless</a:t>
            </a:r>
          </a:p>
          <a:p>
            <a:pPr lvl="1"/>
            <a:r>
              <a:rPr lang="en-US" altLang="en-US" sz="1800"/>
              <a:t>Not constrained by class rules</a:t>
            </a:r>
          </a:p>
          <a:p>
            <a:pPr lvl="1"/>
            <a:r>
              <a:rPr lang="en-US" altLang="en-US" sz="1800"/>
              <a:t>TX mask &amp; network numbers</a:t>
            </a:r>
          </a:p>
          <a:p>
            <a:pPr lvl="1"/>
            <a:r>
              <a:rPr lang="en-US" altLang="en-US" sz="1800"/>
              <a:t>VLSM Support</a:t>
            </a:r>
          </a:p>
          <a:p>
            <a:pPr lvl="1"/>
            <a:r>
              <a:rPr lang="en-US" altLang="en-US" sz="1800"/>
              <a:t>RIPv2, OSPF &amp; EIGRP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246B27-7B88-4CCA-8AD6-7044B5B2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16B018A9-A64D-4708-87D9-48460EC18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Classless and Classful Routing Protocols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3340E6C-A45C-4B76-9597-695C52CF6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/>
              <a:t>Autosummarization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When a router has interfaces in more than one class A,B or C network,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Routes within “route” updates are summarized when TX to different network.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800"/>
              <a:t>RIP and IGRP perform it by default and cannot be disabled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RIPv2 can be enabled or disabled.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EIGRP runs it by default but can be disabled as well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11268" name="Picture 4" descr="Autosummary">
            <a:extLst>
              <a:ext uri="{FF2B5EF4-FFF2-40B4-BE49-F238E27FC236}">
                <a16:creationId xmlns:a16="http://schemas.microsoft.com/office/drawing/2014/main" id="{DE354707-6238-44C1-B123-028106ADE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028950"/>
            <a:ext cx="50863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E01AC2-508B-41C7-8B0E-C3EAAB50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3E01BD-8B09-42F2-9A16-910B81093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Classless and Classful Routing Protocols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A3EE57-EEB5-4625-A814-B36D7BB32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Contiguous and Discontiguous Networks</a:t>
            </a:r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r>
              <a:rPr lang="en-US" altLang="en-US" sz="1800"/>
              <a:t>Classful routing protocols </a:t>
            </a:r>
            <a:r>
              <a:rPr lang="en-US" altLang="en-US" sz="1800" b="1"/>
              <a:t>do not support</a:t>
            </a:r>
            <a:r>
              <a:rPr lang="en-US" altLang="en-US" sz="1800"/>
              <a:t> networks with discontiguous networks</a:t>
            </a:r>
          </a:p>
          <a:p>
            <a:pPr lvl="1"/>
            <a:r>
              <a:rPr lang="en-US" altLang="en-US" sz="1800"/>
              <a:t>Center router will have two output interfaces to same network, load balancing is performed</a:t>
            </a:r>
          </a:p>
          <a:p>
            <a:pPr lvl="1"/>
            <a:endParaRPr lang="en-US" altLang="en-US" sz="2000"/>
          </a:p>
          <a:p>
            <a:endParaRPr lang="en-US" altLang="en-US" sz="2400"/>
          </a:p>
        </p:txBody>
      </p:sp>
      <p:pic>
        <p:nvPicPr>
          <p:cNvPr id="12292" name="Picture 4" descr="Discontiguous">
            <a:extLst>
              <a:ext uri="{FF2B5EF4-FFF2-40B4-BE49-F238E27FC236}">
                <a16:creationId xmlns:a16="http://schemas.microsoft.com/office/drawing/2014/main" id="{C6A2B559-849E-414E-98FC-7D02FB8F1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057400"/>
            <a:ext cx="76295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9E58-B887-4C4D-A2CC-193F0249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750ACF9-27FF-4BA3-ABAD-5EF8BEDC8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Classful and classless Routing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8CEFB56-28F5-4E12-9E32-91BCAE1AC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FF3300"/>
                </a:solidFill>
              </a:rPr>
              <a:t>Routing</a:t>
            </a:r>
          </a:p>
          <a:p>
            <a:pPr lvl="1"/>
            <a:r>
              <a:rPr lang="en-US" altLang="en-US" sz="1800">
                <a:solidFill>
                  <a:srgbClr val="FF3300"/>
                </a:solidFill>
              </a:rPr>
              <a:t>Process of Forwarding IP packets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Classless/Classful </a:t>
            </a:r>
          </a:p>
          <a:p>
            <a:pPr lvl="1"/>
            <a:r>
              <a:rPr lang="en-US" altLang="en-US" sz="1800"/>
              <a:t>Consider or ignore class rules.</a:t>
            </a:r>
          </a:p>
          <a:p>
            <a:pPr lvl="1"/>
            <a:r>
              <a:rPr lang="en-US" altLang="en-US" sz="1800"/>
              <a:t>Class concepts are totally independent of the routing protocol.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Classless &amp; Classful routing determine how a router uses a Default route.</a:t>
            </a:r>
          </a:p>
          <a:p>
            <a:pPr lvl="1"/>
            <a:r>
              <a:rPr lang="en-US" altLang="en-US" sz="1800"/>
              <a:t>Default route</a:t>
            </a:r>
          </a:p>
          <a:p>
            <a:pPr lvl="2"/>
            <a:r>
              <a:rPr lang="en-US" altLang="en-US" sz="1600"/>
              <a:t>If no route found on routing table packet is discarded</a:t>
            </a:r>
          </a:p>
          <a:p>
            <a:pPr lvl="2"/>
            <a:r>
              <a:rPr lang="en-US" altLang="en-US" sz="1600"/>
              <a:t>By configuring a Default route, packets are forwarded according to this route (not-discarded)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A75FBA-D379-4EF6-BF96-A06AD128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8381C16-1503-4D1D-A875-6BBE86DFA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Classful and classless Routing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572524F-723B-4DBA-8D30-41602C9D6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Default Route (Think Router’s default gateway)</a:t>
            </a:r>
          </a:p>
          <a:p>
            <a:endParaRPr lang="en-US" altLang="en-US" sz="2000"/>
          </a:p>
        </p:txBody>
      </p:sp>
      <p:pic>
        <p:nvPicPr>
          <p:cNvPr id="14340" name="Picture 4" descr="DefaultRoutes">
            <a:extLst>
              <a:ext uri="{FF2B5EF4-FFF2-40B4-BE49-F238E27FC236}">
                <a16:creationId xmlns:a16="http://schemas.microsoft.com/office/drawing/2014/main" id="{7646A3AF-18E9-40BC-A058-A164E0CE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181225"/>
            <a:ext cx="58769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942D-8A20-4DA5-AE6F-038A3424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9C18CD6-1AAD-442E-88B6-E2C1AE386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Classful and classless Routing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FC19A72-F7E9-456E-A2EA-69F6C0C4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/>
              <a:t>Default Route</a:t>
            </a:r>
          </a:p>
          <a:p>
            <a:pPr lvl="1"/>
            <a:r>
              <a:rPr lang="en-US" altLang="en-US" sz="1800"/>
              <a:t>If you don’t have a specific route to a direction, sent it to such IP</a:t>
            </a:r>
          </a:p>
          <a:p>
            <a:pPr lvl="1"/>
            <a:r>
              <a:rPr lang="en-US" altLang="en-US" sz="1800" b="1"/>
              <a:t>Static Route Command</a:t>
            </a:r>
          </a:p>
          <a:p>
            <a:pPr lvl="3"/>
            <a:r>
              <a:rPr lang="en-US" altLang="en-US" sz="1400" b="1">
                <a:solidFill>
                  <a:schemeClr val="accent2"/>
                </a:solidFill>
              </a:rPr>
              <a:t>ip route</a:t>
            </a:r>
            <a:r>
              <a:rPr lang="en-US" altLang="en-US" sz="1400">
                <a:solidFill>
                  <a:schemeClr val="accent2"/>
                </a:solidFill>
              </a:rPr>
              <a:t> </a:t>
            </a:r>
            <a:r>
              <a:rPr lang="en-US" altLang="en-US" sz="1400"/>
              <a:t>subnet_number subnet_mask next_hop_IP_address</a:t>
            </a:r>
          </a:p>
          <a:p>
            <a:pPr lvl="3"/>
            <a:endParaRPr lang="en-US" altLang="en-US" sz="1400">
              <a:solidFill>
                <a:schemeClr val="accent2"/>
              </a:solidFill>
            </a:endParaRPr>
          </a:p>
          <a:p>
            <a:pPr lvl="3"/>
            <a:r>
              <a:rPr lang="en-US" altLang="en-US" sz="1400" b="1">
                <a:solidFill>
                  <a:schemeClr val="accent2"/>
                </a:solidFill>
              </a:rPr>
              <a:t>ip route 0.0.0.0 0.0.0.0 Gateway_IP_address</a:t>
            </a:r>
          </a:p>
          <a:p>
            <a:pPr lvl="4"/>
            <a:r>
              <a:rPr lang="en-US" altLang="en-US" sz="1400"/>
              <a:t>0.0.0.0 0.0.0.0 matches all destinations (by convention)</a:t>
            </a:r>
          </a:p>
          <a:p>
            <a:pPr lvl="3"/>
            <a:r>
              <a:rPr lang="en-US" altLang="en-US" sz="1400"/>
              <a:t>Propagation by RIP:</a:t>
            </a:r>
          </a:p>
          <a:p>
            <a:pPr lvl="4"/>
            <a:r>
              <a:rPr lang="en-US" altLang="en-US" sz="1400" b="1">
                <a:solidFill>
                  <a:schemeClr val="accent2"/>
                </a:solidFill>
              </a:rPr>
              <a:t>show ip route  (gateway of last resort)</a:t>
            </a:r>
          </a:p>
          <a:p>
            <a:pPr lvl="1"/>
            <a:r>
              <a:rPr lang="en-US" altLang="en-US" sz="1800" b="1"/>
              <a:t>IP default-network Command</a:t>
            </a:r>
          </a:p>
          <a:p>
            <a:pPr lvl="3"/>
            <a:r>
              <a:rPr lang="en-US" altLang="en-US" sz="1400"/>
              <a:t>Use it if you have all your subnets in your routing table, and you want to connect to other networks by a default route</a:t>
            </a:r>
          </a:p>
          <a:p>
            <a:pPr lvl="3"/>
            <a:r>
              <a:rPr lang="en-US" altLang="en-US" sz="1400"/>
              <a:t>Think partial default</a:t>
            </a:r>
          </a:p>
          <a:p>
            <a:pPr lvl="3"/>
            <a:r>
              <a:rPr lang="en-US" altLang="en-US" sz="1400" b="1">
                <a:solidFill>
                  <a:schemeClr val="accent2"/>
                </a:solidFill>
              </a:rPr>
              <a:t>ip default-network 10.0.0.0</a:t>
            </a:r>
            <a:r>
              <a:rPr lang="en-US" altLang="en-US" sz="1400" b="1"/>
              <a:t> </a:t>
            </a:r>
            <a:r>
              <a:rPr lang="en-US" altLang="en-US" sz="1400"/>
              <a:t>propagated by central router to 11.0.0.0</a:t>
            </a:r>
          </a:p>
          <a:p>
            <a:pPr lvl="3"/>
            <a:r>
              <a:rPr lang="en-US" altLang="en-US" sz="1400"/>
              <a:t>show ip route at central displays (* 10.x) as candidate to be default route</a:t>
            </a:r>
          </a:p>
          <a:p>
            <a:pPr lvl="3"/>
            <a:r>
              <a:rPr lang="en-US" altLang="en-US" sz="1400"/>
              <a:t>show ip at router “11” displays (* 0.x ) as candidate (RIP specific)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A546-10F9-444A-98CD-470B4CA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3341088-0738-436E-B5E3-1B3C9E3A6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Classful and classless Routing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7680B27-C0F0-45A3-A19E-C9B9B099C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/>
              <a:t>Matching Logic</a:t>
            </a:r>
          </a:p>
          <a:p>
            <a:pPr lvl="1"/>
            <a:r>
              <a:rPr lang="en-US" altLang="en-US" sz="1800" u="sng"/>
              <a:t>Classful Routing</a:t>
            </a:r>
          </a:p>
          <a:p>
            <a:pPr lvl="2"/>
            <a:r>
              <a:rPr lang="en-US" altLang="en-US" sz="1600"/>
              <a:t>Match Class for destination network</a:t>
            </a:r>
          </a:p>
          <a:p>
            <a:pPr lvl="3"/>
            <a:r>
              <a:rPr lang="en-US" altLang="en-US" sz="1400"/>
              <a:t>If the Class Network is found in routing table</a:t>
            </a:r>
          </a:p>
          <a:p>
            <a:pPr lvl="4"/>
            <a:r>
              <a:rPr lang="en-US" altLang="en-US" sz="1400"/>
              <a:t>Look for the specific subnet</a:t>
            </a:r>
          </a:p>
          <a:p>
            <a:pPr lvl="4"/>
            <a:r>
              <a:rPr lang="en-US" altLang="en-US" sz="1400"/>
              <a:t>If NOT found, discard packet</a:t>
            </a:r>
          </a:p>
          <a:p>
            <a:pPr lvl="3"/>
            <a:r>
              <a:rPr lang="en-US" altLang="en-US" sz="1400"/>
              <a:t>If the Class Network is NOT found in routing table</a:t>
            </a:r>
          </a:p>
          <a:p>
            <a:pPr lvl="4"/>
            <a:r>
              <a:rPr lang="en-US" altLang="en-US" sz="1400"/>
              <a:t>If </a:t>
            </a:r>
            <a:r>
              <a:rPr lang="en-US" altLang="en-US" sz="1400" b="1"/>
              <a:t>Default Route</a:t>
            </a:r>
            <a:r>
              <a:rPr lang="en-US" altLang="en-US" sz="1400"/>
              <a:t> available, use it</a:t>
            </a:r>
          </a:p>
          <a:p>
            <a:pPr lvl="4"/>
            <a:r>
              <a:rPr lang="en-US" altLang="en-US" sz="1400"/>
              <a:t>Else discard packet</a:t>
            </a:r>
          </a:p>
          <a:p>
            <a:pPr lvl="2"/>
            <a:r>
              <a:rPr lang="en-US" altLang="en-US" sz="1600"/>
              <a:t>Use default route when a destination Class A,B,C network is not in the routing table</a:t>
            </a:r>
          </a:p>
          <a:p>
            <a:pPr lvl="2"/>
            <a:endParaRPr lang="en-US" altLang="en-US" sz="1600"/>
          </a:p>
          <a:p>
            <a:pPr lvl="1"/>
            <a:r>
              <a:rPr lang="en-US" altLang="en-US" sz="1800" u="sng"/>
              <a:t>Classless Routing</a:t>
            </a:r>
          </a:p>
          <a:p>
            <a:pPr lvl="2"/>
            <a:r>
              <a:rPr lang="en-US" altLang="en-US" sz="1600"/>
              <a:t>Look for a specific route to a destination network</a:t>
            </a:r>
          </a:p>
          <a:p>
            <a:pPr lvl="3"/>
            <a:r>
              <a:rPr lang="en-US" altLang="en-US" sz="1400"/>
              <a:t>If found use route</a:t>
            </a:r>
          </a:p>
          <a:p>
            <a:pPr lvl="3"/>
            <a:r>
              <a:rPr lang="en-US" altLang="en-US" sz="1400"/>
              <a:t>If NOT found use Default Route</a:t>
            </a:r>
          </a:p>
          <a:p>
            <a:pPr lvl="3"/>
            <a:endParaRPr lang="en-US" altLang="en-US" sz="1400"/>
          </a:p>
          <a:p>
            <a:endParaRPr lang="en-US" altLang="en-US" sz="2000"/>
          </a:p>
          <a:p>
            <a:endParaRPr lang="en-US" altLang="en-US" sz="2000" b="1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20CB-5824-4822-9F67-C134EC97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218E43D-A407-4EAC-8DA7-4ABE6B748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Classful and classless Routing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A9AC3A-372B-472E-913A-1F5175AA6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/>
              <a:t>Selecting Routing type</a:t>
            </a:r>
          </a:p>
          <a:p>
            <a:pPr lvl="1"/>
            <a:r>
              <a:rPr lang="en-US" altLang="en-US" sz="1800"/>
              <a:t>Global Configuration mode</a:t>
            </a:r>
          </a:p>
          <a:p>
            <a:pPr lvl="2"/>
            <a:r>
              <a:rPr lang="en-US" altLang="en-US" sz="1600" b="1">
                <a:solidFill>
                  <a:schemeClr val="accent2"/>
                </a:solidFill>
              </a:rPr>
              <a:t>ip classless</a:t>
            </a:r>
            <a:r>
              <a:rPr lang="en-US" altLang="en-US" sz="1600"/>
              <a:t> (Ignore class rules, use default if not found)</a:t>
            </a:r>
          </a:p>
          <a:p>
            <a:pPr lvl="2"/>
            <a:r>
              <a:rPr lang="en-US" altLang="en-US" sz="1600" b="1">
                <a:solidFill>
                  <a:schemeClr val="accent2"/>
                </a:solidFill>
              </a:rPr>
              <a:t>no ip classless</a:t>
            </a:r>
          </a:p>
          <a:p>
            <a:endParaRPr lang="en-US" altLang="en-US" sz="2000" b="1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3773-5605-4FAD-A353-1B3B19D3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6674324-F1DE-4CE2-A16E-589729194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for next lecture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73939E0-8B93-46E7-81EE-DD4034529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Redistribution</a:t>
            </a:r>
          </a:p>
          <a:p>
            <a:r>
              <a:rPr lang="en-US" altLang="en-US"/>
              <a:t>Administrative Distance</a:t>
            </a:r>
          </a:p>
          <a:p>
            <a:r>
              <a:rPr lang="en-US" altLang="en-US"/>
              <a:t>NAT/PAT</a:t>
            </a:r>
          </a:p>
          <a:p>
            <a:r>
              <a:rPr lang="en-US" altLang="en-US"/>
              <a:t>Access Lists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CD6A-2B39-4F29-8F10-45DB20B6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F2C12B7-8E79-4E74-B978-A8D43AD2AC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Advanced Routing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45A66AB-D432-4C45-9D96-AABA148239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Route summarization, VLSM Classless and Classful Routing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6CCD-4986-45C6-A0C2-5EC39B63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743DB58-BED0-4398-89A7-B831EC574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OSPF Routing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6A236C0-07F1-41F1-A321-5B380FC1E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Single Area</a:t>
            </a:r>
          </a:p>
          <a:p>
            <a:r>
              <a:rPr lang="en-US" altLang="en-US"/>
              <a:t>Multi- Area</a:t>
            </a:r>
          </a:p>
          <a:p>
            <a:pPr lvl="1"/>
            <a:r>
              <a:rPr lang="en-US" altLang="en-US"/>
              <a:t>LSA table size</a:t>
            </a:r>
          </a:p>
          <a:p>
            <a:pPr lvl="1"/>
            <a:r>
              <a:rPr lang="en-US" altLang="en-US"/>
              <a:t>Limit Updates</a:t>
            </a:r>
          </a:p>
          <a:p>
            <a:r>
              <a:rPr lang="en-US" altLang="en-US"/>
              <a:t>Area 0 Connectivity</a:t>
            </a:r>
          </a:p>
          <a:p>
            <a:pPr lvl="1"/>
            <a:r>
              <a:rPr lang="en-US" altLang="en-US"/>
              <a:t>Virtual Link</a:t>
            </a:r>
          </a:p>
          <a:p>
            <a:r>
              <a:rPr lang="en-US" altLang="en-US"/>
              <a:t>Route Summarization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7B65-D1A7-474D-9FD0-78385513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2EE4CEA-F18E-4ABE-835E-456535309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 Summarization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9FF5F3D-114C-4220-A938-3626040F8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Reduce size of routing tables (less memory)</a:t>
            </a:r>
          </a:p>
          <a:p>
            <a:r>
              <a:rPr lang="en-US" altLang="en-US" sz="2000"/>
              <a:t>Faster Routing (less lookup time)</a:t>
            </a:r>
          </a:p>
          <a:p>
            <a:r>
              <a:rPr lang="en-US" altLang="en-US" sz="2000"/>
              <a:t>Improve convergence time (specific vs. generic routes)</a:t>
            </a:r>
          </a:p>
          <a:p>
            <a:r>
              <a:rPr lang="en-US" altLang="en-US" sz="2000"/>
              <a:t>Troubleshooting</a:t>
            </a:r>
          </a:p>
          <a:p>
            <a:r>
              <a:rPr lang="en-US" altLang="en-US" sz="2000" b="1"/>
              <a:t>Routing protocols must support VLSM when the network uses route Summarization</a:t>
            </a:r>
          </a:p>
          <a:p>
            <a:pPr lvl="2"/>
            <a:endParaRPr lang="en-US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A236B-8C7A-4A9C-96B2-E78B5EF8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E301E6F-D67B-4DED-B279-06B99868D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summarization</a:t>
            </a:r>
          </a:p>
        </p:txBody>
      </p:sp>
      <p:pic>
        <p:nvPicPr>
          <p:cNvPr id="5123" name="Picture 3" descr="SUMM01">
            <a:extLst>
              <a:ext uri="{FF2B5EF4-FFF2-40B4-BE49-F238E27FC236}">
                <a16:creationId xmlns:a16="http://schemas.microsoft.com/office/drawing/2014/main" id="{C90513E4-46D8-42A5-A665-1ABF617A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6959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B2DE07-220A-46EC-A5D8-9EABC2D2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A4A8267-DA99-4EA2-A7BB-B994EEDAC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Summarization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B8963F0-F9CC-46B2-AADB-73A2FFA5D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Summary routes are configured by network administrators, and configuration differs depending on routing protocol</a:t>
            </a:r>
          </a:p>
          <a:p>
            <a:r>
              <a:rPr lang="en-US" altLang="en-US" sz="2000"/>
              <a:t>Subnet choices and contiguous IP addresses are critical</a:t>
            </a:r>
          </a:p>
          <a:p>
            <a:r>
              <a:rPr lang="en-US" altLang="en-US" sz="2000"/>
              <a:t>Routers advertise summary routes instead of specifics</a:t>
            </a:r>
            <a:r>
              <a:rPr lang="en-US" altLang="en-US" sz="2400"/>
              <a:t>.</a:t>
            </a:r>
          </a:p>
          <a:p>
            <a:endParaRPr lang="en-US" altLang="en-US" sz="2400"/>
          </a:p>
        </p:txBody>
      </p:sp>
      <p:pic>
        <p:nvPicPr>
          <p:cNvPr id="6148" name="Picture 4" descr="SUMM02">
            <a:extLst>
              <a:ext uri="{FF2B5EF4-FFF2-40B4-BE49-F238E27FC236}">
                <a16:creationId xmlns:a16="http://schemas.microsoft.com/office/drawing/2014/main" id="{694B6943-8632-4112-88CD-AA1BA41B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276600"/>
            <a:ext cx="56769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E945-40BB-4778-9416-318B021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D9E95C3-DFA0-42B0-B701-5583F8F9F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VLSM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827212-5AD8-4752-8AA7-20AFAABAC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sz="2400" b="1"/>
              <a:t>VLSM (Variable-Length Subnet Mask)</a:t>
            </a:r>
          </a:p>
          <a:p>
            <a:pPr lvl="1"/>
            <a:r>
              <a:rPr lang="en-US" altLang="en-US" sz="2000"/>
              <a:t>More than one mask is used within a single class network</a:t>
            </a:r>
          </a:p>
          <a:p>
            <a:pPr lvl="1"/>
            <a:r>
              <a:rPr lang="en-US" altLang="en-US" sz="2000"/>
              <a:t>Mask bits are allocated to maximize IP utilization</a:t>
            </a:r>
          </a:p>
          <a:p>
            <a:pPr lvl="2"/>
            <a:r>
              <a:rPr lang="en-US" altLang="en-US" sz="1800" u="sng"/>
              <a:t>Serial links</a:t>
            </a:r>
          </a:p>
          <a:p>
            <a:pPr lvl="3"/>
            <a:r>
              <a:rPr lang="en-US" altLang="en-US" sz="1600"/>
              <a:t>Point to Point</a:t>
            </a:r>
          </a:p>
          <a:p>
            <a:pPr lvl="3"/>
            <a:r>
              <a:rPr lang="en-US" altLang="en-US" sz="1600"/>
              <a:t>/30  255.255.255.252  2^2 -2 = 2 Addresses</a:t>
            </a:r>
          </a:p>
          <a:p>
            <a:pPr lvl="2"/>
            <a:r>
              <a:rPr lang="en-US" altLang="en-US" sz="1800" u="sng"/>
              <a:t>LAN</a:t>
            </a:r>
          </a:p>
          <a:p>
            <a:pPr lvl="3"/>
            <a:r>
              <a:rPr lang="en-US" altLang="en-US" sz="1600"/>
              <a:t>Dependent on No of Hosts</a:t>
            </a:r>
          </a:p>
          <a:p>
            <a:pPr lvl="3"/>
            <a:endParaRPr lang="en-US" altLang="en-US" sz="1600"/>
          </a:p>
          <a:p>
            <a:pPr lvl="1"/>
            <a:r>
              <a:rPr lang="en-US" altLang="en-US" sz="2000" b="1"/>
              <a:t>Requirements</a:t>
            </a:r>
            <a:r>
              <a:rPr lang="en-US" altLang="en-US" sz="2000"/>
              <a:t>:</a:t>
            </a:r>
          </a:p>
          <a:p>
            <a:pPr lvl="2"/>
            <a:r>
              <a:rPr lang="en-US" altLang="en-US" sz="1800"/>
              <a:t>Subnets must not overlap</a:t>
            </a:r>
          </a:p>
          <a:p>
            <a:pPr lvl="2"/>
            <a:r>
              <a:rPr lang="en-US" altLang="en-US" sz="1800"/>
              <a:t>Subnets must be </a:t>
            </a:r>
            <a:r>
              <a:rPr lang="en-US" altLang="en-US" sz="1800" b="1"/>
              <a:t>contiguous</a:t>
            </a:r>
          </a:p>
          <a:p>
            <a:pPr lvl="2"/>
            <a:r>
              <a:rPr lang="en-US" altLang="en-US" sz="1800"/>
              <a:t>Routing protocol must support VLSM (TX Subnet Number + Mask)</a:t>
            </a:r>
          </a:p>
          <a:p>
            <a:pPr lvl="3"/>
            <a:r>
              <a:rPr lang="en-US" altLang="en-US" sz="1600"/>
              <a:t>RIPv2, EIGRP &amp; OSPF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5680-AECA-4121-B65A-6A6B1427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5053969-D1DD-4FE7-B4A6-D829117FC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Determining “Best” Summary Route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109299F-5AE9-475F-8EFA-5D4269227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/>
              <a:t>Find Common Part</a:t>
            </a:r>
          </a:p>
          <a:p>
            <a:pPr lvl="2"/>
            <a:r>
              <a:rPr lang="en-US" altLang="en-US" sz="1600"/>
              <a:t>11.3.1.0</a:t>
            </a:r>
            <a:r>
              <a:rPr lang="en-US" altLang="en-US" sz="1600" b="1"/>
              <a:t>   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0</a:t>
            </a:r>
            <a:r>
              <a:rPr lang="en-US" altLang="en-US" sz="1600"/>
              <a:t>001  .  0000 0000</a:t>
            </a:r>
          </a:p>
          <a:p>
            <a:pPr lvl="2"/>
            <a:r>
              <a:rPr lang="en-US" altLang="en-US" sz="1600"/>
              <a:t>11.3.2.0   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0</a:t>
            </a:r>
            <a:r>
              <a:rPr lang="en-US" altLang="en-US" sz="1600"/>
              <a:t>010  .  0000 0000</a:t>
            </a:r>
          </a:p>
          <a:p>
            <a:pPr lvl="2"/>
            <a:r>
              <a:rPr lang="en-US" altLang="en-US" sz="1600"/>
              <a:t>11.3.3.0   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0</a:t>
            </a:r>
            <a:r>
              <a:rPr lang="en-US" altLang="en-US" sz="1600"/>
              <a:t>011  .  0000 0000</a:t>
            </a:r>
          </a:p>
          <a:p>
            <a:pPr lvl="2"/>
            <a:r>
              <a:rPr lang="en-US" altLang="en-US" sz="1600"/>
              <a:t>11.3.4.0   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0</a:t>
            </a:r>
            <a:r>
              <a:rPr lang="en-US" altLang="en-US" sz="1600"/>
              <a:t>100  .  0000 0000</a:t>
            </a:r>
          </a:p>
          <a:p>
            <a:r>
              <a:rPr lang="en-US" altLang="en-US" sz="2000" b="1"/>
              <a:t>Repeat Common and Fill with 0’s</a:t>
            </a:r>
          </a:p>
          <a:p>
            <a:pPr lvl="2"/>
            <a:r>
              <a:rPr lang="en-US" altLang="en-US" sz="1600"/>
              <a:t>11.3.0.0   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0</a:t>
            </a:r>
            <a:r>
              <a:rPr lang="en-US" altLang="en-US" sz="1600"/>
              <a:t>000  .  0000 0000</a:t>
            </a:r>
          </a:p>
          <a:p>
            <a:r>
              <a:rPr lang="en-US" altLang="en-US" sz="2000" b="1"/>
              <a:t>Create Mask that meets common part</a:t>
            </a:r>
          </a:p>
          <a:p>
            <a:pPr lvl="2"/>
            <a:r>
              <a:rPr lang="en-US" altLang="en-US" sz="1600"/>
              <a:t>255.255.248.0 </a:t>
            </a:r>
            <a:r>
              <a:rPr lang="en-US" altLang="en-US" sz="1600">
                <a:solidFill>
                  <a:schemeClr val="accent2"/>
                </a:solidFill>
              </a:rPr>
              <a:t>1111 1111  .  1111 1111  .  1111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1</a:t>
            </a:r>
            <a:r>
              <a:rPr lang="en-US" altLang="en-US" sz="1600"/>
              <a:t>000  .  0000 0000</a:t>
            </a:r>
          </a:p>
          <a:p>
            <a:r>
              <a:rPr lang="en-US" altLang="en-US" sz="2000" b="1"/>
              <a:t>Verify Range</a:t>
            </a:r>
          </a:p>
          <a:p>
            <a:pPr lvl="2"/>
            <a:r>
              <a:rPr lang="en-US" altLang="en-US" sz="1600"/>
              <a:t>256-248 = 8 // Networks  0, 8</a:t>
            </a:r>
          </a:p>
          <a:p>
            <a:pPr lvl="2"/>
            <a:r>
              <a:rPr lang="en-US" altLang="en-US" sz="1600"/>
              <a:t>first IP 11.3.1.1</a:t>
            </a:r>
          </a:p>
          <a:p>
            <a:pPr lvl="2"/>
            <a:r>
              <a:rPr lang="en-US" altLang="en-US" sz="1600"/>
              <a:t>last IP 11.3.7.254</a:t>
            </a:r>
          </a:p>
          <a:p>
            <a:pPr lvl="2"/>
            <a:r>
              <a:rPr lang="en-US" altLang="en-US" sz="1600"/>
              <a:t>Broadcast 11.3.7.255</a:t>
            </a:r>
            <a:endParaRPr lang="en-US" altLang="en-US" sz="1800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7B6F-3D49-4B84-BDCB-6B0E9FFF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2007 by Jose Santos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3F793D0-3999-4C11-8951-5CBAFBE53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Determining “Best” Summary Route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84AD9A5-A160-47D0-B3B1-0BA9A3A0A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/>
              <a:t>Find Common Part</a:t>
            </a:r>
          </a:p>
          <a:p>
            <a:pPr lvl="2"/>
            <a:r>
              <a:rPr lang="en-US" altLang="en-US" sz="1600"/>
              <a:t>11.3.10.0</a:t>
            </a:r>
            <a:r>
              <a:rPr lang="en-US" altLang="en-US" sz="1600" b="1"/>
              <a:t>   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1</a:t>
            </a:r>
            <a:r>
              <a:rPr lang="en-US" altLang="en-US" sz="1600"/>
              <a:t>010  .  0000 0000</a:t>
            </a:r>
          </a:p>
          <a:p>
            <a:pPr lvl="2"/>
            <a:r>
              <a:rPr lang="en-US" altLang="en-US" sz="1600"/>
              <a:t>11.3.11.0   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1</a:t>
            </a:r>
            <a:r>
              <a:rPr lang="en-US" altLang="en-US" sz="1600"/>
              <a:t>011  .  0000 0000</a:t>
            </a:r>
          </a:p>
          <a:p>
            <a:pPr lvl="2"/>
            <a:r>
              <a:rPr lang="en-US" altLang="en-US" sz="1600"/>
              <a:t>11.3.12.0   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1</a:t>
            </a:r>
            <a:r>
              <a:rPr lang="en-US" altLang="en-US" sz="1600"/>
              <a:t>100  .  0000 0000</a:t>
            </a:r>
          </a:p>
          <a:p>
            <a:pPr lvl="2"/>
            <a:r>
              <a:rPr lang="en-US" altLang="en-US" sz="1600"/>
              <a:t>11.3.13.0   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1</a:t>
            </a:r>
            <a:r>
              <a:rPr lang="en-US" altLang="en-US" sz="1600"/>
              <a:t>101  .  0000 0000</a:t>
            </a:r>
          </a:p>
          <a:p>
            <a:r>
              <a:rPr lang="en-US" altLang="en-US" sz="2000" b="1"/>
              <a:t>Repeat Common and Fill with 0’s</a:t>
            </a:r>
          </a:p>
          <a:p>
            <a:pPr lvl="2"/>
            <a:r>
              <a:rPr lang="en-US" altLang="en-US" sz="1600"/>
              <a:t>11.3.8.0      </a:t>
            </a:r>
            <a:r>
              <a:rPr lang="en-US" altLang="en-US" sz="1600">
                <a:solidFill>
                  <a:schemeClr val="accent2"/>
                </a:solidFill>
              </a:rPr>
              <a:t>0000 1011  .  0000 0011  .  0000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1</a:t>
            </a:r>
            <a:r>
              <a:rPr lang="en-US" altLang="en-US" sz="1600"/>
              <a:t>000  .  0000 0000</a:t>
            </a:r>
          </a:p>
          <a:p>
            <a:r>
              <a:rPr lang="en-US" altLang="en-US" sz="2000" b="1"/>
              <a:t>Create Mask that meets common part</a:t>
            </a:r>
          </a:p>
          <a:p>
            <a:pPr lvl="2"/>
            <a:r>
              <a:rPr lang="en-US" altLang="en-US" sz="1600"/>
              <a:t>255.255.248.0 </a:t>
            </a:r>
            <a:r>
              <a:rPr lang="en-US" altLang="en-US" sz="1600">
                <a:solidFill>
                  <a:schemeClr val="accent2"/>
                </a:solidFill>
              </a:rPr>
              <a:t>1111 1111  .  1111 1111  .  1111</a:t>
            </a:r>
            <a:r>
              <a:rPr lang="en-US" altLang="en-US" sz="1600"/>
              <a:t> </a:t>
            </a:r>
            <a:r>
              <a:rPr lang="en-US" altLang="en-US" sz="1600">
                <a:solidFill>
                  <a:schemeClr val="accent2"/>
                </a:solidFill>
              </a:rPr>
              <a:t>1</a:t>
            </a:r>
            <a:r>
              <a:rPr lang="en-US" altLang="en-US" sz="1600"/>
              <a:t>000  .  0000 0000</a:t>
            </a:r>
          </a:p>
          <a:p>
            <a:r>
              <a:rPr lang="en-US" altLang="en-US" sz="2000" b="1"/>
              <a:t>Verify Range</a:t>
            </a:r>
          </a:p>
          <a:p>
            <a:pPr lvl="2"/>
            <a:r>
              <a:rPr lang="en-US" altLang="en-US" sz="1600"/>
              <a:t>256-248 = 8 // Networks 0,8,16</a:t>
            </a:r>
          </a:p>
          <a:p>
            <a:pPr lvl="2"/>
            <a:r>
              <a:rPr lang="en-US" altLang="en-US" sz="1600"/>
              <a:t>first IP 11.3.8.1</a:t>
            </a:r>
          </a:p>
          <a:p>
            <a:pPr lvl="2"/>
            <a:r>
              <a:rPr lang="en-US" altLang="en-US" sz="1600"/>
              <a:t>last IP 11.3.15.254</a:t>
            </a:r>
          </a:p>
          <a:p>
            <a:pPr lvl="2"/>
            <a:r>
              <a:rPr lang="en-US" altLang="en-US" sz="1600"/>
              <a:t>Broadcast 11.3.15.255</a:t>
            </a:r>
            <a:endParaRPr lang="en-US" altLang="en-US" sz="1800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1036</Words>
  <Application>Microsoft Office PowerPoint</Application>
  <PresentationFormat>On-screen Show (4:3)</PresentationFormat>
  <Paragraphs>184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Default Design</vt:lpstr>
      <vt:lpstr>Telecom Systems Laboratory   TLEN 5460  Advanced Routing  Route summarization, VLSM Classless and Classful Routing</vt:lpstr>
      <vt:lpstr>Advanced Routing</vt:lpstr>
      <vt:lpstr>OSPF Routing</vt:lpstr>
      <vt:lpstr>Route Summarization</vt:lpstr>
      <vt:lpstr>No summarization</vt:lpstr>
      <vt:lpstr>Summarization</vt:lpstr>
      <vt:lpstr>VLSM</vt:lpstr>
      <vt:lpstr>Determining “Best” Summary Route</vt:lpstr>
      <vt:lpstr>Determining “Best” Summary Route</vt:lpstr>
      <vt:lpstr>Classless and Classful Routing Protocols</vt:lpstr>
      <vt:lpstr>Classless and Classful Routing Protocols</vt:lpstr>
      <vt:lpstr>Classless and Classful Routing Protocols</vt:lpstr>
      <vt:lpstr>Classful and classless Routing</vt:lpstr>
      <vt:lpstr>Classful and classless Routing</vt:lpstr>
      <vt:lpstr>Classful and classless Routing</vt:lpstr>
      <vt:lpstr>Classful and classless Routing</vt:lpstr>
      <vt:lpstr>Classful and classless Routing</vt:lpstr>
      <vt:lpstr>Review for next lecture</vt:lpstr>
    </vt:vector>
  </TitlesOfParts>
  <Company>CAETE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JoseSantos</dc:creator>
  <cp:lastModifiedBy>JS</cp:lastModifiedBy>
  <cp:revision>23</cp:revision>
  <dcterms:created xsi:type="dcterms:W3CDTF">2005-02-22T02:20:04Z</dcterms:created>
  <dcterms:modified xsi:type="dcterms:W3CDTF">2019-02-21T20:18:29Z</dcterms:modified>
</cp:coreProperties>
</file>