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74" r:id="rId2"/>
    <p:sldId id="312" r:id="rId3"/>
    <p:sldId id="313" r:id="rId4"/>
    <p:sldId id="314" r:id="rId5"/>
    <p:sldId id="315" r:id="rId6"/>
    <p:sldId id="316" r:id="rId7"/>
    <p:sldId id="317" r:id="rId8"/>
    <p:sldId id="318" r:id="rId9"/>
    <p:sldId id="319" r:id="rId10"/>
    <p:sldId id="320" r:id="rId11"/>
    <p:sldId id="321" r:id="rId12"/>
    <p:sldId id="322" r:id="rId13"/>
    <p:sldId id="323" r:id="rId14"/>
    <p:sldId id="324" r:id="rId15"/>
    <p:sldId id="325" r:id="rId16"/>
    <p:sldId id="326" r:id="rId17"/>
    <p:sldId id="327" r:id="rId18"/>
    <p:sldId id="283" r:id="rId19"/>
    <p:sldId id="306" r:id="rId20"/>
    <p:sldId id="284" r:id="rId21"/>
    <p:sldId id="285" r:id="rId22"/>
    <p:sldId id="286" r:id="rId23"/>
    <p:sldId id="287" r:id="rId24"/>
    <p:sldId id="288" r:id="rId25"/>
    <p:sldId id="289"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5" r:id="rId3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8DD2538-55EF-4C39-A19C-EBC00896036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31747" name="Rectangle 3">
            <a:extLst>
              <a:ext uri="{FF2B5EF4-FFF2-40B4-BE49-F238E27FC236}">
                <a16:creationId xmlns:a16="http://schemas.microsoft.com/office/drawing/2014/main" id="{7BF57AFE-E9D4-4D21-9D07-856709FA3B3D}"/>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31748" name="Rectangle 4">
            <a:extLst>
              <a:ext uri="{FF2B5EF4-FFF2-40B4-BE49-F238E27FC236}">
                <a16:creationId xmlns:a16="http://schemas.microsoft.com/office/drawing/2014/main" id="{F6AB8127-8E10-4131-B123-D975DB23CE18}"/>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31749" name="Rectangle 5">
            <a:extLst>
              <a:ext uri="{FF2B5EF4-FFF2-40B4-BE49-F238E27FC236}">
                <a16:creationId xmlns:a16="http://schemas.microsoft.com/office/drawing/2014/main" id="{A9CF6494-97C6-44BE-BD8E-3013AF1EB96E}"/>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BAF8F8A4-A6DD-45A2-9BB4-0610AF717D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4AE8954-CAE7-4EB4-8092-3AD7110B112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21507" name="Rectangle 3">
            <a:extLst>
              <a:ext uri="{FF2B5EF4-FFF2-40B4-BE49-F238E27FC236}">
                <a16:creationId xmlns:a16="http://schemas.microsoft.com/office/drawing/2014/main" id="{070F4B21-9DF7-41DD-8720-C2653F4D6167}"/>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2052" name="Rectangle 4">
            <a:extLst>
              <a:ext uri="{FF2B5EF4-FFF2-40B4-BE49-F238E27FC236}">
                <a16:creationId xmlns:a16="http://schemas.microsoft.com/office/drawing/2014/main" id="{4FD42747-FD68-4827-9BBF-ACCC5DB49BF9}"/>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5">
            <a:extLst>
              <a:ext uri="{FF2B5EF4-FFF2-40B4-BE49-F238E27FC236}">
                <a16:creationId xmlns:a16="http://schemas.microsoft.com/office/drawing/2014/main" id="{F09E71A3-CF48-4CBF-A2C7-A07A03D89BBA}"/>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1510" name="Rectangle 6">
            <a:extLst>
              <a:ext uri="{FF2B5EF4-FFF2-40B4-BE49-F238E27FC236}">
                <a16:creationId xmlns:a16="http://schemas.microsoft.com/office/drawing/2014/main" id="{07343533-F7CC-4CC8-B81E-6F649E6A421A}"/>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21511" name="Rectangle 7">
            <a:extLst>
              <a:ext uri="{FF2B5EF4-FFF2-40B4-BE49-F238E27FC236}">
                <a16:creationId xmlns:a16="http://schemas.microsoft.com/office/drawing/2014/main" id="{1F98D5E4-0124-4A2F-AA9A-FC6F38E2757A}"/>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6538976-5F6D-412C-AEC7-35E1BD1C763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A2A7BC2F-52FF-4774-9C1A-C249A80BADC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AC3A583-3E90-45DE-B680-D663CA827213}" type="slidenum">
              <a:rPr lang="en-US" altLang="en-US"/>
              <a:pPr/>
              <a:t>1</a:t>
            </a:fld>
            <a:endParaRPr lang="en-US" altLang="en-US"/>
          </a:p>
        </p:txBody>
      </p:sp>
      <p:sp>
        <p:nvSpPr>
          <p:cNvPr id="5123" name="Rectangle 2">
            <a:extLst>
              <a:ext uri="{FF2B5EF4-FFF2-40B4-BE49-F238E27FC236}">
                <a16:creationId xmlns:a16="http://schemas.microsoft.com/office/drawing/2014/main" id="{23DF7F09-C804-43B9-9F8B-1C2778891B35}"/>
              </a:ext>
            </a:extLst>
          </p:cNvPr>
          <p:cNvSpPr>
            <a:spLocks noRot="1" noChangeArrowheads="1" noTextEdit="1"/>
          </p:cNvSpPr>
          <p:nvPr>
            <p:ph type="sldImg"/>
          </p:nvPr>
        </p:nvSpPr>
        <p:spPr>
          <a:xfrm>
            <a:off x="1144588" y="687388"/>
            <a:ext cx="4568825" cy="3427412"/>
          </a:xfrm>
          <a:ln/>
        </p:spPr>
      </p:sp>
      <p:sp>
        <p:nvSpPr>
          <p:cNvPr id="5124" name="Rectangle 3">
            <a:extLst>
              <a:ext uri="{FF2B5EF4-FFF2-40B4-BE49-F238E27FC236}">
                <a16:creationId xmlns:a16="http://schemas.microsoft.com/office/drawing/2014/main" id="{0F2EFF4F-9CBF-4BCC-8088-61E3C7E8223A}"/>
              </a:ext>
            </a:extLst>
          </p:cNvPr>
          <p:cNvSpPr>
            <a:spLocks noGrp="1" noChangeArrowheads="1"/>
          </p:cNvSpPr>
          <p:nvPr>
            <p:ph type="body" idx="1"/>
          </p:nvPr>
        </p:nvSpPr>
        <p:spPr>
          <a:xfrm>
            <a:off x="685800" y="4343400"/>
            <a:ext cx="5486400" cy="4113213"/>
          </a:xfrm>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104591AC-DE27-4CAE-9003-EBDB0DC5ECF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86AD1C7-5EE6-496B-BEC7-87C66E53053C}"/>
              </a:ext>
            </a:extLst>
          </p:cNvPr>
          <p:cNvSpPr>
            <a:spLocks noGrp="1" noChangeArrowheads="1"/>
          </p:cNvSpPr>
          <p:nvPr>
            <p:ph type="ftr" sz="quarter" idx="11"/>
          </p:nvPr>
        </p:nvSpPr>
        <p:spPr>
          <a:ln/>
        </p:spPr>
        <p:txBody>
          <a:bodyPr/>
          <a:lstStyle>
            <a:lvl1pPr>
              <a:defRPr/>
            </a:lvl1pPr>
          </a:lstStyle>
          <a:p>
            <a:pPr>
              <a:defRPr/>
            </a:pPr>
            <a:r>
              <a:rPr lang="en-US" altLang="en-US"/>
              <a:t>Copyright © 2007 by Jose Santos</a:t>
            </a:r>
          </a:p>
        </p:txBody>
      </p:sp>
      <p:sp>
        <p:nvSpPr>
          <p:cNvPr id="6" name="Rectangle 6">
            <a:extLst>
              <a:ext uri="{FF2B5EF4-FFF2-40B4-BE49-F238E27FC236}">
                <a16:creationId xmlns:a16="http://schemas.microsoft.com/office/drawing/2014/main" id="{9F466936-797D-4572-AC89-969B8DA8B50B}"/>
              </a:ext>
            </a:extLst>
          </p:cNvPr>
          <p:cNvSpPr>
            <a:spLocks noGrp="1" noChangeArrowheads="1"/>
          </p:cNvSpPr>
          <p:nvPr>
            <p:ph type="sldNum" sz="quarter" idx="12"/>
          </p:nvPr>
        </p:nvSpPr>
        <p:spPr>
          <a:ln/>
        </p:spPr>
        <p:txBody>
          <a:bodyPr/>
          <a:lstStyle>
            <a:lvl1pPr>
              <a:defRPr/>
            </a:lvl1pPr>
          </a:lstStyle>
          <a:p>
            <a:pPr>
              <a:defRPr/>
            </a:pPr>
            <a:fld id="{9BF9D366-723A-48CC-9468-A5A02F0D9227}" type="slidenum">
              <a:rPr lang="en-US" altLang="en-US"/>
              <a:pPr>
                <a:defRPr/>
              </a:pPr>
              <a:t>‹#›</a:t>
            </a:fld>
            <a:endParaRPr lang="en-US" altLang="en-US"/>
          </a:p>
        </p:txBody>
      </p:sp>
    </p:spTree>
    <p:extLst>
      <p:ext uri="{BB962C8B-B14F-4D97-AF65-F5344CB8AC3E}">
        <p14:creationId xmlns:p14="http://schemas.microsoft.com/office/powerpoint/2010/main" val="341367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058F040-99FE-409F-8704-8D352B0A15C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F87D800-4D43-4898-97E4-956E3935CAE3}"/>
              </a:ext>
            </a:extLst>
          </p:cNvPr>
          <p:cNvSpPr>
            <a:spLocks noGrp="1" noChangeArrowheads="1"/>
          </p:cNvSpPr>
          <p:nvPr>
            <p:ph type="ftr" sz="quarter" idx="11"/>
          </p:nvPr>
        </p:nvSpPr>
        <p:spPr>
          <a:ln/>
        </p:spPr>
        <p:txBody>
          <a:bodyPr/>
          <a:lstStyle>
            <a:lvl1pPr>
              <a:defRPr/>
            </a:lvl1pPr>
          </a:lstStyle>
          <a:p>
            <a:pPr>
              <a:defRPr/>
            </a:pPr>
            <a:r>
              <a:rPr lang="en-US" altLang="en-US"/>
              <a:t>Copyright © 2007 by Jose Santos</a:t>
            </a:r>
          </a:p>
        </p:txBody>
      </p:sp>
      <p:sp>
        <p:nvSpPr>
          <p:cNvPr id="6" name="Rectangle 6">
            <a:extLst>
              <a:ext uri="{FF2B5EF4-FFF2-40B4-BE49-F238E27FC236}">
                <a16:creationId xmlns:a16="http://schemas.microsoft.com/office/drawing/2014/main" id="{95D1433B-7D6D-49E8-8423-EC43AA217698}"/>
              </a:ext>
            </a:extLst>
          </p:cNvPr>
          <p:cNvSpPr>
            <a:spLocks noGrp="1" noChangeArrowheads="1"/>
          </p:cNvSpPr>
          <p:nvPr>
            <p:ph type="sldNum" sz="quarter" idx="12"/>
          </p:nvPr>
        </p:nvSpPr>
        <p:spPr>
          <a:ln/>
        </p:spPr>
        <p:txBody>
          <a:bodyPr/>
          <a:lstStyle>
            <a:lvl1pPr>
              <a:defRPr/>
            </a:lvl1pPr>
          </a:lstStyle>
          <a:p>
            <a:pPr>
              <a:defRPr/>
            </a:pPr>
            <a:fld id="{0DB1198F-EEE1-4DE4-938D-F489821E5B5F}" type="slidenum">
              <a:rPr lang="en-US" altLang="en-US"/>
              <a:pPr>
                <a:defRPr/>
              </a:pPr>
              <a:t>‹#›</a:t>
            </a:fld>
            <a:endParaRPr lang="en-US" altLang="en-US"/>
          </a:p>
        </p:txBody>
      </p:sp>
    </p:spTree>
    <p:extLst>
      <p:ext uri="{BB962C8B-B14F-4D97-AF65-F5344CB8AC3E}">
        <p14:creationId xmlns:p14="http://schemas.microsoft.com/office/powerpoint/2010/main" val="1771537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053C2F5-9C00-403C-A3B5-EC038AC16DE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2D363195-292E-4AFB-9915-08C4A2843B8F}"/>
              </a:ext>
            </a:extLst>
          </p:cNvPr>
          <p:cNvSpPr>
            <a:spLocks noGrp="1" noChangeArrowheads="1"/>
          </p:cNvSpPr>
          <p:nvPr>
            <p:ph type="ftr" sz="quarter" idx="11"/>
          </p:nvPr>
        </p:nvSpPr>
        <p:spPr>
          <a:ln/>
        </p:spPr>
        <p:txBody>
          <a:bodyPr/>
          <a:lstStyle>
            <a:lvl1pPr>
              <a:defRPr/>
            </a:lvl1pPr>
          </a:lstStyle>
          <a:p>
            <a:pPr>
              <a:defRPr/>
            </a:pPr>
            <a:r>
              <a:rPr lang="en-US" altLang="en-US"/>
              <a:t>Copyright © 2007 by Jose Santos</a:t>
            </a:r>
          </a:p>
        </p:txBody>
      </p:sp>
      <p:sp>
        <p:nvSpPr>
          <p:cNvPr id="6" name="Rectangle 6">
            <a:extLst>
              <a:ext uri="{FF2B5EF4-FFF2-40B4-BE49-F238E27FC236}">
                <a16:creationId xmlns:a16="http://schemas.microsoft.com/office/drawing/2014/main" id="{25F23543-CD16-475F-B4AB-2564BD3C8530}"/>
              </a:ext>
            </a:extLst>
          </p:cNvPr>
          <p:cNvSpPr>
            <a:spLocks noGrp="1" noChangeArrowheads="1"/>
          </p:cNvSpPr>
          <p:nvPr>
            <p:ph type="sldNum" sz="quarter" idx="12"/>
          </p:nvPr>
        </p:nvSpPr>
        <p:spPr>
          <a:ln/>
        </p:spPr>
        <p:txBody>
          <a:bodyPr/>
          <a:lstStyle>
            <a:lvl1pPr>
              <a:defRPr/>
            </a:lvl1pPr>
          </a:lstStyle>
          <a:p>
            <a:pPr>
              <a:defRPr/>
            </a:pPr>
            <a:fld id="{AC569289-9828-47E7-A793-64812D706021}" type="slidenum">
              <a:rPr lang="en-US" altLang="en-US"/>
              <a:pPr>
                <a:defRPr/>
              </a:pPr>
              <a:t>‹#›</a:t>
            </a:fld>
            <a:endParaRPr lang="en-US" altLang="en-US"/>
          </a:p>
        </p:txBody>
      </p:sp>
    </p:spTree>
    <p:extLst>
      <p:ext uri="{BB962C8B-B14F-4D97-AF65-F5344CB8AC3E}">
        <p14:creationId xmlns:p14="http://schemas.microsoft.com/office/powerpoint/2010/main" val="1135562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57A3C8C0-9A6F-44EB-9DD6-DE8096C773D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C1007E72-A178-46E2-A010-54AC248E02DF}"/>
              </a:ext>
            </a:extLst>
          </p:cNvPr>
          <p:cNvSpPr>
            <a:spLocks noGrp="1" noChangeArrowheads="1"/>
          </p:cNvSpPr>
          <p:nvPr>
            <p:ph type="ftr" sz="quarter" idx="11"/>
          </p:nvPr>
        </p:nvSpPr>
        <p:spPr>
          <a:ln/>
        </p:spPr>
        <p:txBody>
          <a:bodyPr/>
          <a:lstStyle>
            <a:lvl1pPr>
              <a:defRPr/>
            </a:lvl1pPr>
          </a:lstStyle>
          <a:p>
            <a:pPr>
              <a:defRPr/>
            </a:pPr>
            <a:r>
              <a:rPr lang="en-US" altLang="en-US"/>
              <a:t>Copyright © 2007 by Jose Santos</a:t>
            </a:r>
          </a:p>
        </p:txBody>
      </p:sp>
      <p:sp>
        <p:nvSpPr>
          <p:cNvPr id="5" name="Rectangle 6">
            <a:extLst>
              <a:ext uri="{FF2B5EF4-FFF2-40B4-BE49-F238E27FC236}">
                <a16:creationId xmlns:a16="http://schemas.microsoft.com/office/drawing/2014/main" id="{A0AE4B2D-7870-4E57-8180-6F2E0F95306C}"/>
              </a:ext>
            </a:extLst>
          </p:cNvPr>
          <p:cNvSpPr>
            <a:spLocks noGrp="1" noChangeArrowheads="1"/>
          </p:cNvSpPr>
          <p:nvPr>
            <p:ph type="sldNum" sz="quarter" idx="12"/>
          </p:nvPr>
        </p:nvSpPr>
        <p:spPr>
          <a:ln/>
        </p:spPr>
        <p:txBody>
          <a:bodyPr/>
          <a:lstStyle>
            <a:lvl1pPr>
              <a:defRPr/>
            </a:lvl1pPr>
          </a:lstStyle>
          <a:p>
            <a:pPr>
              <a:defRPr/>
            </a:pPr>
            <a:fld id="{E7237A53-9CE3-4A4D-9C26-ED66CFC0C19A}" type="slidenum">
              <a:rPr lang="en-US" altLang="en-US"/>
              <a:pPr>
                <a:defRPr/>
              </a:pPr>
              <a:t>‹#›</a:t>
            </a:fld>
            <a:endParaRPr lang="en-US" altLang="en-US"/>
          </a:p>
        </p:txBody>
      </p:sp>
    </p:spTree>
    <p:extLst>
      <p:ext uri="{BB962C8B-B14F-4D97-AF65-F5344CB8AC3E}">
        <p14:creationId xmlns:p14="http://schemas.microsoft.com/office/powerpoint/2010/main" val="68064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7C7072E-AAC0-4FEF-83AB-B0BBE5B997D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7AE311AB-0242-4150-88B9-57217E14E92D}"/>
              </a:ext>
            </a:extLst>
          </p:cNvPr>
          <p:cNvSpPr>
            <a:spLocks noGrp="1" noChangeArrowheads="1"/>
          </p:cNvSpPr>
          <p:nvPr>
            <p:ph type="ftr" sz="quarter" idx="11"/>
          </p:nvPr>
        </p:nvSpPr>
        <p:spPr>
          <a:ln/>
        </p:spPr>
        <p:txBody>
          <a:bodyPr/>
          <a:lstStyle>
            <a:lvl1pPr>
              <a:defRPr/>
            </a:lvl1pPr>
          </a:lstStyle>
          <a:p>
            <a:pPr>
              <a:defRPr/>
            </a:pPr>
            <a:r>
              <a:rPr lang="en-US" altLang="en-US"/>
              <a:t>Copyright © 2007 by Jose Santos</a:t>
            </a:r>
          </a:p>
        </p:txBody>
      </p:sp>
      <p:sp>
        <p:nvSpPr>
          <p:cNvPr id="6" name="Rectangle 6">
            <a:extLst>
              <a:ext uri="{FF2B5EF4-FFF2-40B4-BE49-F238E27FC236}">
                <a16:creationId xmlns:a16="http://schemas.microsoft.com/office/drawing/2014/main" id="{E2641A2C-AC69-41BE-B757-DFF192F5E409}"/>
              </a:ext>
            </a:extLst>
          </p:cNvPr>
          <p:cNvSpPr>
            <a:spLocks noGrp="1" noChangeArrowheads="1"/>
          </p:cNvSpPr>
          <p:nvPr>
            <p:ph type="sldNum" sz="quarter" idx="12"/>
          </p:nvPr>
        </p:nvSpPr>
        <p:spPr>
          <a:ln/>
        </p:spPr>
        <p:txBody>
          <a:bodyPr/>
          <a:lstStyle>
            <a:lvl1pPr>
              <a:defRPr/>
            </a:lvl1pPr>
          </a:lstStyle>
          <a:p>
            <a:pPr>
              <a:defRPr/>
            </a:pPr>
            <a:fld id="{F05969C2-C5E1-4929-BAF3-54B34E28454B}" type="slidenum">
              <a:rPr lang="en-US" altLang="en-US"/>
              <a:pPr>
                <a:defRPr/>
              </a:pPr>
              <a:t>‹#›</a:t>
            </a:fld>
            <a:endParaRPr lang="en-US" altLang="en-US"/>
          </a:p>
        </p:txBody>
      </p:sp>
    </p:spTree>
    <p:extLst>
      <p:ext uri="{BB962C8B-B14F-4D97-AF65-F5344CB8AC3E}">
        <p14:creationId xmlns:p14="http://schemas.microsoft.com/office/powerpoint/2010/main" val="1005306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83F0D54E-6B05-4B39-8B25-0E30BC75291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F318799-28D1-4327-8932-4630F65656DB}"/>
              </a:ext>
            </a:extLst>
          </p:cNvPr>
          <p:cNvSpPr>
            <a:spLocks noGrp="1" noChangeArrowheads="1"/>
          </p:cNvSpPr>
          <p:nvPr>
            <p:ph type="ftr" sz="quarter" idx="11"/>
          </p:nvPr>
        </p:nvSpPr>
        <p:spPr>
          <a:ln/>
        </p:spPr>
        <p:txBody>
          <a:bodyPr/>
          <a:lstStyle>
            <a:lvl1pPr>
              <a:defRPr/>
            </a:lvl1pPr>
          </a:lstStyle>
          <a:p>
            <a:pPr>
              <a:defRPr/>
            </a:pPr>
            <a:r>
              <a:rPr lang="en-US" altLang="en-US"/>
              <a:t>Copyright © 2007 by Jose Santos</a:t>
            </a:r>
          </a:p>
        </p:txBody>
      </p:sp>
      <p:sp>
        <p:nvSpPr>
          <p:cNvPr id="6" name="Rectangle 6">
            <a:extLst>
              <a:ext uri="{FF2B5EF4-FFF2-40B4-BE49-F238E27FC236}">
                <a16:creationId xmlns:a16="http://schemas.microsoft.com/office/drawing/2014/main" id="{6BD8278C-4384-4CFD-B625-F4C68CA1CB53}"/>
              </a:ext>
            </a:extLst>
          </p:cNvPr>
          <p:cNvSpPr>
            <a:spLocks noGrp="1" noChangeArrowheads="1"/>
          </p:cNvSpPr>
          <p:nvPr>
            <p:ph type="sldNum" sz="quarter" idx="12"/>
          </p:nvPr>
        </p:nvSpPr>
        <p:spPr>
          <a:ln/>
        </p:spPr>
        <p:txBody>
          <a:bodyPr/>
          <a:lstStyle>
            <a:lvl1pPr>
              <a:defRPr/>
            </a:lvl1pPr>
          </a:lstStyle>
          <a:p>
            <a:pPr>
              <a:defRPr/>
            </a:pPr>
            <a:fld id="{4183DD32-51C5-4DB1-A58F-EDBB968D703E}" type="slidenum">
              <a:rPr lang="en-US" altLang="en-US"/>
              <a:pPr>
                <a:defRPr/>
              </a:pPr>
              <a:t>‹#›</a:t>
            </a:fld>
            <a:endParaRPr lang="en-US" altLang="en-US"/>
          </a:p>
        </p:txBody>
      </p:sp>
    </p:spTree>
    <p:extLst>
      <p:ext uri="{BB962C8B-B14F-4D97-AF65-F5344CB8AC3E}">
        <p14:creationId xmlns:p14="http://schemas.microsoft.com/office/powerpoint/2010/main" val="3044072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A3C84C52-5E1C-49BE-AF88-650FDFC5415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7ACABFF7-862D-42F5-969C-BCE11242F508}"/>
              </a:ext>
            </a:extLst>
          </p:cNvPr>
          <p:cNvSpPr>
            <a:spLocks noGrp="1" noChangeArrowheads="1"/>
          </p:cNvSpPr>
          <p:nvPr>
            <p:ph type="ftr" sz="quarter" idx="11"/>
          </p:nvPr>
        </p:nvSpPr>
        <p:spPr>
          <a:ln/>
        </p:spPr>
        <p:txBody>
          <a:bodyPr/>
          <a:lstStyle>
            <a:lvl1pPr>
              <a:defRPr/>
            </a:lvl1pPr>
          </a:lstStyle>
          <a:p>
            <a:pPr>
              <a:defRPr/>
            </a:pPr>
            <a:r>
              <a:rPr lang="en-US" altLang="en-US"/>
              <a:t>Copyright © 2007 by Jose Santos</a:t>
            </a:r>
          </a:p>
        </p:txBody>
      </p:sp>
      <p:sp>
        <p:nvSpPr>
          <p:cNvPr id="7" name="Rectangle 6">
            <a:extLst>
              <a:ext uri="{FF2B5EF4-FFF2-40B4-BE49-F238E27FC236}">
                <a16:creationId xmlns:a16="http://schemas.microsoft.com/office/drawing/2014/main" id="{29BB8BD6-114B-42C3-AF72-B62286F5F94A}"/>
              </a:ext>
            </a:extLst>
          </p:cNvPr>
          <p:cNvSpPr>
            <a:spLocks noGrp="1" noChangeArrowheads="1"/>
          </p:cNvSpPr>
          <p:nvPr>
            <p:ph type="sldNum" sz="quarter" idx="12"/>
          </p:nvPr>
        </p:nvSpPr>
        <p:spPr>
          <a:ln/>
        </p:spPr>
        <p:txBody>
          <a:bodyPr/>
          <a:lstStyle>
            <a:lvl1pPr>
              <a:defRPr/>
            </a:lvl1pPr>
          </a:lstStyle>
          <a:p>
            <a:pPr>
              <a:defRPr/>
            </a:pPr>
            <a:fld id="{22995E4B-7F40-42C5-947F-C22B6020F349}" type="slidenum">
              <a:rPr lang="en-US" altLang="en-US"/>
              <a:pPr>
                <a:defRPr/>
              </a:pPr>
              <a:t>‹#›</a:t>
            </a:fld>
            <a:endParaRPr lang="en-US" altLang="en-US"/>
          </a:p>
        </p:txBody>
      </p:sp>
    </p:spTree>
    <p:extLst>
      <p:ext uri="{BB962C8B-B14F-4D97-AF65-F5344CB8AC3E}">
        <p14:creationId xmlns:p14="http://schemas.microsoft.com/office/powerpoint/2010/main" val="613095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87B7492E-FBA5-4669-835F-A48A8B8B4BA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19DF7328-ED23-4B2D-816F-F0853274050E}"/>
              </a:ext>
            </a:extLst>
          </p:cNvPr>
          <p:cNvSpPr>
            <a:spLocks noGrp="1" noChangeArrowheads="1"/>
          </p:cNvSpPr>
          <p:nvPr>
            <p:ph type="ftr" sz="quarter" idx="11"/>
          </p:nvPr>
        </p:nvSpPr>
        <p:spPr>
          <a:ln/>
        </p:spPr>
        <p:txBody>
          <a:bodyPr/>
          <a:lstStyle>
            <a:lvl1pPr>
              <a:defRPr/>
            </a:lvl1pPr>
          </a:lstStyle>
          <a:p>
            <a:pPr>
              <a:defRPr/>
            </a:pPr>
            <a:r>
              <a:rPr lang="en-US" altLang="en-US"/>
              <a:t>Copyright © 2007 by Jose Santos</a:t>
            </a:r>
          </a:p>
        </p:txBody>
      </p:sp>
      <p:sp>
        <p:nvSpPr>
          <p:cNvPr id="9" name="Rectangle 6">
            <a:extLst>
              <a:ext uri="{FF2B5EF4-FFF2-40B4-BE49-F238E27FC236}">
                <a16:creationId xmlns:a16="http://schemas.microsoft.com/office/drawing/2014/main" id="{4E97B902-186B-4AF9-B985-830260E897B9}"/>
              </a:ext>
            </a:extLst>
          </p:cNvPr>
          <p:cNvSpPr>
            <a:spLocks noGrp="1" noChangeArrowheads="1"/>
          </p:cNvSpPr>
          <p:nvPr>
            <p:ph type="sldNum" sz="quarter" idx="12"/>
          </p:nvPr>
        </p:nvSpPr>
        <p:spPr>
          <a:ln/>
        </p:spPr>
        <p:txBody>
          <a:bodyPr/>
          <a:lstStyle>
            <a:lvl1pPr>
              <a:defRPr/>
            </a:lvl1pPr>
          </a:lstStyle>
          <a:p>
            <a:pPr>
              <a:defRPr/>
            </a:pPr>
            <a:fld id="{EF95E8F3-3541-4C5B-805D-A08E13DD971F}" type="slidenum">
              <a:rPr lang="en-US" altLang="en-US"/>
              <a:pPr>
                <a:defRPr/>
              </a:pPr>
              <a:t>‹#›</a:t>
            </a:fld>
            <a:endParaRPr lang="en-US" altLang="en-US"/>
          </a:p>
        </p:txBody>
      </p:sp>
    </p:spTree>
    <p:extLst>
      <p:ext uri="{BB962C8B-B14F-4D97-AF65-F5344CB8AC3E}">
        <p14:creationId xmlns:p14="http://schemas.microsoft.com/office/powerpoint/2010/main" val="1533243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EA8265B9-3855-4164-BF96-A5EF2328533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2CC1DA75-4197-4FBF-8095-E222332C63C3}"/>
              </a:ext>
            </a:extLst>
          </p:cNvPr>
          <p:cNvSpPr>
            <a:spLocks noGrp="1" noChangeArrowheads="1"/>
          </p:cNvSpPr>
          <p:nvPr>
            <p:ph type="ftr" sz="quarter" idx="11"/>
          </p:nvPr>
        </p:nvSpPr>
        <p:spPr>
          <a:ln/>
        </p:spPr>
        <p:txBody>
          <a:bodyPr/>
          <a:lstStyle>
            <a:lvl1pPr>
              <a:defRPr/>
            </a:lvl1pPr>
          </a:lstStyle>
          <a:p>
            <a:pPr>
              <a:defRPr/>
            </a:pPr>
            <a:r>
              <a:rPr lang="en-US" altLang="en-US"/>
              <a:t>Copyright © 2007 by Jose Santos</a:t>
            </a:r>
          </a:p>
        </p:txBody>
      </p:sp>
      <p:sp>
        <p:nvSpPr>
          <p:cNvPr id="5" name="Rectangle 6">
            <a:extLst>
              <a:ext uri="{FF2B5EF4-FFF2-40B4-BE49-F238E27FC236}">
                <a16:creationId xmlns:a16="http://schemas.microsoft.com/office/drawing/2014/main" id="{47B288CB-5FBC-471C-A542-27FF2CA65D33}"/>
              </a:ext>
            </a:extLst>
          </p:cNvPr>
          <p:cNvSpPr>
            <a:spLocks noGrp="1" noChangeArrowheads="1"/>
          </p:cNvSpPr>
          <p:nvPr>
            <p:ph type="sldNum" sz="quarter" idx="12"/>
          </p:nvPr>
        </p:nvSpPr>
        <p:spPr>
          <a:ln/>
        </p:spPr>
        <p:txBody>
          <a:bodyPr/>
          <a:lstStyle>
            <a:lvl1pPr>
              <a:defRPr/>
            </a:lvl1pPr>
          </a:lstStyle>
          <a:p>
            <a:pPr>
              <a:defRPr/>
            </a:pPr>
            <a:fld id="{80CED322-202A-4572-BFF1-845F395979DD}" type="slidenum">
              <a:rPr lang="en-US" altLang="en-US"/>
              <a:pPr>
                <a:defRPr/>
              </a:pPr>
              <a:t>‹#›</a:t>
            </a:fld>
            <a:endParaRPr lang="en-US" altLang="en-US"/>
          </a:p>
        </p:txBody>
      </p:sp>
    </p:spTree>
    <p:extLst>
      <p:ext uri="{BB962C8B-B14F-4D97-AF65-F5344CB8AC3E}">
        <p14:creationId xmlns:p14="http://schemas.microsoft.com/office/powerpoint/2010/main" val="2841255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DF76C49-28F0-4492-8C6E-379D2EF5D4B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7A47F993-02CA-45BD-887A-C97882CB01E1}"/>
              </a:ext>
            </a:extLst>
          </p:cNvPr>
          <p:cNvSpPr>
            <a:spLocks noGrp="1" noChangeArrowheads="1"/>
          </p:cNvSpPr>
          <p:nvPr>
            <p:ph type="ftr" sz="quarter" idx="11"/>
          </p:nvPr>
        </p:nvSpPr>
        <p:spPr>
          <a:ln/>
        </p:spPr>
        <p:txBody>
          <a:bodyPr/>
          <a:lstStyle>
            <a:lvl1pPr>
              <a:defRPr/>
            </a:lvl1pPr>
          </a:lstStyle>
          <a:p>
            <a:pPr>
              <a:defRPr/>
            </a:pPr>
            <a:r>
              <a:rPr lang="en-US" altLang="en-US"/>
              <a:t>Copyright © 2007 by Jose Santos</a:t>
            </a:r>
          </a:p>
        </p:txBody>
      </p:sp>
      <p:sp>
        <p:nvSpPr>
          <p:cNvPr id="4" name="Rectangle 6">
            <a:extLst>
              <a:ext uri="{FF2B5EF4-FFF2-40B4-BE49-F238E27FC236}">
                <a16:creationId xmlns:a16="http://schemas.microsoft.com/office/drawing/2014/main" id="{77CACB4D-B968-43AC-A635-CF92FBC0CD83}"/>
              </a:ext>
            </a:extLst>
          </p:cNvPr>
          <p:cNvSpPr>
            <a:spLocks noGrp="1" noChangeArrowheads="1"/>
          </p:cNvSpPr>
          <p:nvPr>
            <p:ph type="sldNum" sz="quarter" idx="12"/>
          </p:nvPr>
        </p:nvSpPr>
        <p:spPr>
          <a:ln/>
        </p:spPr>
        <p:txBody>
          <a:bodyPr/>
          <a:lstStyle>
            <a:lvl1pPr>
              <a:defRPr/>
            </a:lvl1pPr>
          </a:lstStyle>
          <a:p>
            <a:pPr>
              <a:defRPr/>
            </a:pPr>
            <a:fld id="{68453884-9888-4616-A995-539D5C6790D6}" type="slidenum">
              <a:rPr lang="en-US" altLang="en-US"/>
              <a:pPr>
                <a:defRPr/>
              </a:pPr>
              <a:t>‹#›</a:t>
            </a:fld>
            <a:endParaRPr lang="en-US" altLang="en-US"/>
          </a:p>
        </p:txBody>
      </p:sp>
    </p:spTree>
    <p:extLst>
      <p:ext uri="{BB962C8B-B14F-4D97-AF65-F5344CB8AC3E}">
        <p14:creationId xmlns:p14="http://schemas.microsoft.com/office/powerpoint/2010/main" val="905223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E3A1F0B6-733B-4020-A05B-BCA0299CB46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CEF70486-8F8E-405D-A92A-500545EF8881}"/>
              </a:ext>
            </a:extLst>
          </p:cNvPr>
          <p:cNvSpPr>
            <a:spLocks noGrp="1" noChangeArrowheads="1"/>
          </p:cNvSpPr>
          <p:nvPr>
            <p:ph type="ftr" sz="quarter" idx="11"/>
          </p:nvPr>
        </p:nvSpPr>
        <p:spPr>
          <a:ln/>
        </p:spPr>
        <p:txBody>
          <a:bodyPr/>
          <a:lstStyle>
            <a:lvl1pPr>
              <a:defRPr/>
            </a:lvl1pPr>
          </a:lstStyle>
          <a:p>
            <a:pPr>
              <a:defRPr/>
            </a:pPr>
            <a:r>
              <a:rPr lang="en-US" altLang="en-US"/>
              <a:t>Copyright © 2007 by Jose Santos</a:t>
            </a:r>
          </a:p>
        </p:txBody>
      </p:sp>
      <p:sp>
        <p:nvSpPr>
          <p:cNvPr id="7" name="Rectangle 6">
            <a:extLst>
              <a:ext uri="{FF2B5EF4-FFF2-40B4-BE49-F238E27FC236}">
                <a16:creationId xmlns:a16="http://schemas.microsoft.com/office/drawing/2014/main" id="{071625EF-902A-4A8D-AE7E-6746142F4468}"/>
              </a:ext>
            </a:extLst>
          </p:cNvPr>
          <p:cNvSpPr>
            <a:spLocks noGrp="1" noChangeArrowheads="1"/>
          </p:cNvSpPr>
          <p:nvPr>
            <p:ph type="sldNum" sz="quarter" idx="12"/>
          </p:nvPr>
        </p:nvSpPr>
        <p:spPr>
          <a:ln/>
        </p:spPr>
        <p:txBody>
          <a:bodyPr/>
          <a:lstStyle>
            <a:lvl1pPr>
              <a:defRPr/>
            </a:lvl1pPr>
          </a:lstStyle>
          <a:p>
            <a:pPr>
              <a:defRPr/>
            </a:pPr>
            <a:fld id="{69F91166-5AB6-4653-82BE-E945AF16AA28}" type="slidenum">
              <a:rPr lang="en-US" altLang="en-US"/>
              <a:pPr>
                <a:defRPr/>
              </a:pPr>
              <a:t>‹#›</a:t>
            </a:fld>
            <a:endParaRPr lang="en-US" altLang="en-US"/>
          </a:p>
        </p:txBody>
      </p:sp>
    </p:spTree>
    <p:extLst>
      <p:ext uri="{BB962C8B-B14F-4D97-AF65-F5344CB8AC3E}">
        <p14:creationId xmlns:p14="http://schemas.microsoft.com/office/powerpoint/2010/main" val="3566361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ADDECA8C-13EB-457F-8AE5-4CF6AE2CED5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66903300-CBEF-4FE0-BFFB-795C0C04F599}"/>
              </a:ext>
            </a:extLst>
          </p:cNvPr>
          <p:cNvSpPr>
            <a:spLocks noGrp="1" noChangeArrowheads="1"/>
          </p:cNvSpPr>
          <p:nvPr>
            <p:ph type="ftr" sz="quarter" idx="11"/>
          </p:nvPr>
        </p:nvSpPr>
        <p:spPr>
          <a:ln/>
        </p:spPr>
        <p:txBody>
          <a:bodyPr/>
          <a:lstStyle>
            <a:lvl1pPr>
              <a:defRPr/>
            </a:lvl1pPr>
          </a:lstStyle>
          <a:p>
            <a:pPr>
              <a:defRPr/>
            </a:pPr>
            <a:r>
              <a:rPr lang="en-US" altLang="en-US"/>
              <a:t>Copyright © 2007 by Jose Santos</a:t>
            </a:r>
          </a:p>
        </p:txBody>
      </p:sp>
      <p:sp>
        <p:nvSpPr>
          <p:cNvPr id="7" name="Rectangle 6">
            <a:extLst>
              <a:ext uri="{FF2B5EF4-FFF2-40B4-BE49-F238E27FC236}">
                <a16:creationId xmlns:a16="http://schemas.microsoft.com/office/drawing/2014/main" id="{3B4F2BF8-2491-45E8-9D40-FCCFF3AB4FEF}"/>
              </a:ext>
            </a:extLst>
          </p:cNvPr>
          <p:cNvSpPr>
            <a:spLocks noGrp="1" noChangeArrowheads="1"/>
          </p:cNvSpPr>
          <p:nvPr>
            <p:ph type="sldNum" sz="quarter" idx="12"/>
          </p:nvPr>
        </p:nvSpPr>
        <p:spPr>
          <a:ln/>
        </p:spPr>
        <p:txBody>
          <a:bodyPr/>
          <a:lstStyle>
            <a:lvl1pPr>
              <a:defRPr/>
            </a:lvl1pPr>
          </a:lstStyle>
          <a:p>
            <a:pPr>
              <a:defRPr/>
            </a:pPr>
            <a:fld id="{229AFA37-EA39-4CAF-B9DF-B950AB96C5AA}" type="slidenum">
              <a:rPr lang="en-US" altLang="en-US"/>
              <a:pPr>
                <a:defRPr/>
              </a:pPr>
              <a:t>‹#›</a:t>
            </a:fld>
            <a:endParaRPr lang="en-US" altLang="en-US"/>
          </a:p>
        </p:txBody>
      </p:sp>
    </p:spTree>
    <p:extLst>
      <p:ext uri="{BB962C8B-B14F-4D97-AF65-F5344CB8AC3E}">
        <p14:creationId xmlns:p14="http://schemas.microsoft.com/office/powerpoint/2010/main" val="1351610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0D2696A-12AF-4BA6-8E1C-269FCD1EBE51}"/>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3F116992-F002-445A-821C-4D8376C25780}"/>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AC0E4F5-40B8-423D-A53A-D3828A2ECBD1}"/>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ltLang="en-US"/>
          </a:p>
        </p:txBody>
      </p:sp>
      <p:sp>
        <p:nvSpPr>
          <p:cNvPr id="1029" name="Rectangle 5">
            <a:extLst>
              <a:ext uri="{FF2B5EF4-FFF2-40B4-BE49-F238E27FC236}">
                <a16:creationId xmlns:a16="http://schemas.microsoft.com/office/drawing/2014/main" id="{FA5C6C11-2A46-41F1-A32A-50400E03DB57}"/>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r>
              <a:rPr lang="en-US" altLang="en-US"/>
              <a:t>Copyright © 2007 by Jose Santos</a:t>
            </a:r>
          </a:p>
        </p:txBody>
      </p:sp>
      <p:sp>
        <p:nvSpPr>
          <p:cNvPr id="1030" name="Rectangle 6">
            <a:extLst>
              <a:ext uri="{FF2B5EF4-FFF2-40B4-BE49-F238E27FC236}">
                <a16:creationId xmlns:a16="http://schemas.microsoft.com/office/drawing/2014/main" id="{16278E13-3266-4002-8C69-EA9197340C17}"/>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22604B77-1FE8-4BFB-8AA5-0767343E58C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yahoo.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a:extLst>
              <a:ext uri="{FF2B5EF4-FFF2-40B4-BE49-F238E27FC236}">
                <a16:creationId xmlns:a16="http://schemas.microsoft.com/office/drawing/2014/main" id="{7DC9650D-B717-4AED-8EBA-9F5A555F9F52}"/>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Copyright © 2007-2019 by Jose Santos</a:t>
            </a:r>
          </a:p>
        </p:txBody>
      </p:sp>
      <p:sp>
        <p:nvSpPr>
          <p:cNvPr id="4099" name="Rectangle 2">
            <a:extLst>
              <a:ext uri="{FF2B5EF4-FFF2-40B4-BE49-F238E27FC236}">
                <a16:creationId xmlns:a16="http://schemas.microsoft.com/office/drawing/2014/main" id="{C392BF9A-F369-4F96-B459-F496785DF545}"/>
              </a:ext>
            </a:extLst>
          </p:cNvPr>
          <p:cNvSpPr>
            <a:spLocks noGrp="1" noChangeArrowheads="1"/>
          </p:cNvSpPr>
          <p:nvPr>
            <p:ph type="ctrTitle"/>
          </p:nvPr>
        </p:nvSpPr>
        <p:spPr>
          <a:xfrm>
            <a:off x="617538" y="2011363"/>
            <a:ext cx="7773987" cy="1470025"/>
          </a:xfrm>
        </p:spPr>
        <p:txBody>
          <a:bodyPr anchor="ctr"/>
          <a:lstStyle/>
          <a:p>
            <a:pPr eaLnBrk="1" hangingPunct="1"/>
            <a:r>
              <a:rPr lang="en-US" altLang="en-US" sz="4400"/>
              <a:t>Telecom Systems Laboratory</a:t>
            </a:r>
            <a:r>
              <a:rPr lang="en-US" altLang="en-US" sz="4000"/>
              <a:t> </a:t>
            </a:r>
            <a:r>
              <a:rPr lang="en-US" altLang="en-US" sz="3200"/>
              <a:t> </a:t>
            </a:r>
            <a:br>
              <a:rPr lang="en-US" altLang="en-US" sz="3200"/>
            </a:br>
            <a:r>
              <a:rPr lang="en-US" altLang="en-US" sz="4400"/>
              <a:t>TLEN 5460</a:t>
            </a:r>
            <a:br>
              <a:rPr lang="en-US" altLang="en-US" sz="4400"/>
            </a:br>
            <a:br>
              <a:rPr lang="en-US" altLang="en-US" sz="4400"/>
            </a:br>
            <a:r>
              <a:rPr lang="en-US" altLang="en-US" sz="3600"/>
              <a:t>NAT/PAT, Redistribution and Access Lists</a:t>
            </a:r>
            <a:endParaRPr lang="en-US" altLang="en-US" sz="4000"/>
          </a:p>
        </p:txBody>
      </p:sp>
      <p:sp>
        <p:nvSpPr>
          <p:cNvPr id="4100" name="Rectangle 3">
            <a:extLst>
              <a:ext uri="{FF2B5EF4-FFF2-40B4-BE49-F238E27FC236}">
                <a16:creationId xmlns:a16="http://schemas.microsoft.com/office/drawing/2014/main" id="{729C90DF-A9FA-4D7C-80A2-F42F2D920BBD}"/>
              </a:ext>
            </a:extLst>
          </p:cNvPr>
          <p:cNvSpPr>
            <a:spLocks noGrp="1" noChangeArrowheads="1"/>
          </p:cNvSpPr>
          <p:nvPr>
            <p:ph type="subTitle" idx="1"/>
          </p:nvPr>
        </p:nvSpPr>
        <p:spPr>
          <a:xfrm>
            <a:off x="1381125" y="4375150"/>
            <a:ext cx="6399213" cy="1752600"/>
          </a:xfrm>
        </p:spPr>
        <p:txBody>
          <a:bodyPr/>
          <a:lstStyle/>
          <a:p>
            <a:pPr eaLnBrk="1" hangingPunct="1">
              <a:lnSpc>
                <a:spcPct val="80000"/>
              </a:lnSpc>
            </a:pPr>
            <a:endParaRPr lang="en-US" altLang="en-US" sz="2000"/>
          </a:p>
          <a:p>
            <a:pPr eaLnBrk="1" hangingPunct="1">
              <a:lnSpc>
                <a:spcPct val="80000"/>
              </a:lnSpc>
            </a:pPr>
            <a:r>
              <a:rPr lang="en-US" altLang="en-US" sz="2000"/>
              <a:t>Jose Santos</a:t>
            </a:r>
          </a:p>
          <a:p>
            <a:pPr eaLnBrk="1" hangingPunct="1">
              <a:lnSpc>
                <a:spcPct val="80000"/>
              </a:lnSpc>
            </a:pPr>
            <a:r>
              <a:rPr lang="en-US" altLang="en-US" sz="2000"/>
              <a:t> </a:t>
            </a:r>
          </a:p>
          <a:p>
            <a:pPr eaLnBrk="1" hangingPunct="1">
              <a:lnSpc>
                <a:spcPct val="80000"/>
              </a:lnSpc>
            </a:pPr>
            <a:r>
              <a:rPr lang="en-US" altLang="en-US" sz="2000"/>
              <a:t>Interdisciplinary Telecommunications Program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a:extLst>
              <a:ext uri="{FF2B5EF4-FFF2-40B4-BE49-F238E27FC236}">
                <a16:creationId xmlns:a16="http://schemas.microsoft.com/office/drawing/2014/main" id="{561A50B2-36A2-43B1-8289-E539C5FA3A1A}"/>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14339" name="Rectangle 2">
            <a:extLst>
              <a:ext uri="{FF2B5EF4-FFF2-40B4-BE49-F238E27FC236}">
                <a16:creationId xmlns:a16="http://schemas.microsoft.com/office/drawing/2014/main" id="{8C81D571-01BA-4ED9-8244-E0B8DA118CFA}"/>
              </a:ext>
            </a:extLst>
          </p:cNvPr>
          <p:cNvSpPr>
            <a:spLocks noGrp="1" noChangeArrowheads="1"/>
          </p:cNvSpPr>
          <p:nvPr>
            <p:ph type="title"/>
          </p:nvPr>
        </p:nvSpPr>
        <p:spPr/>
        <p:txBody>
          <a:bodyPr/>
          <a:lstStyle/>
          <a:p>
            <a:pPr eaLnBrk="1" hangingPunct="1"/>
            <a:r>
              <a:rPr lang="en-US" altLang="en-US"/>
              <a:t>NAT Terminology</a:t>
            </a:r>
          </a:p>
        </p:txBody>
      </p:sp>
      <p:sp>
        <p:nvSpPr>
          <p:cNvPr id="14340" name="Rectangle 3">
            <a:extLst>
              <a:ext uri="{FF2B5EF4-FFF2-40B4-BE49-F238E27FC236}">
                <a16:creationId xmlns:a16="http://schemas.microsoft.com/office/drawing/2014/main" id="{BC37E7D7-4B1C-45BE-9084-17CF3C6F9541}"/>
              </a:ext>
            </a:extLst>
          </p:cNvPr>
          <p:cNvSpPr>
            <a:spLocks noGrp="1" noChangeArrowheads="1"/>
          </p:cNvSpPr>
          <p:nvPr>
            <p:ph type="body" idx="1"/>
          </p:nvPr>
        </p:nvSpPr>
        <p:spPr>
          <a:xfrm>
            <a:off x="457200" y="1600200"/>
            <a:ext cx="8229600" cy="4754563"/>
          </a:xfrm>
        </p:spPr>
        <p:txBody>
          <a:bodyPr/>
          <a:lstStyle/>
          <a:p>
            <a:pPr eaLnBrk="1" hangingPunct="1">
              <a:lnSpc>
                <a:spcPct val="90000"/>
              </a:lnSpc>
            </a:pPr>
            <a:r>
              <a:rPr lang="en-US" altLang="en-US" sz="2400" b="1"/>
              <a:t>Inside local</a:t>
            </a:r>
          </a:p>
          <a:p>
            <a:pPr lvl="1" eaLnBrk="1" hangingPunct="1">
              <a:lnSpc>
                <a:spcPct val="90000"/>
              </a:lnSpc>
            </a:pPr>
            <a:r>
              <a:rPr lang="en-US" altLang="en-US" sz="2000"/>
              <a:t>Refers to an address used by a host “inside” an enterprise (usually a private address)</a:t>
            </a:r>
          </a:p>
          <a:p>
            <a:pPr eaLnBrk="1" hangingPunct="1">
              <a:lnSpc>
                <a:spcPct val="90000"/>
              </a:lnSpc>
            </a:pPr>
            <a:r>
              <a:rPr lang="en-US" altLang="en-US" sz="2400" b="1"/>
              <a:t>Inside Global</a:t>
            </a:r>
          </a:p>
          <a:p>
            <a:pPr lvl="1" eaLnBrk="1" hangingPunct="1">
              <a:lnSpc>
                <a:spcPct val="90000"/>
              </a:lnSpc>
            </a:pPr>
            <a:r>
              <a:rPr lang="en-US" altLang="en-US" sz="2000"/>
              <a:t>Registered address used to connect an internal host to the Internet (usually a public address)</a:t>
            </a:r>
          </a:p>
          <a:p>
            <a:pPr eaLnBrk="1" hangingPunct="1">
              <a:lnSpc>
                <a:spcPct val="90000"/>
              </a:lnSpc>
            </a:pPr>
            <a:r>
              <a:rPr lang="en-US" altLang="en-US" sz="2400" b="1"/>
              <a:t>Outside Global</a:t>
            </a:r>
          </a:p>
          <a:p>
            <a:pPr lvl="1" eaLnBrk="1" hangingPunct="1">
              <a:lnSpc>
                <a:spcPct val="90000"/>
              </a:lnSpc>
            </a:pPr>
            <a:r>
              <a:rPr lang="en-US" altLang="en-US" sz="2000"/>
              <a:t>Actual IP address of a host located in the Internet or outside the enterprise ( uses an address that can be routed in the Internet)</a:t>
            </a:r>
          </a:p>
          <a:p>
            <a:pPr eaLnBrk="1" hangingPunct="1">
              <a:lnSpc>
                <a:spcPct val="90000"/>
              </a:lnSpc>
            </a:pPr>
            <a:r>
              <a:rPr lang="en-US" altLang="en-US" sz="2400" b="1"/>
              <a:t>Outside local</a:t>
            </a:r>
          </a:p>
          <a:p>
            <a:pPr lvl="1" eaLnBrk="1" hangingPunct="1">
              <a:lnSpc>
                <a:spcPct val="90000"/>
              </a:lnSpc>
            </a:pPr>
            <a:r>
              <a:rPr lang="en-US" altLang="en-US" sz="2000"/>
              <a:t>When a company uses a private address (in the NAT router) to represent a host from the Internet (with public address).  Used on overlapping addresses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a:extLst>
              <a:ext uri="{FF2B5EF4-FFF2-40B4-BE49-F238E27FC236}">
                <a16:creationId xmlns:a16="http://schemas.microsoft.com/office/drawing/2014/main" id="{4EBE45E1-F45D-4E25-BD2E-1A84B484C4E4}"/>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15363" name="Rectangle 2">
            <a:extLst>
              <a:ext uri="{FF2B5EF4-FFF2-40B4-BE49-F238E27FC236}">
                <a16:creationId xmlns:a16="http://schemas.microsoft.com/office/drawing/2014/main" id="{0F8DE04D-624D-4E5B-A2FB-4A7B602C38A6}"/>
              </a:ext>
            </a:extLst>
          </p:cNvPr>
          <p:cNvSpPr>
            <a:spLocks noGrp="1" noChangeArrowheads="1"/>
          </p:cNvSpPr>
          <p:nvPr>
            <p:ph type="title"/>
          </p:nvPr>
        </p:nvSpPr>
        <p:spPr/>
        <p:txBody>
          <a:bodyPr/>
          <a:lstStyle/>
          <a:p>
            <a:pPr eaLnBrk="1" hangingPunct="1"/>
            <a:r>
              <a:rPr lang="en-US" altLang="en-US"/>
              <a:t>NAT Variations</a:t>
            </a:r>
          </a:p>
        </p:txBody>
      </p:sp>
      <p:sp>
        <p:nvSpPr>
          <p:cNvPr id="15364" name="Rectangle 3">
            <a:extLst>
              <a:ext uri="{FF2B5EF4-FFF2-40B4-BE49-F238E27FC236}">
                <a16:creationId xmlns:a16="http://schemas.microsoft.com/office/drawing/2014/main" id="{0AB5095A-67E7-4282-8C91-FC560C0C244D}"/>
              </a:ext>
            </a:extLst>
          </p:cNvPr>
          <p:cNvSpPr>
            <a:spLocks noGrp="1" noChangeArrowheads="1"/>
          </p:cNvSpPr>
          <p:nvPr>
            <p:ph type="body" idx="1"/>
          </p:nvPr>
        </p:nvSpPr>
        <p:spPr>
          <a:xfrm>
            <a:off x="457200" y="1447800"/>
            <a:ext cx="8229600" cy="4525963"/>
          </a:xfrm>
        </p:spPr>
        <p:txBody>
          <a:bodyPr/>
          <a:lstStyle/>
          <a:p>
            <a:pPr eaLnBrk="1" hangingPunct="1"/>
            <a:r>
              <a:rPr lang="en-US" altLang="en-US" sz="2400" b="1"/>
              <a:t>Static NAT</a:t>
            </a:r>
          </a:p>
          <a:p>
            <a:pPr lvl="1" eaLnBrk="1" hangingPunct="1"/>
            <a:r>
              <a:rPr lang="en-US" altLang="en-US" sz="2000"/>
              <a:t>NAT router simply configures a 1 to 1 mapping between the private address and the registered address</a:t>
            </a:r>
          </a:p>
          <a:p>
            <a:pPr lvl="1" eaLnBrk="1" hangingPunct="1"/>
            <a:r>
              <a:rPr lang="en-US" altLang="en-US" sz="2000"/>
              <a:t>Converts and inside local to an inside global.  Same values every time / same mapping</a:t>
            </a:r>
          </a:p>
          <a:p>
            <a:pPr lvl="1" eaLnBrk="1" hangingPunct="1"/>
            <a:r>
              <a:rPr lang="en-US" altLang="en-US" sz="2000"/>
              <a:t>Not efficient as x internal hosts need Internet connectivity x mappings to public IPs must be performed on the router</a:t>
            </a:r>
          </a:p>
        </p:txBody>
      </p:sp>
      <p:pic>
        <p:nvPicPr>
          <p:cNvPr id="15365" name="Picture 4" descr="NAT3">
            <a:extLst>
              <a:ext uri="{FF2B5EF4-FFF2-40B4-BE49-F238E27FC236}">
                <a16:creationId xmlns:a16="http://schemas.microsoft.com/office/drawing/2014/main" id="{A774F4EC-49A6-4CE3-8B54-4443E92D3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038600"/>
            <a:ext cx="549592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a:extLst>
              <a:ext uri="{FF2B5EF4-FFF2-40B4-BE49-F238E27FC236}">
                <a16:creationId xmlns:a16="http://schemas.microsoft.com/office/drawing/2014/main" id="{2DF61D55-3BAB-4FAA-A036-088A1EE2E041}"/>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16387" name="Rectangle 2">
            <a:extLst>
              <a:ext uri="{FF2B5EF4-FFF2-40B4-BE49-F238E27FC236}">
                <a16:creationId xmlns:a16="http://schemas.microsoft.com/office/drawing/2014/main" id="{9054C515-5DBD-409A-A836-1C484940C881}"/>
              </a:ext>
            </a:extLst>
          </p:cNvPr>
          <p:cNvSpPr>
            <a:spLocks noGrp="1" noChangeArrowheads="1"/>
          </p:cNvSpPr>
          <p:nvPr>
            <p:ph type="title"/>
          </p:nvPr>
        </p:nvSpPr>
        <p:spPr/>
        <p:txBody>
          <a:bodyPr/>
          <a:lstStyle/>
          <a:p>
            <a:pPr eaLnBrk="1" hangingPunct="1"/>
            <a:r>
              <a:rPr lang="en-US" altLang="en-US"/>
              <a:t>NAT Variations</a:t>
            </a:r>
          </a:p>
        </p:txBody>
      </p:sp>
      <p:sp>
        <p:nvSpPr>
          <p:cNvPr id="16388" name="Rectangle 3">
            <a:extLst>
              <a:ext uri="{FF2B5EF4-FFF2-40B4-BE49-F238E27FC236}">
                <a16:creationId xmlns:a16="http://schemas.microsoft.com/office/drawing/2014/main" id="{AF2424E8-A415-427F-AC53-93569B0F86C4}"/>
              </a:ext>
            </a:extLst>
          </p:cNvPr>
          <p:cNvSpPr>
            <a:spLocks noGrp="1" noChangeArrowheads="1"/>
          </p:cNvSpPr>
          <p:nvPr>
            <p:ph type="body" idx="1"/>
          </p:nvPr>
        </p:nvSpPr>
        <p:spPr/>
        <p:txBody>
          <a:bodyPr/>
          <a:lstStyle/>
          <a:p>
            <a:pPr eaLnBrk="1" hangingPunct="1">
              <a:lnSpc>
                <a:spcPct val="90000"/>
              </a:lnSpc>
            </a:pPr>
            <a:r>
              <a:rPr lang="en-US" altLang="en-US" sz="2400" b="1"/>
              <a:t>Dynamic NAT</a:t>
            </a:r>
          </a:p>
          <a:p>
            <a:pPr lvl="1" eaLnBrk="1" hangingPunct="1">
              <a:lnSpc>
                <a:spcPct val="90000"/>
              </a:lnSpc>
            </a:pPr>
            <a:r>
              <a:rPr lang="en-US" altLang="en-US" sz="2000"/>
              <a:t>Same 1 to 1 mapping</a:t>
            </a:r>
          </a:p>
          <a:p>
            <a:pPr lvl="1" eaLnBrk="1" hangingPunct="1">
              <a:lnSpc>
                <a:spcPct val="90000"/>
              </a:lnSpc>
            </a:pPr>
            <a:r>
              <a:rPr lang="en-US" altLang="en-US" sz="2000"/>
              <a:t>Inside global addresses are assigned dynamically. First come, first served</a:t>
            </a:r>
          </a:p>
          <a:p>
            <a:pPr lvl="1" eaLnBrk="1" hangingPunct="1">
              <a:lnSpc>
                <a:spcPct val="90000"/>
              </a:lnSpc>
            </a:pPr>
            <a:r>
              <a:rPr lang="en-US" altLang="en-US" sz="2000"/>
              <a:t>Sets up a pool of inside global addresses and defines the rules of which inside local addresses must be translated. As a packets enters the NAT router and matches the logic, router adds an entry in the NAT table, this entry stays in the table as long as traffic flows occasionally (timeout value)</a:t>
            </a:r>
          </a:p>
          <a:p>
            <a:pPr lvl="1" eaLnBrk="1" hangingPunct="1">
              <a:lnSpc>
                <a:spcPct val="90000"/>
              </a:lnSpc>
            </a:pPr>
            <a:r>
              <a:rPr lang="en-US" altLang="en-US" sz="2000"/>
              <a:t>Inside local group may be greater than inside global, however if global pool is fully allocated and a new packet arrived it will be discarded.</a:t>
            </a:r>
          </a:p>
          <a:p>
            <a:pPr lvl="1" eaLnBrk="1" hangingPunct="1">
              <a:lnSpc>
                <a:spcPct val="90000"/>
              </a:lnSpc>
            </a:pPr>
            <a:r>
              <a:rPr lang="en-US" altLang="en-US" sz="2000"/>
              <a:t>Global pool must be as large as max number of hosts that need to use the Internet at the same time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a:extLst>
              <a:ext uri="{FF2B5EF4-FFF2-40B4-BE49-F238E27FC236}">
                <a16:creationId xmlns:a16="http://schemas.microsoft.com/office/drawing/2014/main" id="{BA54F008-6277-4652-8BBE-E094CC6A9FED}"/>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17411" name="Rectangle 2">
            <a:extLst>
              <a:ext uri="{FF2B5EF4-FFF2-40B4-BE49-F238E27FC236}">
                <a16:creationId xmlns:a16="http://schemas.microsoft.com/office/drawing/2014/main" id="{AFEEE782-FDAE-4E92-A86B-E447F7AFABA7}"/>
              </a:ext>
            </a:extLst>
          </p:cNvPr>
          <p:cNvSpPr>
            <a:spLocks noGrp="1" noChangeArrowheads="1"/>
          </p:cNvSpPr>
          <p:nvPr>
            <p:ph type="title"/>
          </p:nvPr>
        </p:nvSpPr>
        <p:spPr/>
        <p:txBody>
          <a:bodyPr/>
          <a:lstStyle/>
          <a:p>
            <a:pPr eaLnBrk="1" hangingPunct="1"/>
            <a:r>
              <a:rPr lang="en-US" altLang="en-US"/>
              <a:t>Dynamic NAT</a:t>
            </a:r>
          </a:p>
        </p:txBody>
      </p:sp>
      <p:pic>
        <p:nvPicPr>
          <p:cNvPr id="17412" name="Picture 3" descr="NAT1">
            <a:extLst>
              <a:ext uri="{FF2B5EF4-FFF2-40B4-BE49-F238E27FC236}">
                <a16:creationId xmlns:a16="http://schemas.microsoft.com/office/drawing/2014/main" id="{017EC316-2A83-427E-929C-BB98ABC4F1DB}"/>
              </a:ext>
            </a:extLst>
          </p:cNvPr>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057400" y="3276600"/>
            <a:ext cx="5076825" cy="2514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7413" name="Picture 4" descr="NAT4">
            <a:extLst>
              <a:ext uri="{FF2B5EF4-FFF2-40B4-BE49-F238E27FC236}">
                <a16:creationId xmlns:a16="http://schemas.microsoft.com/office/drawing/2014/main" id="{A93BBAAD-0BF6-49C5-BCCB-6006B7097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524000"/>
            <a:ext cx="4181475"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a:extLst>
              <a:ext uri="{FF2B5EF4-FFF2-40B4-BE49-F238E27FC236}">
                <a16:creationId xmlns:a16="http://schemas.microsoft.com/office/drawing/2014/main" id="{0F26A89D-09AA-4991-8936-E85F4F46AD6D}"/>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18435" name="Rectangle 2">
            <a:extLst>
              <a:ext uri="{FF2B5EF4-FFF2-40B4-BE49-F238E27FC236}">
                <a16:creationId xmlns:a16="http://schemas.microsoft.com/office/drawing/2014/main" id="{33C02501-F9A6-4A15-B9A0-52288864889E}"/>
              </a:ext>
            </a:extLst>
          </p:cNvPr>
          <p:cNvSpPr>
            <a:spLocks noGrp="1" noChangeArrowheads="1"/>
          </p:cNvSpPr>
          <p:nvPr>
            <p:ph type="title"/>
          </p:nvPr>
        </p:nvSpPr>
        <p:spPr/>
        <p:txBody>
          <a:bodyPr/>
          <a:lstStyle/>
          <a:p>
            <a:pPr eaLnBrk="1" hangingPunct="1"/>
            <a:r>
              <a:rPr lang="en-US" altLang="en-US"/>
              <a:t>Overloading NAT (PAT)</a:t>
            </a:r>
          </a:p>
        </p:txBody>
      </p:sp>
      <p:sp>
        <p:nvSpPr>
          <p:cNvPr id="18436" name="Rectangle 3">
            <a:extLst>
              <a:ext uri="{FF2B5EF4-FFF2-40B4-BE49-F238E27FC236}">
                <a16:creationId xmlns:a16="http://schemas.microsoft.com/office/drawing/2014/main" id="{EC9650A0-60C7-4111-AECC-DEF9CDB3CAFC}"/>
              </a:ext>
            </a:extLst>
          </p:cNvPr>
          <p:cNvSpPr>
            <a:spLocks noGrp="1" noChangeArrowheads="1"/>
          </p:cNvSpPr>
          <p:nvPr>
            <p:ph type="body" idx="1"/>
          </p:nvPr>
        </p:nvSpPr>
        <p:spPr>
          <a:xfrm>
            <a:off x="457200" y="1295400"/>
            <a:ext cx="8229600" cy="4830763"/>
          </a:xfrm>
        </p:spPr>
        <p:txBody>
          <a:bodyPr/>
          <a:lstStyle/>
          <a:p>
            <a:pPr eaLnBrk="1" hangingPunct="1"/>
            <a:r>
              <a:rPr lang="en-US" altLang="en-US" sz="2400" b="1"/>
              <a:t>PAT (Port Address translation)</a:t>
            </a:r>
          </a:p>
          <a:p>
            <a:pPr lvl="1" eaLnBrk="1" hangingPunct="1"/>
            <a:r>
              <a:rPr lang="en-US" altLang="en-US" sz="1800"/>
              <a:t>Additional feature of NAT</a:t>
            </a:r>
          </a:p>
          <a:p>
            <a:pPr lvl="1" eaLnBrk="1" hangingPunct="1"/>
            <a:r>
              <a:rPr lang="en-US" altLang="en-US" sz="1800"/>
              <a:t>Permits multiple connections using a single IP address</a:t>
            </a:r>
          </a:p>
          <a:p>
            <a:pPr lvl="1" eaLnBrk="1" hangingPunct="1"/>
            <a:r>
              <a:rPr lang="en-US" altLang="en-US" sz="1800"/>
              <a:t>Translates both IP and port numbers (Socket)</a:t>
            </a:r>
          </a:p>
          <a:p>
            <a:pPr lvl="1" eaLnBrk="1" hangingPunct="1"/>
            <a:r>
              <a:rPr lang="en-US" altLang="en-US" sz="1800"/>
              <a:t>NAT/PAT router keeps a table entry for each IP/Port combination</a:t>
            </a:r>
          </a:p>
          <a:p>
            <a:pPr lvl="1" eaLnBrk="1" hangingPunct="1"/>
            <a:r>
              <a:rPr lang="en-US" altLang="en-US" sz="1800"/>
              <a:t>Up to 64000 connections with a single IP</a:t>
            </a:r>
          </a:p>
        </p:txBody>
      </p:sp>
      <p:pic>
        <p:nvPicPr>
          <p:cNvPr id="18437" name="Picture 4" descr="NAT2">
            <a:extLst>
              <a:ext uri="{FF2B5EF4-FFF2-40B4-BE49-F238E27FC236}">
                <a16:creationId xmlns:a16="http://schemas.microsoft.com/office/drawing/2014/main" id="{5EBF3E2D-CE04-4C89-83FA-A614D7931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733800"/>
            <a:ext cx="5791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a:extLst>
              <a:ext uri="{FF2B5EF4-FFF2-40B4-BE49-F238E27FC236}">
                <a16:creationId xmlns:a16="http://schemas.microsoft.com/office/drawing/2014/main" id="{6A7BAC1E-3C08-4E3C-85BB-F4E3A2717500}"/>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19459" name="Rectangle 2">
            <a:extLst>
              <a:ext uri="{FF2B5EF4-FFF2-40B4-BE49-F238E27FC236}">
                <a16:creationId xmlns:a16="http://schemas.microsoft.com/office/drawing/2014/main" id="{193D8114-D595-4E78-AEBB-FDB03A12BC79}"/>
              </a:ext>
            </a:extLst>
          </p:cNvPr>
          <p:cNvSpPr>
            <a:spLocks noGrp="1" noChangeArrowheads="1"/>
          </p:cNvSpPr>
          <p:nvPr>
            <p:ph type="title"/>
          </p:nvPr>
        </p:nvSpPr>
        <p:spPr/>
        <p:txBody>
          <a:bodyPr/>
          <a:lstStyle/>
          <a:p>
            <a:pPr eaLnBrk="1" hangingPunct="1"/>
            <a:r>
              <a:rPr lang="en-US" altLang="en-US"/>
              <a:t>Overlapping addresses</a:t>
            </a:r>
          </a:p>
        </p:txBody>
      </p:sp>
      <p:sp>
        <p:nvSpPr>
          <p:cNvPr id="19460" name="Rectangle 3">
            <a:extLst>
              <a:ext uri="{FF2B5EF4-FFF2-40B4-BE49-F238E27FC236}">
                <a16:creationId xmlns:a16="http://schemas.microsoft.com/office/drawing/2014/main" id="{72EC65C3-33FD-4ED7-BF6C-7ADBF9E65913}"/>
              </a:ext>
            </a:extLst>
          </p:cNvPr>
          <p:cNvSpPr>
            <a:spLocks noGrp="1" noChangeArrowheads="1"/>
          </p:cNvSpPr>
          <p:nvPr>
            <p:ph type="body" idx="1"/>
          </p:nvPr>
        </p:nvSpPr>
        <p:spPr>
          <a:xfrm>
            <a:off x="304800" y="1600200"/>
            <a:ext cx="8458200" cy="4525963"/>
          </a:xfrm>
        </p:spPr>
        <p:txBody>
          <a:bodyPr/>
          <a:lstStyle/>
          <a:p>
            <a:pPr eaLnBrk="1" hangingPunct="1"/>
            <a:r>
              <a:rPr lang="en-US" altLang="en-US" sz="2000" b="1"/>
              <a:t>Situation created when an isolated network uses registered IP addresses for its internal local and later connects to the Internet</a:t>
            </a:r>
            <a:r>
              <a:rPr lang="en-US" altLang="en-US" sz="2000"/>
              <a:t>.</a:t>
            </a:r>
            <a:r>
              <a:rPr lang="en-US" altLang="en-US" sz="2400"/>
              <a:t> </a:t>
            </a:r>
          </a:p>
          <a:p>
            <a:pPr lvl="2" eaLnBrk="1" hangingPunct="1"/>
            <a:r>
              <a:rPr lang="en-US" altLang="en-US" sz="1800"/>
              <a:t>Inside local range 66.94.230.0 /24 </a:t>
            </a:r>
          </a:p>
          <a:p>
            <a:pPr lvl="2" eaLnBrk="1" hangingPunct="1"/>
            <a:r>
              <a:rPr lang="en-US" altLang="en-US" sz="1800">
                <a:hlinkClick r:id="rId2"/>
              </a:rPr>
              <a:t>www.yahoo.com</a:t>
            </a:r>
            <a:r>
              <a:rPr lang="en-US" altLang="en-US" sz="1800"/>
              <a:t> is 66.94.230.39 /24</a:t>
            </a:r>
          </a:p>
          <a:p>
            <a:pPr eaLnBrk="1" hangingPunct="1"/>
            <a:r>
              <a:rPr lang="en-US" altLang="en-US" sz="2000" b="1"/>
              <a:t>Problem</a:t>
            </a:r>
            <a:r>
              <a:rPr lang="en-US" altLang="en-US" sz="2000"/>
              <a:t>: How to distinguish between inside local and inside global</a:t>
            </a:r>
          </a:p>
          <a:p>
            <a:pPr eaLnBrk="1" hangingPunct="1"/>
            <a:r>
              <a:rPr lang="en-US" altLang="en-US" sz="2000" b="1"/>
              <a:t>Solution</a:t>
            </a:r>
            <a:r>
              <a:rPr lang="en-US" altLang="en-US" sz="2000"/>
              <a:t>: NAT can translate both source and destination IP addresses</a:t>
            </a:r>
          </a:p>
          <a:p>
            <a:pPr eaLnBrk="1" hangingPunct="1"/>
            <a:r>
              <a:rPr lang="en-US" altLang="en-US" sz="2000"/>
              <a:t>NAT configuration includes a static mapping between real IP address (outside global) and the private IP address (outside local) used to represent it inside a private network</a:t>
            </a:r>
          </a:p>
          <a:p>
            <a:pPr eaLnBrk="1" hangingPunct="1"/>
            <a:r>
              <a:rPr lang="en-US" altLang="en-US" sz="2000"/>
              <a:t>NAT router must also change the DNS responses for requests initiated by hosts from inside local</a:t>
            </a:r>
          </a:p>
          <a:p>
            <a:pPr eaLnBrk="1" hangingPunct="1"/>
            <a:r>
              <a:rPr lang="en-US" altLang="en-US" sz="2000" b="1"/>
              <a:t>Best solution</a:t>
            </a:r>
            <a:r>
              <a:rPr lang="en-US" altLang="en-US" sz="2000"/>
              <a:t>: next time use private addresses instead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a:extLst>
              <a:ext uri="{FF2B5EF4-FFF2-40B4-BE49-F238E27FC236}">
                <a16:creationId xmlns:a16="http://schemas.microsoft.com/office/drawing/2014/main" id="{7FC045AD-C1DF-4FD6-8838-98C3E634AE1F}"/>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20483" name="Rectangle 2">
            <a:extLst>
              <a:ext uri="{FF2B5EF4-FFF2-40B4-BE49-F238E27FC236}">
                <a16:creationId xmlns:a16="http://schemas.microsoft.com/office/drawing/2014/main" id="{46E2F6FF-398B-4C0C-8DD5-73757C0C4622}"/>
              </a:ext>
            </a:extLst>
          </p:cNvPr>
          <p:cNvSpPr>
            <a:spLocks noGrp="1" noChangeArrowheads="1"/>
          </p:cNvSpPr>
          <p:nvPr>
            <p:ph type="title"/>
          </p:nvPr>
        </p:nvSpPr>
        <p:spPr/>
        <p:txBody>
          <a:bodyPr/>
          <a:lstStyle/>
          <a:p>
            <a:pPr eaLnBrk="1" hangingPunct="1"/>
            <a:r>
              <a:rPr lang="en-US" altLang="en-US"/>
              <a:t>Overlapping</a:t>
            </a:r>
          </a:p>
        </p:txBody>
      </p:sp>
      <p:pic>
        <p:nvPicPr>
          <p:cNvPr id="20484" name="Picture 3" descr="NAT5">
            <a:extLst>
              <a:ext uri="{FF2B5EF4-FFF2-40B4-BE49-F238E27FC236}">
                <a16:creationId xmlns:a16="http://schemas.microsoft.com/office/drawing/2014/main" id="{AFF6EA9C-C514-40E9-A363-F9487725E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1533525"/>
            <a:ext cx="614362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 Box 4">
            <a:extLst>
              <a:ext uri="{FF2B5EF4-FFF2-40B4-BE49-F238E27FC236}">
                <a16:creationId xmlns:a16="http://schemas.microsoft.com/office/drawing/2014/main" id="{84FD0D2F-E752-4A36-93F1-0556F6F26F35}"/>
              </a:ext>
            </a:extLst>
          </p:cNvPr>
          <p:cNvSpPr txBox="1">
            <a:spLocks noChangeArrowheads="1"/>
          </p:cNvSpPr>
          <p:nvPr/>
        </p:nvSpPr>
        <p:spPr bwMode="auto">
          <a:xfrm>
            <a:off x="3962400" y="5334000"/>
            <a:ext cx="152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
              <a:t>NAT TABLE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a:extLst>
              <a:ext uri="{FF2B5EF4-FFF2-40B4-BE49-F238E27FC236}">
                <a16:creationId xmlns:a16="http://schemas.microsoft.com/office/drawing/2014/main" id="{6763716A-30E1-423A-8CEA-169B48F1DFBC}"/>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21507" name="Rectangle 2">
            <a:extLst>
              <a:ext uri="{FF2B5EF4-FFF2-40B4-BE49-F238E27FC236}">
                <a16:creationId xmlns:a16="http://schemas.microsoft.com/office/drawing/2014/main" id="{421C4566-FB42-4D93-B3D1-9CC48C8F3B5A}"/>
              </a:ext>
            </a:extLst>
          </p:cNvPr>
          <p:cNvSpPr>
            <a:spLocks noGrp="1" noChangeArrowheads="1"/>
          </p:cNvSpPr>
          <p:nvPr>
            <p:ph type="title"/>
          </p:nvPr>
        </p:nvSpPr>
        <p:spPr/>
        <p:txBody>
          <a:bodyPr/>
          <a:lstStyle/>
          <a:p>
            <a:pPr eaLnBrk="1" hangingPunct="1"/>
            <a:r>
              <a:rPr lang="en-US" altLang="en-US"/>
              <a:t>IP Address depletion</a:t>
            </a:r>
          </a:p>
        </p:txBody>
      </p:sp>
      <p:sp>
        <p:nvSpPr>
          <p:cNvPr id="21508" name="Rectangle 3">
            <a:extLst>
              <a:ext uri="{FF2B5EF4-FFF2-40B4-BE49-F238E27FC236}">
                <a16:creationId xmlns:a16="http://schemas.microsoft.com/office/drawing/2014/main" id="{24C20E09-230C-485B-8E29-621D3AF1EF94}"/>
              </a:ext>
            </a:extLst>
          </p:cNvPr>
          <p:cNvSpPr>
            <a:spLocks noGrp="1" noChangeArrowheads="1"/>
          </p:cNvSpPr>
          <p:nvPr>
            <p:ph type="body" idx="1"/>
          </p:nvPr>
        </p:nvSpPr>
        <p:spPr/>
        <p:txBody>
          <a:bodyPr/>
          <a:lstStyle/>
          <a:p>
            <a:pPr eaLnBrk="1" hangingPunct="1">
              <a:lnSpc>
                <a:spcPct val="90000"/>
              </a:lnSpc>
            </a:pPr>
            <a:r>
              <a:rPr lang="en-US" altLang="en-US" b="1"/>
              <a:t>IPv6</a:t>
            </a:r>
          </a:p>
          <a:p>
            <a:pPr lvl="1" eaLnBrk="1" hangingPunct="1">
              <a:lnSpc>
                <a:spcPct val="90000"/>
              </a:lnSpc>
            </a:pPr>
            <a:r>
              <a:rPr lang="en-US" altLang="en-US"/>
              <a:t>Proposed new version of IP protocol</a:t>
            </a:r>
          </a:p>
          <a:p>
            <a:pPr lvl="1" eaLnBrk="1" hangingPunct="1">
              <a:lnSpc>
                <a:spcPct val="90000"/>
              </a:lnSpc>
            </a:pPr>
            <a:r>
              <a:rPr lang="en-US" altLang="en-US"/>
              <a:t>Has a larger address structure</a:t>
            </a:r>
          </a:p>
          <a:p>
            <a:pPr lvl="1" eaLnBrk="1" hangingPunct="1">
              <a:lnSpc>
                <a:spcPct val="90000"/>
              </a:lnSpc>
            </a:pPr>
            <a:r>
              <a:rPr lang="en-US" altLang="en-US"/>
              <a:t>128 bits written in hex / 16 octets</a:t>
            </a:r>
          </a:p>
          <a:p>
            <a:pPr lvl="2" eaLnBrk="1" hangingPunct="1">
              <a:lnSpc>
                <a:spcPct val="90000"/>
              </a:lnSpc>
            </a:pPr>
            <a:r>
              <a:rPr lang="en-US" altLang="en-US">
                <a:solidFill>
                  <a:schemeClr val="hlink"/>
                </a:solidFill>
              </a:rPr>
              <a:t>10.10.10.10</a:t>
            </a:r>
            <a:r>
              <a:rPr lang="en-US" altLang="en-US"/>
              <a:t> </a:t>
            </a:r>
          </a:p>
          <a:p>
            <a:pPr lvl="2" eaLnBrk="1" hangingPunct="1">
              <a:lnSpc>
                <a:spcPct val="90000"/>
              </a:lnSpc>
            </a:pPr>
            <a:r>
              <a:rPr lang="en-US" altLang="en-US"/>
              <a:t>0000.0000.0000.0000.FFFF.FFFF.</a:t>
            </a:r>
            <a:r>
              <a:rPr lang="en-US" altLang="en-US">
                <a:solidFill>
                  <a:schemeClr val="hlink"/>
                </a:solidFill>
              </a:rPr>
              <a:t>0A0A.0A0A</a:t>
            </a:r>
          </a:p>
          <a:p>
            <a:pPr lvl="2" eaLnBrk="1" hangingPunct="1">
              <a:lnSpc>
                <a:spcPct val="90000"/>
              </a:lnSpc>
            </a:pPr>
            <a:r>
              <a:rPr lang="en-US" altLang="en-US">
                <a:solidFill>
                  <a:schemeClr val="hlink"/>
                </a:solidFill>
              </a:rPr>
              <a:t>0000 1010. 0000 1010. 0000 1010. 0000 1010</a:t>
            </a:r>
            <a:endParaRPr lang="en-US" altLang="en-US"/>
          </a:p>
          <a:p>
            <a:pPr lvl="1" eaLnBrk="1" hangingPunct="1">
              <a:lnSpc>
                <a:spcPct val="90000"/>
              </a:lnSpc>
            </a:pPr>
            <a:r>
              <a:rPr lang="en-US" altLang="en-US"/>
              <a:t>Available addresses 2^128 = 3.4 *10^38</a:t>
            </a:r>
          </a:p>
          <a:p>
            <a:pPr lvl="2" eaLnBrk="1" hangingPunct="1">
              <a:lnSpc>
                <a:spcPct val="90000"/>
              </a:lnSpc>
            </a:pPr>
            <a:r>
              <a:rPr lang="en-US" altLang="en-US"/>
              <a:t>340000000000000000000000000000000000000.</a:t>
            </a:r>
          </a:p>
          <a:p>
            <a:pPr eaLnBrk="1" hangingPunct="1">
              <a:lnSpc>
                <a:spcPct val="90000"/>
              </a:lnSpc>
            </a:pPr>
            <a:r>
              <a:rPr lang="en-US" altLang="en-US" sz="1600"/>
              <a:t>“a 128-bit address space provides 655,570,793,348,866,943,898,599 (6.5 × 1023) addresses for every square meter of the Earth's surface.”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a:extLst>
              <a:ext uri="{FF2B5EF4-FFF2-40B4-BE49-F238E27FC236}">
                <a16:creationId xmlns:a16="http://schemas.microsoft.com/office/drawing/2014/main" id="{F82226DE-BF33-40CD-AE9E-51C57AD73BD2}"/>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22531" name="Rectangle 2">
            <a:extLst>
              <a:ext uri="{FF2B5EF4-FFF2-40B4-BE49-F238E27FC236}">
                <a16:creationId xmlns:a16="http://schemas.microsoft.com/office/drawing/2014/main" id="{11CE47C0-E47B-4CC6-89DF-434AF9BE8DB4}"/>
              </a:ext>
            </a:extLst>
          </p:cNvPr>
          <p:cNvSpPr>
            <a:spLocks noGrp="1" noChangeArrowheads="1"/>
          </p:cNvSpPr>
          <p:nvPr>
            <p:ph type="title"/>
          </p:nvPr>
        </p:nvSpPr>
        <p:spPr/>
        <p:txBody>
          <a:bodyPr/>
          <a:lstStyle/>
          <a:p>
            <a:pPr eaLnBrk="1" hangingPunct="1"/>
            <a:r>
              <a:rPr lang="en-US" altLang="en-US"/>
              <a:t>Redistribution</a:t>
            </a:r>
          </a:p>
        </p:txBody>
      </p:sp>
      <p:sp>
        <p:nvSpPr>
          <p:cNvPr id="22532" name="Rectangle 3">
            <a:extLst>
              <a:ext uri="{FF2B5EF4-FFF2-40B4-BE49-F238E27FC236}">
                <a16:creationId xmlns:a16="http://schemas.microsoft.com/office/drawing/2014/main" id="{BA41EBDC-D046-4FD2-9C59-851C21CECC71}"/>
              </a:ext>
            </a:extLst>
          </p:cNvPr>
          <p:cNvSpPr>
            <a:spLocks noGrp="1" noChangeArrowheads="1"/>
          </p:cNvSpPr>
          <p:nvPr>
            <p:ph type="body" idx="1"/>
          </p:nvPr>
        </p:nvSpPr>
        <p:spPr/>
        <p:txBody>
          <a:bodyPr/>
          <a:lstStyle/>
          <a:p>
            <a:pPr eaLnBrk="1" hangingPunct="1">
              <a:lnSpc>
                <a:spcPct val="90000"/>
              </a:lnSpc>
            </a:pPr>
            <a:r>
              <a:rPr lang="en-US" altLang="en-US" sz="2400"/>
              <a:t>More than 1 routing protocol within an organization</a:t>
            </a:r>
          </a:p>
          <a:p>
            <a:pPr eaLnBrk="1" hangingPunct="1">
              <a:lnSpc>
                <a:spcPct val="90000"/>
              </a:lnSpc>
            </a:pPr>
            <a:r>
              <a:rPr lang="en-US" altLang="en-US" sz="2400"/>
              <a:t>Some static routing and some dynamic Routing</a:t>
            </a:r>
          </a:p>
          <a:p>
            <a:pPr eaLnBrk="1" hangingPunct="1">
              <a:lnSpc>
                <a:spcPct val="90000"/>
              </a:lnSpc>
            </a:pPr>
            <a:r>
              <a:rPr lang="en-US" altLang="en-US" sz="2400"/>
              <a:t>Transition from one routing protocol to another</a:t>
            </a:r>
          </a:p>
          <a:p>
            <a:pPr eaLnBrk="1" hangingPunct="1">
              <a:lnSpc>
                <a:spcPct val="90000"/>
              </a:lnSpc>
            </a:pPr>
            <a:r>
              <a:rPr lang="en-US" altLang="en-US" sz="2400"/>
              <a:t>Organizational, Merge, Takeover.</a:t>
            </a:r>
          </a:p>
          <a:p>
            <a:pPr eaLnBrk="1" hangingPunct="1">
              <a:lnSpc>
                <a:spcPct val="90000"/>
              </a:lnSpc>
            </a:pPr>
            <a:r>
              <a:rPr lang="en-US" altLang="en-US" sz="2400"/>
              <a:t>Equipment Dependencies, Legacy support.</a:t>
            </a:r>
          </a:p>
          <a:p>
            <a:pPr eaLnBrk="1" hangingPunct="1">
              <a:lnSpc>
                <a:spcPct val="90000"/>
              </a:lnSpc>
            </a:pPr>
            <a:r>
              <a:rPr lang="en-US" altLang="en-US" sz="2400"/>
              <a:t>Ideological differences between Network Administrators</a:t>
            </a:r>
          </a:p>
          <a:p>
            <a:pPr eaLnBrk="1" hangingPunct="1">
              <a:lnSpc>
                <a:spcPct val="90000"/>
              </a:lnSpc>
            </a:pPr>
            <a:endParaRPr lang="en-US" altLang="en-US" sz="2400"/>
          </a:p>
          <a:p>
            <a:pPr eaLnBrk="1" hangingPunct="1">
              <a:lnSpc>
                <a:spcPct val="90000"/>
              </a:lnSpc>
            </a:pPr>
            <a:r>
              <a:rPr lang="en-US" altLang="en-US" sz="2400"/>
              <a:t>Redistribution:</a:t>
            </a:r>
          </a:p>
          <a:p>
            <a:pPr lvl="1" eaLnBrk="1" hangingPunct="1">
              <a:lnSpc>
                <a:spcPct val="90000"/>
              </a:lnSpc>
            </a:pPr>
            <a:r>
              <a:rPr lang="en-US" altLang="en-US" sz="2000"/>
              <a:t>Pass information learned from one protocol to another</a:t>
            </a:r>
          </a:p>
          <a:p>
            <a:pPr lvl="1" eaLnBrk="1" hangingPunct="1">
              <a:lnSpc>
                <a:spcPct val="90000"/>
              </a:lnSpc>
            </a:pPr>
            <a:r>
              <a:rPr lang="en-US" altLang="en-US" sz="2000"/>
              <a:t>Manual (Static Routes, All Routing Protocols)</a:t>
            </a:r>
          </a:p>
          <a:p>
            <a:pPr lvl="1" eaLnBrk="1" hangingPunct="1">
              <a:lnSpc>
                <a:spcPct val="90000"/>
              </a:lnSpc>
            </a:pPr>
            <a:r>
              <a:rPr lang="en-US" altLang="en-US" sz="2000"/>
              <a:t>Automatic (EIGRP and IGRP if AS numbers match)</a:t>
            </a:r>
          </a:p>
          <a:p>
            <a:pPr lvl="1" eaLnBrk="1" hangingPunct="1">
              <a:lnSpc>
                <a:spcPct val="90000"/>
              </a:lnSpc>
            </a:pPr>
            <a:endParaRPr lang="en-US" altLang="en-US" sz="2000"/>
          </a:p>
          <a:p>
            <a:pPr eaLnBrk="1" hangingPunct="1">
              <a:lnSpc>
                <a:spcPct val="90000"/>
              </a:lnSpc>
            </a:pPr>
            <a:endParaRPr lang="en-US" altLang="en-US" sz="2400"/>
          </a:p>
          <a:p>
            <a:pPr eaLnBrk="1" hangingPunct="1">
              <a:lnSpc>
                <a:spcPct val="90000"/>
              </a:lnSpc>
            </a:pPr>
            <a:endParaRPr lang="en-US" altLang="en-US" sz="2400"/>
          </a:p>
          <a:p>
            <a:pPr eaLnBrk="1" hangingPunct="1">
              <a:lnSpc>
                <a:spcPct val="90000"/>
              </a:lnSpc>
            </a:pPr>
            <a:endParaRPr lang="en-US"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a:extLst>
              <a:ext uri="{FF2B5EF4-FFF2-40B4-BE49-F238E27FC236}">
                <a16:creationId xmlns:a16="http://schemas.microsoft.com/office/drawing/2014/main" id="{8B41AA10-0D51-4DA0-BE60-CDC279B7C58E}"/>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23555" name="Rectangle 2">
            <a:extLst>
              <a:ext uri="{FF2B5EF4-FFF2-40B4-BE49-F238E27FC236}">
                <a16:creationId xmlns:a16="http://schemas.microsoft.com/office/drawing/2014/main" id="{DD76894D-6624-4D09-9203-58C48A4EAD6C}"/>
              </a:ext>
            </a:extLst>
          </p:cNvPr>
          <p:cNvSpPr>
            <a:spLocks noGrp="1" noChangeArrowheads="1"/>
          </p:cNvSpPr>
          <p:nvPr>
            <p:ph type="title"/>
          </p:nvPr>
        </p:nvSpPr>
        <p:spPr/>
        <p:txBody>
          <a:bodyPr/>
          <a:lstStyle/>
          <a:p>
            <a:pPr eaLnBrk="1" hangingPunct="1"/>
            <a:r>
              <a:rPr lang="en-US" altLang="en-US"/>
              <a:t>Redistribution</a:t>
            </a:r>
          </a:p>
        </p:txBody>
      </p:sp>
      <p:sp>
        <p:nvSpPr>
          <p:cNvPr id="23556" name="Rectangle 3">
            <a:extLst>
              <a:ext uri="{FF2B5EF4-FFF2-40B4-BE49-F238E27FC236}">
                <a16:creationId xmlns:a16="http://schemas.microsoft.com/office/drawing/2014/main" id="{5DC0891F-27D9-41D1-99E6-AE0A158EEF45}"/>
              </a:ext>
            </a:extLst>
          </p:cNvPr>
          <p:cNvSpPr>
            <a:spLocks noGrp="1" noChangeArrowheads="1"/>
          </p:cNvSpPr>
          <p:nvPr>
            <p:ph type="body" idx="1"/>
          </p:nvPr>
        </p:nvSpPr>
        <p:spPr/>
        <p:txBody>
          <a:bodyPr/>
          <a:lstStyle/>
          <a:p>
            <a:pPr eaLnBrk="1" hangingPunct="1"/>
            <a:r>
              <a:rPr lang="en-US" altLang="en-US" sz="2400" b="1"/>
              <a:t>Considerations</a:t>
            </a:r>
          </a:p>
          <a:p>
            <a:pPr lvl="1" eaLnBrk="1" hangingPunct="1"/>
            <a:r>
              <a:rPr lang="en-US" altLang="en-US" sz="2000"/>
              <a:t>Routing Metrics </a:t>
            </a:r>
          </a:p>
          <a:p>
            <a:pPr lvl="2" eaLnBrk="1" hangingPunct="1"/>
            <a:r>
              <a:rPr lang="en-US" altLang="en-US" sz="1800"/>
              <a:t>hops/link speeds/delay</a:t>
            </a:r>
          </a:p>
          <a:p>
            <a:pPr lvl="2" eaLnBrk="1" hangingPunct="1"/>
            <a:r>
              <a:rPr lang="en-US" altLang="en-US" sz="1800"/>
              <a:t>default values per protocol</a:t>
            </a:r>
          </a:p>
          <a:p>
            <a:pPr lvl="1" eaLnBrk="1" hangingPunct="1"/>
            <a:r>
              <a:rPr lang="en-US" altLang="en-US" sz="2000"/>
              <a:t>Path Selection Between Routing Protocols </a:t>
            </a:r>
          </a:p>
          <a:p>
            <a:pPr lvl="2" eaLnBrk="1" hangingPunct="1"/>
            <a:r>
              <a:rPr lang="en-US" altLang="en-US" sz="1800"/>
              <a:t>administrative distance</a:t>
            </a:r>
          </a:p>
          <a:p>
            <a:pPr lvl="2" eaLnBrk="1" hangingPunct="1"/>
            <a:r>
              <a:rPr lang="en-US" altLang="en-US" sz="1800"/>
              <a:t>external vs. internal Routes</a:t>
            </a:r>
          </a:p>
          <a:p>
            <a:pPr lvl="1" eaLnBrk="1" hangingPunct="1"/>
            <a:r>
              <a:rPr lang="en-US" altLang="en-US" sz="2000"/>
              <a:t>Loop prevention </a:t>
            </a:r>
          </a:p>
          <a:p>
            <a:pPr lvl="1" eaLnBrk="1" hangingPunct="1"/>
            <a:r>
              <a:rPr lang="en-US" altLang="en-US" sz="2000"/>
              <a:t>Security </a:t>
            </a:r>
          </a:p>
          <a:p>
            <a:pPr lvl="2" eaLnBrk="1" hangingPunct="1"/>
            <a:r>
              <a:rPr lang="en-US" altLang="en-US" sz="1800"/>
              <a:t>Level of trust</a:t>
            </a:r>
          </a:p>
          <a:p>
            <a:pPr lvl="2" eaLnBrk="1" hangingPunct="1"/>
            <a:r>
              <a:rPr lang="en-US" altLang="en-US" sz="1800"/>
              <a:t>static routes, default routes, passive interfaces, distribute lists, route maps</a:t>
            </a:r>
          </a:p>
          <a:p>
            <a:pPr lvl="1" eaLnBrk="1" hangingPunct="1"/>
            <a:endParaRPr lang="en-US" altLang="en-US" sz="2000"/>
          </a:p>
          <a:p>
            <a:pPr lvl="1" eaLnBrk="1" hangingPunct="1"/>
            <a:endParaRPr lang="en-US"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a:extLst>
              <a:ext uri="{FF2B5EF4-FFF2-40B4-BE49-F238E27FC236}">
                <a16:creationId xmlns:a16="http://schemas.microsoft.com/office/drawing/2014/main" id="{46113840-CE56-4AAC-A557-08FDD9A562F2}"/>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6147" name="Rectangle 2">
            <a:extLst>
              <a:ext uri="{FF2B5EF4-FFF2-40B4-BE49-F238E27FC236}">
                <a16:creationId xmlns:a16="http://schemas.microsoft.com/office/drawing/2014/main" id="{ECA6379D-1E12-4E54-A336-3638C15E90D7}"/>
              </a:ext>
            </a:extLst>
          </p:cNvPr>
          <p:cNvSpPr>
            <a:spLocks noGrp="1" noChangeArrowheads="1"/>
          </p:cNvSpPr>
          <p:nvPr>
            <p:ph type="title"/>
          </p:nvPr>
        </p:nvSpPr>
        <p:spPr/>
        <p:txBody>
          <a:bodyPr/>
          <a:lstStyle/>
          <a:p>
            <a:pPr eaLnBrk="1" hangingPunct="1"/>
            <a:r>
              <a:rPr lang="en-US" altLang="en-US"/>
              <a:t>IP Address Depletion</a:t>
            </a:r>
          </a:p>
        </p:txBody>
      </p:sp>
      <p:sp>
        <p:nvSpPr>
          <p:cNvPr id="6148" name="Rectangle 3">
            <a:extLst>
              <a:ext uri="{FF2B5EF4-FFF2-40B4-BE49-F238E27FC236}">
                <a16:creationId xmlns:a16="http://schemas.microsoft.com/office/drawing/2014/main" id="{4F89CC63-10D7-4F59-A465-085EA0EAF5FF}"/>
              </a:ext>
            </a:extLst>
          </p:cNvPr>
          <p:cNvSpPr>
            <a:spLocks noGrp="1" noChangeArrowheads="1"/>
          </p:cNvSpPr>
          <p:nvPr>
            <p:ph type="body" idx="1"/>
          </p:nvPr>
        </p:nvSpPr>
        <p:spPr/>
        <p:txBody>
          <a:bodyPr/>
          <a:lstStyle/>
          <a:p>
            <a:pPr eaLnBrk="1" hangingPunct="1"/>
            <a:r>
              <a:rPr lang="en-US" altLang="en-US" sz="2400"/>
              <a:t>Class rules and internet boom were consuming IP address space (by mid-90’s would be depleted) </a:t>
            </a:r>
          </a:p>
          <a:p>
            <a:pPr lvl="2" eaLnBrk="1" hangingPunct="1"/>
            <a:r>
              <a:rPr lang="en-US" altLang="en-US" sz="2000"/>
              <a:t>126 Class A networks up to 16,777,214 hosts each </a:t>
            </a:r>
          </a:p>
          <a:p>
            <a:pPr lvl="2" eaLnBrk="1" hangingPunct="1"/>
            <a:r>
              <a:rPr lang="en-US" altLang="en-US" sz="2000"/>
              <a:t>Plus 65,000 Class B networks up to 65,534 hosts each </a:t>
            </a:r>
          </a:p>
          <a:p>
            <a:pPr lvl="2" eaLnBrk="1" hangingPunct="1"/>
            <a:r>
              <a:rPr lang="en-US" altLang="en-US" sz="2000"/>
              <a:t>Plus over 2 million Class C networks up to 254 hosts each</a:t>
            </a:r>
            <a:r>
              <a:rPr lang="en-US" altLang="en-US"/>
              <a:t> </a:t>
            </a:r>
          </a:p>
          <a:p>
            <a:pPr lvl="2" eaLnBrk="1" hangingPunct="1"/>
            <a:endParaRPr lang="en-US" altLang="en-US"/>
          </a:p>
          <a:p>
            <a:pPr eaLnBrk="1" hangingPunct="1"/>
            <a:r>
              <a:rPr lang="en-US" altLang="en-US" sz="2400" b="1"/>
              <a:t>VLSM </a:t>
            </a:r>
          </a:p>
          <a:p>
            <a:pPr lvl="2" eaLnBrk="1" hangingPunct="1"/>
            <a:r>
              <a:rPr lang="en-US" altLang="en-US" sz="2000"/>
              <a:t>Variable Length Subnet Mask</a:t>
            </a:r>
          </a:p>
          <a:p>
            <a:pPr eaLnBrk="1" hangingPunct="1"/>
            <a:endParaRPr lang="en-US" alt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a:extLst>
              <a:ext uri="{FF2B5EF4-FFF2-40B4-BE49-F238E27FC236}">
                <a16:creationId xmlns:a16="http://schemas.microsoft.com/office/drawing/2014/main" id="{3D465A15-6662-481A-832C-1832F5037DF2}"/>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24579" name="Rectangle 2">
            <a:extLst>
              <a:ext uri="{FF2B5EF4-FFF2-40B4-BE49-F238E27FC236}">
                <a16:creationId xmlns:a16="http://schemas.microsoft.com/office/drawing/2014/main" id="{5BDA3499-307D-48C0-A09A-233E21FEBB94}"/>
              </a:ext>
            </a:extLst>
          </p:cNvPr>
          <p:cNvSpPr>
            <a:spLocks noGrp="1" noChangeArrowheads="1"/>
          </p:cNvSpPr>
          <p:nvPr>
            <p:ph type="title"/>
          </p:nvPr>
        </p:nvSpPr>
        <p:spPr/>
        <p:txBody>
          <a:bodyPr/>
          <a:lstStyle/>
          <a:p>
            <a:pPr eaLnBrk="1" hangingPunct="1"/>
            <a:r>
              <a:rPr lang="en-US" altLang="en-US"/>
              <a:t>Access Lists</a:t>
            </a:r>
          </a:p>
        </p:txBody>
      </p:sp>
      <p:sp>
        <p:nvSpPr>
          <p:cNvPr id="24580" name="Rectangle 3">
            <a:extLst>
              <a:ext uri="{FF2B5EF4-FFF2-40B4-BE49-F238E27FC236}">
                <a16:creationId xmlns:a16="http://schemas.microsoft.com/office/drawing/2014/main" id="{72D35E5F-6F62-4F32-A45D-F96D6F475A82}"/>
              </a:ext>
            </a:extLst>
          </p:cNvPr>
          <p:cNvSpPr>
            <a:spLocks noGrp="1" noChangeArrowheads="1"/>
          </p:cNvSpPr>
          <p:nvPr>
            <p:ph type="body" idx="1"/>
          </p:nvPr>
        </p:nvSpPr>
        <p:spPr/>
        <p:txBody>
          <a:bodyPr/>
          <a:lstStyle/>
          <a:p>
            <a:pPr eaLnBrk="1" hangingPunct="1"/>
            <a:r>
              <a:rPr lang="en-US" altLang="en-US" sz="2400" b="1"/>
              <a:t>Filter based on criteria</a:t>
            </a:r>
          </a:p>
          <a:p>
            <a:pPr lvl="1" eaLnBrk="1" hangingPunct="1"/>
            <a:r>
              <a:rPr lang="en-US" altLang="en-US" sz="2400"/>
              <a:t>Recall L2 MAC address filtering</a:t>
            </a:r>
          </a:p>
          <a:p>
            <a:pPr lvl="1" eaLnBrk="1" hangingPunct="1"/>
            <a:r>
              <a:rPr lang="en-US" altLang="en-US" sz="2400"/>
              <a:t>Trunking VLAN propagation</a:t>
            </a:r>
          </a:p>
          <a:p>
            <a:pPr eaLnBrk="1" hangingPunct="1"/>
            <a:endParaRPr lang="en-US" alt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a:extLst>
              <a:ext uri="{FF2B5EF4-FFF2-40B4-BE49-F238E27FC236}">
                <a16:creationId xmlns:a16="http://schemas.microsoft.com/office/drawing/2014/main" id="{C519C644-E62B-4402-B7D8-1E74B49D4609}"/>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25603" name="Rectangle 2">
            <a:extLst>
              <a:ext uri="{FF2B5EF4-FFF2-40B4-BE49-F238E27FC236}">
                <a16:creationId xmlns:a16="http://schemas.microsoft.com/office/drawing/2014/main" id="{4135DA89-DA97-470C-98C1-EA7632DC63BF}"/>
              </a:ext>
            </a:extLst>
          </p:cNvPr>
          <p:cNvSpPr>
            <a:spLocks noGrp="1" noChangeArrowheads="1"/>
          </p:cNvSpPr>
          <p:nvPr>
            <p:ph type="title"/>
          </p:nvPr>
        </p:nvSpPr>
        <p:spPr/>
        <p:txBody>
          <a:bodyPr/>
          <a:lstStyle/>
          <a:p>
            <a:pPr eaLnBrk="1" hangingPunct="1"/>
            <a:r>
              <a:rPr lang="en-US" altLang="en-US"/>
              <a:t>Access Lists</a:t>
            </a:r>
          </a:p>
        </p:txBody>
      </p:sp>
      <p:sp>
        <p:nvSpPr>
          <p:cNvPr id="25604" name="Rectangle 3">
            <a:extLst>
              <a:ext uri="{FF2B5EF4-FFF2-40B4-BE49-F238E27FC236}">
                <a16:creationId xmlns:a16="http://schemas.microsoft.com/office/drawing/2014/main" id="{F8C3F528-8052-4A54-BBF0-17144AE6908D}"/>
              </a:ext>
            </a:extLst>
          </p:cNvPr>
          <p:cNvSpPr>
            <a:spLocks noGrp="1" noChangeArrowheads="1"/>
          </p:cNvSpPr>
          <p:nvPr>
            <p:ph type="body" idx="1"/>
          </p:nvPr>
        </p:nvSpPr>
        <p:spPr/>
        <p:txBody>
          <a:bodyPr/>
          <a:lstStyle/>
          <a:p>
            <a:pPr eaLnBrk="1" hangingPunct="1">
              <a:lnSpc>
                <a:spcPct val="90000"/>
              </a:lnSpc>
            </a:pPr>
            <a:r>
              <a:rPr lang="en-US" altLang="en-US" sz="2400" b="1"/>
              <a:t>Applications</a:t>
            </a:r>
          </a:p>
          <a:p>
            <a:pPr lvl="1" eaLnBrk="1" hangingPunct="1">
              <a:lnSpc>
                <a:spcPct val="90000"/>
              </a:lnSpc>
            </a:pPr>
            <a:r>
              <a:rPr lang="en-US" altLang="en-US" sz="2000"/>
              <a:t>Make a router discard packets based on defined criteria</a:t>
            </a:r>
          </a:p>
          <a:p>
            <a:pPr lvl="1" eaLnBrk="1" hangingPunct="1">
              <a:lnSpc>
                <a:spcPct val="90000"/>
              </a:lnSpc>
            </a:pPr>
            <a:r>
              <a:rPr lang="en-US" altLang="en-US" sz="2000"/>
              <a:t>Prevent unwanted traffic on the network</a:t>
            </a:r>
          </a:p>
          <a:p>
            <a:pPr lvl="1" eaLnBrk="1" hangingPunct="1">
              <a:lnSpc>
                <a:spcPct val="90000"/>
              </a:lnSpc>
            </a:pPr>
            <a:r>
              <a:rPr lang="en-US" altLang="en-US" sz="2000"/>
              <a:t>Prevent hackers from penetrating the network</a:t>
            </a:r>
          </a:p>
          <a:p>
            <a:pPr lvl="1" eaLnBrk="1" hangingPunct="1">
              <a:lnSpc>
                <a:spcPct val="90000"/>
              </a:lnSpc>
            </a:pPr>
            <a:r>
              <a:rPr lang="en-US" altLang="en-US" sz="2000"/>
              <a:t>Prevent employees from accessing network resources</a:t>
            </a:r>
          </a:p>
          <a:p>
            <a:pPr lvl="1" eaLnBrk="1" hangingPunct="1">
              <a:lnSpc>
                <a:spcPct val="90000"/>
              </a:lnSpc>
            </a:pPr>
            <a:r>
              <a:rPr lang="en-US" altLang="en-US" sz="2000"/>
              <a:t>Can also be used to filter routing updates</a:t>
            </a:r>
          </a:p>
          <a:p>
            <a:pPr lvl="1" eaLnBrk="1" hangingPunct="1">
              <a:lnSpc>
                <a:spcPct val="90000"/>
              </a:lnSpc>
            </a:pPr>
            <a:r>
              <a:rPr lang="en-US" altLang="en-US" sz="2000"/>
              <a:t>To match packets for prioritization , VPN tunneling</a:t>
            </a:r>
          </a:p>
          <a:p>
            <a:pPr lvl="1" eaLnBrk="1" hangingPunct="1">
              <a:lnSpc>
                <a:spcPct val="90000"/>
              </a:lnSpc>
            </a:pPr>
            <a:endParaRPr lang="en-US" altLang="en-US" sz="2000"/>
          </a:p>
          <a:p>
            <a:pPr eaLnBrk="1" hangingPunct="1">
              <a:lnSpc>
                <a:spcPct val="90000"/>
              </a:lnSpc>
            </a:pPr>
            <a:r>
              <a:rPr lang="en-US" altLang="en-US" sz="2400" b="1"/>
              <a:t>Types of Access Lists</a:t>
            </a:r>
          </a:p>
          <a:p>
            <a:pPr lvl="1" eaLnBrk="1" hangingPunct="1">
              <a:lnSpc>
                <a:spcPct val="90000"/>
              </a:lnSpc>
            </a:pPr>
            <a:r>
              <a:rPr lang="en-US" altLang="en-US" sz="2000"/>
              <a:t>Standard (S-IP)</a:t>
            </a:r>
          </a:p>
          <a:p>
            <a:pPr lvl="1" eaLnBrk="1" hangingPunct="1">
              <a:lnSpc>
                <a:spcPct val="90000"/>
              </a:lnSpc>
            </a:pPr>
            <a:r>
              <a:rPr lang="en-US" altLang="en-US" sz="2000"/>
              <a:t>Extended (S-IP, D-IP, Sport &amp; DPort)</a:t>
            </a:r>
          </a:p>
          <a:p>
            <a:pPr lvl="1" eaLnBrk="1" hangingPunct="1">
              <a:lnSpc>
                <a:spcPct val="90000"/>
              </a:lnSpc>
            </a:pPr>
            <a:r>
              <a:rPr lang="en-US" altLang="en-US" sz="2000"/>
              <a:t>Named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a:extLst>
              <a:ext uri="{FF2B5EF4-FFF2-40B4-BE49-F238E27FC236}">
                <a16:creationId xmlns:a16="http://schemas.microsoft.com/office/drawing/2014/main" id="{7C2BD4B9-68AB-44C5-9271-E52DB5FE0EBC}"/>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26627" name="Rectangle 2">
            <a:extLst>
              <a:ext uri="{FF2B5EF4-FFF2-40B4-BE49-F238E27FC236}">
                <a16:creationId xmlns:a16="http://schemas.microsoft.com/office/drawing/2014/main" id="{7062D3F7-3280-43FE-B789-0BDEA9327688}"/>
              </a:ext>
            </a:extLst>
          </p:cNvPr>
          <p:cNvSpPr>
            <a:spLocks noGrp="1" noChangeArrowheads="1"/>
          </p:cNvSpPr>
          <p:nvPr>
            <p:ph type="title"/>
          </p:nvPr>
        </p:nvSpPr>
        <p:spPr/>
        <p:txBody>
          <a:bodyPr/>
          <a:lstStyle/>
          <a:p>
            <a:pPr eaLnBrk="1" hangingPunct="1"/>
            <a:r>
              <a:rPr lang="en-US" altLang="en-US"/>
              <a:t>Internal Processing of ACLs</a:t>
            </a:r>
          </a:p>
        </p:txBody>
      </p:sp>
      <p:pic>
        <p:nvPicPr>
          <p:cNvPr id="26628" name="Picture 4" descr="ACL01">
            <a:extLst>
              <a:ext uri="{FF2B5EF4-FFF2-40B4-BE49-F238E27FC236}">
                <a16:creationId xmlns:a16="http://schemas.microsoft.com/office/drawing/2014/main" id="{65349ADE-1CEC-4BD2-A409-8DC5B53C15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1533525"/>
            <a:ext cx="6724650"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a:extLst>
              <a:ext uri="{FF2B5EF4-FFF2-40B4-BE49-F238E27FC236}">
                <a16:creationId xmlns:a16="http://schemas.microsoft.com/office/drawing/2014/main" id="{1AE7846D-388C-4FD7-A744-51B3EF108A82}"/>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27651" name="Rectangle 2">
            <a:extLst>
              <a:ext uri="{FF2B5EF4-FFF2-40B4-BE49-F238E27FC236}">
                <a16:creationId xmlns:a16="http://schemas.microsoft.com/office/drawing/2014/main" id="{3043E2E1-A77A-44B8-8A86-30C837B5D24C}"/>
              </a:ext>
            </a:extLst>
          </p:cNvPr>
          <p:cNvSpPr>
            <a:spLocks noGrp="1" noChangeArrowheads="1"/>
          </p:cNvSpPr>
          <p:nvPr>
            <p:ph type="title"/>
          </p:nvPr>
        </p:nvSpPr>
        <p:spPr/>
        <p:txBody>
          <a:bodyPr/>
          <a:lstStyle/>
          <a:p>
            <a:pPr eaLnBrk="1" hangingPunct="1"/>
            <a:r>
              <a:rPr lang="en-US" altLang="en-US"/>
              <a:t>Features of ACL’s</a:t>
            </a:r>
          </a:p>
        </p:txBody>
      </p:sp>
      <p:sp>
        <p:nvSpPr>
          <p:cNvPr id="27652" name="Rectangle 3">
            <a:extLst>
              <a:ext uri="{FF2B5EF4-FFF2-40B4-BE49-F238E27FC236}">
                <a16:creationId xmlns:a16="http://schemas.microsoft.com/office/drawing/2014/main" id="{19854454-B01A-41C4-B760-43D29F0C9549}"/>
              </a:ext>
            </a:extLst>
          </p:cNvPr>
          <p:cNvSpPr>
            <a:spLocks noGrp="1" noChangeArrowheads="1"/>
          </p:cNvSpPr>
          <p:nvPr>
            <p:ph type="body" idx="1"/>
          </p:nvPr>
        </p:nvSpPr>
        <p:spPr/>
        <p:txBody>
          <a:bodyPr/>
          <a:lstStyle/>
          <a:p>
            <a:pPr eaLnBrk="1" hangingPunct="1"/>
            <a:r>
              <a:rPr lang="en-US" altLang="en-US" sz="2400"/>
              <a:t>Packets can be filtered as they enter the interface before routing decision</a:t>
            </a:r>
          </a:p>
          <a:p>
            <a:pPr eaLnBrk="1" hangingPunct="1"/>
            <a:r>
              <a:rPr lang="en-US" altLang="en-US" sz="2400"/>
              <a:t>Packets can be filtered before they exit the interface, after the routing decision</a:t>
            </a:r>
          </a:p>
          <a:p>
            <a:pPr eaLnBrk="1" hangingPunct="1"/>
            <a:r>
              <a:rPr lang="en-US" altLang="en-US" sz="2400"/>
              <a:t>Filtering logic is configured in the access list</a:t>
            </a:r>
          </a:p>
          <a:p>
            <a:pPr eaLnBrk="1" hangingPunct="1"/>
            <a:r>
              <a:rPr lang="en-US" altLang="en-US" sz="2400"/>
              <a:t>IOS terminology:</a:t>
            </a:r>
          </a:p>
          <a:p>
            <a:pPr lvl="1" eaLnBrk="1" hangingPunct="1"/>
            <a:r>
              <a:rPr lang="en-US" altLang="en-US" sz="2000"/>
              <a:t>Deny: packet will be filtered</a:t>
            </a:r>
          </a:p>
          <a:p>
            <a:pPr lvl="1" eaLnBrk="1" hangingPunct="1"/>
            <a:r>
              <a:rPr lang="en-US" altLang="en-US" sz="2000"/>
              <a:t>Permit: packet will not be filtered</a:t>
            </a:r>
          </a:p>
          <a:p>
            <a:pPr eaLnBrk="1" hangingPunct="1"/>
            <a:endParaRPr lang="en-US" altLang="en-US" sz="2400"/>
          </a:p>
          <a:p>
            <a:pPr lvl="1" eaLnBrk="1" hangingPunct="1"/>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a:extLst>
              <a:ext uri="{FF2B5EF4-FFF2-40B4-BE49-F238E27FC236}">
                <a16:creationId xmlns:a16="http://schemas.microsoft.com/office/drawing/2014/main" id="{E97EC2E0-DFFB-48CE-99B7-C0F5742BD712}"/>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28675" name="Rectangle 2">
            <a:extLst>
              <a:ext uri="{FF2B5EF4-FFF2-40B4-BE49-F238E27FC236}">
                <a16:creationId xmlns:a16="http://schemas.microsoft.com/office/drawing/2014/main" id="{3078791F-1D36-4467-BE76-3A3EA171C80C}"/>
              </a:ext>
            </a:extLst>
          </p:cNvPr>
          <p:cNvSpPr>
            <a:spLocks noGrp="1" noChangeArrowheads="1"/>
          </p:cNvSpPr>
          <p:nvPr>
            <p:ph type="title"/>
          </p:nvPr>
        </p:nvSpPr>
        <p:spPr/>
        <p:txBody>
          <a:bodyPr/>
          <a:lstStyle/>
          <a:p>
            <a:pPr eaLnBrk="1" hangingPunct="1"/>
            <a:r>
              <a:rPr lang="en-US" altLang="en-US"/>
              <a:t>Features of ACL’s</a:t>
            </a:r>
          </a:p>
        </p:txBody>
      </p:sp>
      <p:sp>
        <p:nvSpPr>
          <p:cNvPr id="28676" name="Rectangle 3">
            <a:extLst>
              <a:ext uri="{FF2B5EF4-FFF2-40B4-BE49-F238E27FC236}">
                <a16:creationId xmlns:a16="http://schemas.microsoft.com/office/drawing/2014/main" id="{C535EEE7-7CBB-494E-8397-97E0733B8A27}"/>
              </a:ext>
            </a:extLst>
          </p:cNvPr>
          <p:cNvSpPr>
            <a:spLocks noGrp="1" noChangeArrowheads="1"/>
          </p:cNvSpPr>
          <p:nvPr>
            <p:ph type="body" idx="1"/>
          </p:nvPr>
        </p:nvSpPr>
        <p:spPr/>
        <p:txBody>
          <a:bodyPr/>
          <a:lstStyle/>
          <a:p>
            <a:pPr eaLnBrk="1" hangingPunct="1">
              <a:lnSpc>
                <a:spcPct val="80000"/>
              </a:lnSpc>
            </a:pPr>
            <a:r>
              <a:rPr lang="en-US" altLang="en-US" sz="2400" b="1"/>
              <a:t>Cisco IOS</a:t>
            </a:r>
            <a:r>
              <a:rPr lang="en-US" altLang="en-US" sz="2400"/>
              <a:t> </a:t>
            </a:r>
            <a:r>
              <a:rPr lang="en-US" altLang="en-US" sz="2400" b="1"/>
              <a:t>searches the ACL sequentially</a:t>
            </a:r>
            <a:r>
              <a:rPr lang="en-US" altLang="en-US" sz="2400"/>
              <a:t>, until the FIRST statement match</a:t>
            </a:r>
          </a:p>
          <a:p>
            <a:pPr eaLnBrk="1" hangingPunct="1">
              <a:lnSpc>
                <a:spcPct val="80000"/>
              </a:lnSpc>
            </a:pPr>
            <a:endParaRPr lang="en-US" altLang="en-US" sz="2400"/>
          </a:p>
          <a:p>
            <a:pPr eaLnBrk="1" hangingPunct="1">
              <a:lnSpc>
                <a:spcPct val="80000"/>
              </a:lnSpc>
            </a:pPr>
            <a:r>
              <a:rPr lang="en-US" altLang="en-US" sz="2400" b="1"/>
              <a:t>First match stops the search</a:t>
            </a:r>
            <a:r>
              <a:rPr lang="en-US" altLang="en-US" sz="2400"/>
              <a:t> and an action is taken</a:t>
            </a:r>
          </a:p>
          <a:p>
            <a:pPr eaLnBrk="1" hangingPunct="1">
              <a:lnSpc>
                <a:spcPct val="80000"/>
              </a:lnSpc>
            </a:pPr>
            <a:endParaRPr lang="en-US" altLang="en-US" sz="2400"/>
          </a:p>
          <a:p>
            <a:pPr eaLnBrk="1" hangingPunct="1">
              <a:lnSpc>
                <a:spcPct val="80000"/>
              </a:lnSpc>
            </a:pPr>
            <a:r>
              <a:rPr lang="en-US" altLang="en-US" sz="2400"/>
              <a:t>“</a:t>
            </a:r>
            <a:r>
              <a:rPr lang="en-US" altLang="en-US" sz="2400" b="1"/>
              <a:t>Implicit Deny</a:t>
            </a:r>
            <a:r>
              <a:rPr lang="en-US" altLang="en-US" sz="2400"/>
              <a:t>” </a:t>
            </a:r>
          </a:p>
          <a:p>
            <a:pPr lvl="1" eaLnBrk="1" hangingPunct="1">
              <a:lnSpc>
                <a:spcPct val="80000"/>
              </a:lnSpc>
            </a:pPr>
            <a:r>
              <a:rPr lang="en-US" altLang="en-US" sz="2000"/>
              <a:t>Any packet that does not match any entry on the ACL will be discarded</a:t>
            </a:r>
          </a:p>
          <a:p>
            <a:pPr lvl="1" eaLnBrk="1" hangingPunct="1">
              <a:lnSpc>
                <a:spcPct val="80000"/>
              </a:lnSpc>
            </a:pPr>
            <a:endParaRPr lang="en-US" altLang="en-US" sz="2000"/>
          </a:p>
          <a:p>
            <a:pPr eaLnBrk="1" hangingPunct="1">
              <a:lnSpc>
                <a:spcPct val="80000"/>
              </a:lnSpc>
            </a:pPr>
            <a:r>
              <a:rPr lang="en-US" altLang="en-US" sz="2400"/>
              <a:t>Steps to implement an ACL</a:t>
            </a:r>
          </a:p>
          <a:p>
            <a:pPr lvl="1" eaLnBrk="1" hangingPunct="1">
              <a:lnSpc>
                <a:spcPct val="80000"/>
              </a:lnSpc>
            </a:pPr>
            <a:r>
              <a:rPr lang="en-US" altLang="en-US" sz="2000"/>
              <a:t>Determine location of ACL</a:t>
            </a:r>
          </a:p>
          <a:p>
            <a:pPr lvl="1" eaLnBrk="1" hangingPunct="1">
              <a:lnSpc>
                <a:spcPct val="80000"/>
              </a:lnSpc>
            </a:pPr>
            <a:r>
              <a:rPr lang="en-US" altLang="en-US" sz="2000"/>
              <a:t>Create the “ACL”</a:t>
            </a:r>
          </a:p>
          <a:p>
            <a:pPr lvl="1" eaLnBrk="1" hangingPunct="1">
              <a:lnSpc>
                <a:spcPct val="80000"/>
              </a:lnSpc>
            </a:pPr>
            <a:r>
              <a:rPr lang="en-US" altLang="en-US" sz="2000"/>
              <a:t>Apply it on an interface ( either for inbound or outbound traffic)</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a:extLst>
              <a:ext uri="{FF2B5EF4-FFF2-40B4-BE49-F238E27FC236}">
                <a16:creationId xmlns:a16="http://schemas.microsoft.com/office/drawing/2014/main" id="{08018ECC-ED41-4698-BBB8-5A1792B4B466}"/>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29699" name="Rectangle 2">
            <a:extLst>
              <a:ext uri="{FF2B5EF4-FFF2-40B4-BE49-F238E27FC236}">
                <a16:creationId xmlns:a16="http://schemas.microsoft.com/office/drawing/2014/main" id="{98F1E7E4-E124-40C2-A869-9549A6A461AE}"/>
              </a:ext>
            </a:extLst>
          </p:cNvPr>
          <p:cNvSpPr>
            <a:spLocks noGrp="1" noChangeArrowheads="1"/>
          </p:cNvSpPr>
          <p:nvPr>
            <p:ph type="title"/>
          </p:nvPr>
        </p:nvSpPr>
        <p:spPr/>
        <p:txBody>
          <a:bodyPr/>
          <a:lstStyle/>
          <a:p>
            <a:pPr eaLnBrk="1" hangingPunct="1"/>
            <a:r>
              <a:rPr lang="en-US" altLang="en-US"/>
              <a:t>Matching IP Information</a:t>
            </a:r>
          </a:p>
        </p:txBody>
      </p:sp>
      <p:sp>
        <p:nvSpPr>
          <p:cNvPr id="29700" name="Rectangle 3">
            <a:extLst>
              <a:ext uri="{FF2B5EF4-FFF2-40B4-BE49-F238E27FC236}">
                <a16:creationId xmlns:a16="http://schemas.microsoft.com/office/drawing/2014/main" id="{24DFEDC4-38C2-43F4-A1C6-2630B9B50764}"/>
              </a:ext>
            </a:extLst>
          </p:cNvPr>
          <p:cNvSpPr>
            <a:spLocks noGrp="1" noChangeArrowheads="1"/>
          </p:cNvSpPr>
          <p:nvPr>
            <p:ph type="body" idx="1"/>
          </p:nvPr>
        </p:nvSpPr>
        <p:spPr/>
        <p:txBody>
          <a:bodyPr/>
          <a:lstStyle/>
          <a:p>
            <a:pPr eaLnBrk="1" hangingPunct="1"/>
            <a:r>
              <a:rPr lang="en-US" altLang="en-US" sz="2400" b="1"/>
              <a:t>Wildcard masks</a:t>
            </a:r>
          </a:p>
          <a:p>
            <a:pPr lvl="1" eaLnBrk="1" hangingPunct="1"/>
            <a:r>
              <a:rPr lang="en-US" altLang="en-US" sz="2000"/>
              <a:t>Define the portion of the IP address that should be examined</a:t>
            </a:r>
          </a:p>
          <a:p>
            <a:pPr lvl="1" eaLnBrk="1" hangingPunct="1"/>
            <a:r>
              <a:rPr lang="en-US" altLang="en-US" sz="2000"/>
              <a:t>Recall OSPF masks ( on network statement )</a:t>
            </a:r>
          </a:p>
          <a:p>
            <a:pPr lvl="1" eaLnBrk="1" hangingPunct="1"/>
            <a:r>
              <a:rPr lang="en-US" altLang="en-US" sz="2000"/>
              <a:t>0 bits: Do care</a:t>
            </a:r>
          </a:p>
          <a:p>
            <a:pPr lvl="1" eaLnBrk="1" hangingPunct="1"/>
            <a:r>
              <a:rPr lang="en-US" altLang="en-US" sz="2000"/>
              <a:t>1 bits: Don’t care</a:t>
            </a:r>
          </a:p>
          <a:p>
            <a:pPr lvl="1" eaLnBrk="1" hangingPunct="1"/>
            <a:r>
              <a:rPr lang="en-US" altLang="en-US" sz="2000"/>
              <a:t>0.0.0.0 		Match whole IP address</a:t>
            </a:r>
          </a:p>
          <a:p>
            <a:pPr lvl="1" eaLnBrk="1" hangingPunct="1"/>
            <a:r>
              <a:rPr lang="en-US" altLang="en-US" sz="2000"/>
              <a:t>0.0.0.255 	Match first 24 bits</a:t>
            </a:r>
          </a:p>
          <a:p>
            <a:pPr lvl="1" eaLnBrk="1" hangingPunct="1"/>
            <a:r>
              <a:rPr lang="en-US" altLang="en-US" sz="2000"/>
              <a:t>0.0.255.255 	Match first 16 bits</a:t>
            </a:r>
          </a:p>
          <a:p>
            <a:pPr lvl="1" eaLnBrk="1" hangingPunct="1"/>
            <a:r>
              <a:rPr lang="en-US" altLang="en-US" sz="2000"/>
              <a:t>0.255.255.255 	Match first 8bits</a:t>
            </a:r>
          </a:p>
          <a:p>
            <a:pPr lvl="1" eaLnBrk="1" hangingPunct="1"/>
            <a:r>
              <a:rPr lang="en-US" altLang="en-US" sz="2000"/>
              <a:t>255.255.255.255 Don’t bother comparing, any value will match</a:t>
            </a:r>
          </a:p>
          <a:p>
            <a:pPr lvl="1" eaLnBrk="1" hangingPunct="1"/>
            <a:r>
              <a:rPr lang="en-US" altLang="en-US" sz="2000"/>
              <a:t>0.0.15.255	Match the first 20 bits</a:t>
            </a:r>
          </a:p>
          <a:p>
            <a:pPr lvl="1" eaLnBrk="1" hangingPunct="1"/>
            <a:r>
              <a:rPr lang="en-US" altLang="en-US" sz="2000"/>
              <a:t>0.0.3.255		Match the first 22 bits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a:extLst>
              <a:ext uri="{FF2B5EF4-FFF2-40B4-BE49-F238E27FC236}">
                <a16:creationId xmlns:a16="http://schemas.microsoft.com/office/drawing/2014/main" id="{BE682984-D7BE-4BFB-9A16-0C1C02C2E1E8}"/>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30723" name="Rectangle 2">
            <a:extLst>
              <a:ext uri="{FF2B5EF4-FFF2-40B4-BE49-F238E27FC236}">
                <a16:creationId xmlns:a16="http://schemas.microsoft.com/office/drawing/2014/main" id="{18932C64-6A64-4E40-93F9-850453954A03}"/>
              </a:ext>
            </a:extLst>
          </p:cNvPr>
          <p:cNvSpPr>
            <a:spLocks noGrp="1" noChangeArrowheads="1"/>
          </p:cNvSpPr>
          <p:nvPr>
            <p:ph type="title"/>
          </p:nvPr>
        </p:nvSpPr>
        <p:spPr/>
        <p:txBody>
          <a:bodyPr/>
          <a:lstStyle/>
          <a:p>
            <a:pPr eaLnBrk="1" hangingPunct="1"/>
            <a:r>
              <a:rPr lang="en-US" altLang="en-US"/>
              <a:t>Standard ACLs</a:t>
            </a:r>
          </a:p>
        </p:txBody>
      </p:sp>
      <p:sp>
        <p:nvSpPr>
          <p:cNvPr id="30724" name="Rectangle 3">
            <a:extLst>
              <a:ext uri="{FF2B5EF4-FFF2-40B4-BE49-F238E27FC236}">
                <a16:creationId xmlns:a16="http://schemas.microsoft.com/office/drawing/2014/main" id="{EC6F2D14-6E50-4EF4-810F-B2DC4A35630D}"/>
              </a:ext>
            </a:extLst>
          </p:cNvPr>
          <p:cNvSpPr>
            <a:spLocks noGrp="1" noChangeArrowheads="1"/>
          </p:cNvSpPr>
          <p:nvPr>
            <p:ph type="body" idx="1"/>
          </p:nvPr>
        </p:nvSpPr>
        <p:spPr/>
        <p:txBody>
          <a:bodyPr/>
          <a:lstStyle/>
          <a:p>
            <a:pPr eaLnBrk="1" hangingPunct="1"/>
            <a:r>
              <a:rPr lang="en-US" altLang="en-US" sz="2400"/>
              <a:t>Can only filter on basis of Source IP</a:t>
            </a:r>
          </a:p>
          <a:p>
            <a:pPr eaLnBrk="1" hangingPunct="1"/>
            <a:r>
              <a:rPr lang="en-US" altLang="en-US" sz="2400"/>
              <a:t>Use numbers in the range of 1-99 and 1300-1999</a:t>
            </a:r>
          </a:p>
          <a:p>
            <a:pPr eaLnBrk="1" hangingPunct="1"/>
            <a:endParaRPr lang="en-US" altLang="en-US" sz="2400"/>
          </a:p>
        </p:txBody>
      </p:sp>
      <p:pic>
        <p:nvPicPr>
          <p:cNvPr id="30725" name="Picture 4" descr="ACL02">
            <a:extLst>
              <a:ext uri="{FF2B5EF4-FFF2-40B4-BE49-F238E27FC236}">
                <a16:creationId xmlns:a16="http://schemas.microsoft.com/office/drawing/2014/main" id="{F0BF6FAC-C026-492F-96E6-000A14A50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613025"/>
            <a:ext cx="5334000" cy="352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a:extLst>
              <a:ext uri="{FF2B5EF4-FFF2-40B4-BE49-F238E27FC236}">
                <a16:creationId xmlns:a16="http://schemas.microsoft.com/office/drawing/2014/main" id="{4193ED4F-CA00-4688-BDBA-4160F4399A49}"/>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31747" name="Rectangle 2">
            <a:extLst>
              <a:ext uri="{FF2B5EF4-FFF2-40B4-BE49-F238E27FC236}">
                <a16:creationId xmlns:a16="http://schemas.microsoft.com/office/drawing/2014/main" id="{666626F6-C5A2-41E4-A8BA-6CDA44EA491E}"/>
              </a:ext>
            </a:extLst>
          </p:cNvPr>
          <p:cNvSpPr>
            <a:spLocks noGrp="1" noChangeArrowheads="1"/>
          </p:cNvSpPr>
          <p:nvPr>
            <p:ph type="title"/>
          </p:nvPr>
        </p:nvSpPr>
        <p:spPr/>
        <p:txBody>
          <a:bodyPr/>
          <a:lstStyle/>
          <a:p>
            <a:pPr eaLnBrk="1" hangingPunct="1"/>
            <a:r>
              <a:rPr lang="en-US" altLang="en-US"/>
              <a:t>Standard ACLs</a:t>
            </a:r>
          </a:p>
        </p:txBody>
      </p:sp>
      <p:sp>
        <p:nvSpPr>
          <p:cNvPr id="31748" name="Rectangle 3">
            <a:extLst>
              <a:ext uri="{FF2B5EF4-FFF2-40B4-BE49-F238E27FC236}">
                <a16:creationId xmlns:a16="http://schemas.microsoft.com/office/drawing/2014/main" id="{B486A9B5-757F-46C1-88A2-3903490957A0}"/>
              </a:ext>
            </a:extLst>
          </p:cNvPr>
          <p:cNvSpPr>
            <a:spLocks noGrp="1" noChangeArrowheads="1"/>
          </p:cNvSpPr>
          <p:nvPr>
            <p:ph type="body" idx="1"/>
          </p:nvPr>
        </p:nvSpPr>
        <p:spPr>
          <a:xfrm>
            <a:off x="457200" y="1600200"/>
            <a:ext cx="8534400" cy="4525963"/>
          </a:xfrm>
        </p:spPr>
        <p:txBody>
          <a:bodyPr/>
          <a:lstStyle/>
          <a:p>
            <a:pPr eaLnBrk="1" hangingPunct="1">
              <a:lnSpc>
                <a:spcPct val="80000"/>
              </a:lnSpc>
            </a:pPr>
            <a:r>
              <a:rPr lang="en-US" altLang="en-US" sz="2000" b="1"/>
              <a:t>access-list </a:t>
            </a:r>
            <a:r>
              <a:rPr lang="en-US" altLang="en-US" sz="2000" i="1"/>
              <a:t>acl_number action ip_address/subnet</a:t>
            </a:r>
          </a:p>
          <a:p>
            <a:pPr eaLnBrk="1" hangingPunct="1">
              <a:lnSpc>
                <a:spcPct val="80000"/>
              </a:lnSpc>
            </a:pPr>
            <a:endParaRPr lang="en-US" altLang="en-US" sz="2000" b="1"/>
          </a:p>
          <a:p>
            <a:pPr lvl="1" eaLnBrk="1" hangingPunct="1">
              <a:lnSpc>
                <a:spcPct val="80000"/>
              </a:lnSpc>
            </a:pPr>
            <a:r>
              <a:rPr lang="en-US" altLang="en-US" sz="1800">
                <a:solidFill>
                  <a:schemeClr val="accent2"/>
                </a:solidFill>
              </a:rPr>
              <a:t>interface Ethernet 0</a:t>
            </a:r>
          </a:p>
          <a:p>
            <a:pPr lvl="2" eaLnBrk="1" hangingPunct="1">
              <a:lnSpc>
                <a:spcPct val="80000"/>
              </a:lnSpc>
            </a:pPr>
            <a:r>
              <a:rPr lang="en-US" altLang="en-US" sz="1800">
                <a:solidFill>
                  <a:schemeClr val="accent2"/>
                </a:solidFill>
              </a:rPr>
              <a:t>ip address 10.10.10.4 255.255.255.0</a:t>
            </a:r>
          </a:p>
          <a:p>
            <a:pPr lvl="2" eaLnBrk="1" hangingPunct="1">
              <a:lnSpc>
                <a:spcPct val="80000"/>
              </a:lnSpc>
            </a:pPr>
            <a:r>
              <a:rPr lang="en-US" altLang="en-US" sz="1600" b="1">
                <a:solidFill>
                  <a:schemeClr val="accent2"/>
                </a:solidFill>
              </a:rPr>
              <a:t>ip access-group 1 in</a:t>
            </a:r>
          </a:p>
          <a:p>
            <a:pPr lvl="1" eaLnBrk="1" hangingPunct="1">
              <a:lnSpc>
                <a:spcPct val="80000"/>
              </a:lnSpc>
            </a:pPr>
            <a:endParaRPr lang="en-US" altLang="en-US" sz="1600">
              <a:solidFill>
                <a:schemeClr val="accent2"/>
              </a:solidFill>
            </a:endParaRPr>
          </a:p>
          <a:p>
            <a:pPr lvl="1" eaLnBrk="1" hangingPunct="1">
              <a:lnSpc>
                <a:spcPct val="80000"/>
              </a:lnSpc>
            </a:pPr>
            <a:r>
              <a:rPr lang="en-US" altLang="en-US" sz="1600" b="1">
                <a:solidFill>
                  <a:schemeClr val="accent2"/>
                </a:solidFill>
              </a:rPr>
              <a:t>access-list 1 remark don’t let .1 visit the web</a:t>
            </a:r>
          </a:p>
          <a:p>
            <a:pPr lvl="1" eaLnBrk="1" hangingPunct="1">
              <a:lnSpc>
                <a:spcPct val="80000"/>
              </a:lnSpc>
            </a:pPr>
            <a:r>
              <a:rPr lang="en-US" altLang="en-US" sz="1600" b="1">
                <a:solidFill>
                  <a:schemeClr val="accent2"/>
                </a:solidFill>
              </a:rPr>
              <a:t>access-list 1 deny 10.10.10.1 0.0.0.0</a:t>
            </a:r>
          </a:p>
          <a:p>
            <a:pPr lvl="1" eaLnBrk="1" hangingPunct="1">
              <a:lnSpc>
                <a:spcPct val="80000"/>
              </a:lnSpc>
            </a:pPr>
            <a:r>
              <a:rPr lang="en-US" altLang="en-US" sz="1600" b="1">
                <a:solidFill>
                  <a:schemeClr val="accent2"/>
                </a:solidFill>
              </a:rPr>
              <a:t>access-list 1 permit 0.0.0.0 255.255.255.255  </a:t>
            </a:r>
            <a:r>
              <a:rPr lang="en-US" altLang="en-US" sz="1400">
                <a:solidFill>
                  <a:schemeClr val="accent2"/>
                </a:solidFill>
              </a:rPr>
              <a:t>(all IP source addresses)</a:t>
            </a:r>
          </a:p>
          <a:p>
            <a:pPr lvl="1" eaLnBrk="1" hangingPunct="1">
              <a:lnSpc>
                <a:spcPct val="80000"/>
              </a:lnSpc>
            </a:pPr>
            <a:endParaRPr lang="en-US" altLang="en-US" sz="1600" b="1">
              <a:solidFill>
                <a:srgbClr val="FF0000"/>
              </a:solidFill>
            </a:endParaRPr>
          </a:p>
          <a:p>
            <a:pPr lvl="1" eaLnBrk="1" hangingPunct="1">
              <a:lnSpc>
                <a:spcPct val="80000"/>
              </a:lnSpc>
            </a:pPr>
            <a:r>
              <a:rPr lang="en-US" altLang="en-US" sz="1600" b="1">
                <a:solidFill>
                  <a:srgbClr val="FF0000"/>
                </a:solidFill>
              </a:rPr>
              <a:t>access-list 1 deny host 10.10.10.1</a:t>
            </a:r>
          </a:p>
          <a:p>
            <a:pPr lvl="1" eaLnBrk="1" hangingPunct="1">
              <a:lnSpc>
                <a:spcPct val="80000"/>
              </a:lnSpc>
            </a:pPr>
            <a:r>
              <a:rPr lang="en-US" altLang="en-US" sz="1600" b="1">
                <a:solidFill>
                  <a:srgbClr val="FF0000"/>
                </a:solidFill>
              </a:rPr>
              <a:t>access-list 1 permit any</a:t>
            </a:r>
          </a:p>
          <a:p>
            <a:pPr eaLnBrk="1" hangingPunct="1">
              <a:lnSpc>
                <a:spcPct val="80000"/>
              </a:lnSpc>
            </a:pPr>
            <a:endParaRPr lang="en-US" altLang="en-US" sz="1600">
              <a:solidFill>
                <a:schemeClr val="accent2"/>
              </a:solidFill>
            </a:endParaRPr>
          </a:p>
          <a:p>
            <a:pPr eaLnBrk="1" hangingPunct="1">
              <a:lnSpc>
                <a:spcPct val="80000"/>
              </a:lnSpc>
              <a:buFontTx/>
              <a:buNone/>
            </a:pPr>
            <a:endParaRPr lang="en-US" altLang="en-US" sz="1600">
              <a:solidFill>
                <a:schemeClr val="accent2"/>
              </a:solidFill>
            </a:endParaRPr>
          </a:p>
          <a:p>
            <a:pPr eaLnBrk="1" hangingPunct="1">
              <a:lnSpc>
                <a:spcPct val="80000"/>
              </a:lnSpc>
            </a:pPr>
            <a:r>
              <a:rPr lang="en-US" altLang="en-US" sz="1800" b="1"/>
              <a:t>show ip interface    ( ACL’s enabled on a specific interface )</a:t>
            </a:r>
          </a:p>
          <a:p>
            <a:pPr eaLnBrk="1" hangingPunct="1">
              <a:lnSpc>
                <a:spcPct val="80000"/>
              </a:lnSpc>
            </a:pPr>
            <a:r>
              <a:rPr lang="en-US" altLang="en-US" sz="1800" b="1"/>
              <a:t>show access-lists   ( ACL’s for all protocols )</a:t>
            </a:r>
          </a:p>
          <a:p>
            <a:pPr eaLnBrk="1" hangingPunct="1">
              <a:lnSpc>
                <a:spcPct val="80000"/>
              </a:lnSpc>
            </a:pPr>
            <a:r>
              <a:rPr lang="en-US" altLang="en-US" sz="1800" b="1"/>
              <a:t>show ip access-list ( ACL’s for IP )</a:t>
            </a:r>
          </a:p>
          <a:p>
            <a:pPr eaLnBrk="1" hangingPunct="1">
              <a:lnSpc>
                <a:spcPct val="80000"/>
              </a:lnSpc>
            </a:pPr>
            <a:endParaRPr lang="en-US" altLang="en-US"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a:extLst>
              <a:ext uri="{FF2B5EF4-FFF2-40B4-BE49-F238E27FC236}">
                <a16:creationId xmlns:a16="http://schemas.microsoft.com/office/drawing/2014/main" id="{07A16709-7669-4D9F-ADBF-175A2BB65355}"/>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32771" name="Rectangle 2">
            <a:extLst>
              <a:ext uri="{FF2B5EF4-FFF2-40B4-BE49-F238E27FC236}">
                <a16:creationId xmlns:a16="http://schemas.microsoft.com/office/drawing/2014/main" id="{D0303918-8360-4192-A005-2F7799562539}"/>
              </a:ext>
            </a:extLst>
          </p:cNvPr>
          <p:cNvSpPr>
            <a:spLocks noGrp="1" noChangeArrowheads="1"/>
          </p:cNvSpPr>
          <p:nvPr>
            <p:ph type="title"/>
          </p:nvPr>
        </p:nvSpPr>
        <p:spPr/>
        <p:txBody>
          <a:bodyPr/>
          <a:lstStyle/>
          <a:p>
            <a:pPr eaLnBrk="1" hangingPunct="1"/>
            <a:r>
              <a:rPr lang="en-US" altLang="en-US"/>
              <a:t>Standard ACLs</a:t>
            </a:r>
          </a:p>
        </p:txBody>
      </p:sp>
      <p:pic>
        <p:nvPicPr>
          <p:cNvPr id="32772" name="Picture 3" descr="ACL03">
            <a:extLst>
              <a:ext uri="{FF2B5EF4-FFF2-40B4-BE49-F238E27FC236}">
                <a16:creationId xmlns:a16="http://schemas.microsoft.com/office/drawing/2014/main" id="{527A5F03-6900-4FF0-8B9B-1D7D1D4F2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447800"/>
            <a:ext cx="591502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a:extLst>
              <a:ext uri="{FF2B5EF4-FFF2-40B4-BE49-F238E27FC236}">
                <a16:creationId xmlns:a16="http://schemas.microsoft.com/office/drawing/2014/main" id="{3A877482-C70D-4506-92AD-8BE4C132A7F7}"/>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33795" name="Rectangle 2">
            <a:extLst>
              <a:ext uri="{FF2B5EF4-FFF2-40B4-BE49-F238E27FC236}">
                <a16:creationId xmlns:a16="http://schemas.microsoft.com/office/drawing/2014/main" id="{33BFDF66-D863-49FA-8AA6-BB1ADE09FA8B}"/>
              </a:ext>
            </a:extLst>
          </p:cNvPr>
          <p:cNvSpPr>
            <a:spLocks noGrp="1" noChangeArrowheads="1"/>
          </p:cNvSpPr>
          <p:nvPr>
            <p:ph type="title"/>
          </p:nvPr>
        </p:nvSpPr>
        <p:spPr/>
        <p:txBody>
          <a:bodyPr/>
          <a:lstStyle/>
          <a:p>
            <a:pPr eaLnBrk="1" hangingPunct="1"/>
            <a:r>
              <a:rPr lang="en-US" altLang="en-US"/>
              <a:t>Standard ACLs</a:t>
            </a:r>
          </a:p>
        </p:txBody>
      </p:sp>
      <p:sp>
        <p:nvSpPr>
          <p:cNvPr id="33796" name="Rectangle 3">
            <a:extLst>
              <a:ext uri="{FF2B5EF4-FFF2-40B4-BE49-F238E27FC236}">
                <a16:creationId xmlns:a16="http://schemas.microsoft.com/office/drawing/2014/main" id="{D777CEB3-E470-419E-8F0D-01BE690A593C}"/>
              </a:ext>
            </a:extLst>
          </p:cNvPr>
          <p:cNvSpPr>
            <a:spLocks noGrp="1" noChangeArrowheads="1"/>
          </p:cNvSpPr>
          <p:nvPr>
            <p:ph type="body" idx="1"/>
          </p:nvPr>
        </p:nvSpPr>
        <p:spPr/>
        <p:txBody>
          <a:bodyPr/>
          <a:lstStyle/>
          <a:p>
            <a:pPr eaLnBrk="1" hangingPunct="1"/>
            <a:r>
              <a:rPr lang="en-US" altLang="en-US" sz="2400"/>
              <a:t>10.1.2.1 not allowed to visit 10.1.1.0 /24</a:t>
            </a:r>
          </a:p>
          <a:p>
            <a:pPr eaLnBrk="1" hangingPunct="1"/>
            <a:endParaRPr lang="en-US" altLang="en-US" sz="2400"/>
          </a:p>
          <a:p>
            <a:pPr lvl="1" eaLnBrk="1" hangingPunct="1"/>
            <a:r>
              <a:rPr lang="en-US" altLang="en-US" sz="2000" b="1">
                <a:solidFill>
                  <a:schemeClr val="accent2"/>
                </a:solidFill>
              </a:rPr>
              <a:t>interface </a:t>
            </a:r>
            <a:r>
              <a:rPr lang="en-US" altLang="en-US" sz="2000" b="1">
                <a:solidFill>
                  <a:srgbClr val="FF0000"/>
                </a:solidFill>
              </a:rPr>
              <a:t>???????</a:t>
            </a:r>
          </a:p>
          <a:p>
            <a:pPr lvl="1" eaLnBrk="1" hangingPunct="1"/>
            <a:r>
              <a:rPr lang="en-US" altLang="en-US" sz="2000" b="1">
                <a:solidFill>
                  <a:schemeClr val="accent2"/>
                </a:solidFill>
              </a:rPr>
              <a:t>ip access-group 2 </a:t>
            </a:r>
            <a:r>
              <a:rPr lang="en-US" altLang="en-US" sz="2000" b="1">
                <a:solidFill>
                  <a:srgbClr val="FF0000"/>
                </a:solidFill>
              </a:rPr>
              <a:t>???</a:t>
            </a:r>
          </a:p>
          <a:p>
            <a:pPr lvl="1" eaLnBrk="1" hangingPunct="1"/>
            <a:endParaRPr lang="en-US" altLang="en-US" sz="2000" b="1">
              <a:solidFill>
                <a:schemeClr val="accent2"/>
              </a:solidFill>
            </a:endParaRPr>
          </a:p>
          <a:p>
            <a:pPr lvl="1" eaLnBrk="1" hangingPunct="1"/>
            <a:r>
              <a:rPr lang="en-US" altLang="en-US" sz="2000" b="1">
                <a:solidFill>
                  <a:schemeClr val="accent2"/>
                </a:solidFill>
              </a:rPr>
              <a:t>access-list 2 deny host 10.1.2.1</a:t>
            </a:r>
          </a:p>
          <a:p>
            <a:pPr lvl="1" eaLnBrk="1" hangingPunct="1"/>
            <a:r>
              <a:rPr lang="en-US" altLang="en-US" sz="2000" b="1">
                <a:solidFill>
                  <a:schemeClr val="accent2"/>
                </a:solidFill>
              </a:rPr>
              <a:t>access-list 2 permit any</a:t>
            </a:r>
          </a:p>
          <a:p>
            <a:pPr lvl="1" eaLnBrk="1" hangingPunct="1"/>
            <a:endParaRPr lang="en-US" altLang="en-US" sz="2000" b="1">
              <a:solidFill>
                <a:schemeClr val="accent2"/>
              </a:solidFill>
            </a:endParaRPr>
          </a:p>
          <a:p>
            <a:pPr lvl="1" eaLnBrk="1" hangingPunct="1"/>
            <a:r>
              <a:rPr lang="en-US" altLang="en-US" sz="2000" b="1">
                <a:solidFill>
                  <a:schemeClr val="accent2"/>
                </a:solidFill>
              </a:rPr>
              <a:t>access-list 2 deny 10.1.2.1 0.0.0.0</a:t>
            </a:r>
          </a:p>
          <a:p>
            <a:pPr lvl="1" eaLnBrk="1" hangingPunct="1"/>
            <a:r>
              <a:rPr lang="en-US" altLang="en-US" sz="2000" b="1">
                <a:solidFill>
                  <a:schemeClr val="accent2"/>
                </a:solidFill>
              </a:rPr>
              <a:t>access-list 2 permit 0.0.0.0 255.255.255.255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a:extLst>
              <a:ext uri="{FF2B5EF4-FFF2-40B4-BE49-F238E27FC236}">
                <a16:creationId xmlns:a16="http://schemas.microsoft.com/office/drawing/2014/main" id="{70D99AF0-B5BA-4E4A-AFA2-E1A14A4FC6FE}"/>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pic>
        <p:nvPicPr>
          <p:cNvPr id="7171" name="Picture 2" descr="IP-VLSM-Diagram">
            <a:extLst>
              <a:ext uri="{FF2B5EF4-FFF2-40B4-BE49-F238E27FC236}">
                <a16:creationId xmlns:a16="http://schemas.microsoft.com/office/drawing/2014/main" id="{E5663ED0-3B1E-417F-AC48-B53EDB2FD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00138"/>
            <a:ext cx="899160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3">
            <a:extLst>
              <a:ext uri="{FF2B5EF4-FFF2-40B4-BE49-F238E27FC236}">
                <a16:creationId xmlns:a16="http://schemas.microsoft.com/office/drawing/2014/main" id="{2BC33B52-BDE0-4393-9688-9DA6FC63DB2A}"/>
              </a:ext>
            </a:extLst>
          </p:cNvPr>
          <p:cNvSpPr>
            <a:spLocks noGrp="1" noChangeArrowheads="1"/>
          </p:cNvSpPr>
          <p:nvPr>
            <p:ph type="title"/>
          </p:nvPr>
        </p:nvSpPr>
        <p:spPr/>
        <p:txBody>
          <a:bodyPr/>
          <a:lstStyle/>
          <a:p>
            <a:pPr eaLnBrk="1" hangingPunct="1"/>
            <a:r>
              <a:rPr lang="en-US" altLang="en-US"/>
              <a:t>IP Address Depletion</a:t>
            </a:r>
          </a:p>
        </p:txBody>
      </p:sp>
      <p:sp>
        <p:nvSpPr>
          <p:cNvPr id="7173" name="Rectangle 4">
            <a:extLst>
              <a:ext uri="{FF2B5EF4-FFF2-40B4-BE49-F238E27FC236}">
                <a16:creationId xmlns:a16="http://schemas.microsoft.com/office/drawing/2014/main" id="{574411C3-2602-4517-96BF-42552A6552AE}"/>
              </a:ext>
            </a:extLst>
          </p:cNvPr>
          <p:cNvSpPr>
            <a:spLocks noGrp="1" noChangeArrowheads="1"/>
          </p:cNvSpPr>
          <p:nvPr>
            <p:ph type="body" idx="1"/>
          </p:nvPr>
        </p:nvSpPr>
        <p:spPr>
          <a:xfrm>
            <a:off x="457200" y="5791200"/>
            <a:ext cx="8229600" cy="304800"/>
          </a:xfrm>
        </p:spPr>
        <p:txBody>
          <a:bodyPr/>
          <a:lstStyle/>
          <a:p>
            <a:pPr algn="ctr" eaLnBrk="1" hangingPunct="1">
              <a:lnSpc>
                <a:spcPct val="80000"/>
              </a:lnSpc>
              <a:buFontTx/>
              <a:buNone/>
            </a:pPr>
            <a:r>
              <a:rPr lang="en-US" altLang="en-US" sz="1600"/>
              <a:t>Source: http://www.more.net/technical/netserv/tcpip/IP-VLSM-Diagram.html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a:extLst>
              <a:ext uri="{FF2B5EF4-FFF2-40B4-BE49-F238E27FC236}">
                <a16:creationId xmlns:a16="http://schemas.microsoft.com/office/drawing/2014/main" id="{AD4AE571-991F-45EC-AAF8-A7708A90A858}"/>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34819" name="Rectangle 2">
            <a:extLst>
              <a:ext uri="{FF2B5EF4-FFF2-40B4-BE49-F238E27FC236}">
                <a16:creationId xmlns:a16="http://schemas.microsoft.com/office/drawing/2014/main" id="{D5A058FE-E64E-4FB7-9967-87EE19A067C0}"/>
              </a:ext>
            </a:extLst>
          </p:cNvPr>
          <p:cNvSpPr>
            <a:spLocks noGrp="1" noChangeArrowheads="1"/>
          </p:cNvSpPr>
          <p:nvPr>
            <p:ph type="title"/>
          </p:nvPr>
        </p:nvSpPr>
        <p:spPr/>
        <p:txBody>
          <a:bodyPr/>
          <a:lstStyle/>
          <a:p>
            <a:pPr eaLnBrk="1" hangingPunct="1"/>
            <a:r>
              <a:rPr lang="en-US" altLang="en-US"/>
              <a:t>Standard ACLs</a:t>
            </a:r>
          </a:p>
        </p:txBody>
      </p:sp>
      <p:sp>
        <p:nvSpPr>
          <p:cNvPr id="34820" name="Rectangle 3">
            <a:extLst>
              <a:ext uri="{FF2B5EF4-FFF2-40B4-BE49-F238E27FC236}">
                <a16:creationId xmlns:a16="http://schemas.microsoft.com/office/drawing/2014/main" id="{50963205-2739-4789-B8A7-BE8E6FB4DFE6}"/>
              </a:ext>
            </a:extLst>
          </p:cNvPr>
          <p:cNvSpPr>
            <a:spLocks noGrp="1" noChangeArrowheads="1"/>
          </p:cNvSpPr>
          <p:nvPr>
            <p:ph type="body" idx="1"/>
          </p:nvPr>
        </p:nvSpPr>
        <p:spPr/>
        <p:txBody>
          <a:bodyPr/>
          <a:lstStyle/>
          <a:p>
            <a:pPr eaLnBrk="1" hangingPunct="1"/>
            <a:r>
              <a:rPr lang="en-US" altLang="en-US" sz="2400"/>
              <a:t>Hosts on subnet 10.1.3.0 /24 not allowed to visit subnet 10.1.2.0 /24</a:t>
            </a:r>
          </a:p>
          <a:p>
            <a:pPr eaLnBrk="1" hangingPunct="1"/>
            <a:endParaRPr lang="en-US" altLang="en-US" sz="2400"/>
          </a:p>
          <a:p>
            <a:pPr lvl="1" eaLnBrk="1" hangingPunct="1"/>
            <a:r>
              <a:rPr lang="en-US" altLang="en-US" sz="2000" b="1">
                <a:solidFill>
                  <a:schemeClr val="accent2"/>
                </a:solidFill>
              </a:rPr>
              <a:t>interface </a:t>
            </a:r>
            <a:r>
              <a:rPr lang="en-US" altLang="en-US" sz="2000" b="1">
                <a:solidFill>
                  <a:srgbClr val="FF0000"/>
                </a:solidFill>
              </a:rPr>
              <a:t>???????</a:t>
            </a:r>
          </a:p>
          <a:p>
            <a:pPr lvl="1" eaLnBrk="1" hangingPunct="1"/>
            <a:r>
              <a:rPr lang="en-US" altLang="en-US" sz="2000" b="1">
                <a:solidFill>
                  <a:schemeClr val="accent2"/>
                </a:solidFill>
              </a:rPr>
              <a:t>ip access-group 2 </a:t>
            </a:r>
            <a:r>
              <a:rPr lang="en-US" altLang="en-US" sz="2000" b="1">
                <a:solidFill>
                  <a:srgbClr val="FF0000"/>
                </a:solidFill>
              </a:rPr>
              <a:t>???</a:t>
            </a:r>
          </a:p>
          <a:p>
            <a:pPr lvl="1" eaLnBrk="1" hangingPunct="1"/>
            <a:endParaRPr lang="en-US" altLang="en-US" sz="2000" b="1">
              <a:solidFill>
                <a:schemeClr val="accent2"/>
              </a:solidFill>
            </a:endParaRPr>
          </a:p>
          <a:p>
            <a:pPr lvl="1" eaLnBrk="1" hangingPunct="1"/>
            <a:r>
              <a:rPr lang="en-US" altLang="en-US" sz="2000" b="1">
                <a:solidFill>
                  <a:schemeClr val="accent2"/>
                </a:solidFill>
              </a:rPr>
              <a:t>access-list 3 deny 10.1.3.0 0.0.0.255</a:t>
            </a:r>
          </a:p>
          <a:p>
            <a:pPr lvl="1" eaLnBrk="1" hangingPunct="1"/>
            <a:r>
              <a:rPr lang="en-US" altLang="en-US" sz="2000" b="1">
                <a:solidFill>
                  <a:schemeClr val="accent2"/>
                </a:solidFill>
              </a:rPr>
              <a:t>access-list 3 permit any</a:t>
            </a:r>
          </a:p>
          <a:p>
            <a:pPr lvl="1" eaLnBrk="1" hangingPunct="1"/>
            <a:endParaRPr lang="en-US" altLang="en-US" sz="2000" b="1">
              <a:solidFill>
                <a:schemeClr val="accent2"/>
              </a:solidFill>
            </a:endParaRPr>
          </a:p>
          <a:p>
            <a:pPr eaLnBrk="1" hangingPunct="1"/>
            <a:r>
              <a:rPr lang="en-US" altLang="en-US" sz="2400"/>
              <a:t>Remember:  Consider link failures, route re-convergence, blocking more than necessary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a:extLst>
              <a:ext uri="{FF2B5EF4-FFF2-40B4-BE49-F238E27FC236}">
                <a16:creationId xmlns:a16="http://schemas.microsoft.com/office/drawing/2014/main" id="{0136D609-E9E6-425B-A321-C9D6CA009371}"/>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35843" name="Rectangle 2">
            <a:extLst>
              <a:ext uri="{FF2B5EF4-FFF2-40B4-BE49-F238E27FC236}">
                <a16:creationId xmlns:a16="http://schemas.microsoft.com/office/drawing/2014/main" id="{87C3D3DD-25B4-4C91-A260-B174712DA781}"/>
              </a:ext>
            </a:extLst>
          </p:cNvPr>
          <p:cNvSpPr>
            <a:spLocks noGrp="1" noChangeArrowheads="1"/>
          </p:cNvSpPr>
          <p:nvPr>
            <p:ph type="title"/>
          </p:nvPr>
        </p:nvSpPr>
        <p:spPr/>
        <p:txBody>
          <a:bodyPr/>
          <a:lstStyle/>
          <a:p>
            <a:pPr eaLnBrk="1" hangingPunct="1"/>
            <a:r>
              <a:rPr lang="en-US" altLang="en-US"/>
              <a:t>Extended ACLs</a:t>
            </a:r>
          </a:p>
        </p:txBody>
      </p:sp>
      <p:sp>
        <p:nvSpPr>
          <p:cNvPr id="35844" name="Rectangle 3">
            <a:extLst>
              <a:ext uri="{FF2B5EF4-FFF2-40B4-BE49-F238E27FC236}">
                <a16:creationId xmlns:a16="http://schemas.microsoft.com/office/drawing/2014/main" id="{B123D2FA-9B74-407E-86AC-C7AAF89E7BD6}"/>
              </a:ext>
            </a:extLst>
          </p:cNvPr>
          <p:cNvSpPr>
            <a:spLocks noGrp="1" noChangeArrowheads="1"/>
          </p:cNvSpPr>
          <p:nvPr>
            <p:ph type="body" idx="1"/>
          </p:nvPr>
        </p:nvSpPr>
        <p:spPr/>
        <p:txBody>
          <a:bodyPr/>
          <a:lstStyle/>
          <a:p>
            <a:pPr eaLnBrk="1" hangingPunct="1"/>
            <a:r>
              <a:rPr lang="en-US" altLang="en-US" sz="2400"/>
              <a:t>Can filter on basis of Source IP, destination IP, Source Port &amp; Destination Port and others</a:t>
            </a:r>
          </a:p>
          <a:p>
            <a:pPr eaLnBrk="1" hangingPunct="1"/>
            <a:endParaRPr lang="en-US" altLang="en-US" sz="2400"/>
          </a:p>
        </p:txBody>
      </p:sp>
      <p:pic>
        <p:nvPicPr>
          <p:cNvPr id="35845" name="Picture 4" descr="IPHeader">
            <a:extLst>
              <a:ext uri="{FF2B5EF4-FFF2-40B4-BE49-F238E27FC236}">
                <a16:creationId xmlns:a16="http://schemas.microsoft.com/office/drawing/2014/main" id="{017F0726-D97C-4B6E-8985-4B23A38A72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90800"/>
            <a:ext cx="3983038"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5" descr="TCPHeader">
            <a:extLst>
              <a:ext uri="{FF2B5EF4-FFF2-40B4-BE49-F238E27FC236}">
                <a16:creationId xmlns:a16="http://schemas.microsoft.com/office/drawing/2014/main" id="{571DE36B-4A4A-44EC-A3CF-E709F48279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590800"/>
            <a:ext cx="3525838"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6" descr="UDPHeader">
            <a:extLst>
              <a:ext uri="{FF2B5EF4-FFF2-40B4-BE49-F238E27FC236}">
                <a16:creationId xmlns:a16="http://schemas.microsoft.com/office/drawing/2014/main" id="{4A85C671-8EB6-4B4F-96BF-0A6AC5DA77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5029200"/>
            <a:ext cx="3527425"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a:extLst>
              <a:ext uri="{FF2B5EF4-FFF2-40B4-BE49-F238E27FC236}">
                <a16:creationId xmlns:a16="http://schemas.microsoft.com/office/drawing/2014/main" id="{A7D68D46-A7E4-4184-84AC-DBF0907EDF7C}"/>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36867" name="Rectangle 2">
            <a:extLst>
              <a:ext uri="{FF2B5EF4-FFF2-40B4-BE49-F238E27FC236}">
                <a16:creationId xmlns:a16="http://schemas.microsoft.com/office/drawing/2014/main" id="{EB342B02-6895-47D4-9626-77B807DAFE29}"/>
              </a:ext>
            </a:extLst>
          </p:cNvPr>
          <p:cNvSpPr>
            <a:spLocks noGrp="1" noChangeArrowheads="1"/>
          </p:cNvSpPr>
          <p:nvPr>
            <p:ph type="title"/>
          </p:nvPr>
        </p:nvSpPr>
        <p:spPr/>
        <p:txBody>
          <a:bodyPr/>
          <a:lstStyle/>
          <a:p>
            <a:pPr eaLnBrk="1" hangingPunct="1"/>
            <a:r>
              <a:rPr lang="en-US" altLang="en-US"/>
              <a:t>Extended ACLs</a:t>
            </a:r>
          </a:p>
        </p:txBody>
      </p:sp>
      <p:sp>
        <p:nvSpPr>
          <p:cNvPr id="36868" name="Rectangle 3">
            <a:extLst>
              <a:ext uri="{FF2B5EF4-FFF2-40B4-BE49-F238E27FC236}">
                <a16:creationId xmlns:a16="http://schemas.microsoft.com/office/drawing/2014/main" id="{400954F6-7993-434B-83A0-11845A0E3674}"/>
              </a:ext>
            </a:extLst>
          </p:cNvPr>
          <p:cNvSpPr>
            <a:spLocks noGrp="1" noChangeArrowheads="1"/>
          </p:cNvSpPr>
          <p:nvPr>
            <p:ph type="body" idx="1"/>
          </p:nvPr>
        </p:nvSpPr>
        <p:spPr/>
        <p:txBody>
          <a:bodyPr/>
          <a:lstStyle/>
          <a:p>
            <a:pPr eaLnBrk="1" hangingPunct="1"/>
            <a:r>
              <a:rPr lang="en-US" altLang="en-US" sz="2400"/>
              <a:t>EACLs are enabled on a specific interface for both inbound and outbound traffic</a:t>
            </a:r>
          </a:p>
          <a:p>
            <a:pPr eaLnBrk="1" hangingPunct="1"/>
            <a:r>
              <a:rPr lang="en-US" altLang="en-US" sz="2400"/>
              <a:t>IOS searches for a match statement sequentially</a:t>
            </a:r>
          </a:p>
          <a:p>
            <a:pPr eaLnBrk="1" hangingPunct="1"/>
            <a:r>
              <a:rPr lang="en-US" altLang="en-US" sz="2400"/>
              <a:t>First match stops the search and an action is taken</a:t>
            </a:r>
          </a:p>
          <a:p>
            <a:pPr eaLnBrk="1" hangingPunct="1"/>
            <a:r>
              <a:rPr lang="en-US" altLang="en-US" sz="2400"/>
              <a:t>Implicit Deny rule is still applicable</a:t>
            </a:r>
          </a:p>
          <a:p>
            <a:pPr eaLnBrk="1" hangingPunct="1"/>
            <a:r>
              <a:rPr lang="en-US" altLang="en-US" sz="2400"/>
              <a:t>ACL numbering ranges 100-199 and 200-2699</a:t>
            </a:r>
          </a:p>
          <a:p>
            <a:pPr eaLnBrk="1" hangingPunct="1"/>
            <a:endParaRPr lang="en-US" altLang="en-US" sz="2400"/>
          </a:p>
          <a:p>
            <a:pPr eaLnBrk="1" hangingPunct="1"/>
            <a:endParaRPr lang="en-US" alt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a:extLst>
              <a:ext uri="{FF2B5EF4-FFF2-40B4-BE49-F238E27FC236}">
                <a16:creationId xmlns:a16="http://schemas.microsoft.com/office/drawing/2014/main" id="{90F357A8-7D62-47D3-93C0-6D663033F834}"/>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37891" name="Rectangle 2">
            <a:extLst>
              <a:ext uri="{FF2B5EF4-FFF2-40B4-BE49-F238E27FC236}">
                <a16:creationId xmlns:a16="http://schemas.microsoft.com/office/drawing/2014/main" id="{0653466C-0B72-4AA0-9ACB-F7EA461D13AC}"/>
              </a:ext>
            </a:extLst>
          </p:cNvPr>
          <p:cNvSpPr>
            <a:spLocks noGrp="1" noChangeArrowheads="1"/>
          </p:cNvSpPr>
          <p:nvPr>
            <p:ph type="title"/>
          </p:nvPr>
        </p:nvSpPr>
        <p:spPr/>
        <p:txBody>
          <a:bodyPr/>
          <a:lstStyle/>
          <a:p>
            <a:pPr eaLnBrk="1" hangingPunct="1"/>
            <a:r>
              <a:rPr lang="en-US" altLang="en-US"/>
              <a:t>Extended ACLs</a:t>
            </a:r>
          </a:p>
        </p:txBody>
      </p:sp>
      <p:sp>
        <p:nvSpPr>
          <p:cNvPr id="37892" name="Rectangle 3">
            <a:extLst>
              <a:ext uri="{FF2B5EF4-FFF2-40B4-BE49-F238E27FC236}">
                <a16:creationId xmlns:a16="http://schemas.microsoft.com/office/drawing/2014/main" id="{BFF0601E-6FDC-4E6C-853C-E7BA36121FEA}"/>
              </a:ext>
            </a:extLst>
          </p:cNvPr>
          <p:cNvSpPr>
            <a:spLocks noGrp="1" noChangeArrowheads="1"/>
          </p:cNvSpPr>
          <p:nvPr>
            <p:ph type="body" idx="1"/>
          </p:nvPr>
        </p:nvSpPr>
        <p:spPr/>
        <p:txBody>
          <a:bodyPr/>
          <a:lstStyle/>
          <a:p>
            <a:pPr eaLnBrk="1" hangingPunct="1"/>
            <a:r>
              <a:rPr lang="en-US" altLang="en-US" sz="2400" b="1"/>
              <a:t>Extended Access Lists commands</a:t>
            </a:r>
          </a:p>
          <a:p>
            <a:pPr lvl="1" eaLnBrk="1" hangingPunct="1"/>
            <a:r>
              <a:rPr lang="en-US" altLang="en-US" sz="1800" b="1"/>
              <a:t>access-list</a:t>
            </a:r>
            <a:r>
              <a:rPr lang="en-US" altLang="en-US" sz="1800"/>
              <a:t> </a:t>
            </a:r>
            <a:r>
              <a:rPr lang="en-US" altLang="en-US" sz="1800" i="1"/>
              <a:t>acl_number action source (IP/SPort) destination (IP/DPort)</a:t>
            </a:r>
          </a:p>
          <a:p>
            <a:pPr eaLnBrk="1" hangingPunct="1"/>
            <a:endParaRPr lang="en-US" altLang="en-US" sz="2000" i="1"/>
          </a:p>
          <a:p>
            <a:pPr eaLnBrk="1" hangingPunct="1"/>
            <a:r>
              <a:rPr lang="en-US" altLang="en-US" sz="2000" i="1"/>
              <a:t>access-list 101 deny ip any host 10.1.1.1</a:t>
            </a:r>
          </a:p>
          <a:p>
            <a:pPr eaLnBrk="1" hangingPunct="1"/>
            <a:endParaRPr lang="en-US" altLang="en-US" sz="2000" i="1"/>
          </a:p>
          <a:p>
            <a:pPr eaLnBrk="1" hangingPunct="1"/>
            <a:r>
              <a:rPr lang="en-US" altLang="en-US" sz="2000" i="1"/>
              <a:t>access-list 101 deny tcp any gt 1023 host 10.1.1.1 eq 23</a:t>
            </a:r>
          </a:p>
          <a:p>
            <a:pPr eaLnBrk="1" hangingPunct="1"/>
            <a:endParaRPr lang="en-US" altLang="en-US" sz="2000" i="1"/>
          </a:p>
          <a:p>
            <a:pPr eaLnBrk="1" hangingPunct="1"/>
            <a:r>
              <a:rPr lang="en-US" altLang="en-US" sz="2000" i="1"/>
              <a:t>access-list 101 deny tcp any host 10.1.1.1 eq 23</a:t>
            </a:r>
          </a:p>
          <a:p>
            <a:pPr eaLnBrk="1" hangingPunct="1"/>
            <a:endParaRPr lang="en-US" altLang="en-US" sz="2000" i="1"/>
          </a:p>
          <a:p>
            <a:pPr eaLnBrk="1" hangingPunct="1"/>
            <a:r>
              <a:rPr lang="en-US" altLang="en-US" sz="2000" i="1"/>
              <a:t>access-list 101 deny tcp any host 10.1.1.1 eq telnet</a:t>
            </a:r>
          </a:p>
          <a:p>
            <a:pPr eaLnBrk="1" hangingPunct="1"/>
            <a:endParaRPr lang="en-US" altLang="en-US" sz="2000" i="1"/>
          </a:p>
          <a:p>
            <a:pPr eaLnBrk="1" hangingPunct="1"/>
            <a:r>
              <a:rPr lang="en-US" altLang="en-US" sz="2000" i="1"/>
              <a:t>access-list 101 deny udp 1.0.0.0 0.255.255.255 lt 1023 any</a:t>
            </a:r>
          </a:p>
          <a:p>
            <a:pPr eaLnBrk="1" hangingPunct="1"/>
            <a:endParaRPr lang="en-US" altLang="en-US" sz="2000" i="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a:extLst>
              <a:ext uri="{FF2B5EF4-FFF2-40B4-BE49-F238E27FC236}">
                <a16:creationId xmlns:a16="http://schemas.microsoft.com/office/drawing/2014/main" id="{4BAF40A3-CFCE-466A-B097-EB5CC096D2FE}"/>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38915" name="Rectangle 2">
            <a:extLst>
              <a:ext uri="{FF2B5EF4-FFF2-40B4-BE49-F238E27FC236}">
                <a16:creationId xmlns:a16="http://schemas.microsoft.com/office/drawing/2014/main" id="{F5A90226-E98A-4021-9F64-C3BE6154F7F8}"/>
              </a:ext>
            </a:extLst>
          </p:cNvPr>
          <p:cNvSpPr>
            <a:spLocks noGrp="1" noChangeArrowheads="1"/>
          </p:cNvSpPr>
          <p:nvPr>
            <p:ph type="title"/>
          </p:nvPr>
        </p:nvSpPr>
        <p:spPr/>
        <p:txBody>
          <a:bodyPr/>
          <a:lstStyle/>
          <a:p>
            <a:pPr eaLnBrk="1" hangingPunct="1"/>
            <a:r>
              <a:rPr lang="en-US" altLang="en-US"/>
              <a:t>Extended ACLs</a:t>
            </a:r>
          </a:p>
        </p:txBody>
      </p:sp>
      <p:pic>
        <p:nvPicPr>
          <p:cNvPr id="38916" name="Picture 3" descr="ACL04">
            <a:extLst>
              <a:ext uri="{FF2B5EF4-FFF2-40B4-BE49-F238E27FC236}">
                <a16:creationId xmlns:a16="http://schemas.microsoft.com/office/drawing/2014/main" id="{01FA7606-C83C-4F2A-99F1-BFC8533AA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8643938"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 Box 4">
            <a:extLst>
              <a:ext uri="{FF2B5EF4-FFF2-40B4-BE49-F238E27FC236}">
                <a16:creationId xmlns:a16="http://schemas.microsoft.com/office/drawing/2014/main" id="{94896ED1-A062-412A-80F7-25AD1C25F2C4}"/>
              </a:ext>
            </a:extLst>
          </p:cNvPr>
          <p:cNvSpPr txBox="1">
            <a:spLocks noChangeArrowheads="1"/>
          </p:cNvSpPr>
          <p:nvPr/>
        </p:nvSpPr>
        <p:spPr bwMode="auto">
          <a:xfrm>
            <a:off x="8137525" y="224631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A</a:t>
            </a:r>
          </a:p>
        </p:txBody>
      </p:sp>
      <p:sp>
        <p:nvSpPr>
          <p:cNvPr id="38918" name="Text Box 5">
            <a:extLst>
              <a:ext uri="{FF2B5EF4-FFF2-40B4-BE49-F238E27FC236}">
                <a16:creationId xmlns:a16="http://schemas.microsoft.com/office/drawing/2014/main" id="{E986F47E-FE8A-4F19-9123-5D7080FFEA47}"/>
              </a:ext>
            </a:extLst>
          </p:cNvPr>
          <p:cNvSpPr txBox="1">
            <a:spLocks noChangeArrowheads="1"/>
          </p:cNvSpPr>
          <p:nvPr/>
        </p:nvSpPr>
        <p:spPr bwMode="auto">
          <a:xfrm>
            <a:off x="8213725" y="468471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B</a:t>
            </a:r>
          </a:p>
        </p:txBody>
      </p:sp>
      <p:sp>
        <p:nvSpPr>
          <p:cNvPr id="38919" name="Text Box 6">
            <a:extLst>
              <a:ext uri="{FF2B5EF4-FFF2-40B4-BE49-F238E27FC236}">
                <a16:creationId xmlns:a16="http://schemas.microsoft.com/office/drawing/2014/main" id="{32DB2E55-F902-473A-B411-A09756D19CB9}"/>
              </a:ext>
            </a:extLst>
          </p:cNvPr>
          <p:cNvSpPr txBox="1">
            <a:spLocks noChangeArrowheads="1"/>
          </p:cNvSpPr>
          <p:nvPr/>
        </p:nvSpPr>
        <p:spPr bwMode="auto">
          <a:xfrm>
            <a:off x="7451725" y="544671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C</a:t>
            </a:r>
          </a:p>
        </p:txBody>
      </p:sp>
      <p:sp>
        <p:nvSpPr>
          <p:cNvPr id="38920" name="Text Box 7">
            <a:extLst>
              <a:ext uri="{FF2B5EF4-FFF2-40B4-BE49-F238E27FC236}">
                <a16:creationId xmlns:a16="http://schemas.microsoft.com/office/drawing/2014/main" id="{7C42C08A-BE30-4EB1-A041-14E4E783FBAF}"/>
              </a:ext>
            </a:extLst>
          </p:cNvPr>
          <p:cNvSpPr txBox="1">
            <a:spLocks noChangeArrowheads="1"/>
          </p:cNvSpPr>
          <p:nvPr/>
        </p:nvSpPr>
        <p:spPr bwMode="auto">
          <a:xfrm>
            <a:off x="6003925" y="552291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D</a:t>
            </a:r>
          </a:p>
        </p:txBody>
      </p:sp>
      <p:sp>
        <p:nvSpPr>
          <p:cNvPr id="38921" name="Text Box 8">
            <a:extLst>
              <a:ext uri="{FF2B5EF4-FFF2-40B4-BE49-F238E27FC236}">
                <a16:creationId xmlns:a16="http://schemas.microsoft.com/office/drawing/2014/main" id="{6C214966-69DD-4316-B655-4A5DED1E2CC7}"/>
              </a:ext>
            </a:extLst>
          </p:cNvPr>
          <p:cNvSpPr txBox="1">
            <a:spLocks noChangeArrowheads="1"/>
          </p:cNvSpPr>
          <p:nvPr/>
        </p:nvSpPr>
        <p:spPr bwMode="auto">
          <a:xfrm>
            <a:off x="1889125" y="4532313"/>
            <a:ext cx="164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10.10.30.0 /24</a:t>
            </a:r>
          </a:p>
        </p:txBody>
      </p:sp>
      <p:sp>
        <p:nvSpPr>
          <p:cNvPr id="38922" name="Text Box 9">
            <a:extLst>
              <a:ext uri="{FF2B5EF4-FFF2-40B4-BE49-F238E27FC236}">
                <a16:creationId xmlns:a16="http://schemas.microsoft.com/office/drawing/2014/main" id="{C5A59555-0DE8-47D8-A512-1340406863E4}"/>
              </a:ext>
            </a:extLst>
          </p:cNvPr>
          <p:cNvSpPr txBox="1">
            <a:spLocks noChangeArrowheads="1"/>
          </p:cNvSpPr>
          <p:nvPr/>
        </p:nvSpPr>
        <p:spPr bwMode="auto">
          <a:xfrm>
            <a:off x="6232525" y="1560513"/>
            <a:ext cx="158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10.10.10.0/24</a:t>
            </a:r>
          </a:p>
        </p:txBody>
      </p:sp>
      <p:sp>
        <p:nvSpPr>
          <p:cNvPr id="38923" name="Text Box 10">
            <a:extLst>
              <a:ext uri="{FF2B5EF4-FFF2-40B4-BE49-F238E27FC236}">
                <a16:creationId xmlns:a16="http://schemas.microsoft.com/office/drawing/2014/main" id="{B67CA8A3-DEFB-4BF9-AFCA-242941395833}"/>
              </a:ext>
            </a:extLst>
          </p:cNvPr>
          <p:cNvSpPr txBox="1">
            <a:spLocks noChangeArrowheads="1"/>
          </p:cNvSpPr>
          <p:nvPr/>
        </p:nvSpPr>
        <p:spPr bwMode="auto">
          <a:xfrm>
            <a:off x="6384925" y="3236913"/>
            <a:ext cx="158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10.10.20.0/24</a:t>
            </a:r>
          </a:p>
        </p:txBody>
      </p:sp>
      <p:sp>
        <p:nvSpPr>
          <p:cNvPr id="38924" name="Text Box 11">
            <a:extLst>
              <a:ext uri="{FF2B5EF4-FFF2-40B4-BE49-F238E27FC236}">
                <a16:creationId xmlns:a16="http://schemas.microsoft.com/office/drawing/2014/main" id="{BEC4D31A-407A-4C8F-B9A8-B5E9086E1B71}"/>
              </a:ext>
            </a:extLst>
          </p:cNvPr>
          <p:cNvSpPr txBox="1">
            <a:spLocks noChangeArrowheads="1"/>
          </p:cNvSpPr>
          <p:nvPr/>
        </p:nvSpPr>
        <p:spPr bwMode="auto">
          <a:xfrm>
            <a:off x="228600" y="3429000"/>
            <a:ext cx="11414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b="1"/>
              <a:t>WEB SERVER 2</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a:extLst>
              <a:ext uri="{FF2B5EF4-FFF2-40B4-BE49-F238E27FC236}">
                <a16:creationId xmlns:a16="http://schemas.microsoft.com/office/drawing/2014/main" id="{B7AFBF48-C173-4C9E-99EE-03AC7000590F}"/>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39939" name="Rectangle 2">
            <a:extLst>
              <a:ext uri="{FF2B5EF4-FFF2-40B4-BE49-F238E27FC236}">
                <a16:creationId xmlns:a16="http://schemas.microsoft.com/office/drawing/2014/main" id="{E7B44A3F-13CA-48F3-B5BE-34986BB1765C}"/>
              </a:ext>
            </a:extLst>
          </p:cNvPr>
          <p:cNvSpPr>
            <a:spLocks noGrp="1" noChangeArrowheads="1"/>
          </p:cNvSpPr>
          <p:nvPr>
            <p:ph type="title"/>
          </p:nvPr>
        </p:nvSpPr>
        <p:spPr/>
        <p:txBody>
          <a:bodyPr/>
          <a:lstStyle/>
          <a:p>
            <a:pPr eaLnBrk="1" hangingPunct="1"/>
            <a:r>
              <a:rPr lang="en-US" altLang="en-US"/>
              <a:t>Extended ACLs</a:t>
            </a:r>
          </a:p>
        </p:txBody>
      </p:sp>
      <p:sp>
        <p:nvSpPr>
          <p:cNvPr id="39940" name="Rectangle 3">
            <a:extLst>
              <a:ext uri="{FF2B5EF4-FFF2-40B4-BE49-F238E27FC236}">
                <a16:creationId xmlns:a16="http://schemas.microsoft.com/office/drawing/2014/main" id="{0B629B31-EFED-4641-8307-7085C040C4D9}"/>
              </a:ext>
            </a:extLst>
          </p:cNvPr>
          <p:cNvSpPr>
            <a:spLocks noGrp="1" noChangeArrowheads="1"/>
          </p:cNvSpPr>
          <p:nvPr>
            <p:ph type="body" idx="1"/>
          </p:nvPr>
        </p:nvSpPr>
        <p:spPr/>
        <p:txBody>
          <a:bodyPr/>
          <a:lstStyle/>
          <a:p>
            <a:pPr eaLnBrk="1" hangingPunct="1"/>
            <a:r>
              <a:rPr lang="en-US" altLang="en-US" sz="2000" b="1"/>
              <a:t>Don’t permit station A (10.1) to ftp files to server (30.2)</a:t>
            </a:r>
          </a:p>
          <a:p>
            <a:pPr eaLnBrk="1" hangingPunct="1"/>
            <a:r>
              <a:rPr lang="en-US" altLang="en-US" sz="2000" b="1"/>
              <a:t>Don’t permit station B (20.1) to visit our websites (30.1/30.2)</a:t>
            </a:r>
          </a:p>
          <a:p>
            <a:pPr eaLnBrk="1" hangingPunct="1"/>
            <a:endParaRPr lang="en-US" altLang="en-US" sz="2400"/>
          </a:p>
          <a:p>
            <a:pPr eaLnBrk="1" hangingPunct="1"/>
            <a:r>
              <a:rPr lang="en-US" altLang="en-US" sz="2000"/>
              <a:t>Which interface will you use? why?</a:t>
            </a:r>
          </a:p>
          <a:p>
            <a:pPr eaLnBrk="1" hangingPunct="1"/>
            <a:endParaRPr lang="en-US" altLang="en-US" sz="2000"/>
          </a:p>
          <a:p>
            <a:pPr eaLnBrk="1" hangingPunct="1"/>
            <a:r>
              <a:rPr lang="en-US" altLang="en-US" sz="2000" b="1">
                <a:solidFill>
                  <a:schemeClr val="accent2"/>
                </a:solidFill>
              </a:rPr>
              <a:t>access-list 101 deny tcp host 10.10.10.1 host 10.10.30.2 eq ftp</a:t>
            </a:r>
          </a:p>
          <a:p>
            <a:pPr eaLnBrk="1" hangingPunct="1"/>
            <a:r>
              <a:rPr lang="en-US" altLang="en-US" sz="2000" b="1">
                <a:solidFill>
                  <a:schemeClr val="accent2"/>
                </a:solidFill>
              </a:rPr>
              <a:t>access-list 101 deny tcp host 10.10.10.2 10.10.30.0 0.0.0.255 eq http</a:t>
            </a:r>
          </a:p>
          <a:p>
            <a:pPr eaLnBrk="1" hangingPunct="1"/>
            <a:r>
              <a:rPr lang="en-US" altLang="en-US" sz="2000" b="1">
                <a:solidFill>
                  <a:schemeClr val="accent2"/>
                </a:solidFill>
              </a:rPr>
              <a:t>access-list permit ip any any</a:t>
            </a:r>
          </a:p>
          <a:p>
            <a:pPr eaLnBrk="1" hangingPunct="1"/>
            <a:endParaRPr lang="en-US" altLang="en-US" sz="2000" b="1">
              <a:solidFill>
                <a:schemeClr val="accent2"/>
              </a:solidFill>
            </a:endParaRPr>
          </a:p>
          <a:p>
            <a:pPr eaLnBrk="1" hangingPunct="1"/>
            <a:r>
              <a:rPr lang="en-US" altLang="en-US" sz="2000" b="1">
                <a:solidFill>
                  <a:schemeClr val="accent2"/>
                </a:solidFill>
              </a:rPr>
              <a:t>access-list deny tcp host 10.10.10.2 10.10.30.0 0.0.0.255 eq ftp</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a:extLst>
              <a:ext uri="{FF2B5EF4-FFF2-40B4-BE49-F238E27FC236}">
                <a16:creationId xmlns:a16="http://schemas.microsoft.com/office/drawing/2014/main" id="{FAB1E0C2-6F09-4FDA-9A48-3BC082AA0079}"/>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40963" name="Rectangle 2">
            <a:extLst>
              <a:ext uri="{FF2B5EF4-FFF2-40B4-BE49-F238E27FC236}">
                <a16:creationId xmlns:a16="http://schemas.microsoft.com/office/drawing/2014/main" id="{16C72EB2-62FE-48E5-87F3-5543D36C03B7}"/>
              </a:ext>
            </a:extLst>
          </p:cNvPr>
          <p:cNvSpPr>
            <a:spLocks noGrp="1" noChangeArrowheads="1"/>
          </p:cNvSpPr>
          <p:nvPr>
            <p:ph type="title"/>
          </p:nvPr>
        </p:nvSpPr>
        <p:spPr/>
        <p:txBody>
          <a:bodyPr/>
          <a:lstStyle/>
          <a:p>
            <a:pPr eaLnBrk="1" hangingPunct="1"/>
            <a:r>
              <a:rPr lang="en-US" altLang="en-US"/>
              <a:t>Extended ACLs</a:t>
            </a:r>
          </a:p>
        </p:txBody>
      </p:sp>
      <p:pic>
        <p:nvPicPr>
          <p:cNvPr id="40964" name="Picture 3" descr="ACL03">
            <a:extLst>
              <a:ext uri="{FF2B5EF4-FFF2-40B4-BE49-F238E27FC236}">
                <a16:creationId xmlns:a16="http://schemas.microsoft.com/office/drawing/2014/main" id="{71B76B49-E235-4CF0-9093-0107EA08DB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447800"/>
            <a:ext cx="591502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4">
            <a:extLst>
              <a:ext uri="{FF2B5EF4-FFF2-40B4-BE49-F238E27FC236}">
                <a16:creationId xmlns:a16="http://schemas.microsoft.com/office/drawing/2014/main" id="{7ECD298E-F156-4BF2-A680-0B2AD2EA5CC3}"/>
              </a:ext>
            </a:extLst>
          </p:cNvPr>
          <p:cNvSpPr txBox="1">
            <a:spLocks noChangeArrowheads="1"/>
          </p:cNvSpPr>
          <p:nvPr/>
        </p:nvSpPr>
        <p:spPr bwMode="auto">
          <a:xfrm>
            <a:off x="1508125" y="4456113"/>
            <a:ext cx="1085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Router 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a:extLst>
              <a:ext uri="{FF2B5EF4-FFF2-40B4-BE49-F238E27FC236}">
                <a16:creationId xmlns:a16="http://schemas.microsoft.com/office/drawing/2014/main" id="{13AEE846-AEE5-4C20-A767-995E838F3AD2}"/>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41987" name="Rectangle 2">
            <a:extLst>
              <a:ext uri="{FF2B5EF4-FFF2-40B4-BE49-F238E27FC236}">
                <a16:creationId xmlns:a16="http://schemas.microsoft.com/office/drawing/2014/main" id="{B216F4A3-F3FF-43DD-BB00-B45CC9ACB3B0}"/>
              </a:ext>
            </a:extLst>
          </p:cNvPr>
          <p:cNvSpPr>
            <a:spLocks noGrp="1" noChangeArrowheads="1"/>
          </p:cNvSpPr>
          <p:nvPr>
            <p:ph type="title"/>
          </p:nvPr>
        </p:nvSpPr>
        <p:spPr/>
        <p:txBody>
          <a:bodyPr/>
          <a:lstStyle/>
          <a:p>
            <a:pPr eaLnBrk="1" hangingPunct="1"/>
            <a:r>
              <a:rPr lang="en-US" altLang="en-US"/>
              <a:t>Extended ACLs</a:t>
            </a:r>
          </a:p>
        </p:txBody>
      </p:sp>
      <p:sp>
        <p:nvSpPr>
          <p:cNvPr id="41988" name="Rectangle 3">
            <a:extLst>
              <a:ext uri="{FF2B5EF4-FFF2-40B4-BE49-F238E27FC236}">
                <a16:creationId xmlns:a16="http://schemas.microsoft.com/office/drawing/2014/main" id="{DF2330C0-91CC-4EDA-81E2-758C95052C82}"/>
              </a:ext>
            </a:extLst>
          </p:cNvPr>
          <p:cNvSpPr>
            <a:spLocks noGrp="1" noChangeArrowheads="1"/>
          </p:cNvSpPr>
          <p:nvPr>
            <p:ph type="body" idx="1"/>
          </p:nvPr>
        </p:nvSpPr>
        <p:spPr/>
        <p:txBody>
          <a:bodyPr/>
          <a:lstStyle/>
          <a:p>
            <a:pPr eaLnBrk="1" hangingPunct="1"/>
            <a:r>
              <a:rPr lang="en-US" altLang="en-US" sz="2000"/>
              <a:t>10.1.2.1 not allowed to visit 10.1.1.0 /24</a:t>
            </a:r>
          </a:p>
          <a:p>
            <a:pPr eaLnBrk="1" hangingPunct="1"/>
            <a:r>
              <a:rPr lang="en-US" altLang="en-US" sz="2000"/>
              <a:t>Hosts on subnet 10.1.3.0 /24 not allowed to visit subnet 10.1.2.0 /24</a:t>
            </a:r>
          </a:p>
          <a:p>
            <a:pPr eaLnBrk="1" hangingPunct="1"/>
            <a:r>
              <a:rPr lang="en-US" altLang="en-US" sz="2000"/>
              <a:t>In router A</a:t>
            </a:r>
          </a:p>
          <a:p>
            <a:pPr lvl="1" eaLnBrk="1" hangingPunct="1"/>
            <a:r>
              <a:rPr lang="en-US" altLang="en-US" sz="1800"/>
              <a:t>interface Ethernet 0</a:t>
            </a:r>
          </a:p>
          <a:p>
            <a:pPr lvl="1" eaLnBrk="1" hangingPunct="1"/>
            <a:r>
              <a:rPr lang="en-US" altLang="en-US" sz="1800"/>
              <a:t>ip access-group 110 in</a:t>
            </a:r>
          </a:p>
          <a:p>
            <a:pPr lvl="1" eaLnBrk="1" hangingPunct="1"/>
            <a:endParaRPr lang="en-US" altLang="en-US" sz="1800"/>
          </a:p>
          <a:p>
            <a:pPr lvl="1" eaLnBrk="1" hangingPunct="1"/>
            <a:r>
              <a:rPr lang="en-US" altLang="en-US" sz="1800" b="1"/>
              <a:t>access-list 110 deny ip host 10.1.2.1 10.1.1.0 0.0.0.255</a:t>
            </a:r>
          </a:p>
          <a:p>
            <a:pPr lvl="1" eaLnBrk="1" hangingPunct="1"/>
            <a:r>
              <a:rPr lang="en-US" altLang="en-US" sz="1800" b="1">
                <a:solidFill>
                  <a:schemeClr val="accent2"/>
                </a:solidFill>
              </a:rPr>
              <a:t>access-list 110 deny ip 10.1.2.0 0.0.0.255 10.1.3.0 0.0.0.255 **</a:t>
            </a:r>
          </a:p>
          <a:p>
            <a:pPr lvl="1" eaLnBrk="1" hangingPunct="1"/>
            <a:r>
              <a:rPr lang="en-US" altLang="en-US" sz="1800" b="1"/>
              <a:t>access-list 110 permit ip any any</a:t>
            </a:r>
          </a:p>
          <a:p>
            <a:pPr eaLnBrk="1" hangingPunct="1"/>
            <a:endParaRPr lang="en-US" altLang="en-US" sz="2000" b="1"/>
          </a:p>
          <a:p>
            <a:pPr eaLnBrk="1" hangingPunct="1"/>
            <a:r>
              <a:rPr lang="en-US" altLang="en-US" sz="2000">
                <a:solidFill>
                  <a:schemeClr val="accent2"/>
                </a:solidFill>
              </a:rPr>
              <a:t>** NOTE: security by impairing communication back to network 10.1.3.0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a:extLst>
              <a:ext uri="{FF2B5EF4-FFF2-40B4-BE49-F238E27FC236}">
                <a16:creationId xmlns:a16="http://schemas.microsoft.com/office/drawing/2014/main" id="{5DB28DB4-2069-4C52-B9E4-2E683A3C270B}"/>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43011" name="Rectangle 2">
            <a:extLst>
              <a:ext uri="{FF2B5EF4-FFF2-40B4-BE49-F238E27FC236}">
                <a16:creationId xmlns:a16="http://schemas.microsoft.com/office/drawing/2014/main" id="{D7376296-26FC-4B10-8FB2-127993C11902}"/>
              </a:ext>
            </a:extLst>
          </p:cNvPr>
          <p:cNvSpPr>
            <a:spLocks noGrp="1" noChangeArrowheads="1"/>
          </p:cNvSpPr>
          <p:nvPr>
            <p:ph type="title"/>
          </p:nvPr>
        </p:nvSpPr>
        <p:spPr/>
        <p:txBody>
          <a:bodyPr/>
          <a:lstStyle/>
          <a:p>
            <a:pPr eaLnBrk="1" hangingPunct="1"/>
            <a:r>
              <a:rPr lang="en-US" altLang="en-US" sz="4000"/>
              <a:t>ACL Implementation Considerations</a:t>
            </a:r>
          </a:p>
        </p:txBody>
      </p:sp>
      <p:sp>
        <p:nvSpPr>
          <p:cNvPr id="43012" name="Rectangle 3">
            <a:extLst>
              <a:ext uri="{FF2B5EF4-FFF2-40B4-BE49-F238E27FC236}">
                <a16:creationId xmlns:a16="http://schemas.microsoft.com/office/drawing/2014/main" id="{46EBF46A-6035-4D61-B5CF-EA55A3C1636E}"/>
              </a:ext>
            </a:extLst>
          </p:cNvPr>
          <p:cNvSpPr>
            <a:spLocks noGrp="1" noChangeArrowheads="1"/>
          </p:cNvSpPr>
          <p:nvPr>
            <p:ph type="body" idx="1"/>
          </p:nvPr>
        </p:nvSpPr>
        <p:spPr/>
        <p:txBody>
          <a:bodyPr/>
          <a:lstStyle/>
          <a:p>
            <a:pPr eaLnBrk="1" hangingPunct="1">
              <a:lnSpc>
                <a:spcPct val="90000"/>
              </a:lnSpc>
            </a:pPr>
            <a:r>
              <a:rPr lang="en-US" altLang="en-US" sz="2000" b="1"/>
              <a:t>Use text editor</a:t>
            </a:r>
          </a:p>
          <a:p>
            <a:pPr lvl="1" eaLnBrk="1" hangingPunct="1">
              <a:lnSpc>
                <a:spcPct val="90000"/>
              </a:lnSpc>
            </a:pPr>
            <a:r>
              <a:rPr lang="en-US" altLang="en-US" sz="1800"/>
              <a:t>Easy to correct errors</a:t>
            </a:r>
          </a:p>
          <a:p>
            <a:pPr lvl="1" eaLnBrk="1" hangingPunct="1">
              <a:lnSpc>
                <a:spcPct val="90000"/>
              </a:lnSpc>
            </a:pPr>
            <a:r>
              <a:rPr lang="en-US" altLang="en-US" sz="1800"/>
              <a:t>EACLs and SACLs cannot remove a single list entry, you can only remove the whole ACL.</a:t>
            </a:r>
          </a:p>
          <a:p>
            <a:pPr eaLnBrk="1" hangingPunct="1">
              <a:lnSpc>
                <a:spcPct val="90000"/>
              </a:lnSpc>
            </a:pPr>
            <a:r>
              <a:rPr lang="en-US" altLang="en-US" sz="2000" b="1"/>
              <a:t>Place Extended ACLs closer to source of IP packet</a:t>
            </a:r>
          </a:p>
          <a:p>
            <a:pPr lvl="1" eaLnBrk="1" hangingPunct="1">
              <a:lnSpc>
                <a:spcPct val="90000"/>
              </a:lnSpc>
            </a:pPr>
            <a:r>
              <a:rPr lang="en-US" altLang="en-US" sz="1800"/>
              <a:t>Discard the packets quickly</a:t>
            </a:r>
          </a:p>
          <a:p>
            <a:pPr eaLnBrk="1" hangingPunct="1">
              <a:lnSpc>
                <a:spcPct val="90000"/>
              </a:lnSpc>
            </a:pPr>
            <a:r>
              <a:rPr lang="en-US" altLang="en-US" sz="2000" b="1"/>
              <a:t>Place Standard ACLs closer to the destination</a:t>
            </a:r>
          </a:p>
          <a:p>
            <a:pPr lvl="1" eaLnBrk="1" hangingPunct="1">
              <a:lnSpc>
                <a:spcPct val="90000"/>
              </a:lnSpc>
            </a:pPr>
            <a:r>
              <a:rPr lang="en-US" altLang="en-US" sz="1800"/>
              <a:t>SACLs tend to filter more than necessary, avoid filtering traffic you don’t mean to filter.</a:t>
            </a:r>
          </a:p>
          <a:p>
            <a:pPr eaLnBrk="1" hangingPunct="1">
              <a:lnSpc>
                <a:spcPct val="90000"/>
              </a:lnSpc>
            </a:pPr>
            <a:r>
              <a:rPr lang="en-US" altLang="en-US" sz="2000" b="1"/>
              <a:t>Place more specific statement early on the ACL</a:t>
            </a:r>
          </a:p>
          <a:p>
            <a:pPr lvl="1" eaLnBrk="1" hangingPunct="1">
              <a:lnSpc>
                <a:spcPct val="90000"/>
              </a:lnSpc>
            </a:pPr>
            <a:r>
              <a:rPr lang="en-US" altLang="en-US" sz="1800"/>
              <a:t>Remember that first match on table, stops the search and takes action</a:t>
            </a:r>
          </a:p>
          <a:p>
            <a:pPr eaLnBrk="1" hangingPunct="1">
              <a:lnSpc>
                <a:spcPct val="90000"/>
              </a:lnSpc>
            </a:pPr>
            <a:r>
              <a:rPr lang="en-US" altLang="en-US" sz="2000" b="1"/>
              <a:t>Disable an ACL from an interface before making changes to it.</a:t>
            </a:r>
          </a:p>
          <a:p>
            <a:pPr lvl="1" eaLnBrk="1" hangingPunct="1">
              <a:lnSpc>
                <a:spcPct val="90000"/>
              </a:lnSpc>
            </a:pPr>
            <a:r>
              <a:rPr lang="en-US" altLang="en-US" sz="1800"/>
              <a:t>Remember: Implicit deny and that Interface permits all traffic if ACL not existent</a:t>
            </a:r>
          </a:p>
          <a:p>
            <a:pPr eaLnBrk="1" hangingPunct="1">
              <a:lnSpc>
                <a:spcPct val="90000"/>
              </a:lnSpc>
            </a:pPr>
            <a:endParaRPr lang="en-US"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a:extLst>
              <a:ext uri="{FF2B5EF4-FFF2-40B4-BE49-F238E27FC236}">
                <a16:creationId xmlns:a16="http://schemas.microsoft.com/office/drawing/2014/main" id="{C3E121C1-EE56-41A2-9DFA-3433FFC50F99}"/>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8195" name="Rectangle 2">
            <a:extLst>
              <a:ext uri="{FF2B5EF4-FFF2-40B4-BE49-F238E27FC236}">
                <a16:creationId xmlns:a16="http://schemas.microsoft.com/office/drawing/2014/main" id="{C4090EF2-92A1-4571-B847-54449AEA87E3}"/>
              </a:ext>
            </a:extLst>
          </p:cNvPr>
          <p:cNvSpPr>
            <a:spLocks noGrp="1" noChangeArrowheads="1"/>
          </p:cNvSpPr>
          <p:nvPr>
            <p:ph type="title"/>
          </p:nvPr>
        </p:nvSpPr>
        <p:spPr/>
        <p:txBody>
          <a:bodyPr/>
          <a:lstStyle/>
          <a:p>
            <a:pPr eaLnBrk="1" hangingPunct="1"/>
            <a:r>
              <a:rPr lang="en-US" altLang="en-US" sz="4000"/>
              <a:t>Optimizing the usage of IP addresses</a:t>
            </a:r>
          </a:p>
        </p:txBody>
      </p:sp>
      <p:sp>
        <p:nvSpPr>
          <p:cNvPr id="8196" name="Rectangle 3">
            <a:extLst>
              <a:ext uri="{FF2B5EF4-FFF2-40B4-BE49-F238E27FC236}">
                <a16:creationId xmlns:a16="http://schemas.microsoft.com/office/drawing/2014/main" id="{D6DE2CF9-D10D-4270-A33D-831E5DC3DD7A}"/>
              </a:ext>
            </a:extLst>
          </p:cNvPr>
          <p:cNvSpPr>
            <a:spLocks noGrp="1" noChangeArrowheads="1"/>
          </p:cNvSpPr>
          <p:nvPr>
            <p:ph type="body" idx="1"/>
          </p:nvPr>
        </p:nvSpPr>
        <p:spPr/>
        <p:txBody>
          <a:bodyPr/>
          <a:lstStyle/>
          <a:p>
            <a:pPr eaLnBrk="1" hangingPunct="1"/>
            <a:r>
              <a:rPr lang="en-US" altLang="en-US" b="1"/>
              <a:t>CIDR</a:t>
            </a:r>
          </a:p>
          <a:p>
            <a:pPr lvl="1" eaLnBrk="1" hangingPunct="1"/>
            <a:r>
              <a:rPr lang="en-US" altLang="en-US" sz="2400"/>
              <a:t>Classless Inter Domain Routing (RFC 1817)</a:t>
            </a:r>
            <a:endParaRPr lang="en-US" altLang="en-US" b="1"/>
          </a:p>
          <a:p>
            <a:pPr lvl="1" eaLnBrk="1" hangingPunct="1"/>
            <a:r>
              <a:rPr lang="en-US" altLang="en-US" sz="2400"/>
              <a:t>CIDR also allows the allocation of subsets of network addresses to a specific customer preventing waste of IP addresses</a:t>
            </a:r>
          </a:p>
          <a:p>
            <a:pPr lvl="1" eaLnBrk="1" hangingPunct="1"/>
            <a:r>
              <a:rPr lang="en-US" altLang="en-US" sz="2400"/>
              <a:t>IP address aggregation generates smaller routing tables</a:t>
            </a:r>
            <a:endParaRPr lang="en-US" altLang="en-US" sz="2400" b="1"/>
          </a:p>
          <a:p>
            <a:pPr lvl="1" eaLnBrk="1" hangingPunct="1"/>
            <a:r>
              <a:rPr lang="en-US" altLang="en-US" sz="2400"/>
              <a:t>To work ISP must have control of consecutive network numbers</a:t>
            </a:r>
          </a:p>
          <a:p>
            <a:pPr lvl="1" eaLnBrk="1" hangingPunct="1"/>
            <a:endParaRPr lang="en-US"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a:extLst>
              <a:ext uri="{FF2B5EF4-FFF2-40B4-BE49-F238E27FC236}">
                <a16:creationId xmlns:a16="http://schemas.microsoft.com/office/drawing/2014/main" id="{1A75D6A3-8C6B-4F6E-9413-F4525B46A3B4}"/>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pic>
        <p:nvPicPr>
          <p:cNvPr id="9219" name="Picture 2" descr="IPDraw3">
            <a:extLst>
              <a:ext uri="{FF2B5EF4-FFF2-40B4-BE49-F238E27FC236}">
                <a16:creationId xmlns:a16="http://schemas.microsoft.com/office/drawing/2014/main" id="{0B5FD2E4-9927-4E58-AD37-E6E875859A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8281988"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3">
            <a:extLst>
              <a:ext uri="{FF2B5EF4-FFF2-40B4-BE49-F238E27FC236}">
                <a16:creationId xmlns:a16="http://schemas.microsoft.com/office/drawing/2014/main" id="{6F2CEACD-B817-4BB2-AD3A-3FDB8BAF7150}"/>
              </a:ext>
            </a:extLst>
          </p:cNvPr>
          <p:cNvSpPr>
            <a:spLocks noGrp="1" noChangeArrowheads="1"/>
          </p:cNvSpPr>
          <p:nvPr>
            <p:ph type="title"/>
          </p:nvPr>
        </p:nvSpPr>
        <p:spPr/>
        <p:txBody>
          <a:bodyPr/>
          <a:lstStyle/>
          <a:p>
            <a:pPr eaLnBrk="1" hangingPunct="1"/>
            <a:r>
              <a:rPr lang="en-US" altLang="en-US"/>
              <a:t>Network Diagram w/o CIDR</a:t>
            </a:r>
          </a:p>
        </p:txBody>
      </p:sp>
      <p:sp>
        <p:nvSpPr>
          <p:cNvPr id="9221" name="Rectangle 4">
            <a:extLst>
              <a:ext uri="{FF2B5EF4-FFF2-40B4-BE49-F238E27FC236}">
                <a16:creationId xmlns:a16="http://schemas.microsoft.com/office/drawing/2014/main" id="{98ADEC51-737C-4FCA-B5C2-30BA32A164FE}"/>
              </a:ext>
            </a:extLst>
          </p:cNvPr>
          <p:cNvSpPr>
            <a:spLocks noGrp="1" noChangeArrowheads="1"/>
          </p:cNvSpPr>
          <p:nvPr>
            <p:ph type="body" idx="1"/>
          </p:nvPr>
        </p:nvSpPr>
        <p:spPr>
          <a:xfrm>
            <a:off x="457200" y="1371600"/>
            <a:ext cx="8229600" cy="4754563"/>
          </a:xfrm>
        </p:spPr>
        <p:txBody>
          <a:bodyPr/>
          <a:lstStyle/>
          <a:p>
            <a:pPr eaLnBrk="1" hangingPunct="1"/>
            <a:r>
              <a:rPr lang="en-US" altLang="en-US" sz="2000"/>
              <a:t>Any class any mask, mask should be same across all network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a:extLst>
              <a:ext uri="{FF2B5EF4-FFF2-40B4-BE49-F238E27FC236}">
                <a16:creationId xmlns:a16="http://schemas.microsoft.com/office/drawing/2014/main" id="{BAB7DBF7-4152-4C69-860C-15CEDB15291B}"/>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10243" name="Rectangle 2">
            <a:extLst>
              <a:ext uri="{FF2B5EF4-FFF2-40B4-BE49-F238E27FC236}">
                <a16:creationId xmlns:a16="http://schemas.microsoft.com/office/drawing/2014/main" id="{78E93E35-B4CB-4F4C-875D-4F2FAC05EC93}"/>
              </a:ext>
            </a:extLst>
          </p:cNvPr>
          <p:cNvSpPr>
            <a:spLocks noGrp="1" noChangeArrowheads="1"/>
          </p:cNvSpPr>
          <p:nvPr>
            <p:ph type="title"/>
          </p:nvPr>
        </p:nvSpPr>
        <p:spPr/>
        <p:txBody>
          <a:bodyPr/>
          <a:lstStyle/>
          <a:p>
            <a:pPr eaLnBrk="1" hangingPunct="1"/>
            <a:r>
              <a:rPr lang="en-US" altLang="en-US" sz="4000"/>
              <a:t>Optimizing the usage of IP addresses</a:t>
            </a:r>
          </a:p>
        </p:txBody>
      </p:sp>
      <p:sp>
        <p:nvSpPr>
          <p:cNvPr id="10244" name="Rectangle 3">
            <a:extLst>
              <a:ext uri="{FF2B5EF4-FFF2-40B4-BE49-F238E27FC236}">
                <a16:creationId xmlns:a16="http://schemas.microsoft.com/office/drawing/2014/main" id="{D2A941AB-5711-4577-8F33-EB824B2CE178}"/>
              </a:ext>
            </a:extLst>
          </p:cNvPr>
          <p:cNvSpPr>
            <a:spLocks noGrp="1" noChangeArrowheads="1"/>
          </p:cNvSpPr>
          <p:nvPr>
            <p:ph type="body" idx="1"/>
          </p:nvPr>
        </p:nvSpPr>
        <p:spPr/>
        <p:txBody>
          <a:bodyPr/>
          <a:lstStyle/>
          <a:p>
            <a:pPr eaLnBrk="1" hangingPunct="1"/>
            <a:r>
              <a:rPr lang="en-US" altLang="en-US" sz="2800"/>
              <a:t> </a:t>
            </a:r>
          </a:p>
        </p:txBody>
      </p:sp>
      <p:pic>
        <p:nvPicPr>
          <p:cNvPr id="10245" name="Picture 4" descr="IPDraw2">
            <a:extLst>
              <a:ext uri="{FF2B5EF4-FFF2-40B4-BE49-F238E27FC236}">
                <a16:creationId xmlns:a16="http://schemas.microsoft.com/office/drawing/2014/main" id="{7E415032-73C0-4007-BAE2-43371D0F2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8377238"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a:extLst>
              <a:ext uri="{FF2B5EF4-FFF2-40B4-BE49-F238E27FC236}">
                <a16:creationId xmlns:a16="http://schemas.microsoft.com/office/drawing/2014/main" id="{88DF4FD0-78EB-485C-8174-0E1EA55053D7}"/>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11267" name="Rectangle 2">
            <a:extLst>
              <a:ext uri="{FF2B5EF4-FFF2-40B4-BE49-F238E27FC236}">
                <a16:creationId xmlns:a16="http://schemas.microsoft.com/office/drawing/2014/main" id="{33EA9A87-20DA-4B43-876C-836553D35C40}"/>
              </a:ext>
            </a:extLst>
          </p:cNvPr>
          <p:cNvSpPr>
            <a:spLocks noGrp="1" noChangeArrowheads="1"/>
          </p:cNvSpPr>
          <p:nvPr>
            <p:ph type="title"/>
          </p:nvPr>
        </p:nvSpPr>
        <p:spPr/>
        <p:txBody>
          <a:bodyPr/>
          <a:lstStyle/>
          <a:p>
            <a:pPr eaLnBrk="1" hangingPunct="1"/>
            <a:r>
              <a:rPr lang="en-US" altLang="en-US"/>
              <a:t>Private Address Space</a:t>
            </a:r>
          </a:p>
        </p:txBody>
      </p:sp>
      <p:sp>
        <p:nvSpPr>
          <p:cNvPr id="11268" name="Rectangle 3">
            <a:extLst>
              <a:ext uri="{FF2B5EF4-FFF2-40B4-BE49-F238E27FC236}">
                <a16:creationId xmlns:a16="http://schemas.microsoft.com/office/drawing/2014/main" id="{4CDEC3A6-E5E0-4BBD-B387-1814410ED996}"/>
              </a:ext>
            </a:extLst>
          </p:cNvPr>
          <p:cNvSpPr>
            <a:spLocks noGrp="1" noChangeArrowheads="1"/>
          </p:cNvSpPr>
          <p:nvPr>
            <p:ph type="body" idx="1"/>
          </p:nvPr>
        </p:nvSpPr>
        <p:spPr/>
        <p:txBody>
          <a:bodyPr/>
          <a:lstStyle/>
          <a:p>
            <a:pPr eaLnBrk="1" hangingPunct="1"/>
            <a:r>
              <a:rPr lang="en-US" altLang="en-US" sz="2800"/>
              <a:t>Isolated Networks</a:t>
            </a:r>
          </a:p>
          <a:p>
            <a:pPr lvl="1" eaLnBrk="1" hangingPunct="1"/>
            <a:r>
              <a:rPr lang="en-US" altLang="en-US" sz="2400"/>
              <a:t>Can use any IP address they please</a:t>
            </a:r>
          </a:p>
          <a:p>
            <a:pPr lvl="1" eaLnBrk="1" hangingPunct="1"/>
            <a:r>
              <a:rPr lang="en-US" altLang="en-US" sz="2400"/>
              <a:t>Non-registered Network Numbers (private internets)</a:t>
            </a:r>
          </a:p>
          <a:p>
            <a:pPr lvl="2" eaLnBrk="1" hangingPunct="1"/>
            <a:r>
              <a:rPr lang="en-US" altLang="en-US" sz="2000" b="1"/>
              <a:t>10.0.0.0 -&gt; 10.255.255.255 (1 network)</a:t>
            </a:r>
          </a:p>
          <a:p>
            <a:pPr lvl="2" eaLnBrk="1" hangingPunct="1"/>
            <a:r>
              <a:rPr lang="en-US" altLang="en-US" sz="2000" b="1"/>
              <a:t>172.16.0.0 -&gt; 172.31.255.255 (16 networks)</a:t>
            </a:r>
          </a:p>
          <a:p>
            <a:pPr lvl="2" eaLnBrk="1" hangingPunct="1"/>
            <a:r>
              <a:rPr lang="en-US" altLang="en-US" sz="2000" b="1"/>
              <a:t>192.168.0.0 -&gt; 192.168.255.255 (256 networks)</a:t>
            </a:r>
          </a:p>
          <a:p>
            <a:pPr lvl="1" eaLnBrk="1" hangingPunct="1"/>
            <a:r>
              <a:rPr lang="en-US" altLang="en-US" sz="2400"/>
              <a:t>No organization is allowed to advertise these networks using routing protocols on the Internet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a:extLst>
              <a:ext uri="{FF2B5EF4-FFF2-40B4-BE49-F238E27FC236}">
                <a16:creationId xmlns:a16="http://schemas.microsoft.com/office/drawing/2014/main" id="{86954625-9206-4687-BFAF-4EA2135E674B}"/>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12291" name="Rectangle 2">
            <a:extLst>
              <a:ext uri="{FF2B5EF4-FFF2-40B4-BE49-F238E27FC236}">
                <a16:creationId xmlns:a16="http://schemas.microsoft.com/office/drawing/2014/main" id="{D7B0A2E0-2190-40F9-B859-B0C076B480EC}"/>
              </a:ext>
            </a:extLst>
          </p:cNvPr>
          <p:cNvSpPr>
            <a:spLocks noGrp="1" noChangeArrowheads="1"/>
          </p:cNvSpPr>
          <p:nvPr>
            <p:ph type="title"/>
          </p:nvPr>
        </p:nvSpPr>
        <p:spPr/>
        <p:txBody>
          <a:bodyPr/>
          <a:lstStyle/>
          <a:p>
            <a:pPr eaLnBrk="1" hangingPunct="1"/>
            <a:r>
              <a:rPr lang="en-US" altLang="en-US"/>
              <a:t>Public IP Space</a:t>
            </a:r>
          </a:p>
        </p:txBody>
      </p:sp>
      <p:sp>
        <p:nvSpPr>
          <p:cNvPr id="12292" name="Rectangle 3">
            <a:extLst>
              <a:ext uri="{FF2B5EF4-FFF2-40B4-BE49-F238E27FC236}">
                <a16:creationId xmlns:a16="http://schemas.microsoft.com/office/drawing/2014/main" id="{F1BE5E04-357F-46BF-818A-AF0AA1501DF5}"/>
              </a:ext>
            </a:extLst>
          </p:cNvPr>
          <p:cNvSpPr>
            <a:spLocks noGrp="1" noChangeArrowheads="1"/>
          </p:cNvSpPr>
          <p:nvPr>
            <p:ph type="body" idx="1"/>
          </p:nvPr>
        </p:nvSpPr>
        <p:spPr/>
        <p:txBody>
          <a:bodyPr/>
          <a:lstStyle/>
          <a:p>
            <a:pPr eaLnBrk="1" hangingPunct="1"/>
            <a:r>
              <a:rPr lang="en-US" altLang="en-US" sz="2400" b="1"/>
              <a:t>Registry Geographic Region</a:t>
            </a:r>
            <a:r>
              <a:rPr lang="en-US" altLang="en-US" sz="2400"/>
              <a:t> </a:t>
            </a:r>
          </a:p>
          <a:p>
            <a:pPr lvl="1" eaLnBrk="1" hangingPunct="1"/>
            <a:r>
              <a:rPr lang="en-US" altLang="en-US" sz="2000"/>
              <a:t>AfriNIC Africa, portions of the Indian Ocean</a:t>
            </a:r>
          </a:p>
          <a:p>
            <a:pPr lvl="1" eaLnBrk="1" hangingPunct="1"/>
            <a:r>
              <a:rPr lang="en-US" altLang="en-US" sz="2000"/>
              <a:t>APNIC Portions of Asia, portions of Oceania</a:t>
            </a:r>
          </a:p>
          <a:p>
            <a:pPr lvl="1" eaLnBrk="1" hangingPunct="1"/>
            <a:r>
              <a:rPr lang="en-US" altLang="en-US" sz="2000"/>
              <a:t>ARIN Canada, United States, islands in the Caribbean Sea and North Atlantic Ocean</a:t>
            </a:r>
          </a:p>
          <a:p>
            <a:pPr lvl="1" eaLnBrk="1" hangingPunct="1"/>
            <a:r>
              <a:rPr lang="en-US" altLang="en-US" sz="2000"/>
              <a:t>LACNIC Latin America, portions of the Caribbean</a:t>
            </a:r>
          </a:p>
          <a:p>
            <a:pPr lvl="1" eaLnBrk="1" hangingPunct="1"/>
            <a:r>
              <a:rPr lang="en-US" altLang="en-US" sz="2000"/>
              <a:t>RIPE NCC Europe, the Middle East, Central Asia</a:t>
            </a:r>
          </a:p>
          <a:p>
            <a:pPr lvl="1" eaLnBrk="1" hangingPunct="1"/>
            <a:endParaRPr lang="en-US" altLang="en-US" sz="2000"/>
          </a:p>
          <a:p>
            <a:pPr eaLnBrk="1" hangingPunct="1"/>
            <a:r>
              <a:rPr lang="en-US" altLang="en-US" sz="2400"/>
              <a:t>Application Process</a:t>
            </a:r>
          </a:p>
          <a:p>
            <a:pPr lvl="1" eaLnBrk="1" hangingPunct="1"/>
            <a:r>
              <a:rPr lang="en-US" altLang="en-US" sz="2000"/>
              <a:t>http://www.arin.net/education/isp_initial/index.html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a:extLst>
              <a:ext uri="{FF2B5EF4-FFF2-40B4-BE49-F238E27FC236}">
                <a16:creationId xmlns:a16="http://schemas.microsoft.com/office/drawing/2014/main" id="{476027A5-A5FE-4A34-9242-32F9EB152962}"/>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Copyright © 2007 by Jose Santos</a:t>
            </a:r>
          </a:p>
        </p:txBody>
      </p:sp>
      <p:sp>
        <p:nvSpPr>
          <p:cNvPr id="13315" name="Rectangle 2">
            <a:extLst>
              <a:ext uri="{FF2B5EF4-FFF2-40B4-BE49-F238E27FC236}">
                <a16:creationId xmlns:a16="http://schemas.microsoft.com/office/drawing/2014/main" id="{E3BA026D-AAD5-4377-B48C-E206CC4F77A5}"/>
              </a:ext>
            </a:extLst>
          </p:cNvPr>
          <p:cNvSpPr>
            <a:spLocks noGrp="1" noChangeArrowheads="1"/>
          </p:cNvSpPr>
          <p:nvPr>
            <p:ph type="title"/>
          </p:nvPr>
        </p:nvSpPr>
        <p:spPr/>
        <p:txBody>
          <a:bodyPr/>
          <a:lstStyle/>
          <a:p>
            <a:pPr eaLnBrk="1" hangingPunct="1"/>
            <a:r>
              <a:rPr lang="en-US" altLang="en-US"/>
              <a:t>Network Address Translation</a:t>
            </a:r>
          </a:p>
        </p:txBody>
      </p:sp>
      <p:sp>
        <p:nvSpPr>
          <p:cNvPr id="13316" name="Rectangle 3">
            <a:extLst>
              <a:ext uri="{FF2B5EF4-FFF2-40B4-BE49-F238E27FC236}">
                <a16:creationId xmlns:a16="http://schemas.microsoft.com/office/drawing/2014/main" id="{AA59D6A1-8267-4FDD-BD4B-86089F1C4AB9}"/>
              </a:ext>
            </a:extLst>
          </p:cNvPr>
          <p:cNvSpPr>
            <a:spLocks noGrp="1" noChangeArrowheads="1"/>
          </p:cNvSpPr>
          <p:nvPr>
            <p:ph type="body" idx="1"/>
          </p:nvPr>
        </p:nvSpPr>
        <p:spPr/>
        <p:txBody>
          <a:bodyPr/>
          <a:lstStyle/>
          <a:p>
            <a:pPr eaLnBrk="1" hangingPunct="1"/>
            <a:r>
              <a:rPr lang="en-US" altLang="en-US" sz="2400"/>
              <a:t>NAT allows networks with Private IP Address space to connect to the Internet</a:t>
            </a:r>
          </a:p>
          <a:p>
            <a:pPr eaLnBrk="1" hangingPunct="1"/>
            <a:r>
              <a:rPr lang="en-US" altLang="en-US" sz="2400"/>
              <a:t>NAT “translates” a Private IP into a Public IP Address, while keeping a dynamic table  of such translations</a:t>
            </a:r>
          </a:p>
        </p:txBody>
      </p:sp>
      <p:pic>
        <p:nvPicPr>
          <p:cNvPr id="13317" name="Picture 4" descr="NAT1">
            <a:extLst>
              <a:ext uri="{FF2B5EF4-FFF2-40B4-BE49-F238E27FC236}">
                <a16:creationId xmlns:a16="http://schemas.microsoft.com/office/drawing/2014/main" id="{11E00768-340D-450E-850F-60110F5878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505200"/>
            <a:ext cx="507682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TotalTime>
  <Words>2036</Words>
  <Application>Microsoft Office PowerPoint</Application>
  <PresentationFormat>On-screen Show (4:3)</PresentationFormat>
  <Paragraphs>322</Paragraphs>
  <Slides>38</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38</vt:i4>
      </vt:variant>
    </vt:vector>
  </HeadingPairs>
  <TitlesOfParts>
    <vt:vector size="40" baseType="lpstr">
      <vt:lpstr>Arial</vt:lpstr>
      <vt:lpstr>Default Design</vt:lpstr>
      <vt:lpstr>Telecom Systems Laboratory   TLEN 5460  NAT/PAT, Redistribution and Access Lists</vt:lpstr>
      <vt:lpstr>IP Address Depletion</vt:lpstr>
      <vt:lpstr>IP Address Depletion</vt:lpstr>
      <vt:lpstr>Optimizing the usage of IP addresses</vt:lpstr>
      <vt:lpstr>Network Diagram w/o CIDR</vt:lpstr>
      <vt:lpstr>Optimizing the usage of IP addresses</vt:lpstr>
      <vt:lpstr>Private Address Space</vt:lpstr>
      <vt:lpstr>Public IP Space</vt:lpstr>
      <vt:lpstr>Network Address Translation</vt:lpstr>
      <vt:lpstr>NAT Terminology</vt:lpstr>
      <vt:lpstr>NAT Variations</vt:lpstr>
      <vt:lpstr>NAT Variations</vt:lpstr>
      <vt:lpstr>Dynamic NAT</vt:lpstr>
      <vt:lpstr>Overloading NAT (PAT)</vt:lpstr>
      <vt:lpstr>Overlapping addresses</vt:lpstr>
      <vt:lpstr>Overlapping</vt:lpstr>
      <vt:lpstr>IP Address depletion</vt:lpstr>
      <vt:lpstr>Redistribution</vt:lpstr>
      <vt:lpstr>Redistribution</vt:lpstr>
      <vt:lpstr>Access Lists</vt:lpstr>
      <vt:lpstr>Access Lists</vt:lpstr>
      <vt:lpstr>Internal Processing of ACLs</vt:lpstr>
      <vt:lpstr>Features of ACL’s</vt:lpstr>
      <vt:lpstr>Features of ACL’s</vt:lpstr>
      <vt:lpstr>Matching IP Information</vt:lpstr>
      <vt:lpstr>Standard ACLs</vt:lpstr>
      <vt:lpstr>Standard ACLs</vt:lpstr>
      <vt:lpstr>Standard ACLs</vt:lpstr>
      <vt:lpstr>Standard ACLs</vt:lpstr>
      <vt:lpstr>Standard ACLs</vt:lpstr>
      <vt:lpstr>Extended ACLs</vt:lpstr>
      <vt:lpstr>Extended ACLs</vt:lpstr>
      <vt:lpstr>Extended ACLs</vt:lpstr>
      <vt:lpstr>Extended ACLs</vt:lpstr>
      <vt:lpstr>Extended ACLs</vt:lpstr>
      <vt:lpstr>Extended ACLs</vt:lpstr>
      <vt:lpstr>Extended ACLs</vt:lpstr>
      <vt:lpstr>ACL Implementation Considerations</vt:lpstr>
    </vt:vector>
  </TitlesOfParts>
  <Company>CAETE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JoseSantos</dc:creator>
  <cp:lastModifiedBy>JS</cp:lastModifiedBy>
  <cp:revision>51</cp:revision>
  <dcterms:created xsi:type="dcterms:W3CDTF">2005-02-22T02:20:04Z</dcterms:created>
  <dcterms:modified xsi:type="dcterms:W3CDTF">2019-02-21T20:20:00Z</dcterms:modified>
</cp:coreProperties>
</file>