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5" r:id="rId2"/>
    <p:sldId id="286" r:id="rId3"/>
    <p:sldId id="288" r:id="rId4"/>
    <p:sldId id="304" r:id="rId5"/>
    <p:sldId id="295" r:id="rId6"/>
    <p:sldId id="291" r:id="rId7"/>
    <p:sldId id="298" r:id="rId8"/>
    <p:sldId id="296" r:id="rId9"/>
    <p:sldId id="294" r:id="rId10"/>
    <p:sldId id="297" r:id="rId11"/>
    <p:sldId id="302" r:id="rId12"/>
    <p:sldId id="303" r:id="rId13"/>
    <p:sldId id="293" r:id="rId14"/>
    <p:sldId id="301" r:id="rId15"/>
    <p:sldId id="289" r:id="rId16"/>
    <p:sldId id="306" r:id="rId17"/>
    <p:sldId id="314" r:id="rId18"/>
    <p:sldId id="313" r:id="rId19"/>
    <p:sldId id="305" r:id="rId20"/>
    <p:sldId id="307" r:id="rId21"/>
    <p:sldId id="309" r:id="rId22"/>
    <p:sldId id="308" r:id="rId23"/>
    <p:sldId id="310" r:id="rId24"/>
    <p:sldId id="311" r:id="rId25"/>
    <p:sldId id="312" r:id="rId26"/>
    <p:sldId id="300" r:id="rId27"/>
    <p:sldId id="29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59F1862-1679-4135-90A3-7F7D997CB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40BA894-75EA-4FC9-BFAE-F5DB2CA626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75DEC976-878C-400B-B390-D4776BAF6D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CD704D0C-8ECA-4A5D-8EAB-DF03B19233C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80F6C9B-ABE2-4712-B604-28764F965C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3467A2F-E782-4A8D-93C5-7DEE68DE74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7EE448D-5D08-4BB3-9C09-ED1C3F7E6DE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46D81B-8916-4C35-B76D-0EF506584CF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2CA5154-6CEF-46D0-B95F-1C6FE1A472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96B9338-C151-4129-BF5B-A9D3C20D14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9075F6F-4E24-4619-906B-B5E0EAEA5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C183238-21E9-4331-851E-8EB0AB95BA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CE129B52-AE13-4924-8CE7-0E126875D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639AA7-B371-4826-96EA-85FD26E96D7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006F2B5-5C5C-4AC8-8C07-16CD339B0A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D98A1773-CE71-45CB-BFC3-8F89C4EFD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B9D218-B708-4CC2-83DD-724EB309B8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D85ED0-C154-45EB-B77E-9847A69FC3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Jose Santos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F19038-1C37-44E3-AED9-7012E0A5E4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21A1D-4932-488F-90BA-CDAAAC9B44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4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D76110-0502-4678-A6CE-36DA9EA855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0C4928-B81B-402A-B826-89A552EB98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Jose Santos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56E3A7-0219-4B43-98E1-C1515D8544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6E7E0-BE67-4F3F-BCCE-92A05934F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90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D4C6A3-9918-4B07-B1AC-A1B6815898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CB4BBD-3EA1-44F0-8D27-922DA3BB40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Jose Santos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71E71C-385B-4866-91E5-F12E94FC2B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B50BD-D0B6-4358-8921-1F85A37C21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24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1D34CE-A61C-4772-B6FA-2BB06A7BBB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57D270-5949-4BC0-8F22-E7B495B5B5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Jose Santos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0671A-E79D-4C79-8EAC-726E283E32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3B678-2885-4F68-BCDC-828987866A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42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59B82D-CA03-43B8-AE1C-805B525DFF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7D8BC6-08E4-4ED8-85E2-6B6C76D375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Jose Santos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7E4E2F-83A5-4206-A5B5-BBC7A5BF85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D7581-B566-4502-8702-151C850119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74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57848-FCC1-432D-84BB-215EE59771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1F9C21-E358-494B-BDC9-F0348A2B48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Jose Santos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6105D7-7DD5-4531-807E-62CA45C836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9A3D4-1D7D-4AAE-AC6D-F4ACE230CE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37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383D4B-F771-40FE-BF3A-F8C7C97853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F826EB3-9416-4589-ADB6-58EA49F616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Jose Santos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48AF479-0BBA-46F7-BB7B-5AF2580E78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8D770-C941-4E23-A942-56A4AB0D99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81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7CA0DCF-0248-4D4F-9A19-1EDC098B8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7EC98A-C24E-4D6B-9059-47ADAF61A7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Jose Santos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9488DA-8A51-47AB-9442-2F93D256D8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C7D96-8950-4012-91BD-25E8454C30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58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DCBAE89-BCD4-408E-9580-2798A7BFD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93D0E39-4425-4ECD-8878-E6F3EA31A3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Jose Santos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F7303D-E60C-4212-AE44-6FCD815C45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14ED9-60DE-4884-A88E-2977190F9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2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88814-6241-4412-85DF-DC14B4216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F76A85-9254-44E1-9C74-D6D58B4F53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Jose Santos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1E1403-2EEF-4E04-8D54-54D6992E6D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654CF-0FBE-4487-A399-AA251DC9A4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05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61069E-B2F7-4DC2-8002-531586365D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22DFB-1AA4-4DDB-8BD2-8BC1A2B221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2007 by Jose Santos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0CEE7F-4024-49F4-9D44-6AC8853D2F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3A9D7-7D63-4D33-8AFC-C8058775D7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41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A73B9AA-5AD9-4BA6-8AD2-92CE9C35A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6366B3A-2D0C-4ADB-A1BF-0EDD6873B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805EC96-4537-4B4B-BD52-38A8242216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1890FF6-9308-4E69-B1F2-A3DD638327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en-US"/>
              <a:t>Copyright © 2007 by Jose Santos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0C83089-3345-4331-B07C-3D4D784765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7B7D557-BBC6-4F71-B9D5-B4E559B250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EBfamv-_d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univercd/cc/td/doc/product/software/ios120/12cgcr/secur_c/scprt4/scipsec.htm" TargetMode="External"/><Relationship Id="rId2" Type="http://schemas.openxmlformats.org/officeDocument/2006/relationships/hyperlink" Target="http://www.cisco.com/application/pdf/en/us/guest/netsol/ns130/c649/ccmigration_09186a0080685ce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isco.com/en/US/tech/tk583/tk372/tech_configuration_examples_list.html" TargetMode="External"/><Relationship Id="rId4" Type="http://schemas.openxmlformats.org/officeDocument/2006/relationships/hyperlink" Target="http://www.cisco.com/univercd/cc/td/doc/product/software/ios120/12cgcr/secur_c/scprt4/scike.htm#2420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>
            <a:extLst>
              <a:ext uri="{FF2B5EF4-FFF2-40B4-BE49-F238E27FC236}">
                <a16:creationId xmlns:a16="http://schemas.microsoft.com/office/drawing/2014/main" id="{6FAEE6CB-1022-4A8D-931D-8A023BE7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245225"/>
            <a:ext cx="38100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Copyright © 2007-2019 by Jose Santos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158D36C-B9E1-4EA6-B08C-A79750C655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7538" y="2011363"/>
            <a:ext cx="7773987" cy="1470025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Telecom Systems Laboratory</a:t>
            </a:r>
            <a:r>
              <a:rPr lang="en-US" altLang="en-US" sz="4000"/>
              <a:t> </a:t>
            </a:r>
            <a:r>
              <a:rPr lang="en-US" altLang="en-US" sz="3200"/>
              <a:t> </a:t>
            </a:r>
            <a:br>
              <a:rPr lang="en-US" altLang="en-US" sz="3200"/>
            </a:br>
            <a:r>
              <a:rPr lang="en-US" altLang="en-US" sz="4400"/>
              <a:t>TLEN 5460</a:t>
            </a:r>
            <a:br>
              <a:rPr lang="en-US" altLang="en-US" sz="4400"/>
            </a:br>
            <a:br>
              <a:rPr lang="en-US" altLang="en-US" sz="4400"/>
            </a:br>
            <a:r>
              <a:rPr lang="en-US" altLang="en-US" sz="3600"/>
              <a:t>Site-to-site IPSec VPNs</a:t>
            </a:r>
            <a:endParaRPr lang="en-US" altLang="en-US" sz="400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F440E00-4529-41D4-AAC8-829D66BC11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81125" y="4375150"/>
            <a:ext cx="6399213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Jose Santos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Interdisciplinary Telecommunications 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988C8928-9577-47BC-A087-55E4A427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E3114007-AD78-4EBF-AED3-382D8FA42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Tunnel Mode</a:t>
            </a:r>
          </a:p>
        </p:txBody>
      </p:sp>
      <p:pic>
        <p:nvPicPr>
          <p:cNvPr id="14340" name="Picture 6" descr="Lab903IPSec">
            <a:extLst>
              <a:ext uri="{FF2B5EF4-FFF2-40B4-BE49-F238E27FC236}">
                <a16:creationId xmlns:a16="http://schemas.microsoft.com/office/drawing/2014/main" id="{149C6A9C-D351-46F2-ABF7-D8C24D8142E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33600"/>
            <a:ext cx="8229600" cy="2173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27D4A664-D7DD-4A19-B5FE-A03B37E8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9D96D9A-B300-4209-A8AC-C2E2B7828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Tunnel Mode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A545E16-7DF2-4D2B-A8D3-1E425EC57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Use specialized gateway to encrypt data for multiple devices at the time</a:t>
            </a:r>
          </a:p>
          <a:p>
            <a:pPr eaLnBrk="1" hangingPunct="1"/>
            <a:r>
              <a:rPr lang="en-US" altLang="en-US" sz="2400"/>
              <a:t>Or encrypt data for particular applications that run on such devices</a:t>
            </a:r>
          </a:p>
          <a:p>
            <a:pPr eaLnBrk="1" hangingPunct="1"/>
            <a:r>
              <a:rPr lang="en-US" altLang="en-US" sz="2400"/>
              <a:t>Private IP space support, public IP’s only needed on GW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DB3B3EEC-1DA2-47BB-BC42-C04C79C6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1CC0F6B-DE1E-43E2-B9A0-C6BBB237F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VPN types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4CE9AD7-26CF-445B-BB1A-DBE0792B6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Site-to-Site</a:t>
            </a:r>
          </a:p>
          <a:p>
            <a:pPr eaLnBrk="1" hangingPunct="1"/>
            <a:r>
              <a:rPr lang="en-US" altLang="en-US"/>
              <a:t>Remote Access</a:t>
            </a:r>
          </a:p>
          <a:p>
            <a:pPr eaLnBrk="1" hangingPunct="1"/>
            <a:r>
              <a:rPr lang="en-US" altLang="en-US"/>
              <a:t>Firewall</a:t>
            </a:r>
          </a:p>
          <a:p>
            <a:pPr eaLnBrk="1" hangingPunct="1"/>
            <a:r>
              <a:rPr lang="en-US" altLang="en-US"/>
              <a:t>User to user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D8EA4156-9BE9-45B5-9845-0657C2D8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pic>
        <p:nvPicPr>
          <p:cNvPr id="17411" name="Picture 4" descr="Lab901IPSec">
            <a:extLst>
              <a:ext uri="{FF2B5EF4-FFF2-40B4-BE49-F238E27FC236}">
                <a16:creationId xmlns:a16="http://schemas.microsoft.com/office/drawing/2014/main" id="{68D1B5E5-2494-402D-8164-07C9CE773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7912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C71F4FFD-9762-4E70-BCF1-7A2BAB85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058659C-A742-41F7-AF63-A15ABF39A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IPSec terms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74C124B-D341-4A1F-A404-E16236062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/>
              <a:t>ISAKMP (UDP 500)</a:t>
            </a:r>
            <a:r>
              <a:rPr lang="en-US" altLang="en-US" sz="2000" dirty="0"/>
              <a:t>: Internet Security Association &amp; Key Management Protocol</a:t>
            </a:r>
          </a:p>
          <a:p>
            <a:pPr lvl="1" eaLnBrk="1" hangingPunct="1"/>
            <a:r>
              <a:rPr lang="en-US" altLang="en-US" sz="1800" dirty="0"/>
              <a:t>Authenticates peers</a:t>
            </a:r>
          </a:p>
          <a:p>
            <a:pPr lvl="1" eaLnBrk="1" hangingPunct="1"/>
            <a:r>
              <a:rPr lang="en-US" altLang="en-US" sz="1800" dirty="0"/>
              <a:t>Generates keys (Diffie-Hellman) to protect exchange of data kays</a:t>
            </a:r>
          </a:p>
          <a:p>
            <a:pPr lvl="1" eaLnBrk="1" hangingPunct="1"/>
            <a:r>
              <a:rPr lang="en-US" altLang="en-US" sz="1800" dirty="0"/>
              <a:t>SA Exchange: type and strength of encryption + lifetime</a:t>
            </a:r>
          </a:p>
          <a:p>
            <a:pPr eaLnBrk="1" hangingPunct="1"/>
            <a:r>
              <a:rPr lang="en-US" altLang="en-US" sz="2000" b="1" dirty="0"/>
              <a:t>ESP (IP 51)</a:t>
            </a:r>
            <a:r>
              <a:rPr lang="en-US" altLang="en-US" sz="2000" dirty="0"/>
              <a:t>: Encapsulating Security Protocol </a:t>
            </a:r>
          </a:p>
          <a:p>
            <a:pPr lvl="1" eaLnBrk="1" hangingPunct="1"/>
            <a:r>
              <a:rPr lang="en-US" altLang="en-US" sz="1800" dirty="0"/>
              <a:t>Encryption and data integrity</a:t>
            </a:r>
          </a:p>
          <a:p>
            <a:pPr eaLnBrk="1" hangingPunct="1"/>
            <a:r>
              <a:rPr lang="en-US" altLang="en-US" sz="2000" b="1" dirty="0"/>
              <a:t>AH (IP 50)</a:t>
            </a:r>
            <a:r>
              <a:rPr lang="en-US" altLang="en-US" sz="2000" dirty="0"/>
              <a:t>: Authentication Header</a:t>
            </a:r>
          </a:p>
          <a:p>
            <a:pPr lvl="1" eaLnBrk="1" hangingPunct="1"/>
            <a:r>
              <a:rPr lang="en-US" altLang="en-US" sz="1800" dirty="0"/>
              <a:t>Data integrity</a:t>
            </a:r>
          </a:p>
          <a:p>
            <a:pPr eaLnBrk="1" hangingPunct="1"/>
            <a:r>
              <a:rPr lang="en-US" altLang="en-US" sz="2000" b="1" dirty="0"/>
              <a:t>Transform Set (TS)</a:t>
            </a:r>
          </a:p>
          <a:p>
            <a:pPr lvl="1" eaLnBrk="1" hangingPunct="1"/>
            <a:r>
              <a:rPr lang="en-US" altLang="en-US" sz="1800" dirty="0"/>
              <a:t>Defines how data traffic should be protected (security protocols/algorithms, 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9B334D9E-60AA-4A8F-8E62-5CFE8E38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76BBE77-214B-4212-8311-183EAFCBE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Sec Session Steps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84193F4-BC26-493F-BE03-53314A451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z="2000"/>
              <a:t>Select traffic that should be encrypted (ACLs)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/>
              <a:t>IKE Phase 1 (IKE SA)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/>
              <a:t>IKE Phase 2 (IPSec SA)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/>
              <a:t>IPSec tunnel transmission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/>
              <a:t>Terminate tunnel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E2D1BA51-B467-456D-9505-21E029DD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5C622E5-6DC8-49E2-943B-929D3E511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Sec Session Steps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0B4F636-68D5-4592-A96D-42922CE5A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dirty="0"/>
              <a:t>Select traffic that should be encrypted (ACLs)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1800" dirty="0"/>
              <a:t>Between 2 locations you may encrypt some traffic and some not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000" b="1" dirty="0"/>
              <a:t>IKE Phase 1 (IKE SA</a:t>
            </a:r>
            <a:r>
              <a:rPr lang="en-US" altLang="en-US" sz="2000" dirty="0"/>
              <a:t>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1800" dirty="0"/>
              <a:t>Identification of each crypto peer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1800" dirty="0"/>
              <a:t>Pre-shared keys, Public Key (via certificate authority)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1800" dirty="0"/>
              <a:t>Encryption algorithm to authenticate peers (DES/RSA)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1800" dirty="0"/>
              <a:t>Message authentication codes (hash: MD5/SHA)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1800" dirty="0"/>
              <a:t>Diffie-</a:t>
            </a:r>
            <a:r>
              <a:rPr lang="en-US" altLang="en-US" sz="1800" dirty="0" err="1"/>
              <a:t>hellman</a:t>
            </a:r>
            <a:r>
              <a:rPr lang="en-US" altLang="en-US" sz="1800" dirty="0"/>
              <a:t>: Create a shared secret key that only peers know.  Key is never exchanged on the wire.</a:t>
            </a:r>
          </a:p>
          <a:p>
            <a:pPr marL="1371600" lvl="2" indent="-457200" eaLnBrk="1" hangingPunct="1"/>
            <a:r>
              <a:rPr lang="en-US" altLang="en-US" sz="1600" dirty="0"/>
              <a:t>Agree on common key, mix with private key and exchange results</a:t>
            </a:r>
          </a:p>
          <a:p>
            <a:pPr marL="1371600" lvl="2" indent="-457200" eaLnBrk="1" hangingPunct="1"/>
            <a:r>
              <a:rPr lang="en-US" altLang="en-US" sz="1600" dirty="0"/>
              <a:t>Mix private with received mix (Complicated?).. Try it with colors!!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1800" dirty="0"/>
              <a:t>NAT transversal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F0F3-5751-4321-A8A8-4D764722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 Hellman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C21E8-3A3F-4558-AE85-965F5E478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510" y="1600200"/>
            <a:ext cx="3402979" cy="4525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23E1D-CEEE-4CFA-8BDA-1FD86779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Jose Santos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0212D-843C-403D-9DDD-F68D5BCE4F1E}"/>
              </a:ext>
            </a:extLst>
          </p:cNvPr>
          <p:cNvSpPr txBox="1"/>
          <p:nvPr/>
        </p:nvSpPr>
        <p:spPr>
          <a:xfrm>
            <a:off x="6629400" y="304800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https://community.emc.com/people/peterg./blog/2014/08/27/diffie-hellman</a:t>
            </a:r>
          </a:p>
        </p:txBody>
      </p:sp>
    </p:spTree>
    <p:extLst>
      <p:ext uri="{BB962C8B-B14F-4D97-AF65-F5344CB8AC3E}">
        <p14:creationId xmlns:p14="http://schemas.microsoft.com/office/powerpoint/2010/main" val="357044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7D7B-A1CA-4BCC-9DD1-B2E8899C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 Hellman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41D8-FCB3-4103-B43B-64BB2475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https://www.youtube.com/watch?v=YEBfamv-_do</a:t>
            </a:r>
            <a:r>
              <a:rPr lang="en-US" dirty="0"/>
              <a:t> (2:20 time mark)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1B333-8C60-4527-9EB9-C6B3624D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Jose Santos</a:t>
            </a:r>
          </a:p>
        </p:txBody>
      </p:sp>
    </p:spTree>
    <p:extLst>
      <p:ext uri="{BB962C8B-B14F-4D97-AF65-F5344CB8AC3E}">
        <p14:creationId xmlns:p14="http://schemas.microsoft.com/office/powerpoint/2010/main" val="105809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2B7617A2-FF16-491F-A7A5-266C27EA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9379901-EEB9-480A-912A-4201DE5F4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 Sec Session Steps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223ED45-6618-4408-9DD6-E123247F1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 startAt="3"/>
            </a:pPr>
            <a:r>
              <a:rPr lang="en-US" altLang="en-US" sz="2000" b="1"/>
              <a:t>IKE Phase 2 (IPSec SA)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1800"/>
              <a:t>Bi-directional agreement of IPSec parameters (TS)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1800"/>
              <a:t>Encryption algorithm selection (for data per SA)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1800"/>
              <a:t>Hashed Message Authentication Codes (HMAC)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1800"/>
              <a:t>Lifetime and Mode (tunnel/transport)</a:t>
            </a:r>
          </a:p>
          <a:p>
            <a:pPr marL="609600" indent="-609600" eaLnBrk="1" hangingPunct="1">
              <a:buFontTx/>
              <a:buAutoNum type="arabicPeriod" startAt="3"/>
            </a:pPr>
            <a:r>
              <a:rPr lang="en-US" altLang="en-US" sz="2000" b="1"/>
              <a:t>IPSec tunnel transmission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1800"/>
              <a:t>2 SA’s per tunnel one of each direction</a:t>
            </a:r>
          </a:p>
          <a:p>
            <a:pPr marL="609600" indent="-609600" eaLnBrk="1" hangingPunct="1">
              <a:buFontTx/>
              <a:buAutoNum type="arabicPeriod" startAt="3"/>
            </a:pPr>
            <a:r>
              <a:rPr lang="en-US" altLang="en-US" sz="2000" b="1"/>
              <a:t>Terminate tunnel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1800"/>
              <a:t>Timeout, packet volume reached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805970EF-F43B-4F8D-8C9E-B4C7EA10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7B0C20E-0181-44F3-973E-FAED1827B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BB76274-AE64-4451-971B-C0BB03C99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Enterprise WAN needs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Point to point technologies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Point to multipoint technologies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Pay per use/ pay per node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Need for leased line vs. transferring data over the Internet. Flexibility!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Broadband access vs. legacy/carrier technologies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(compare T1 vs MOE vs DSL vs Cable)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How can we have a private network service over a public network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0BD8F933-1ABB-41A0-90BE-E07D08D4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153A6C0-2F83-4F67-B05C-C5326592D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IPSec Example</a:t>
            </a:r>
          </a:p>
        </p:txBody>
      </p:sp>
      <p:pic>
        <p:nvPicPr>
          <p:cNvPr id="22532" name="Picture 5" descr="Lab904IPSec">
            <a:extLst>
              <a:ext uri="{FF2B5EF4-FFF2-40B4-BE49-F238E27FC236}">
                <a16:creationId xmlns:a16="http://schemas.microsoft.com/office/drawing/2014/main" id="{B781D9D9-7189-4216-BD4F-6CDDBD34888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633663"/>
            <a:ext cx="8229600" cy="2459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3" name="Text Box 6">
            <a:extLst>
              <a:ext uri="{FF2B5EF4-FFF2-40B4-BE49-F238E27FC236}">
                <a16:creationId xmlns:a16="http://schemas.microsoft.com/office/drawing/2014/main" id="{47E1C01C-3F46-43CF-85F2-2D66FDE9F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572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LA</a:t>
            </a:r>
          </a:p>
        </p:txBody>
      </p:sp>
      <p:sp>
        <p:nvSpPr>
          <p:cNvPr id="22534" name="Text Box 7">
            <a:extLst>
              <a:ext uri="{FF2B5EF4-FFF2-40B4-BE49-F238E27FC236}">
                <a16:creationId xmlns:a16="http://schemas.microsoft.com/office/drawing/2014/main" id="{A2D54BFA-C50F-4B0C-96E1-269A80EC3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95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NY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0F82D8D0-4789-49CB-861B-4639F0A5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7CFD15D-0ADE-4DEB-8114-4BB5AB87F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 Interesting traffic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D3A1D5E-602D-4E71-9266-E543473647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/>
              <a:t>LA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access-list </a:t>
            </a:r>
            <a:r>
              <a:rPr lang="en-US" altLang="en-US" sz="2000" i="1"/>
              <a:t>101</a:t>
            </a:r>
            <a:r>
              <a:rPr lang="en-US" altLang="en-US" sz="2000"/>
              <a:t> permit ip 10.0.0.0 0.0.0.255 20.0.0.0 0.0.0.255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15B8AD34-8DE1-43B4-8C67-935F7587E49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91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/>
              <a:t>NY</a:t>
            </a:r>
          </a:p>
          <a:p>
            <a:pPr eaLnBrk="1" hangingPunct="1">
              <a:buFontTx/>
              <a:buNone/>
            </a:pPr>
            <a:r>
              <a:rPr lang="en-US" altLang="en-US" sz="2000" b="1"/>
              <a:t>access-list 101 permit ip 20.0.0.0 0.0.0.255 10.0.0.0 0.0.0.255</a:t>
            </a: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CF74F9A3-7B94-4469-BC88-7B416FE0C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655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don’t forget to enable isakmp: </a:t>
            </a:r>
            <a:r>
              <a:rPr lang="en-US" altLang="en-US">
                <a:solidFill>
                  <a:schemeClr val="accent2"/>
                </a:solidFill>
              </a:rPr>
              <a:t>crypto isakmp enable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>
            <a:extLst>
              <a:ext uri="{FF2B5EF4-FFF2-40B4-BE49-F238E27FC236}">
                <a16:creationId xmlns:a16="http://schemas.microsoft.com/office/drawing/2014/main" id="{B847BF9B-2AB1-41AA-B957-D5251C9A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B5D8E5E-9F32-424D-ACF7-59B86FDB8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Phase 1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B2F9DA1-A287-43E6-8FE3-936443C62D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b="1" dirty="0"/>
              <a:t>LA</a:t>
            </a:r>
          </a:p>
          <a:p>
            <a:pPr eaLnBrk="1" hangingPunct="1">
              <a:buFontTx/>
              <a:buNone/>
            </a:pPr>
            <a:r>
              <a:rPr lang="en-US" altLang="en-US" sz="1800" dirty="0"/>
              <a:t>crypto </a:t>
            </a:r>
            <a:r>
              <a:rPr lang="en-US" altLang="en-US" sz="1800" dirty="0" err="1"/>
              <a:t>isakmp</a:t>
            </a:r>
            <a:r>
              <a:rPr lang="en-US" altLang="en-US" sz="1800" dirty="0"/>
              <a:t> policy 1</a:t>
            </a:r>
          </a:p>
          <a:p>
            <a:pPr lvl="1" eaLnBrk="1" hangingPunct="1">
              <a:buFontTx/>
              <a:buNone/>
            </a:pPr>
            <a:r>
              <a:rPr lang="en-US" altLang="en-US" sz="1800" dirty="0"/>
              <a:t>authentication pre-shared</a:t>
            </a:r>
          </a:p>
          <a:p>
            <a:pPr lvl="1" eaLnBrk="1" hangingPunct="1">
              <a:buFontTx/>
              <a:buNone/>
            </a:pPr>
            <a:r>
              <a:rPr lang="en-US" altLang="en-US" sz="1800" dirty="0"/>
              <a:t>hash md5</a:t>
            </a:r>
          </a:p>
          <a:p>
            <a:pPr lvl="1" eaLnBrk="1" hangingPunct="1">
              <a:buFontTx/>
              <a:buNone/>
            </a:pPr>
            <a:r>
              <a:rPr lang="en-US" altLang="en-US" sz="1800" dirty="0"/>
              <a:t>encryption des</a:t>
            </a:r>
          </a:p>
          <a:p>
            <a:pPr lvl="1" eaLnBrk="1" hangingPunct="1">
              <a:buFontTx/>
              <a:buNone/>
            </a:pPr>
            <a:r>
              <a:rPr lang="en-US" altLang="en-US" sz="1800" dirty="0"/>
              <a:t>group 2 //D-H</a:t>
            </a:r>
          </a:p>
          <a:p>
            <a:pPr lvl="1" eaLnBrk="1" hangingPunct="1">
              <a:buFontTx/>
              <a:buNone/>
            </a:pPr>
            <a:r>
              <a:rPr lang="en-US" altLang="en-US" sz="1800" dirty="0"/>
              <a:t>lifetime </a:t>
            </a:r>
            <a:r>
              <a:rPr lang="en-US" altLang="en-US" sz="1800" i="1" dirty="0"/>
              <a:t>seconds</a:t>
            </a:r>
          </a:p>
          <a:p>
            <a:pPr lvl="1" eaLnBrk="1" hangingPunct="1"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r>
              <a:rPr lang="en-US" altLang="en-US" sz="1800" dirty="0"/>
              <a:t>crypto </a:t>
            </a:r>
            <a:r>
              <a:rPr lang="en-US" altLang="en-US" sz="1800" dirty="0" err="1"/>
              <a:t>isakmp</a:t>
            </a:r>
            <a:r>
              <a:rPr lang="en-US" altLang="en-US" sz="1800" dirty="0"/>
              <a:t> key lab123 address 99.98.97.96 255.255.255.255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1E20E453-2C38-4BEE-9DAB-B20684C9B98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b="1"/>
              <a:t>NY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crypto isakmp policy 1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authentication pre-shared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hash md5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encryption des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group 2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lifetime </a:t>
            </a:r>
            <a:r>
              <a:rPr lang="en-US" altLang="en-US" sz="1800" i="1"/>
              <a:t>seconds</a:t>
            </a:r>
          </a:p>
          <a:p>
            <a:pPr lvl="1"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None/>
            </a:pPr>
            <a:r>
              <a:rPr lang="en-US" altLang="en-US" sz="1800"/>
              <a:t>crypto isakmp key lab123 address 200.200.200.1 255.255.255.255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B832CAA6-2AA1-4FEF-8E75-CB9C9F944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34000"/>
            <a:ext cx="594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show crypto isakmp policy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>
            <a:extLst>
              <a:ext uri="{FF2B5EF4-FFF2-40B4-BE49-F238E27FC236}">
                <a16:creationId xmlns:a16="http://schemas.microsoft.com/office/drawing/2014/main" id="{CD19455A-E760-4CBE-96CC-27D321FA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4CBB23D-D022-4DEB-ABC7-6E5B78B63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Phase 2</a:t>
            </a: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F0DB0BAC-626A-4487-9935-BE3DECC6EF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/>
              <a:t>LA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crypto ipsec transform-set </a:t>
            </a:r>
            <a:r>
              <a:rPr lang="en-US" altLang="en-US" sz="1800" i="1"/>
              <a:t>my_tset</a:t>
            </a:r>
            <a:r>
              <a:rPr lang="en-US" altLang="en-US" sz="1800"/>
              <a:t> esp-des esp-md5-hmac</a:t>
            </a:r>
          </a:p>
          <a:p>
            <a:pPr lvl="1" eaLnBrk="1" hangingPunct="1">
              <a:buFontTx/>
              <a:buNone/>
            </a:pPr>
            <a:endParaRPr lang="en-US" altLang="en-US" sz="1800"/>
          </a:p>
          <a:p>
            <a:pPr eaLnBrk="1" hangingPunct="1">
              <a:buFontTx/>
              <a:buNone/>
            </a:pPr>
            <a:r>
              <a:rPr lang="en-US" altLang="en-US" sz="1800"/>
              <a:t>crypto map VPN2NY 10 ipsec-isakmp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set peer 99.98.97.96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match address </a:t>
            </a:r>
            <a:r>
              <a:rPr lang="en-US" altLang="en-US" sz="1800" i="1"/>
              <a:t>101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set transform-set </a:t>
            </a:r>
            <a:r>
              <a:rPr lang="en-US" altLang="en-US" sz="1800" i="1"/>
              <a:t>my_tset</a:t>
            </a:r>
          </a:p>
          <a:p>
            <a:pPr lvl="1" eaLnBrk="1" hangingPunct="1">
              <a:buFontTx/>
              <a:buNone/>
            </a:pPr>
            <a:r>
              <a:rPr lang="en-US" altLang="en-US" sz="1800"/>
              <a:t>set security-association lifetime</a:t>
            </a:r>
            <a:r>
              <a:rPr lang="en-US" altLang="en-US" sz="1800" i="1"/>
              <a:t> seconds</a:t>
            </a:r>
          </a:p>
          <a:p>
            <a:pPr eaLnBrk="1" hangingPunct="1">
              <a:buFontTx/>
              <a:buNone/>
            </a:pPr>
            <a:endParaRPr lang="en-US" altLang="en-US" sz="1800"/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3D9FAC90-F71E-4FDB-8A8E-34E42AE03AE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/>
              <a:t>NY </a:t>
            </a:r>
            <a:r>
              <a:rPr lang="en-US" altLang="en-US" sz="2000" b="1">
                <a:solidFill>
                  <a:srgbClr val="FF0000"/>
                </a:solidFill>
              </a:rPr>
              <a:t>help me!</a:t>
            </a:r>
          </a:p>
        </p:txBody>
      </p:sp>
      <p:sp>
        <p:nvSpPr>
          <p:cNvPr id="25606" name="Text Box 8">
            <a:extLst>
              <a:ext uri="{FF2B5EF4-FFF2-40B4-BE49-F238E27FC236}">
                <a16:creationId xmlns:a16="http://schemas.microsoft.com/office/drawing/2014/main" id="{16FF901D-BBA0-482F-8FE1-77F15051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257800"/>
            <a:ext cx="632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show crypto map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>
            <a:extLst>
              <a:ext uri="{FF2B5EF4-FFF2-40B4-BE49-F238E27FC236}">
                <a16:creationId xmlns:a16="http://schemas.microsoft.com/office/drawing/2014/main" id="{3C5D3D8B-83B4-4989-8743-BC4D554F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82CC11F-090F-4761-8FB9-8E6F8BED8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Apply VPN service config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B646863A-16DB-4F57-A5E9-B37B2A73B5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LA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interface serial 0/0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ip address 200.200.200.1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crypto map VPN2NY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Don’t forget your routing table!</a:t>
            </a:r>
            <a:endParaRPr lang="en-US" altLang="en-US" sz="20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ip route 20.0.0.0 255.255.255.0 99.98.97.96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Don’t forget to open IPsec ports on your ACL’s!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 b="1"/>
              <a:t>ahp 50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 esp 51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 udp 500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5D2820B4-85BD-43DB-AFAB-F98A080B08D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NY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interface serial 3/0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ip address 99.98.97.96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crypto map VPN2LA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ip route 10.0.0.0 255.255.255.0 200.200.200.1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FED1EFB2-3A0D-4AB0-9AB8-A3EBFC755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67400"/>
            <a:ext cx="655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show crypto ipsec sa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3A0F425E-3B62-4D4B-BB43-23666CAE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017FAC1-7B7E-487C-8F3B-E05DD4FB7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Preparing for lab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71EE8B7-0C42-4E36-B4E6-579329E31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Review commands needed to support NAT with IPSec</a:t>
            </a:r>
          </a:p>
          <a:p>
            <a:pPr eaLnBrk="1" hangingPunct="1"/>
            <a:r>
              <a:rPr lang="en-US" altLang="en-US" sz="2400"/>
              <a:t>Consider scenarios where you encrypt certain services (not all traffic)</a:t>
            </a:r>
          </a:p>
          <a:p>
            <a:pPr eaLnBrk="1" hangingPunct="1"/>
            <a:r>
              <a:rPr lang="en-US" altLang="en-US" sz="2400"/>
              <a:t>Create more than one isakmp policy and transform sets.</a:t>
            </a:r>
          </a:p>
          <a:p>
            <a:pPr eaLnBrk="1" hangingPunct="1"/>
            <a:r>
              <a:rPr lang="en-US" altLang="en-US" sz="2400"/>
              <a:t>Troubleshoot tunnels when keys/policies/TS do not match (debug commands)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16BFEE63-2213-4C98-823E-9B7374CB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DC1BE0A-E48E-4973-99AF-1D2CF6ABE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IPSec performance considerations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70AEECD-27FF-4DE5-AD47-66099A1B1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MTU: We are adding more headers!!!</a:t>
            </a:r>
          </a:p>
          <a:p>
            <a:pPr lvl="1" eaLnBrk="1" hangingPunct="1"/>
            <a:r>
              <a:rPr lang="en-US" altLang="en-US" sz="2000"/>
              <a:t>Fragmentation</a:t>
            </a:r>
          </a:p>
          <a:p>
            <a:pPr lvl="1" eaLnBrk="1" hangingPunct="1"/>
            <a:r>
              <a:rPr lang="en-US" altLang="en-US" sz="2000"/>
              <a:t>Reassembly at receiver + check integrity + decryption + routing = delay</a:t>
            </a:r>
          </a:p>
          <a:p>
            <a:pPr lvl="1" eaLnBrk="1" hangingPunct="1"/>
            <a:r>
              <a:rPr lang="en-US" altLang="en-US" sz="2000"/>
              <a:t>As client: Path MTU discovery</a:t>
            </a:r>
          </a:p>
          <a:p>
            <a:pPr lvl="1" eaLnBrk="1" hangingPunct="1"/>
            <a:r>
              <a:rPr lang="en-US" altLang="en-US" sz="2000"/>
              <a:t>As provider: extended MTU services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A3B3D771-639F-4E2F-A056-6957B157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24422E8-5777-47FC-9C8E-6F6588627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 materials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3DE4666-9BE1-4E20-86CF-C9FA09D44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IPSec intro reading: </a:t>
            </a:r>
            <a:r>
              <a:rPr lang="en-US" altLang="en-US" sz="2000">
                <a:hlinkClick r:id="rId2"/>
              </a:rPr>
              <a:t>http://www.cisco.com/application/pdf/en/us/guest/netsol/ns130/c649/ccmigration_09186a0080685ce6.pdf</a:t>
            </a: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IPSec parameters </a:t>
            </a:r>
            <a:r>
              <a:rPr lang="en-US" altLang="en-US" sz="2000">
                <a:hlinkClick r:id="rId3"/>
              </a:rPr>
              <a:t>http://www.cisco.com/univercd/cc/td/doc/product/software/ios120/12cgcr/secur_c/scprt4/scipsec.htm</a:t>
            </a: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IKE parameters </a:t>
            </a:r>
            <a:r>
              <a:rPr lang="en-US" altLang="en-US" sz="2000">
                <a:hlinkClick r:id="rId4"/>
              </a:rPr>
              <a:t>http://www.cisco.com/univercd/cc/td/doc/product/software/ios120/12cgcr/secur_c/scprt4/scike.htm#24204</a:t>
            </a: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Configuration examples: (look for IP sec on Router to Router) </a:t>
            </a:r>
            <a:r>
              <a:rPr lang="en-US" altLang="en-US" sz="2000">
                <a:hlinkClick r:id="rId5"/>
              </a:rPr>
              <a:t>http://www.cisco.com/en/US/tech/tk583/tk372/tech_configuration_examples_list.html</a:t>
            </a: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54A3C92B-48D5-4935-A6B3-C41E81D8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A345857-2E08-4C65-A682-9986A3EA4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encryption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A63FB05-4983-46F7-AEA3-48465D775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Security by obscurity. As easy as preventing someone using </a:t>
            </a:r>
            <a:r>
              <a:rPr lang="en-US" altLang="en-US" sz="2000" dirty="0" err="1"/>
              <a:t>wireshark</a:t>
            </a:r>
            <a:r>
              <a:rPr lang="en-US" altLang="en-US" sz="2000" dirty="0"/>
              <a:t> to gain access to our information.</a:t>
            </a:r>
          </a:p>
          <a:p>
            <a:pPr eaLnBrk="1" hangingPunct="1"/>
            <a:r>
              <a:rPr lang="en-US" altLang="en-US" sz="2000" dirty="0"/>
              <a:t>Mix data with a key, transmit mixed data, use key at receiver to obtain original data</a:t>
            </a:r>
          </a:p>
          <a:p>
            <a:pPr eaLnBrk="1" hangingPunct="1"/>
            <a:r>
              <a:rPr lang="en-US" altLang="en-US" sz="2000" dirty="0"/>
              <a:t>Encryption algorithms: DES, 3DES, AES, RSA, RC4.</a:t>
            </a:r>
          </a:p>
          <a:p>
            <a:pPr eaLnBrk="1" hangingPunct="1"/>
            <a:r>
              <a:rPr lang="en-US" altLang="en-US" sz="2000" dirty="0"/>
              <a:t>Symmetric key vs. Asymmetric key</a:t>
            </a:r>
          </a:p>
          <a:p>
            <a:pPr lvl="1" eaLnBrk="1" hangingPunct="1"/>
            <a:r>
              <a:rPr lang="en-US" altLang="en-US" sz="1800" dirty="0"/>
              <a:t>Symmetric are faster and easier to implement in HW.</a:t>
            </a:r>
          </a:p>
          <a:p>
            <a:pPr lvl="1" eaLnBrk="1" hangingPunct="1"/>
            <a:endParaRPr lang="en-US" altLang="en-US" sz="1800" dirty="0"/>
          </a:p>
          <a:p>
            <a:pPr eaLnBrk="1" hangingPunct="1"/>
            <a:r>
              <a:rPr lang="en-US" altLang="en-US" sz="2000" dirty="0"/>
              <a:t>Simple?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FFF864A7-8139-4636-86A6-CF91FE31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666BC68-FFDB-40F7-8C0D-2AE18D761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encryption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F6517AB-0762-4D0C-A79C-4BA313FB3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The problem is how to distribute keys.</a:t>
            </a:r>
          </a:p>
          <a:p>
            <a:pPr eaLnBrk="1" hangingPunct="1"/>
            <a:r>
              <a:rPr lang="en-US" altLang="en-US" sz="2000" dirty="0"/>
              <a:t>Encryption on its own is not enough, you need to ensure that you are exchanging information with the appropriate peer (Authentication)</a:t>
            </a:r>
          </a:p>
          <a:p>
            <a:pPr eaLnBrk="1" hangingPunct="1"/>
            <a:r>
              <a:rPr lang="en-US" altLang="en-US" sz="2000" dirty="0"/>
              <a:t>Also you need to ensure that packets were not modified on their way to a particular destination (Data integrity)</a:t>
            </a:r>
            <a:endParaRPr lang="en-US" altLang="en-US" sz="2400" dirty="0"/>
          </a:p>
          <a:p>
            <a:pPr eaLnBrk="1" hangingPunct="1"/>
            <a:r>
              <a:rPr lang="en-US" altLang="en-US" sz="2000" dirty="0"/>
              <a:t>Keys must change over time (Replay)</a:t>
            </a:r>
          </a:p>
          <a:p>
            <a:pPr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E25AA63D-EBE6-44CC-B1E5-B7F7D807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2B2CC6-9836-483A-9382-EF8A17FED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Standard Encapsulation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1640591-3881-4BF3-8BDE-F671283A1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743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SIP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6FF4BFF-01CB-42B2-AC9A-3661291A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DIP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30558C55-3530-43E0-B7B8-33CC1DFFF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7432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Prot ID (TCP)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C32123AA-BE56-4D56-9B67-F27FE3115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432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Data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90B93DFC-42EA-4C2F-BCD7-45654BF93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76400"/>
            <a:ext cx="1524000" cy="457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TCP</a:t>
            </a:r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D6891C87-B2FF-4AA1-AABE-2A5C7E9D0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76400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Telnet</a:t>
            </a:r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28CACB4E-6090-46F5-A435-25AB0DE44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1336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055A8A15-5B67-43DB-A3F0-9B3D985D3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133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B44AC1D5-9AAD-483A-9E7A-843A4A1A5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434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SA</a:t>
            </a: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2594B354-7089-46BF-A7DE-51A71B0D3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3434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DA</a:t>
            </a:r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2410406B-66F4-4AAD-9016-47E12C769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4038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Data</a:t>
            </a:r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3FBB579C-9F04-4A57-BFFE-C3847A522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200400"/>
            <a:ext cx="3581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FC5FCD31-0CC2-4D34-A5BE-9A4D29498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2004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4972B518-2984-43FE-B8DE-025DAC774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Layer 4</a:t>
            </a:r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D92D6492-119A-4F29-85B3-613D258FB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194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Layer 3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FB9B7453-32B2-46D9-8CED-D5357AD2D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Layer 2</a:t>
            </a:r>
          </a:p>
        </p:txBody>
      </p:sp>
      <p:sp>
        <p:nvSpPr>
          <p:cNvPr id="9236" name="Rectangle 20">
            <a:extLst>
              <a:ext uri="{FF2B5EF4-FFF2-40B4-BE49-F238E27FC236}">
                <a16:creationId xmlns:a16="http://schemas.microsoft.com/office/drawing/2014/main" id="{B3A6F41A-AD6A-4E2A-BAD2-0AAD22719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Prot ID (IP)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0ACD447C-FC61-429C-9B27-9FA8559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56F43F5-7E68-4752-AFE2-9716B8B3C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VPN Connection Modes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03447C8-E319-4F76-AFC4-ABCE21349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Transport (end-to-end)</a:t>
            </a:r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0245" name="Rectangle 9">
            <a:extLst>
              <a:ext uri="{FF2B5EF4-FFF2-40B4-BE49-F238E27FC236}">
                <a16:creationId xmlns:a16="http://schemas.microsoft.com/office/drawing/2014/main" id="{6F3FE68D-DEB3-461A-B205-B31994C18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864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SIP</a:t>
            </a:r>
          </a:p>
        </p:txBody>
      </p:sp>
      <p:sp>
        <p:nvSpPr>
          <p:cNvPr id="10246" name="Rectangle 10">
            <a:extLst>
              <a:ext uri="{FF2B5EF4-FFF2-40B4-BE49-F238E27FC236}">
                <a16:creationId xmlns:a16="http://schemas.microsoft.com/office/drawing/2014/main" id="{B8800D80-E439-4204-88D6-50E499467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4864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DIP</a:t>
            </a:r>
          </a:p>
        </p:txBody>
      </p:sp>
      <p:sp>
        <p:nvSpPr>
          <p:cNvPr id="10247" name="Rectangle 11">
            <a:extLst>
              <a:ext uri="{FF2B5EF4-FFF2-40B4-BE49-F238E27FC236}">
                <a16:creationId xmlns:a16="http://schemas.microsoft.com/office/drawing/2014/main" id="{3BD76C35-BB33-486A-9F57-24EE7651B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864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Prot ID (VPN)</a:t>
            </a:r>
          </a:p>
        </p:txBody>
      </p:sp>
      <p:sp>
        <p:nvSpPr>
          <p:cNvPr id="10248" name="Rectangle 12">
            <a:extLst>
              <a:ext uri="{FF2B5EF4-FFF2-40B4-BE49-F238E27FC236}">
                <a16:creationId xmlns:a16="http://schemas.microsoft.com/office/drawing/2014/main" id="{BDE73B28-2A39-4CC2-8160-C21945A36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864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VPN Data</a:t>
            </a:r>
          </a:p>
        </p:txBody>
      </p:sp>
      <p:sp>
        <p:nvSpPr>
          <p:cNvPr id="10249" name="Rectangle 13">
            <a:extLst>
              <a:ext uri="{FF2B5EF4-FFF2-40B4-BE49-F238E27FC236}">
                <a16:creationId xmlns:a16="http://schemas.microsoft.com/office/drawing/2014/main" id="{09FB019E-501C-486F-A867-FCB7C87E7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09800"/>
            <a:ext cx="1524000" cy="457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TCP</a:t>
            </a:r>
          </a:p>
        </p:txBody>
      </p:sp>
      <p:sp>
        <p:nvSpPr>
          <p:cNvPr id="10250" name="Rectangle 14">
            <a:extLst>
              <a:ext uri="{FF2B5EF4-FFF2-40B4-BE49-F238E27FC236}">
                <a16:creationId xmlns:a16="http://schemas.microsoft.com/office/drawing/2014/main" id="{7AF12D03-55D1-41EB-AF67-6CC320855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09800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Telnet</a:t>
            </a:r>
          </a:p>
        </p:txBody>
      </p:sp>
      <p:sp>
        <p:nvSpPr>
          <p:cNvPr id="10251" name="Rectangle 22">
            <a:extLst>
              <a:ext uri="{FF2B5EF4-FFF2-40B4-BE49-F238E27FC236}">
                <a16:creationId xmlns:a16="http://schemas.microsoft.com/office/drawing/2014/main" id="{D23064CC-391B-42F7-B9A6-15E6AB7A1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38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VPN HDR</a:t>
            </a:r>
          </a:p>
        </p:txBody>
      </p:sp>
      <p:sp>
        <p:nvSpPr>
          <p:cNvPr id="10252" name="Rectangle 23">
            <a:extLst>
              <a:ext uri="{FF2B5EF4-FFF2-40B4-BE49-F238E27FC236}">
                <a16:creationId xmlns:a16="http://schemas.microsoft.com/office/drawing/2014/main" id="{9D52AD85-6AD7-471A-8168-A41EFB52F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038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VPN TRL</a:t>
            </a:r>
          </a:p>
        </p:txBody>
      </p:sp>
      <p:sp>
        <p:nvSpPr>
          <p:cNvPr id="10253" name="Text Box 24">
            <a:extLst>
              <a:ext uri="{FF2B5EF4-FFF2-40B4-BE49-F238E27FC236}">
                <a16:creationId xmlns:a16="http://schemas.microsoft.com/office/drawing/2014/main" id="{30DDBF64-E5D3-429C-B36A-A5CEEC936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2098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+  Encryption Key</a:t>
            </a:r>
          </a:p>
        </p:txBody>
      </p:sp>
      <p:sp>
        <p:nvSpPr>
          <p:cNvPr id="10254" name="Rectangle 25">
            <a:extLst>
              <a:ext uri="{FF2B5EF4-FFF2-40B4-BE49-F238E27FC236}">
                <a16:creationId xmlns:a16="http://schemas.microsoft.com/office/drawing/2014/main" id="{ACC3DEDF-35F8-46E9-97C3-089D61993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2004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Crypto Data</a:t>
            </a:r>
          </a:p>
        </p:txBody>
      </p:sp>
      <p:sp>
        <p:nvSpPr>
          <p:cNvPr id="10255" name="Line 26">
            <a:extLst>
              <a:ext uri="{FF2B5EF4-FFF2-40B4-BE49-F238E27FC236}">
                <a16:creationId xmlns:a16="http://schemas.microsoft.com/office/drawing/2014/main" id="{CE703735-6045-4A93-AFE9-9E199A332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667000"/>
            <a:ext cx="2514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27">
            <a:extLst>
              <a:ext uri="{FF2B5EF4-FFF2-40B4-BE49-F238E27FC236}">
                <a16:creationId xmlns:a16="http://schemas.microsoft.com/office/drawing/2014/main" id="{261A3782-4FF5-462D-9F15-722FBAA0F2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2590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Rectangle 28">
            <a:extLst>
              <a:ext uri="{FF2B5EF4-FFF2-40B4-BE49-F238E27FC236}">
                <a16:creationId xmlns:a16="http://schemas.microsoft.com/office/drawing/2014/main" id="{1CD97092-8554-4769-AE98-C8C4CFCD0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386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Crypto Data</a:t>
            </a:r>
          </a:p>
        </p:txBody>
      </p:sp>
      <p:sp>
        <p:nvSpPr>
          <p:cNvPr id="10258" name="Line 29">
            <a:extLst>
              <a:ext uri="{FF2B5EF4-FFF2-40B4-BE49-F238E27FC236}">
                <a16:creationId xmlns:a16="http://schemas.microsoft.com/office/drawing/2014/main" id="{5D40B967-3BF7-4443-A02A-0931E7A2B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95800"/>
            <a:ext cx="2286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30">
            <a:extLst>
              <a:ext uri="{FF2B5EF4-FFF2-40B4-BE49-F238E27FC236}">
                <a16:creationId xmlns:a16="http://schemas.microsoft.com/office/drawing/2014/main" id="{66EF58E1-80D3-422C-8595-1737ACB61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4958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31">
            <a:extLst>
              <a:ext uri="{FF2B5EF4-FFF2-40B4-BE49-F238E27FC236}">
                <a16:creationId xmlns:a16="http://schemas.microsoft.com/office/drawing/2014/main" id="{AFC452BD-1918-40FD-9F25-D860DF2A9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7338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Text Box 32">
            <a:extLst>
              <a:ext uri="{FF2B5EF4-FFF2-40B4-BE49-F238E27FC236}">
                <a16:creationId xmlns:a16="http://schemas.microsoft.com/office/drawing/2014/main" id="{FBE54038-0CBA-4C30-B302-861FF280D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Layer 4</a:t>
            </a:r>
          </a:p>
        </p:txBody>
      </p:sp>
      <p:sp>
        <p:nvSpPr>
          <p:cNvPr id="10262" name="Text Box 33">
            <a:extLst>
              <a:ext uri="{FF2B5EF4-FFF2-40B4-BE49-F238E27FC236}">
                <a16:creationId xmlns:a16="http://schemas.microsoft.com/office/drawing/2014/main" id="{8AB7CE9C-6059-4947-9C12-D7C60CB0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5626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Layer 3</a:t>
            </a:r>
          </a:p>
        </p:txBody>
      </p:sp>
      <p:sp>
        <p:nvSpPr>
          <p:cNvPr id="10263" name="Oval 34">
            <a:extLst>
              <a:ext uri="{FF2B5EF4-FFF2-40B4-BE49-F238E27FC236}">
                <a16:creationId xmlns:a16="http://schemas.microsoft.com/office/drawing/2014/main" id="{B1BD7C57-4B88-44F5-A4B3-F41F9989B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81600"/>
            <a:ext cx="2590800" cy="1143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B9638E0B-9C76-4388-BF95-A5D68756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F91B9BF-9EDB-4CA8-BDDC-9F00D9E7D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Transport Mode</a:t>
            </a:r>
          </a:p>
        </p:txBody>
      </p:sp>
      <p:pic>
        <p:nvPicPr>
          <p:cNvPr id="11268" name="Picture 5" descr="Lab902IPSec">
            <a:extLst>
              <a:ext uri="{FF2B5EF4-FFF2-40B4-BE49-F238E27FC236}">
                <a16:creationId xmlns:a16="http://schemas.microsoft.com/office/drawing/2014/main" id="{F46F3F66-D8D3-4F01-8657-161146FB7DC8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09800"/>
            <a:ext cx="8229600" cy="233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88CBE6F8-D4D2-4872-B496-B79610C2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474E1EC-2AD0-43B7-989B-14A524A57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VPN Connection Modes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A3E13C1-8114-4372-9577-8AE9F80E3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Transport Mode</a:t>
            </a:r>
          </a:p>
          <a:p>
            <a:pPr lvl="1" eaLnBrk="1" hangingPunct="1"/>
            <a:r>
              <a:rPr lang="en-US" altLang="en-US" sz="2400"/>
              <a:t>IP headers not encrypted (why?)</a:t>
            </a:r>
          </a:p>
          <a:p>
            <a:pPr lvl="1" eaLnBrk="1" hangingPunct="1"/>
            <a:r>
              <a:rPr lang="en-US" altLang="en-US" sz="2400"/>
              <a:t>End-to-end is not scalable</a:t>
            </a:r>
          </a:p>
          <a:p>
            <a:pPr lvl="1" eaLnBrk="1" hangingPunct="1"/>
            <a:r>
              <a:rPr lang="en-US" altLang="en-US" sz="2400"/>
              <a:t>Private IP addressing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69414150-47AE-48C3-9AD5-F49C5A5B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Copyright © 2007 by Jose Santos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AA43588-51ED-4DD4-A854-31495AB31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VPN Connection Modes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63605CF-78FD-4AB5-AC93-1C4E06C6E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Tunnel (site-to-site)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3952EC8E-9A3C-4E82-BE79-A7C19A82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4384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SIP</a:t>
            </a:r>
          </a:p>
        </p:txBody>
      </p:sp>
      <p:sp>
        <p:nvSpPr>
          <p:cNvPr id="13318" name="Rectangle 9">
            <a:extLst>
              <a:ext uri="{FF2B5EF4-FFF2-40B4-BE49-F238E27FC236}">
                <a16:creationId xmlns:a16="http://schemas.microsoft.com/office/drawing/2014/main" id="{B05FCF0E-02AA-45E5-8F68-89CADDAEF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384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DIP</a:t>
            </a:r>
          </a:p>
        </p:txBody>
      </p:sp>
      <p:sp>
        <p:nvSpPr>
          <p:cNvPr id="13319" name="Rectangle 10">
            <a:extLst>
              <a:ext uri="{FF2B5EF4-FFF2-40B4-BE49-F238E27FC236}">
                <a16:creationId xmlns:a16="http://schemas.microsoft.com/office/drawing/2014/main" id="{90CADC1E-3910-49FB-A95D-2B6377204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4384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Prot ID (TCP)</a:t>
            </a:r>
          </a:p>
        </p:txBody>
      </p:sp>
      <p:sp>
        <p:nvSpPr>
          <p:cNvPr id="13320" name="Rectangle 12">
            <a:extLst>
              <a:ext uri="{FF2B5EF4-FFF2-40B4-BE49-F238E27FC236}">
                <a16:creationId xmlns:a16="http://schemas.microsoft.com/office/drawing/2014/main" id="{43DE840D-A522-4AD7-8E33-D42126795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438400"/>
            <a:ext cx="762000" cy="457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TCP</a:t>
            </a:r>
          </a:p>
        </p:txBody>
      </p:sp>
      <p:sp>
        <p:nvSpPr>
          <p:cNvPr id="13321" name="Rectangle 13">
            <a:extLst>
              <a:ext uri="{FF2B5EF4-FFF2-40B4-BE49-F238E27FC236}">
                <a16:creationId xmlns:a16="http://schemas.microsoft.com/office/drawing/2014/main" id="{1639B481-1983-4813-88FD-5D48FF9EC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38400"/>
            <a:ext cx="9144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Telnet</a:t>
            </a:r>
          </a:p>
        </p:txBody>
      </p:sp>
      <p:sp>
        <p:nvSpPr>
          <p:cNvPr id="13322" name="Text Box 16">
            <a:extLst>
              <a:ext uri="{FF2B5EF4-FFF2-40B4-BE49-F238E27FC236}">
                <a16:creationId xmlns:a16="http://schemas.microsoft.com/office/drawing/2014/main" id="{9DFE9B3F-FEEA-4EFF-B83D-47D8601E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Layer 3/4</a:t>
            </a:r>
          </a:p>
        </p:txBody>
      </p:sp>
      <p:sp>
        <p:nvSpPr>
          <p:cNvPr id="13323" name="Text Box 18">
            <a:extLst>
              <a:ext uri="{FF2B5EF4-FFF2-40B4-BE49-F238E27FC236}">
                <a16:creationId xmlns:a16="http://schemas.microsoft.com/office/drawing/2014/main" id="{386206B2-F6CB-486D-9162-6DCCD26AD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4384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/>
              <a:t>+ KEY</a:t>
            </a:r>
          </a:p>
        </p:txBody>
      </p:sp>
      <p:sp>
        <p:nvSpPr>
          <p:cNvPr id="13324" name="Rectangle 19">
            <a:extLst>
              <a:ext uri="{FF2B5EF4-FFF2-40B4-BE49-F238E27FC236}">
                <a16:creationId xmlns:a16="http://schemas.microsoft.com/office/drawing/2014/main" id="{D190E7E5-0210-4B4E-A22B-870E2CC50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05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SIP</a:t>
            </a:r>
            <a:r>
              <a:rPr lang="en-US" altLang="en-US" sz="1200"/>
              <a:t>GW</a:t>
            </a:r>
          </a:p>
        </p:txBody>
      </p:sp>
      <p:sp>
        <p:nvSpPr>
          <p:cNvPr id="13325" name="Rectangle 20">
            <a:extLst>
              <a:ext uri="{FF2B5EF4-FFF2-40B4-BE49-F238E27FC236}">
                <a16:creationId xmlns:a16="http://schemas.microsoft.com/office/drawing/2014/main" id="{2C1DFBB6-BC03-4AD8-9639-9CCD8851B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05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DIP</a:t>
            </a:r>
            <a:r>
              <a:rPr lang="en-US" altLang="en-US" sz="1200"/>
              <a:t>GW</a:t>
            </a:r>
          </a:p>
        </p:txBody>
      </p:sp>
      <p:sp>
        <p:nvSpPr>
          <p:cNvPr id="13326" name="Rectangle 21">
            <a:extLst>
              <a:ext uri="{FF2B5EF4-FFF2-40B4-BE49-F238E27FC236}">
                <a16:creationId xmlns:a16="http://schemas.microsoft.com/office/drawing/2014/main" id="{AECCC5F6-7952-4122-996E-3B8ABCABF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054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Prot ID (VPN)</a:t>
            </a:r>
          </a:p>
        </p:txBody>
      </p:sp>
      <p:sp>
        <p:nvSpPr>
          <p:cNvPr id="13327" name="Rectangle 22">
            <a:extLst>
              <a:ext uri="{FF2B5EF4-FFF2-40B4-BE49-F238E27FC236}">
                <a16:creationId xmlns:a16="http://schemas.microsoft.com/office/drawing/2014/main" id="{292FD668-F1BD-4D02-9F02-886706504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VPN Data</a:t>
            </a:r>
          </a:p>
        </p:txBody>
      </p:sp>
      <p:sp>
        <p:nvSpPr>
          <p:cNvPr id="13328" name="Rectangle 23">
            <a:extLst>
              <a:ext uri="{FF2B5EF4-FFF2-40B4-BE49-F238E27FC236}">
                <a16:creationId xmlns:a16="http://schemas.microsoft.com/office/drawing/2014/main" id="{4F0624B1-83BD-4269-B2AF-AFFF66BAF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VPN HDR</a:t>
            </a:r>
          </a:p>
        </p:txBody>
      </p:sp>
      <p:sp>
        <p:nvSpPr>
          <p:cNvPr id="13329" name="Rectangle 24">
            <a:extLst>
              <a:ext uri="{FF2B5EF4-FFF2-40B4-BE49-F238E27FC236}">
                <a16:creationId xmlns:a16="http://schemas.microsoft.com/office/drawing/2014/main" id="{930D2954-B2D9-41D9-AF89-8DBF5AA50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910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VPN TRL</a:t>
            </a:r>
          </a:p>
        </p:txBody>
      </p:sp>
      <p:sp>
        <p:nvSpPr>
          <p:cNvPr id="13330" name="Rectangle 25">
            <a:extLst>
              <a:ext uri="{FF2B5EF4-FFF2-40B4-BE49-F238E27FC236}">
                <a16:creationId xmlns:a16="http://schemas.microsoft.com/office/drawing/2014/main" id="{11AFDD1E-9D02-4D28-A0A7-AD4B0FE8C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3528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Crypto Data</a:t>
            </a:r>
          </a:p>
        </p:txBody>
      </p:sp>
      <p:sp>
        <p:nvSpPr>
          <p:cNvPr id="13331" name="Rectangle 26">
            <a:extLst>
              <a:ext uri="{FF2B5EF4-FFF2-40B4-BE49-F238E27FC236}">
                <a16:creationId xmlns:a16="http://schemas.microsoft.com/office/drawing/2014/main" id="{2B64CEA1-F697-4ED9-B80A-A79E66017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Crypto Data</a:t>
            </a:r>
          </a:p>
        </p:txBody>
      </p:sp>
      <p:sp>
        <p:nvSpPr>
          <p:cNvPr id="13332" name="Line 27">
            <a:extLst>
              <a:ext uri="{FF2B5EF4-FFF2-40B4-BE49-F238E27FC236}">
                <a16:creationId xmlns:a16="http://schemas.microsoft.com/office/drawing/2014/main" id="{AC93FEAE-F88B-497B-9263-6CC646982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6482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8">
            <a:extLst>
              <a:ext uri="{FF2B5EF4-FFF2-40B4-BE49-F238E27FC236}">
                <a16:creationId xmlns:a16="http://schemas.microsoft.com/office/drawing/2014/main" id="{55BDCC21-98BB-4AD5-B617-525A7D93A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648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9">
            <a:extLst>
              <a:ext uri="{FF2B5EF4-FFF2-40B4-BE49-F238E27FC236}">
                <a16:creationId xmlns:a16="http://schemas.microsoft.com/office/drawing/2014/main" id="{2EA94D9B-47DE-4497-BE9C-E7B8156DE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886200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31">
            <a:extLst>
              <a:ext uri="{FF2B5EF4-FFF2-40B4-BE49-F238E27FC236}">
                <a16:creationId xmlns:a16="http://schemas.microsoft.com/office/drawing/2014/main" id="{142D6D67-74AB-4A66-8220-63942F29C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8956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32">
            <a:extLst>
              <a:ext uri="{FF2B5EF4-FFF2-40B4-BE49-F238E27FC236}">
                <a16:creationId xmlns:a16="http://schemas.microsoft.com/office/drawing/2014/main" id="{7F3B382A-2308-4644-9D74-9EC13DA84E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2819400"/>
            <a:ext cx="2438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1272</Words>
  <Application>Microsoft Office PowerPoint</Application>
  <PresentationFormat>On-screen Show (4:3)</PresentationFormat>
  <Paragraphs>249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Default Design</vt:lpstr>
      <vt:lpstr>Telecom Systems Laboratory   TLEN 5460  Site-to-site IPSec VPNs</vt:lpstr>
      <vt:lpstr>Intro</vt:lpstr>
      <vt:lpstr>Data encryption</vt:lpstr>
      <vt:lpstr>Data encryption</vt:lpstr>
      <vt:lpstr>Standard Encapsulation</vt:lpstr>
      <vt:lpstr>VPN Connection Modes</vt:lpstr>
      <vt:lpstr>Transport Mode</vt:lpstr>
      <vt:lpstr>VPN Connection Modes</vt:lpstr>
      <vt:lpstr>VPN Connection Modes</vt:lpstr>
      <vt:lpstr>Tunnel Mode</vt:lpstr>
      <vt:lpstr>Tunnel Mode</vt:lpstr>
      <vt:lpstr>VPN types</vt:lpstr>
      <vt:lpstr>PowerPoint Presentation</vt:lpstr>
      <vt:lpstr>IPSec terms</vt:lpstr>
      <vt:lpstr>IP Sec Session Steps</vt:lpstr>
      <vt:lpstr>IP Sec Session Steps</vt:lpstr>
      <vt:lpstr>Diffie Hellman</vt:lpstr>
      <vt:lpstr>Diffie Hellman</vt:lpstr>
      <vt:lpstr>IP Sec Session Steps</vt:lpstr>
      <vt:lpstr>IPSec Example</vt:lpstr>
      <vt:lpstr>Determine Interesting traffic</vt:lpstr>
      <vt:lpstr>Phase 1</vt:lpstr>
      <vt:lpstr>Phase 2</vt:lpstr>
      <vt:lpstr>Apply VPN service config</vt:lpstr>
      <vt:lpstr>Preparing for lab</vt:lpstr>
      <vt:lpstr>IPSec performance considerations</vt:lpstr>
      <vt:lpstr>Reference materials</vt:lpstr>
    </vt:vector>
  </TitlesOfParts>
  <Company>CAETE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JoseSantos</dc:creator>
  <cp:lastModifiedBy>JS</cp:lastModifiedBy>
  <cp:revision>211</cp:revision>
  <dcterms:created xsi:type="dcterms:W3CDTF">2004-08-05T17:03:14Z</dcterms:created>
  <dcterms:modified xsi:type="dcterms:W3CDTF">2019-03-20T21:19:53Z</dcterms:modified>
</cp:coreProperties>
</file>