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347" r:id="rId3"/>
    <p:sldId id="257" r:id="rId4"/>
    <p:sldId id="261" r:id="rId5"/>
    <p:sldId id="330" r:id="rId6"/>
    <p:sldId id="265" r:id="rId7"/>
    <p:sldId id="262" r:id="rId8"/>
    <p:sldId id="346" r:id="rId9"/>
    <p:sldId id="267" r:id="rId10"/>
    <p:sldId id="331" r:id="rId11"/>
    <p:sldId id="355" r:id="rId12"/>
    <p:sldId id="268" r:id="rId13"/>
    <p:sldId id="269" r:id="rId14"/>
    <p:sldId id="270" r:id="rId15"/>
    <p:sldId id="271" r:id="rId16"/>
    <p:sldId id="263" r:id="rId17"/>
    <p:sldId id="266" r:id="rId18"/>
    <p:sldId id="264" r:id="rId19"/>
    <p:sldId id="258" r:id="rId20"/>
    <p:sldId id="25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3" r:id="rId53"/>
    <p:sldId id="342" r:id="rId54"/>
    <p:sldId id="344" r:id="rId55"/>
    <p:sldId id="299" r:id="rId56"/>
    <p:sldId id="300" r:id="rId57"/>
    <p:sldId id="302" r:id="rId58"/>
    <p:sldId id="345" r:id="rId59"/>
    <p:sldId id="301" r:id="rId60"/>
    <p:sldId id="307" r:id="rId61"/>
    <p:sldId id="349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9" r:id="rId82"/>
    <p:sldId id="350" r:id="rId83"/>
    <p:sldId id="351" r:id="rId84"/>
    <p:sldId id="352" r:id="rId85"/>
    <p:sldId id="35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C64D0-E901-45A5-9B55-762211D13BB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92AD9-E94B-4E10-9349-9AC67B96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3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North America Long haul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LSP’s can be assigned</a:t>
            </a:r>
            <a:r>
              <a:rPr lang="en-US" baseline="0" dirty="0"/>
              <a:t> statically (not popular) and dynamically using (LDP,RSVP,BGP)</a:t>
            </a:r>
          </a:p>
          <a:p>
            <a:r>
              <a:rPr lang="en-US" baseline="0" dirty="0"/>
              <a:t>How does a router know whether it’s a IP packet or a labelled packet? Label lookup </a:t>
            </a:r>
            <a:r>
              <a:rPr lang="en-US" baseline="0" dirty="0" err="1"/>
              <a:t>vs</a:t>
            </a:r>
            <a:r>
              <a:rPr lang="en-US" baseline="0" dirty="0"/>
              <a:t> </a:t>
            </a:r>
            <a:r>
              <a:rPr lang="en-US" baseline="0" dirty="0" err="1"/>
              <a:t>cef</a:t>
            </a:r>
            <a:r>
              <a:rPr lang="en-US" baseline="0" dirty="0"/>
              <a:t>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0-&gt; Explicit null (EXP bits removed if the label is removed.</a:t>
            </a:r>
            <a:r>
              <a:rPr lang="en-US" baseline="0" dirty="0"/>
              <a:t> QOS to be delivered to egress LSR. Label value of 0. Copying QOS to precedence bits in IP )</a:t>
            </a:r>
            <a:endParaRPr lang="en-US" dirty="0"/>
          </a:p>
          <a:p>
            <a:r>
              <a:rPr lang="en-US" dirty="0"/>
              <a:t>Label 1-&gt;Router Alert label ( Alerts that the packet needs a closer look. Software</a:t>
            </a:r>
            <a:r>
              <a:rPr lang="en-US" baseline="0" dirty="0"/>
              <a:t> process. </a:t>
            </a:r>
            <a:endParaRPr lang="en-US" dirty="0"/>
          </a:p>
          <a:p>
            <a:r>
              <a:rPr lang="en-US" dirty="0"/>
              <a:t>Label 3-&gt; Implicit Null (Default , egress</a:t>
            </a:r>
            <a:r>
              <a:rPr lang="en-US" baseline="0" dirty="0"/>
              <a:t> LSR assigns label 3 to its connected and summarized prefixes, Avoid double lookups, PHP)</a:t>
            </a:r>
            <a:endParaRPr lang="en-US" dirty="0"/>
          </a:p>
          <a:p>
            <a:r>
              <a:rPr lang="en-US" dirty="0"/>
              <a:t>Label 14-&gt;OAM Alert table</a:t>
            </a:r>
          </a:p>
          <a:p>
            <a:r>
              <a:rPr lang="en-US" dirty="0"/>
              <a:t>Unreserved range in cisco : 16 – 100,000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604000" cy="3714750"/>
          </a:xfrm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5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IGP to flood TE extensions! OSPF opaque area (LSA</a:t>
            </a:r>
            <a:r>
              <a:rPr lang="en-US" baseline="0" dirty="0"/>
              <a:t> 10) and IS-IS uses TLV’s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</a:t>
            </a:r>
            <a:r>
              <a:rPr lang="en-US" baseline="0" dirty="0"/>
              <a:t> Metro Ethernet ( EOMPLS)</a:t>
            </a:r>
          </a:p>
          <a:p>
            <a:r>
              <a:rPr lang="en-US" baseline="0" dirty="0"/>
              <a:t>Layer 3 VPN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switching, fast switching and </a:t>
            </a:r>
            <a:r>
              <a:rPr lang="en-US" dirty="0" err="1"/>
              <a:t>cef</a:t>
            </a:r>
            <a:r>
              <a:rPr lang="en-US" dirty="0"/>
              <a:t> (topology based).</a:t>
            </a:r>
            <a:r>
              <a:rPr lang="en-US" baseline="0" dirty="0"/>
              <a:t> With </a:t>
            </a:r>
            <a:r>
              <a:rPr lang="en-US" baseline="0" dirty="0" err="1"/>
              <a:t>cef</a:t>
            </a:r>
            <a:r>
              <a:rPr lang="en-US" baseline="0" dirty="0"/>
              <a:t> being the default these days</a:t>
            </a:r>
          </a:p>
          <a:p>
            <a:r>
              <a:rPr lang="en-US" baseline="0" dirty="0"/>
              <a:t>Manipulating cost, Unequal cost load balancing..(Requires lot of configuration changes. Lookup based on destination IP address)</a:t>
            </a:r>
          </a:p>
          <a:p>
            <a:r>
              <a:rPr lang="en-US" baseline="0" dirty="0"/>
              <a:t>Traditional reasons for MPLS: Faster lookups. (Layer 2.5)</a:t>
            </a:r>
          </a:p>
          <a:p>
            <a:r>
              <a:rPr lang="en-US" baseline="0" dirty="0" err="1"/>
              <a:t>Adv</a:t>
            </a:r>
            <a:r>
              <a:rPr lang="en-US" baseline="0" dirty="0"/>
              <a:t> of MPLS: TE (source can decide) , Multi protocol transport (Similar to IP), Voice, IP, IPV6, IPX, L2VPN, L3 VPN, BGP free core, Creating VC’s can be tedious, Unified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switching, fast switching and </a:t>
            </a:r>
            <a:r>
              <a:rPr lang="en-US" dirty="0" err="1"/>
              <a:t>cef</a:t>
            </a:r>
            <a:r>
              <a:rPr lang="en-US" dirty="0"/>
              <a:t> (topology based).</a:t>
            </a:r>
            <a:r>
              <a:rPr lang="en-US" baseline="0" dirty="0"/>
              <a:t> With </a:t>
            </a:r>
            <a:r>
              <a:rPr lang="en-US" baseline="0" dirty="0" err="1"/>
              <a:t>cef</a:t>
            </a:r>
            <a:r>
              <a:rPr lang="en-US" baseline="0" dirty="0"/>
              <a:t> being the default these days</a:t>
            </a:r>
          </a:p>
          <a:p>
            <a:r>
              <a:rPr lang="en-US" baseline="0" dirty="0"/>
              <a:t>Manipulating cost, Unequal cost load balancing..(Requires lot of configuration changes. Lookup based on destination IP address)</a:t>
            </a:r>
          </a:p>
          <a:p>
            <a:r>
              <a:rPr lang="en-US" baseline="0" dirty="0"/>
              <a:t>Traditional reasons for MPLS: Faster lookups. (Layer 2.5)</a:t>
            </a:r>
          </a:p>
          <a:p>
            <a:r>
              <a:rPr lang="en-US" baseline="0" dirty="0" err="1"/>
              <a:t>Adv</a:t>
            </a:r>
            <a:r>
              <a:rPr lang="en-US" baseline="0" dirty="0"/>
              <a:t> of MPLS: TE (source can decide) , Multi protocol transport (Similar to IP), Voice, IP, IPV6, IPX, L2VPN, L3 VPN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MPLS</a:t>
            </a:r>
            <a:r>
              <a:rPr lang="en-US" baseline="0" dirty="0"/>
              <a:t> – Distribution of labels taken care automatically via LDP. </a:t>
            </a:r>
          </a:p>
          <a:p>
            <a:r>
              <a:rPr lang="en-US" baseline="0" dirty="0"/>
              <a:t>Protocol ID in MPLS? How will LSR’s know what is the MPLS payload?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MPLS</a:t>
            </a:r>
            <a:r>
              <a:rPr lang="en-US" baseline="0" dirty="0"/>
              <a:t> – Distribution of labels taken care automatically via LDP. </a:t>
            </a:r>
          </a:p>
          <a:p>
            <a:r>
              <a:rPr lang="en-US" baseline="0" dirty="0"/>
              <a:t>Protocol ID in MPLS? How will LSR’s know what is the MPLS payload?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LSP’s can be assigned</a:t>
            </a:r>
            <a:r>
              <a:rPr lang="en-US" baseline="0" dirty="0"/>
              <a:t> statically (not popular) and dynamically using (LDP,RSVP,BGP)</a:t>
            </a:r>
          </a:p>
          <a:p>
            <a:r>
              <a:rPr lang="en-US" baseline="0" dirty="0"/>
              <a:t>Running a separate protocol for distributing labels.</a:t>
            </a:r>
          </a:p>
          <a:p>
            <a:r>
              <a:rPr lang="en-US" baseline="0" dirty="0"/>
              <a:t>Ingress determines the FEC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LSP’s can be assigned</a:t>
            </a:r>
            <a:r>
              <a:rPr lang="en-US" baseline="0" dirty="0"/>
              <a:t> statically (not popular) and dynamically using (LDP,RSVP,BGP)</a:t>
            </a:r>
          </a:p>
          <a:p>
            <a:r>
              <a:rPr lang="en-US" baseline="0" dirty="0"/>
              <a:t>Running a separate protocol for distributing labels.</a:t>
            </a:r>
          </a:p>
          <a:p>
            <a:r>
              <a:rPr lang="en-US" baseline="0" dirty="0"/>
              <a:t>Ingress determines the FEC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LSP’s can be assigned</a:t>
            </a:r>
            <a:r>
              <a:rPr lang="en-US" baseline="0" dirty="0"/>
              <a:t> statically (not popular) and dynamically using (LDP,RSVP,BGP)</a:t>
            </a:r>
          </a:p>
          <a:p>
            <a:r>
              <a:rPr lang="en-US" baseline="0" dirty="0"/>
              <a:t>Running a separate protocol for distributing labels.</a:t>
            </a:r>
          </a:p>
          <a:p>
            <a:r>
              <a:rPr lang="en-US" baseline="0" dirty="0"/>
              <a:t>Ingress determines the FEC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92AD9-E94B-4E10-9349-9AC67B960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5566-D9DA-46F6-8C7E-BD48E005142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A4C0-D250-4DB4-80A2-C9B53D3C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Spring 2019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1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Terminologies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RIB,  FIB, LIB, LFIB &amp; Adjacency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Ingress, Egress, Transit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Upstream, Downstream, Edge LSR, LSR, LSP (Nested LSP), FEC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Local bindings, Remote bindings &amp; Label Operations (Push, Pop, swap)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Protocols to distribute labels( Static LSP, LDP, RSVP,BGP)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Terminologies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" y="952459"/>
            <a:ext cx="11158849" cy="52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56" y="1948656"/>
            <a:ext cx="78200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8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716" y="1583140"/>
            <a:ext cx="11149084" cy="4593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plane and Data plane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Architecture</a:t>
            </a:r>
            <a:endParaRPr lang="en-US" sz="32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 descr="020G_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590801"/>
            <a:ext cx="4908550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0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Architecture</a:t>
            </a:r>
            <a:endParaRPr lang="en-US" sz="32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Content Placeholder 3" descr="020G_2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59" y="2590801"/>
            <a:ext cx="5292683" cy="30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2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6482"/>
            <a:ext cx="10515600" cy="118735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Architecture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020G_2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10" y="2590801"/>
            <a:ext cx="5298781" cy="30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Different MPLS Modes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Label Spaces ( Per-platform &amp; Per-Interface)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Label Distribution modes (</a:t>
            </a:r>
            <a:r>
              <a:rPr lang="en-US" dirty="0" err="1"/>
              <a:t>DoD</a:t>
            </a:r>
            <a:r>
              <a:rPr lang="en-US" dirty="0"/>
              <a:t>, UD)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Label Retention modes (LLR, CLR)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LSP control modes (Independent &amp; Ordered)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8664" y="-55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Overview of LDP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222750"/>
            <a:ext cx="12192000" cy="2635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Labels assigned by downstream peer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Limitations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LSPs follow the conventional IGP path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Does not support explicit routing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2320926" y="1728788"/>
            <a:ext cx="9890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Upstream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LDP peer</a:t>
            </a:r>
          </a:p>
        </p:txBody>
      </p:sp>
      <p:sp>
        <p:nvSpPr>
          <p:cNvPr id="841733" name="Line 5"/>
          <p:cNvSpPr>
            <a:spLocks noChangeShapeType="1"/>
          </p:cNvSpPr>
          <p:nvPr/>
        </p:nvSpPr>
        <p:spPr bwMode="auto">
          <a:xfrm>
            <a:off x="2120901" y="2617788"/>
            <a:ext cx="7826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34" name="Text Box 6"/>
          <p:cNvSpPr txBox="1">
            <a:spLocks noChangeArrowheads="1"/>
          </p:cNvSpPr>
          <p:nvPr/>
        </p:nvSpPr>
        <p:spPr bwMode="auto">
          <a:xfrm>
            <a:off x="7583488" y="1728788"/>
            <a:ext cx="124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Downstream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LDP peer</a:t>
            </a:r>
          </a:p>
        </p:txBody>
      </p:sp>
      <p:sp>
        <p:nvSpPr>
          <p:cNvPr id="841735" name="Line 7"/>
          <p:cNvSpPr>
            <a:spLocks noChangeShapeType="1"/>
          </p:cNvSpPr>
          <p:nvPr/>
        </p:nvSpPr>
        <p:spPr bwMode="auto">
          <a:xfrm>
            <a:off x="2138363" y="2454275"/>
            <a:ext cx="7827962" cy="0"/>
          </a:xfrm>
          <a:prstGeom prst="line">
            <a:avLst/>
          </a:prstGeom>
          <a:noFill/>
          <a:ln w="57150">
            <a:solidFill>
              <a:srgbClr val="2647A4"/>
            </a:solidFill>
            <a:prstDash val="dash"/>
            <a:round/>
            <a:headEnd/>
            <a:tailEnd type="triangle" w="med" len="med"/>
          </a:ln>
          <a:effectLst>
            <a:outerShdw dist="17961" dir="2700000" algn="ctr" rotWithShape="0">
              <a:srgbClr val="33CCF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41736" name="Picture 8" descr="icon_c_m40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6" y="2303464"/>
            <a:ext cx="511175" cy="5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737" name="Picture 9" descr="icon_c_m40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4" y="2303464"/>
            <a:ext cx="511175" cy="5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738" name="Picture 10" descr="icon_c_m40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2303464"/>
            <a:ext cx="511175" cy="5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1739" name="Text Box 11"/>
          <p:cNvSpPr txBox="1">
            <a:spLocks noChangeArrowheads="1"/>
          </p:cNvSpPr>
          <p:nvPr/>
        </p:nvSpPr>
        <p:spPr bwMode="auto">
          <a:xfrm>
            <a:off x="5272088" y="1804988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  <p:sp>
        <p:nvSpPr>
          <p:cNvPr id="841740" name="Rectangle 12"/>
          <p:cNvSpPr>
            <a:spLocks noChangeArrowheads="1"/>
          </p:cNvSpPr>
          <p:nvPr/>
        </p:nvSpPr>
        <p:spPr bwMode="auto">
          <a:xfrm>
            <a:off x="8259763" y="2395538"/>
            <a:ext cx="284162" cy="315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1" name="Text Box 13"/>
          <p:cNvSpPr txBox="1">
            <a:spLocks noChangeArrowheads="1"/>
          </p:cNvSpPr>
          <p:nvPr/>
        </p:nvSpPr>
        <p:spPr bwMode="auto">
          <a:xfrm>
            <a:off x="8255001" y="2386013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841742" name="Rectangle 14"/>
          <p:cNvSpPr>
            <a:spLocks noChangeArrowheads="1"/>
          </p:cNvSpPr>
          <p:nvPr/>
        </p:nvSpPr>
        <p:spPr bwMode="auto">
          <a:xfrm>
            <a:off x="7650163" y="2406651"/>
            <a:ext cx="284162" cy="3159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3" name="Text Box 15"/>
          <p:cNvSpPr txBox="1">
            <a:spLocks noChangeArrowheads="1"/>
          </p:cNvSpPr>
          <p:nvPr/>
        </p:nvSpPr>
        <p:spPr bwMode="auto">
          <a:xfrm>
            <a:off x="7645401" y="2397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41744" name="Rectangle 16"/>
          <p:cNvSpPr>
            <a:spLocks noChangeArrowheads="1"/>
          </p:cNvSpPr>
          <p:nvPr/>
        </p:nvSpPr>
        <p:spPr bwMode="auto">
          <a:xfrm>
            <a:off x="5676901" y="2384426"/>
            <a:ext cx="284163" cy="3159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5" name="Text Box 17"/>
          <p:cNvSpPr txBox="1">
            <a:spLocks noChangeArrowheads="1"/>
          </p:cNvSpPr>
          <p:nvPr/>
        </p:nvSpPr>
        <p:spPr bwMode="auto">
          <a:xfrm>
            <a:off x="5672139" y="237490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41746" name="Rectangle 18"/>
          <p:cNvSpPr>
            <a:spLocks noChangeArrowheads="1"/>
          </p:cNvSpPr>
          <p:nvPr/>
        </p:nvSpPr>
        <p:spPr bwMode="auto">
          <a:xfrm>
            <a:off x="5067301" y="2395538"/>
            <a:ext cx="284163" cy="315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7" name="Text Box 19"/>
          <p:cNvSpPr txBox="1">
            <a:spLocks noChangeArrowheads="1"/>
          </p:cNvSpPr>
          <p:nvPr/>
        </p:nvSpPr>
        <p:spPr bwMode="auto">
          <a:xfrm>
            <a:off x="5062539" y="2386013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41748" name="Rectangle 20"/>
          <p:cNvSpPr>
            <a:spLocks noChangeArrowheads="1"/>
          </p:cNvSpPr>
          <p:nvPr/>
        </p:nvSpPr>
        <p:spPr bwMode="auto">
          <a:xfrm>
            <a:off x="3070226" y="2395538"/>
            <a:ext cx="284163" cy="315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49" name="Text Box 21"/>
          <p:cNvSpPr txBox="1">
            <a:spLocks noChangeArrowheads="1"/>
          </p:cNvSpPr>
          <p:nvPr/>
        </p:nvSpPr>
        <p:spPr bwMode="auto">
          <a:xfrm>
            <a:off x="3065464" y="2386013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841750" name="Rectangle 22"/>
          <p:cNvSpPr>
            <a:spLocks noChangeArrowheads="1"/>
          </p:cNvSpPr>
          <p:nvPr/>
        </p:nvSpPr>
        <p:spPr bwMode="auto">
          <a:xfrm>
            <a:off x="2460626" y="2406651"/>
            <a:ext cx="284163" cy="3159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1751" name="Text Box 23"/>
          <p:cNvSpPr txBox="1">
            <a:spLocks noChangeArrowheads="1"/>
          </p:cNvSpPr>
          <p:nvPr/>
        </p:nvSpPr>
        <p:spPr bwMode="auto">
          <a:xfrm>
            <a:off x="2455864" y="2397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grpSp>
        <p:nvGrpSpPr>
          <p:cNvPr id="841752" name="Group 24"/>
          <p:cNvGrpSpPr>
            <a:grpSpLocks/>
          </p:cNvGrpSpPr>
          <p:nvPr/>
        </p:nvGrpSpPr>
        <p:grpSpPr bwMode="auto">
          <a:xfrm>
            <a:off x="6018213" y="1728789"/>
            <a:ext cx="1631950" cy="522287"/>
            <a:chOff x="2687" y="1089"/>
            <a:chExt cx="1028" cy="329"/>
          </a:xfrm>
        </p:grpSpPr>
        <p:sp>
          <p:nvSpPr>
            <p:cNvPr id="841753" name="Text Box 25"/>
            <p:cNvSpPr txBox="1">
              <a:spLocks noChangeArrowheads="1"/>
            </p:cNvSpPr>
            <p:nvPr/>
          </p:nvSpPr>
          <p:spPr bwMode="auto">
            <a:xfrm>
              <a:off x="2722" y="1089"/>
              <a:ext cx="9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Net: 10.0.0.0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Label: 52</a:t>
              </a:r>
            </a:p>
          </p:txBody>
        </p:sp>
        <p:sp>
          <p:nvSpPr>
            <p:cNvPr id="841754" name="Line 26"/>
            <p:cNvSpPr>
              <a:spLocks noChangeShapeType="1"/>
            </p:cNvSpPr>
            <p:nvPr/>
          </p:nvSpPr>
          <p:spPr bwMode="auto">
            <a:xfrm>
              <a:off x="2687" y="1418"/>
              <a:ext cx="1028" cy="0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accent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1755" name="Line 27"/>
          <p:cNvSpPr>
            <a:spLocks noChangeShapeType="1"/>
          </p:cNvSpPr>
          <p:nvPr/>
        </p:nvSpPr>
        <p:spPr bwMode="auto">
          <a:xfrm flipH="1">
            <a:off x="2146301" y="2251075"/>
            <a:ext cx="282575" cy="0"/>
          </a:xfrm>
          <a:prstGeom prst="lin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1756" name="Group 28"/>
          <p:cNvGrpSpPr>
            <a:grpSpLocks/>
          </p:cNvGrpSpPr>
          <p:nvPr/>
        </p:nvGrpSpPr>
        <p:grpSpPr bwMode="auto">
          <a:xfrm>
            <a:off x="7366000" y="1728789"/>
            <a:ext cx="2876550" cy="2243137"/>
            <a:chOff x="3536" y="1089"/>
            <a:chExt cx="1812" cy="1413"/>
          </a:xfrm>
        </p:grpSpPr>
        <p:pic>
          <p:nvPicPr>
            <p:cNvPr id="841757" name="Picture 29" descr="shadow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" y="2016"/>
              <a:ext cx="1093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1758" name="Rectangle 30"/>
            <p:cNvSpPr>
              <a:spLocks noChangeArrowheads="1"/>
            </p:cNvSpPr>
            <p:nvPr/>
          </p:nvSpPr>
          <p:spPr bwMode="auto">
            <a:xfrm>
              <a:off x="3600" y="2040"/>
              <a:ext cx="846" cy="299"/>
            </a:xfrm>
            <a:prstGeom prst="rect">
              <a:avLst/>
            </a:prstGeom>
            <a:gradFill rotWithShape="0">
              <a:gsLst>
                <a:gs pos="0">
                  <a:srgbClr val="FEEBB4"/>
                </a:gs>
                <a:gs pos="100000">
                  <a:srgbClr val="FEEBB4">
                    <a:gamma/>
                    <a:tint val="3529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59" name="Text Box 31"/>
            <p:cNvSpPr txBox="1">
              <a:spLocks noChangeArrowheads="1"/>
            </p:cNvSpPr>
            <p:nvPr/>
          </p:nvSpPr>
          <p:spPr bwMode="auto">
            <a:xfrm>
              <a:off x="4037" y="2179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(3,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29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841760" name="Text Box 32"/>
            <p:cNvSpPr txBox="1">
              <a:spLocks noChangeArrowheads="1"/>
            </p:cNvSpPr>
            <p:nvPr/>
          </p:nvSpPr>
          <p:spPr bwMode="auto">
            <a:xfrm>
              <a:off x="4407" y="1089"/>
              <a:ext cx="85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Net: 10.0.0.0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Label: 29</a:t>
              </a:r>
            </a:p>
          </p:txBody>
        </p:sp>
        <p:sp>
          <p:nvSpPr>
            <p:cNvPr id="841761" name="Line 33"/>
            <p:cNvSpPr>
              <a:spLocks noChangeShapeType="1"/>
            </p:cNvSpPr>
            <p:nvPr/>
          </p:nvSpPr>
          <p:spPr bwMode="auto">
            <a:xfrm>
              <a:off x="4320" y="1418"/>
              <a:ext cx="1028" cy="0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accent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62" name="Text Box 34"/>
            <p:cNvSpPr txBox="1">
              <a:spLocks noChangeArrowheads="1"/>
            </p:cNvSpPr>
            <p:nvPr/>
          </p:nvSpPr>
          <p:spPr bwMode="auto">
            <a:xfrm>
              <a:off x="3648" y="1858"/>
              <a:ext cx="7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MPLS Table</a:t>
              </a:r>
            </a:p>
          </p:txBody>
        </p:sp>
        <p:sp>
          <p:nvSpPr>
            <p:cNvPr id="841763" name="Line 35"/>
            <p:cNvSpPr>
              <a:spLocks noChangeShapeType="1"/>
            </p:cNvSpPr>
            <p:nvPr/>
          </p:nvSpPr>
          <p:spPr bwMode="auto">
            <a:xfrm flipH="1">
              <a:off x="3618" y="2155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64" name="Line 36"/>
            <p:cNvSpPr>
              <a:spLocks noChangeShapeType="1"/>
            </p:cNvSpPr>
            <p:nvPr/>
          </p:nvSpPr>
          <p:spPr bwMode="auto">
            <a:xfrm>
              <a:off x="4020" y="2049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65" name="Text Box 37"/>
            <p:cNvSpPr txBox="1">
              <a:spLocks noChangeArrowheads="1"/>
            </p:cNvSpPr>
            <p:nvPr/>
          </p:nvSpPr>
          <p:spPr bwMode="auto">
            <a:xfrm>
              <a:off x="3707" y="2011"/>
              <a:ext cx="2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In</a:t>
              </a:r>
            </a:p>
          </p:txBody>
        </p:sp>
        <p:sp>
          <p:nvSpPr>
            <p:cNvPr id="841766" name="Text Box 38"/>
            <p:cNvSpPr txBox="1">
              <a:spLocks noChangeArrowheads="1"/>
            </p:cNvSpPr>
            <p:nvPr/>
          </p:nvSpPr>
          <p:spPr bwMode="auto">
            <a:xfrm>
              <a:off x="4084" y="2011"/>
              <a:ext cx="26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Out</a:t>
              </a:r>
            </a:p>
          </p:txBody>
        </p:sp>
      </p:grpSp>
      <p:grpSp>
        <p:nvGrpSpPr>
          <p:cNvPr id="841767" name="Group 39"/>
          <p:cNvGrpSpPr>
            <a:grpSpLocks/>
          </p:cNvGrpSpPr>
          <p:nvPr/>
        </p:nvGrpSpPr>
        <p:grpSpPr bwMode="auto">
          <a:xfrm>
            <a:off x="7396164" y="3429000"/>
            <a:ext cx="808037" cy="287338"/>
            <a:chOff x="4951" y="2176"/>
            <a:chExt cx="410" cy="181"/>
          </a:xfrm>
        </p:grpSpPr>
        <p:sp>
          <p:nvSpPr>
            <p:cNvPr id="841768" name="Rectangle 40"/>
            <p:cNvSpPr>
              <a:spLocks noChangeArrowheads="1"/>
            </p:cNvSpPr>
            <p:nvPr/>
          </p:nvSpPr>
          <p:spPr bwMode="auto">
            <a:xfrm>
              <a:off x="4951" y="2176"/>
              <a:ext cx="410" cy="181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8575">
              <a:solidFill>
                <a:srgbClr val="213E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69" name="Text Box 41"/>
            <p:cNvSpPr txBox="1">
              <a:spLocks noChangeArrowheads="1"/>
            </p:cNvSpPr>
            <p:nvPr/>
          </p:nvSpPr>
          <p:spPr bwMode="auto">
            <a:xfrm>
              <a:off x="5003" y="2191"/>
              <a:ext cx="31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(2,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52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841770" name="Group 42"/>
          <p:cNvGrpSpPr>
            <a:grpSpLocks/>
          </p:cNvGrpSpPr>
          <p:nvPr/>
        </p:nvGrpSpPr>
        <p:grpSpPr bwMode="auto">
          <a:xfrm>
            <a:off x="2165350" y="2940050"/>
            <a:ext cx="1735138" cy="1022350"/>
            <a:chOff x="404" y="1852"/>
            <a:chExt cx="1093" cy="644"/>
          </a:xfrm>
        </p:grpSpPr>
        <p:pic>
          <p:nvPicPr>
            <p:cNvPr id="841771" name="Picture 43" descr="shadow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" y="2010"/>
              <a:ext cx="1093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1772" name="Rectangle 44"/>
            <p:cNvSpPr>
              <a:spLocks noChangeArrowheads="1"/>
            </p:cNvSpPr>
            <p:nvPr/>
          </p:nvSpPr>
          <p:spPr bwMode="auto">
            <a:xfrm>
              <a:off x="468" y="2034"/>
              <a:ext cx="846" cy="299"/>
            </a:xfrm>
            <a:prstGeom prst="rect">
              <a:avLst/>
            </a:prstGeom>
            <a:gradFill rotWithShape="0">
              <a:gsLst>
                <a:gs pos="0">
                  <a:srgbClr val="FEEBB4"/>
                </a:gs>
                <a:gs pos="100000">
                  <a:srgbClr val="FEEBB4">
                    <a:gamma/>
                    <a:tint val="3529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3" name="Text Box 45"/>
            <p:cNvSpPr txBox="1">
              <a:spLocks noChangeArrowheads="1"/>
            </p:cNvSpPr>
            <p:nvPr/>
          </p:nvSpPr>
          <p:spPr bwMode="auto">
            <a:xfrm>
              <a:off x="516" y="1852"/>
              <a:ext cx="7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MPLS Table</a:t>
              </a:r>
            </a:p>
          </p:txBody>
        </p:sp>
        <p:sp>
          <p:nvSpPr>
            <p:cNvPr id="841774" name="Line 46"/>
            <p:cNvSpPr>
              <a:spLocks noChangeShapeType="1"/>
            </p:cNvSpPr>
            <p:nvPr/>
          </p:nvSpPr>
          <p:spPr bwMode="auto">
            <a:xfrm flipH="1">
              <a:off x="486" y="2149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5" name="Line 47"/>
            <p:cNvSpPr>
              <a:spLocks noChangeShapeType="1"/>
            </p:cNvSpPr>
            <p:nvPr/>
          </p:nvSpPr>
          <p:spPr bwMode="auto">
            <a:xfrm>
              <a:off x="888" y="2043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76" name="Text Box 48"/>
            <p:cNvSpPr txBox="1">
              <a:spLocks noChangeArrowheads="1"/>
            </p:cNvSpPr>
            <p:nvPr/>
          </p:nvSpPr>
          <p:spPr bwMode="auto">
            <a:xfrm>
              <a:off x="575" y="2005"/>
              <a:ext cx="2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In</a:t>
              </a:r>
            </a:p>
          </p:txBody>
        </p:sp>
        <p:sp>
          <p:nvSpPr>
            <p:cNvPr id="841777" name="Text Box 49"/>
            <p:cNvSpPr txBox="1">
              <a:spLocks noChangeArrowheads="1"/>
            </p:cNvSpPr>
            <p:nvPr/>
          </p:nvSpPr>
          <p:spPr bwMode="auto">
            <a:xfrm>
              <a:off x="952" y="2005"/>
              <a:ext cx="26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Out</a:t>
              </a:r>
            </a:p>
          </p:txBody>
        </p:sp>
        <p:sp>
          <p:nvSpPr>
            <p:cNvPr id="841778" name="Text Box 50"/>
            <p:cNvSpPr txBox="1">
              <a:spLocks noChangeArrowheads="1"/>
            </p:cNvSpPr>
            <p:nvPr/>
          </p:nvSpPr>
          <p:spPr bwMode="auto">
            <a:xfrm>
              <a:off x="904" y="2167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(1,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17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841779" name="Group 51"/>
          <p:cNvGrpSpPr>
            <a:grpSpLocks/>
          </p:cNvGrpSpPr>
          <p:nvPr/>
        </p:nvGrpSpPr>
        <p:grpSpPr bwMode="auto">
          <a:xfrm>
            <a:off x="4775200" y="2949575"/>
            <a:ext cx="2389188" cy="1022350"/>
            <a:chOff x="2048" y="1858"/>
            <a:chExt cx="1505" cy="644"/>
          </a:xfrm>
        </p:grpSpPr>
        <p:pic>
          <p:nvPicPr>
            <p:cNvPr id="841780" name="Picture 52" descr="shadow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" y="2016"/>
              <a:ext cx="1093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1781" name="Rectangle 53"/>
            <p:cNvSpPr>
              <a:spLocks noChangeArrowheads="1"/>
            </p:cNvSpPr>
            <p:nvPr/>
          </p:nvSpPr>
          <p:spPr bwMode="auto">
            <a:xfrm>
              <a:off x="2112" y="2040"/>
              <a:ext cx="846" cy="299"/>
            </a:xfrm>
            <a:prstGeom prst="rect">
              <a:avLst/>
            </a:prstGeom>
            <a:gradFill rotWithShape="0">
              <a:gsLst>
                <a:gs pos="0">
                  <a:srgbClr val="FEEBB4"/>
                </a:gs>
                <a:gs pos="100000">
                  <a:srgbClr val="FEEBB4">
                    <a:gamma/>
                    <a:tint val="3529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82" name="Text Box 54"/>
            <p:cNvSpPr txBox="1">
              <a:spLocks noChangeArrowheads="1"/>
            </p:cNvSpPr>
            <p:nvPr/>
          </p:nvSpPr>
          <p:spPr bwMode="auto">
            <a:xfrm>
              <a:off x="2160" y="1858"/>
              <a:ext cx="7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MPLS Table</a:t>
              </a:r>
            </a:p>
          </p:txBody>
        </p:sp>
        <p:sp>
          <p:nvSpPr>
            <p:cNvPr id="841783" name="Line 55"/>
            <p:cNvSpPr>
              <a:spLocks noChangeShapeType="1"/>
            </p:cNvSpPr>
            <p:nvPr/>
          </p:nvSpPr>
          <p:spPr bwMode="auto">
            <a:xfrm flipH="1">
              <a:off x="2130" y="2155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84" name="Line 56"/>
            <p:cNvSpPr>
              <a:spLocks noChangeShapeType="1"/>
            </p:cNvSpPr>
            <p:nvPr/>
          </p:nvSpPr>
          <p:spPr bwMode="auto">
            <a:xfrm>
              <a:off x="2532" y="2049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85" name="Text Box 57"/>
            <p:cNvSpPr txBox="1">
              <a:spLocks noChangeArrowheads="1"/>
            </p:cNvSpPr>
            <p:nvPr/>
          </p:nvSpPr>
          <p:spPr bwMode="auto">
            <a:xfrm>
              <a:off x="2219" y="2011"/>
              <a:ext cx="2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In</a:t>
              </a:r>
            </a:p>
          </p:txBody>
        </p:sp>
        <p:sp>
          <p:nvSpPr>
            <p:cNvPr id="841786" name="Text Box 58"/>
            <p:cNvSpPr txBox="1">
              <a:spLocks noChangeArrowheads="1"/>
            </p:cNvSpPr>
            <p:nvPr/>
          </p:nvSpPr>
          <p:spPr bwMode="auto">
            <a:xfrm>
              <a:off x="2596" y="2011"/>
              <a:ext cx="26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Out</a:t>
              </a:r>
            </a:p>
          </p:txBody>
        </p:sp>
        <p:sp>
          <p:nvSpPr>
            <p:cNvPr id="841787" name="Text Box 59"/>
            <p:cNvSpPr txBox="1">
              <a:spLocks noChangeArrowheads="1"/>
            </p:cNvSpPr>
            <p:nvPr/>
          </p:nvSpPr>
          <p:spPr bwMode="auto">
            <a:xfrm>
              <a:off x="2548" y="2173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(5,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52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841788" name="Text Box 60"/>
            <p:cNvSpPr txBox="1">
              <a:spLocks noChangeArrowheads="1"/>
            </p:cNvSpPr>
            <p:nvPr/>
          </p:nvSpPr>
          <p:spPr bwMode="auto">
            <a:xfrm>
              <a:off x="2971" y="1971"/>
              <a:ext cx="58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Receive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outgoing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</a:t>
              </a:r>
            </a:p>
          </p:txBody>
        </p:sp>
      </p:grpSp>
      <p:grpSp>
        <p:nvGrpSpPr>
          <p:cNvPr id="841789" name="Group 61"/>
          <p:cNvGrpSpPr>
            <a:grpSpLocks/>
          </p:cNvGrpSpPr>
          <p:nvPr/>
        </p:nvGrpSpPr>
        <p:grpSpPr bwMode="auto">
          <a:xfrm>
            <a:off x="4805363" y="3425825"/>
            <a:ext cx="804862" cy="287338"/>
            <a:chOff x="4951" y="2176"/>
            <a:chExt cx="410" cy="181"/>
          </a:xfrm>
        </p:grpSpPr>
        <p:sp>
          <p:nvSpPr>
            <p:cNvPr id="841790" name="Rectangle 62"/>
            <p:cNvSpPr>
              <a:spLocks noChangeArrowheads="1"/>
            </p:cNvSpPr>
            <p:nvPr/>
          </p:nvSpPr>
          <p:spPr bwMode="auto">
            <a:xfrm>
              <a:off x="4951" y="2176"/>
              <a:ext cx="410" cy="181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8575">
              <a:solidFill>
                <a:srgbClr val="213E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91" name="Text Box 63"/>
            <p:cNvSpPr txBox="1">
              <a:spLocks noChangeArrowheads="1"/>
            </p:cNvSpPr>
            <p:nvPr/>
          </p:nvSpPr>
          <p:spPr bwMode="auto">
            <a:xfrm>
              <a:off x="5003" y="2191"/>
              <a:ext cx="31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(4,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17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841792" name="Group 64"/>
          <p:cNvGrpSpPr>
            <a:grpSpLocks/>
          </p:cNvGrpSpPr>
          <p:nvPr/>
        </p:nvGrpSpPr>
        <p:grpSpPr bwMode="auto">
          <a:xfrm>
            <a:off x="3435350" y="1738314"/>
            <a:ext cx="1631950" cy="2090737"/>
            <a:chOff x="1132" y="1089"/>
            <a:chExt cx="1028" cy="1317"/>
          </a:xfrm>
        </p:grpSpPr>
        <p:sp>
          <p:nvSpPr>
            <p:cNvPr id="841793" name="Line 65"/>
            <p:cNvSpPr>
              <a:spLocks noChangeShapeType="1"/>
            </p:cNvSpPr>
            <p:nvPr/>
          </p:nvSpPr>
          <p:spPr bwMode="auto">
            <a:xfrm>
              <a:off x="1132" y="1418"/>
              <a:ext cx="1028" cy="0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accent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94" name="Text Box 66"/>
            <p:cNvSpPr txBox="1">
              <a:spLocks noChangeArrowheads="1"/>
            </p:cNvSpPr>
            <p:nvPr/>
          </p:nvSpPr>
          <p:spPr bwMode="auto">
            <a:xfrm>
              <a:off x="1191" y="1089"/>
              <a:ext cx="91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Net: 10.0.0.0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Label: 17</a:t>
              </a:r>
            </a:p>
          </p:txBody>
        </p:sp>
        <p:sp>
          <p:nvSpPr>
            <p:cNvPr id="841795" name="Text Box 67"/>
            <p:cNvSpPr txBox="1">
              <a:spLocks noChangeArrowheads="1"/>
            </p:cNvSpPr>
            <p:nvPr/>
          </p:nvSpPr>
          <p:spPr bwMode="auto">
            <a:xfrm>
              <a:off x="1386" y="1973"/>
              <a:ext cx="609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Advertise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incoming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</a:t>
              </a:r>
            </a:p>
          </p:txBody>
        </p:sp>
      </p:grpSp>
      <p:grpSp>
        <p:nvGrpSpPr>
          <p:cNvPr id="841796" name="Group 68"/>
          <p:cNvGrpSpPr>
            <a:grpSpLocks/>
          </p:cNvGrpSpPr>
          <p:nvPr/>
        </p:nvGrpSpPr>
        <p:grpSpPr bwMode="auto">
          <a:xfrm>
            <a:off x="2197101" y="3416300"/>
            <a:ext cx="796925" cy="287338"/>
            <a:chOff x="4951" y="2176"/>
            <a:chExt cx="410" cy="181"/>
          </a:xfrm>
        </p:grpSpPr>
        <p:sp>
          <p:nvSpPr>
            <p:cNvPr id="841797" name="Rectangle 69"/>
            <p:cNvSpPr>
              <a:spLocks noChangeArrowheads="1"/>
            </p:cNvSpPr>
            <p:nvPr/>
          </p:nvSpPr>
          <p:spPr bwMode="auto">
            <a:xfrm>
              <a:off x="4951" y="2176"/>
              <a:ext cx="410" cy="181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8575">
              <a:solidFill>
                <a:srgbClr val="213E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798" name="Text Box 70"/>
            <p:cNvSpPr txBox="1">
              <a:spLocks noChangeArrowheads="1"/>
            </p:cNvSpPr>
            <p:nvPr/>
          </p:nvSpPr>
          <p:spPr bwMode="auto">
            <a:xfrm>
              <a:off x="5000" y="2191"/>
              <a:ext cx="3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(3, </a:t>
              </a:r>
              <a:r>
                <a:rPr lang="en-US" sz="1000" b="1">
                  <a:solidFill>
                    <a:schemeClr val="hlink"/>
                  </a:solidFill>
                  <a:latin typeface="Tahoma" panose="020B0604030504040204" pitchFamily="34" charset="0"/>
                </a:rPr>
                <a:t>35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395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4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4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4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Overview of LDP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Reserved Labels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PHP improves performance in the egress LSR’s( Label stack)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71" y="2942229"/>
            <a:ext cx="78485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75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Overview of LDP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Discovery of LSR’s running LDP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Session Establishment and maintenance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Advertisement of label mappings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6941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North American Long haul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https://www.sprint.net/images/North-America-Global-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85" y="953036"/>
            <a:ext cx="76200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Overview of LDP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Hello messages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4" descr="020G_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81" y="3021279"/>
            <a:ext cx="8256587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34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  <a:latin typeface="+mn-lt"/>
              </a:rPr>
              <a:t>LDP Neighbor Discovery</a:t>
            </a:r>
            <a:endParaRPr lang="en-GB" sz="32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906243" name="Picture 3" descr="020G_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4" y="1565276"/>
            <a:ext cx="8866187" cy="42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290341"/>
      </p:ext>
    </p:extLst>
  </p:cSld>
  <p:clrMapOvr>
    <a:masterClrMapping/>
  </p:clrMapOvr>
  <p:transition spd="med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</a:rPr>
              <a:t>LDP Neighbor Discovery</a:t>
            </a:r>
            <a:endParaRPr lang="en-GB" sz="3200" dirty="0">
              <a:latin typeface="Arial" panose="020B0604020202020204" pitchFamily="34" charset="0"/>
            </a:endParaRPr>
          </a:p>
        </p:txBody>
      </p:sp>
      <p:pic>
        <p:nvPicPr>
          <p:cNvPr id="907267" name="Picture 3" descr="020G_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1690688"/>
            <a:ext cx="8866187" cy="44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25962"/>
      </p:ext>
    </p:extLst>
  </p:cSld>
  <p:clrMapOvr>
    <a:masterClrMapping/>
  </p:clrMapOvr>
  <p:transition spd="med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  <a:latin typeface="+mn-lt"/>
              </a:rPr>
              <a:t>LDP Neighbor Discovery</a:t>
            </a:r>
            <a:endParaRPr lang="en-GB" sz="32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908291" name="Picture 3" descr="020G_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35" y="1690688"/>
            <a:ext cx="8866187" cy="44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17974"/>
      </p:ext>
    </p:extLst>
  </p:cSld>
  <p:clrMapOvr>
    <a:masterClrMapping/>
  </p:clrMapOvr>
  <p:transition spd="med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  <a:latin typeface="+mn-lt"/>
              </a:rPr>
              <a:t>LDP Neighbor Discovery</a:t>
            </a:r>
            <a:endParaRPr lang="en-GB" sz="32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830" y="5813945"/>
            <a:ext cx="10631605" cy="7932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sl-SI" dirty="0"/>
              <a:t>LDP </a:t>
            </a:r>
            <a:r>
              <a:rPr lang="en-US" dirty="0"/>
              <a:t>s</a:t>
            </a:r>
            <a:r>
              <a:rPr lang="sl-SI" dirty="0"/>
              <a:t>ession is established from the router with </a:t>
            </a:r>
            <a:r>
              <a:rPr lang="en-US" dirty="0"/>
              <a:t>the </a:t>
            </a:r>
            <a:r>
              <a:rPr lang="sl-SI" dirty="0"/>
              <a:t>higher IP address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909316" name="Picture 4" descr="020G_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06" y="1271587"/>
            <a:ext cx="8866187" cy="44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5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  <a:latin typeface="+mn-lt"/>
              </a:rPr>
              <a:t>LDP Session Negotiation</a:t>
            </a:r>
            <a:endParaRPr lang="en-GB" sz="32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111626"/>
            <a:ext cx="11600597" cy="2589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l-SI" dirty="0"/>
              <a:t>Peers first exchange initialization messages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sl-SI" dirty="0"/>
          </a:p>
          <a:p>
            <a:pPr>
              <a:buFont typeface="Wingdings" panose="05000000000000000000" pitchFamily="2" charset="2"/>
              <a:buChar char="q"/>
            </a:pPr>
            <a:r>
              <a:rPr lang="sl-SI" dirty="0"/>
              <a:t>The session is ready to exchange label mappings after receiving the first keepalive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910340" name="Picture 4" descr="020G_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999397"/>
            <a:ext cx="8505825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13579"/>
      </p:ext>
    </p:extLst>
  </p:cSld>
  <p:clrMapOvr>
    <a:masterClrMapping/>
  </p:clrMapOvr>
  <p:transition spd="med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3200" dirty="0">
                <a:solidFill>
                  <a:srgbClr val="7030A0"/>
                </a:solidFill>
                <a:latin typeface="+mn-lt"/>
              </a:rPr>
              <a:t>LDP Session Negotiation</a:t>
            </a:r>
            <a:endParaRPr lang="en-GB" sz="32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911364" name="Picture 4" descr="020G_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215351"/>
            <a:ext cx="8505825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89234"/>
      </p:ext>
    </p:extLst>
  </p:cSld>
  <p:clrMapOvr>
    <a:masterClrMapping/>
  </p:clrMapOvr>
  <p:transition spd="med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186" name="Picture 2" descr="020G_4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1371601"/>
            <a:ext cx="870743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11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7819" y="92077"/>
            <a:ext cx="85344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Allocation - Building IP Routing Table</a:t>
            </a:r>
          </a:p>
        </p:txBody>
      </p:sp>
      <p:sp>
        <p:nvSpPr>
          <p:cNvPr id="8611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029200"/>
            <a:ext cx="11313994" cy="1371600"/>
          </a:xfrm>
        </p:spPr>
        <p:txBody>
          <a:bodyPr>
            <a:noAutofit/>
          </a:bodyPr>
          <a:lstStyle/>
          <a:p>
            <a:pPr marL="571500" lvl="1" indent="-457200" defTabSz="814388">
              <a:spcBef>
                <a:spcPct val="35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IP routing protocols are used to build IP routing tables on all LSRs.</a:t>
            </a:r>
          </a:p>
          <a:p>
            <a:pPr marL="571500" lvl="1" indent="-457200" defTabSz="814388">
              <a:spcBef>
                <a:spcPct val="35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FIBs are built based on IP routing tables with no labeling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55426107"/>
      </p:ext>
    </p:extLst>
  </p:cSld>
  <p:clrMapOvr>
    <a:masterClrMapping/>
  </p:clrMapOvr>
  <p:transition spd="med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210" name="Picture 2" descr="020G_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47800"/>
            <a:ext cx="8412163" cy="31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22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457200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Allocation - Allocating Labels</a:t>
            </a:r>
          </a:p>
        </p:txBody>
      </p:sp>
      <p:sp>
        <p:nvSpPr>
          <p:cNvPr id="8622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6478" y="4800600"/>
            <a:ext cx="11846256" cy="1676400"/>
          </a:xfrm>
        </p:spPr>
        <p:txBody>
          <a:bodyPr>
            <a:normAutofit/>
          </a:bodyPr>
          <a:lstStyle/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Every LSR allocates a label for every destination in the IP routing table.</a:t>
            </a:r>
          </a:p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Labels have local significance.</a:t>
            </a:r>
          </a:p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Label allocations are asynchronous.</a:t>
            </a:r>
          </a:p>
        </p:txBody>
      </p:sp>
    </p:spTree>
    <p:extLst>
      <p:ext uri="{BB962C8B-B14F-4D97-AF65-F5344CB8AC3E}">
        <p14:creationId xmlns:p14="http://schemas.microsoft.com/office/powerpoint/2010/main" val="3724342991"/>
      </p:ext>
    </p:extLst>
  </p:cSld>
  <p:clrMapOvr>
    <a:masterClrMapping/>
  </p:clrMapOvr>
  <p:transition spd="med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020G_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6" y="1657350"/>
            <a:ext cx="8945563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32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14182" y="148988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Allocation - LIB and LFIB Setup</a:t>
            </a:r>
          </a:p>
        </p:txBody>
      </p:sp>
      <p:sp>
        <p:nvSpPr>
          <p:cNvPr id="86323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35600"/>
            <a:ext cx="11818960" cy="12700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cs typeface="Arial" panose="020B0604020202020204" pitchFamily="34" charset="0"/>
              </a:rPr>
              <a:t>LIB and LFIB structures have to be initialized on the LSR allocating the label.</a:t>
            </a:r>
          </a:p>
        </p:txBody>
      </p:sp>
    </p:spTree>
    <p:extLst>
      <p:ext uri="{BB962C8B-B14F-4D97-AF65-F5344CB8AC3E}">
        <p14:creationId xmlns:p14="http://schemas.microsoft.com/office/powerpoint/2010/main" val="1060841554"/>
      </p:ext>
    </p:extLst>
  </p:cSld>
  <p:clrMapOvr>
    <a:masterClrMapping/>
  </p:clrMapOvr>
  <p:transition spd="med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Why MPLS?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Architecture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LDP operation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Traffic Engineering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Convergence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6769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69" y="39688"/>
            <a:ext cx="10515600" cy="103848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025764"/>
            <a:ext cx="11914496" cy="1497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allocated label is advertised to all neighbor LSRs, regardless of whether the neighbors are upstream or downstream LSRs for the destination.</a:t>
            </a:r>
          </a:p>
        </p:txBody>
      </p:sp>
      <p:pic>
        <p:nvPicPr>
          <p:cNvPr id="864260" name="Picture 4" descr="020G_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8770938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89044"/>
      </p:ext>
    </p:extLst>
  </p:cSld>
  <p:clrMapOvr>
    <a:masterClrMapping/>
  </p:clrMapOvr>
  <p:transition spd="med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065" y="285407"/>
            <a:ext cx="92202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81600"/>
            <a:ext cx="12192000" cy="1270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buFont typeface="Wingdings" panose="05000000000000000000" pitchFamily="2" charset="2"/>
              <a:buChar char="q"/>
            </a:pPr>
            <a:r>
              <a:rPr lang="en-US" dirty="0"/>
              <a:t>Every LSR stores the received label in its LIB.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Char char="q"/>
            </a:pPr>
            <a:r>
              <a:rPr lang="en-US" dirty="0"/>
              <a:t>Edge LSRs that receive the label from their next hop also store the label information in the FIB.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7686675" y="2084388"/>
            <a:ext cx="12700" cy="241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7686675" y="2362200"/>
            <a:ext cx="12700" cy="2428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 descr="020G_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869473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637"/>
      </p:ext>
    </p:extLst>
  </p:cSld>
  <p:clrMapOvr>
    <a:masterClrMapping/>
  </p:clrMapOvr>
  <p:transition spd="med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1656" y="381000"/>
            <a:ext cx="92964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" y="5334000"/>
            <a:ext cx="12078269" cy="119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Forwarded IP packets are labeled only on the path segments where the labels have already been assigned.</a:t>
            </a:r>
          </a:p>
        </p:txBody>
      </p:sp>
      <p:pic>
        <p:nvPicPr>
          <p:cNvPr id="866308" name="Picture 4" descr="020G_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00200"/>
            <a:ext cx="7372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72916"/>
      </p:ext>
    </p:extLst>
  </p:cSld>
  <p:clrMapOvr>
    <a:masterClrMapping/>
  </p:clrMapOvr>
  <p:transition spd="med"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9896" y="186519"/>
            <a:ext cx="89154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334000"/>
            <a:ext cx="12091916" cy="119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Forwarded IP packets are labeled only on the path segments where the labels have already been assigned.</a:t>
            </a:r>
          </a:p>
        </p:txBody>
      </p:sp>
      <p:pic>
        <p:nvPicPr>
          <p:cNvPr id="867332" name="Picture 4" descr="020G_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83" y="1405328"/>
            <a:ext cx="7372350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805244"/>
      </p:ext>
    </p:extLst>
  </p:cSld>
  <p:clrMapOvr>
    <a:masterClrMapping/>
  </p:clrMapOvr>
  <p:transition spd="med"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1656" y="145576"/>
            <a:ext cx="92964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</a:p>
        </p:txBody>
      </p:sp>
      <p:pic>
        <p:nvPicPr>
          <p:cNvPr id="868355" name="Picture 3" descr="020G_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41" y="1022906"/>
            <a:ext cx="8591550" cy="37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83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05400"/>
            <a:ext cx="12192000" cy="119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82124" tIns="41061" rIns="82124" bIns="41061" rtlCol="0" anchor="ctr" anchorCtr="1">
            <a:normAutofit/>
          </a:bodyPr>
          <a:lstStyle/>
          <a:p>
            <a:pPr marL="573088" lvl="1" indent="-457200">
              <a:buFont typeface="Wingdings" panose="05000000000000000000" pitchFamily="2" charset="2"/>
              <a:buChar char="q"/>
            </a:pPr>
            <a:r>
              <a:rPr lang="en-US" sz="2800" dirty="0"/>
              <a:t>Forwarded IP packets are labeled only on the path segments where the labels have already been assigned.</a:t>
            </a:r>
          </a:p>
        </p:txBody>
      </p:sp>
    </p:spTree>
    <p:extLst>
      <p:ext uri="{BB962C8B-B14F-4D97-AF65-F5344CB8AC3E}">
        <p14:creationId xmlns:p14="http://schemas.microsoft.com/office/powerpoint/2010/main" val="3568653657"/>
      </p:ext>
    </p:extLst>
  </p:cSld>
  <p:clrMapOvr>
    <a:masterClrMapping/>
  </p:clrMapOvr>
  <p:transition spd="med"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 descr="020G_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120255"/>
            <a:ext cx="8475663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93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29770" y="213815"/>
            <a:ext cx="93726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</a:p>
        </p:txBody>
      </p:sp>
      <p:sp>
        <p:nvSpPr>
          <p:cNvPr id="86938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321300"/>
            <a:ext cx="12192000" cy="1384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 LSR will eventually assign a label for every destination.</a:t>
            </a:r>
          </a:p>
        </p:txBody>
      </p:sp>
    </p:spTree>
    <p:extLst>
      <p:ext uri="{BB962C8B-B14F-4D97-AF65-F5344CB8AC3E}">
        <p14:creationId xmlns:p14="http://schemas.microsoft.com/office/powerpoint/2010/main" val="3610057926"/>
      </p:ext>
    </p:extLst>
  </p:cSld>
  <p:clrMapOvr>
    <a:masterClrMapping/>
  </p:clrMapOvr>
  <p:transition spd="med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019" y="46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  <a:br>
              <a:rPr lang="en-US" sz="3200" dirty="0">
                <a:solidFill>
                  <a:srgbClr val="7030A0"/>
                </a:solidFill>
                <a:latin typeface="+mn-lt"/>
              </a:rPr>
            </a:br>
            <a:r>
              <a:rPr lang="en-US" sz="3200" dirty="0">
                <a:solidFill>
                  <a:srgbClr val="7030A0"/>
                </a:solidFill>
                <a:latin typeface="+mn-lt"/>
              </a:rPr>
              <a:t>Receiving Label Advertisement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" y="5257800"/>
            <a:ext cx="11969087" cy="1282700"/>
          </a:xfrm>
        </p:spPr>
        <p:txBody>
          <a:bodyPr>
            <a:noAutofit/>
          </a:bodyPr>
          <a:lstStyle/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Every LSR stores received information in its LIB.</a:t>
            </a:r>
          </a:p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LSRs that receive their label from their next hop LSR will also populate the IP forwarding table (FIB).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8296275" y="4675188"/>
            <a:ext cx="12700" cy="241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5" name="Rectangle 5"/>
          <p:cNvSpPr>
            <a:spLocks noChangeArrowheads="1"/>
          </p:cNvSpPr>
          <p:nvPr/>
        </p:nvSpPr>
        <p:spPr bwMode="auto">
          <a:xfrm>
            <a:off x="8296275" y="4953001"/>
            <a:ext cx="12700" cy="4937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 descr="020G_4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371600"/>
            <a:ext cx="8704262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49505"/>
      </p:ext>
    </p:extLst>
  </p:cSld>
  <p:clrMapOvr>
    <a:masterClrMapping/>
  </p:clrMapOvr>
  <p:transition spd="med"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7256" y="105888"/>
            <a:ext cx="10515600" cy="124031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Label Distribution and Advertisement (Cont.) </a:t>
            </a:r>
            <a:br>
              <a:rPr lang="en-US" sz="3200" dirty="0">
                <a:solidFill>
                  <a:srgbClr val="7030A0"/>
                </a:solidFill>
                <a:latin typeface="+mn-lt"/>
              </a:rPr>
            </a:br>
            <a:r>
              <a:rPr lang="en-US" sz="3200" dirty="0">
                <a:solidFill>
                  <a:srgbClr val="7030A0"/>
                </a:solidFill>
                <a:latin typeface="+mn-lt"/>
              </a:rPr>
              <a:t>Receiving Label Advertisement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46714"/>
            <a:ext cx="12192000" cy="1120775"/>
          </a:xfrm>
        </p:spPr>
        <p:txBody>
          <a:bodyPr>
            <a:noAutofit/>
          </a:bodyPr>
          <a:lstStyle/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Every LSR stores received information in its LIB.</a:t>
            </a:r>
          </a:p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LSRs that receive their label from their next hop LSR will also populate the IP forwarding table (FIB).</a:t>
            </a:r>
          </a:p>
        </p:txBody>
      </p:sp>
      <p:sp>
        <p:nvSpPr>
          <p:cNvPr id="871428" name="Rectangle 4"/>
          <p:cNvSpPr>
            <a:spLocks noChangeArrowheads="1"/>
          </p:cNvSpPr>
          <p:nvPr/>
        </p:nvSpPr>
        <p:spPr bwMode="auto">
          <a:xfrm>
            <a:off x="8296275" y="4675188"/>
            <a:ext cx="12700" cy="2413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8296275" y="4953001"/>
            <a:ext cx="12700" cy="4937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 descr="020G_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346200"/>
            <a:ext cx="8742363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83737"/>
      </p:ext>
    </p:extLst>
  </p:cSld>
  <p:clrMapOvr>
    <a:masterClrMapping/>
  </p:clrMapOvr>
  <p:transition spd="med"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83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Populating LFIB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8275" y="5095496"/>
            <a:ext cx="12023725" cy="1408112"/>
          </a:xfrm>
        </p:spPr>
        <p:txBody>
          <a:bodyPr>
            <a:noAutofit/>
          </a:bodyPr>
          <a:lstStyle/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Router B has already assigned a label to network X and created an entry in the LFIB.</a:t>
            </a:r>
          </a:p>
          <a:p>
            <a:pPr marL="571500" lvl="1" indent="-457200" defTabSz="814388">
              <a:buFont typeface="Wingdings" panose="05000000000000000000" pitchFamily="2" charset="2"/>
              <a:buChar char="q"/>
            </a:pPr>
            <a:r>
              <a:rPr lang="en-US" sz="2800" dirty="0"/>
              <a:t>The outgoing label is inserted in the LFIB after the label is received from the next hop LSR.</a:t>
            </a:r>
          </a:p>
        </p:txBody>
      </p:sp>
      <p:pic>
        <p:nvPicPr>
          <p:cNvPr id="872452" name="Picture 4" descr="020G_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47800"/>
            <a:ext cx="8518525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69191"/>
      </p:ext>
    </p:extLst>
  </p:cSld>
  <p:clrMapOvr>
    <a:masterClrMapping/>
  </p:clrMapOvr>
  <p:transition spd="med">
    <p:zoom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4715" y="218365"/>
            <a:ext cx="11737075" cy="110546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Packet Propagation Across an MPLS Network</a:t>
            </a:r>
          </a:p>
        </p:txBody>
      </p:sp>
      <p:pic>
        <p:nvPicPr>
          <p:cNvPr id="873475" name="Picture 3" descr="020G_4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038351"/>
            <a:ext cx="88138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78921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Switching methods on a Router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Process Switching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Central CPU performs destination IP address lookup for every packet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Fast Switching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Cache built on demand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What about a router on the Internet with 400k routes?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CEF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Pre built switching table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FIB and Adjacency table(ARP, Inverse ARP)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Recursively resolves the N.H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498" name="Picture 2" descr="020G_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052638"/>
            <a:ext cx="8710612" cy="30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4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6729" y="0"/>
            <a:ext cx="11039901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Packet Propagation Across an MPLS Network</a:t>
            </a:r>
          </a:p>
        </p:txBody>
      </p:sp>
    </p:spTree>
    <p:extLst>
      <p:ext uri="{BB962C8B-B14F-4D97-AF65-F5344CB8AC3E}">
        <p14:creationId xmlns:p14="http://schemas.microsoft.com/office/powerpoint/2010/main" val="1905980686"/>
      </p:ext>
    </p:extLst>
  </p:cSld>
  <p:clrMapOvr>
    <a:masterClrMapping/>
  </p:clrMapOvr>
  <p:transition spd="med">
    <p:zoom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 descr="020G_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6" y="1562100"/>
            <a:ext cx="878522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55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Packet Propagation Across an MPLS Network</a:t>
            </a:r>
          </a:p>
        </p:txBody>
      </p:sp>
    </p:spTree>
    <p:extLst>
      <p:ext uri="{BB962C8B-B14F-4D97-AF65-F5344CB8AC3E}">
        <p14:creationId xmlns:p14="http://schemas.microsoft.com/office/powerpoint/2010/main" val="3576397796"/>
      </p:ext>
    </p:extLst>
  </p:cSld>
  <p:clrMapOvr>
    <a:masterClrMapping/>
  </p:clrMapOvr>
  <p:transition spd="med"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546" name="Picture 2" descr="020G_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557338"/>
            <a:ext cx="8813800" cy="429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Packet Propagation Across an MPLS Network</a:t>
            </a:r>
          </a:p>
        </p:txBody>
      </p:sp>
    </p:spTree>
    <p:extLst>
      <p:ext uri="{BB962C8B-B14F-4D97-AF65-F5344CB8AC3E}">
        <p14:creationId xmlns:p14="http://schemas.microsoft.com/office/powerpoint/2010/main" val="1981760773"/>
      </p:ext>
    </p:extLst>
  </p:cSld>
  <p:clrMapOvr>
    <a:masterClrMapping/>
  </p:clrMapOvr>
  <p:transition spd="med">
    <p:zoom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Normal TTL Operation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838200" y="5257800"/>
            <a:ext cx="991623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1775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7575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60475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3375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05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77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49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21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85000"/>
              </a:lnSpc>
              <a:buClrTx/>
              <a:buFont typeface="Wingdings" panose="05000000000000000000" pitchFamily="2" charset="2"/>
              <a:buChar char="q"/>
            </a:pPr>
            <a:r>
              <a:rPr lang="en-US" b="0" dirty="0"/>
              <a:t> Cisco routers have TTL propagation enabled by default.</a:t>
            </a:r>
          </a:p>
          <a:p>
            <a:pPr marL="457200" indent="-457200">
              <a:lnSpc>
                <a:spcPct val="85000"/>
              </a:lnSpc>
              <a:buClrTx/>
              <a:buFont typeface="Wingdings" panose="05000000000000000000" pitchFamily="2" charset="2"/>
              <a:buChar char="q"/>
            </a:pPr>
            <a:r>
              <a:rPr lang="en-US" b="0" dirty="0"/>
              <a:t> On ingress: TTL is copied from IP header to label header.</a:t>
            </a:r>
          </a:p>
          <a:p>
            <a:pPr marL="457200" indent="-457200">
              <a:lnSpc>
                <a:spcPct val="85000"/>
              </a:lnSpc>
              <a:buClrTx/>
              <a:buFont typeface="Wingdings" panose="05000000000000000000" pitchFamily="2" charset="2"/>
              <a:buChar char="q"/>
            </a:pPr>
            <a:r>
              <a:rPr lang="en-US" b="0" dirty="0"/>
              <a:t> On egress: TTL is copied from label header to IP header.</a:t>
            </a:r>
          </a:p>
          <a:p>
            <a:pPr marL="342900" indent="-342900">
              <a:lnSpc>
                <a:spcPct val="85000"/>
              </a:lnSpc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78596" name="Picture 4" descr="020G_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1"/>
            <a:ext cx="78232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22335"/>
      </p:ext>
    </p:extLst>
  </p:cSld>
  <p:clrMapOvr>
    <a:masterClrMapping/>
  </p:clrMapOvr>
  <p:transition spd="med"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Normal TTL Operation</a:t>
            </a:r>
          </a:p>
        </p:txBody>
      </p:sp>
      <p:pic>
        <p:nvPicPr>
          <p:cNvPr id="879619" name="Picture 3" descr="020G_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1362076"/>
            <a:ext cx="8561387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80136"/>
      </p:ext>
    </p:extLst>
  </p:cSld>
  <p:clrMapOvr>
    <a:masterClrMapping/>
  </p:clrMapOvr>
  <p:transition spd="med">
    <p:zoom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Normal TTL Operation</a:t>
            </a:r>
          </a:p>
        </p:txBody>
      </p:sp>
      <p:pic>
        <p:nvPicPr>
          <p:cNvPr id="880643" name="Picture 3" descr="020G_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1371601"/>
            <a:ext cx="8561387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88572"/>
      </p:ext>
    </p:extLst>
  </p:cSld>
  <p:clrMapOvr>
    <a:masterClrMapping/>
  </p:clrMapOvr>
  <p:transition spd="med">
    <p:zoom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/>
        </p:nvSpPr>
        <p:spPr bwMode="auto">
          <a:xfrm>
            <a:off x="736979" y="5486400"/>
            <a:ext cx="98127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1775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7800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6900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41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813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85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57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Labeled packets are dropped when the TTL is decreased to 0.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448499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82124" tIns="41061" rIns="82124" bIns="41061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TTL and Loop Detection</a:t>
            </a:r>
          </a:p>
        </p:txBody>
      </p:sp>
      <p:pic>
        <p:nvPicPr>
          <p:cNvPr id="881668" name="Picture 4" descr="020G_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710565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86816"/>
      </p:ext>
    </p:extLst>
  </p:cSld>
  <p:clrMapOvr>
    <a:masterClrMapping/>
  </p:clrMapOvr>
  <p:transition spd="med">
    <p:zoom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Disabling TTL Propagation</a:t>
            </a: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838200" y="1310185"/>
            <a:ext cx="10515600" cy="528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3363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8050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0950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3850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10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082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654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26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spcBef>
                <a:spcPct val="450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TTL propagation can be disabled.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The IP TTL value is not copied into the TTL field of the label, and the label TTL is not copied back into the IP TTL.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Instead, the value 255 is assigned to the label header TTL field on the ingress LSR.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Disabling TTL propagation hides core routers in the MPLS domain.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  <a:buClrTx/>
              <a:buFont typeface="Wingdings" panose="05000000000000000000" pitchFamily="2" charset="2"/>
              <a:buChar char="q"/>
            </a:pPr>
            <a:r>
              <a:rPr lang="en-US" sz="2800" dirty="0" err="1">
                <a:latin typeface="+mn-lt"/>
              </a:rPr>
              <a:t>Traceroute</a:t>
            </a:r>
            <a:r>
              <a:rPr lang="en-US" sz="2800" dirty="0">
                <a:latin typeface="+mn-lt"/>
              </a:rPr>
              <a:t> across an MPLS domain does not show any core routers.</a:t>
            </a:r>
          </a:p>
        </p:txBody>
      </p:sp>
    </p:spTree>
    <p:extLst>
      <p:ext uri="{BB962C8B-B14F-4D97-AF65-F5344CB8AC3E}">
        <p14:creationId xmlns:p14="http://schemas.microsoft.com/office/powerpoint/2010/main" val="4196265292"/>
      </p:ext>
    </p:extLst>
  </p:cSld>
  <p:clrMapOvr>
    <a:masterClrMapping/>
  </p:clrMapOvr>
  <p:transition spd="med">
    <p:zoom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67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82124" tIns="41061" rIns="82124" bIns="41061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+mn-lt"/>
              </a:rPr>
              <a:t>Traceroute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with Disabled TTL Propagation </a:t>
            </a:r>
          </a:p>
        </p:txBody>
      </p:sp>
      <p:pic>
        <p:nvPicPr>
          <p:cNvPr id="883715" name="Picture 3" descr="020G_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1"/>
            <a:ext cx="8001000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838199" y="4872251"/>
            <a:ext cx="10857931" cy="22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1775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7575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60475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3375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05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77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49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21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The first </a:t>
            </a:r>
            <a:r>
              <a:rPr lang="en-US" sz="2800" dirty="0" err="1">
                <a:latin typeface="+mn-lt"/>
              </a:rPr>
              <a:t>traceroute</a:t>
            </a:r>
            <a:r>
              <a:rPr lang="en-US" sz="2800" dirty="0">
                <a:latin typeface="+mn-lt"/>
              </a:rPr>
              <a:t> packet (ICMP) that reaches the network is dropped on router A.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An ICMP time-to-live exceeded message is sent to the source from router A.</a:t>
            </a:r>
          </a:p>
        </p:txBody>
      </p:sp>
    </p:spTree>
    <p:extLst>
      <p:ext uri="{BB962C8B-B14F-4D97-AF65-F5344CB8AC3E}">
        <p14:creationId xmlns:p14="http://schemas.microsoft.com/office/powerpoint/2010/main" val="1717852328"/>
      </p:ext>
    </p:extLst>
  </p:cSld>
  <p:clrMapOvr>
    <a:masterClrMapping/>
  </p:clrMapOvr>
  <p:transition spd="med">
    <p:zoom dir="in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+mn-lt"/>
              </a:rPr>
              <a:t>Traceroute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with Disabled TTL Propagation (Cont.)</a:t>
            </a:r>
          </a:p>
        </p:txBody>
      </p:sp>
      <p:pic>
        <p:nvPicPr>
          <p:cNvPr id="884739" name="Picture 3" descr="020G_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1447801"/>
            <a:ext cx="8416925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21313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2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Why MPLS?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583140"/>
            <a:ext cx="10766946" cy="4593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Bandwidth utilization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Scalable and easy provisioning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Single infrastructure that supports different applications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Can transport multiple protocols other than IPv4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BGP free 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VPN services (Overlapping IP spaces)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QoS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Control plane vs Forwarding plane separation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evolution</a:t>
            </a:r>
          </a:p>
        </p:txBody>
      </p:sp>
    </p:spTree>
    <p:extLst>
      <p:ext uri="{BB962C8B-B14F-4D97-AF65-F5344CB8AC3E}">
        <p14:creationId xmlns:p14="http://schemas.microsoft.com/office/powerpoint/2010/main" val="1463569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+mn-lt"/>
              </a:rPr>
              <a:t>Traceroute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with Disabled TTL Propagation (Cont.)</a:t>
            </a:r>
          </a:p>
        </p:txBody>
      </p:sp>
      <p:pic>
        <p:nvPicPr>
          <p:cNvPr id="885763" name="Picture 3" descr="020G_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1"/>
            <a:ext cx="845820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614149" y="3886199"/>
            <a:ext cx="7151427" cy="232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marL="222250" indent="-222250"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5150" indent="-228600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8050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0950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3850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10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082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654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2650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800" b="0" dirty="0">
                <a:latin typeface="+mn-lt"/>
              </a:rPr>
              <a:t>The second </a:t>
            </a:r>
            <a:r>
              <a:rPr lang="en-US" sz="2800" b="0" dirty="0" err="1">
                <a:latin typeface="+mn-lt"/>
              </a:rPr>
              <a:t>traceroute</a:t>
            </a:r>
            <a:r>
              <a:rPr lang="en-US" sz="2800" b="0" dirty="0">
                <a:latin typeface="+mn-lt"/>
              </a:rPr>
              <a:t> packet that reaches the network is dropped on router D.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en-US" sz="2800" b="0" dirty="0">
                <a:latin typeface="+mn-lt"/>
              </a:rPr>
              <a:t>An ICMP time-to-live exceeded message is sent to the source from router D.</a:t>
            </a:r>
          </a:p>
        </p:txBody>
      </p:sp>
    </p:spTree>
    <p:extLst>
      <p:ext uri="{BB962C8B-B14F-4D97-AF65-F5344CB8AC3E}">
        <p14:creationId xmlns:p14="http://schemas.microsoft.com/office/powerpoint/2010/main" val="2309581460"/>
      </p:ext>
    </p:extLst>
  </p:cSld>
  <p:clrMapOvr>
    <a:masterClrMapping/>
  </p:clrMapOvr>
  <p:transition spd="med">
    <p:zoom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Impact of Disabling TTL Propagation</a:t>
            </a:r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838200" y="1542197"/>
            <a:ext cx="10515600" cy="509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1775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7575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60475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3375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05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77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49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21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 err="1">
                <a:latin typeface="+mn-lt"/>
              </a:rPr>
              <a:t>Traceroute</a:t>
            </a:r>
            <a:r>
              <a:rPr lang="en-US" sz="2800" dirty="0">
                <a:latin typeface="+mn-lt"/>
              </a:rPr>
              <a:t> across an MPLS domain does not show core routers.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TTL propagation has to be disabled on all label switch routers.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Mixed configurations (some LSRs with TTL propagation enabled and some with TTL propagation disabled) could result in faulty </a:t>
            </a:r>
            <a:r>
              <a:rPr lang="en-US" sz="2800" dirty="0" err="1">
                <a:latin typeface="+mn-lt"/>
              </a:rPr>
              <a:t>traceroute</a:t>
            </a:r>
            <a:r>
              <a:rPr lang="en-US" sz="2800" dirty="0">
                <a:latin typeface="+mn-lt"/>
              </a:rPr>
              <a:t> output.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TTL propagation can be enabled for forwarded traffic only—</a:t>
            </a:r>
            <a:r>
              <a:rPr lang="en-US" sz="2800" dirty="0" err="1">
                <a:latin typeface="+mn-lt"/>
              </a:rPr>
              <a:t>traceroute</a:t>
            </a:r>
            <a:r>
              <a:rPr lang="en-US" sz="2800" dirty="0">
                <a:latin typeface="+mn-lt"/>
              </a:rPr>
              <a:t> from LSRs does not use the initial TTL value of 255.</a:t>
            </a:r>
          </a:p>
        </p:txBody>
      </p:sp>
    </p:spTree>
    <p:extLst>
      <p:ext uri="{BB962C8B-B14F-4D97-AF65-F5344CB8AC3E}">
        <p14:creationId xmlns:p14="http://schemas.microsoft.com/office/powerpoint/2010/main" val="3310407830"/>
      </p:ext>
    </p:extLst>
  </p:cSld>
  <p:clrMapOvr>
    <a:masterClrMapping/>
  </p:clrMapOvr>
  <p:transition spd="med">
    <p:zoom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Command Reference</a:t>
            </a:r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838200" y="1542197"/>
            <a:ext cx="10515600" cy="509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>
            <a:lvl1pPr defTabSz="915988">
              <a:buClr>
                <a:srgbClr val="FFAF00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7663" indent="-231775" defTabSz="915988">
              <a:buClr>
                <a:schemeClr val="accent2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7575" indent="-228600" defTabSz="915988">
              <a:buClr>
                <a:srgbClr val="FFAF00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60475" indent="-228600" defTabSz="915988">
              <a:buClr>
                <a:srgbClr val="FFAF00"/>
              </a:buClr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3375" indent="-228600" defTabSz="915988"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05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77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49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2175" indent="-228600" defTabSz="915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AF00"/>
              </a:buClr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 err="1">
                <a:latin typeface="+mn-lt"/>
              </a:rPr>
              <a:t>mpls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ip</a:t>
            </a:r>
            <a:endParaRPr lang="en-US" sz="2800" dirty="0">
              <a:latin typeface="+mn-lt"/>
            </a:endParaRP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Show </a:t>
            </a:r>
            <a:r>
              <a:rPr lang="en-US" sz="2800" dirty="0" err="1">
                <a:latin typeface="+mn-lt"/>
              </a:rPr>
              <a:t>mpls</a:t>
            </a:r>
            <a:r>
              <a:rPr lang="en-US" sz="2800" dirty="0">
                <a:latin typeface="+mn-lt"/>
              </a:rPr>
              <a:t> interface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Show </a:t>
            </a:r>
            <a:r>
              <a:rPr lang="en-US" sz="2800" dirty="0" err="1">
                <a:latin typeface="+mn-lt"/>
              </a:rPr>
              <a:t>mpls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ldp</a:t>
            </a:r>
            <a:r>
              <a:rPr lang="en-US" sz="2800" dirty="0">
                <a:latin typeface="+mn-lt"/>
              </a:rPr>
              <a:t> discovery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Show </a:t>
            </a:r>
            <a:r>
              <a:rPr lang="en-US" sz="2800" dirty="0" err="1">
                <a:latin typeface="+mn-lt"/>
              </a:rPr>
              <a:t>mpls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ldp</a:t>
            </a:r>
            <a:r>
              <a:rPr lang="en-US" sz="2800" dirty="0">
                <a:latin typeface="+mn-lt"/>
              </a:rPr>
              <a:t> bindings</a:t>
            </a:r>
          </a:p>
          <a:p>
            <a:pPr lvl="1">
              <a:spcBef>
                <a:spcPct val="40000"/>
              </a:spcBef>
              <a:buClrTx/>
              <a:buSzPct val="97000"/>
              <a:buFont typeface="Wingdings" panose="05000000000000000000" pitchFamily="2" charset="2"/>
              <a:buChar char="q"/>
            </a:pPr>
            <a:r>
              <a:rPr lang="en-US" sz="2800" dirty="0">
                <a:latin typeface="+mn-lt"/>
              </a:rPr>
              <a:t>Show </a:t>
            </a:r>
            <a:r>
              <a:rPr lang="en-US" sz="2800" dirty="0" err="1">
                <a:latin typeface="+mn-lt"/>
              </a:rPr>
              <a:t>mpls</a:t>
            </a:r>
            <a:r>
              <a:rPr lang="en-US" sz="2800" dirty="0">
                <a:latin typeface="+mn-lt"/>
              </a:rPr>
              <a:t> forwarding-table</a:t>
            </a:r>
          </a:p>
          <a:p>
            <a:pPr marL="115888" lvl="1" indent="0">
              <a:spcBef>
                <a:spcPct val="40000"/>
              </a:spcBef>
              <a:buClrTx/>
              <a:buSzPct val="97000"/>
              <a:buNone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405337"/>
      </p:ext>
    </p:extLst>
  </p:cSld>
  <p:clrMapOvr>
    <a:masterClrMapping/>
  </p:clrMapOvr>
  <p:transition spd="med"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1119116"/>
            <a:ext cx="120373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Why MPLS?</a:t>
            </a:r>
          </a:p>
          <a:p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MPLS Architecture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LDP operation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Traffic Engineering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Convergence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MPLS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939578"/>
      </p:ext>
    </p:extLst>
  </p:cSld>
  <p:clrMapOvr>
    <a:masterClrMapping/>
  </p:clrMapOvr>
  <p:transition spd="med"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Traffic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" y="952459"/>
            <a:ext cx="11158849" cy="52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Motivations for Traffic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119116"/>
            <a:ext cx="12037325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What is the Path chosen by LDP LSP?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Source-based routing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Takes in to account Bandwidth available  on link, delay, attributes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Increase efficiency of bandwidth resources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Override the shortest path chosen by IGP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$$$$ Saving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8048590"/>
      </p:ext>
    </p:extLst>
  </p:cSld>
  <p:clrMapOvr>
    <a:masterClrMapping/>
  </p:clrMapOvr>
  <p:transition spd="med">
    <p:zoom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Traffic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119116"/>
            <a:ext cx="12037325" cy="975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Popular protocols used for 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Constrained-Based Shortest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Bandwidth, Affinity/Link Attributes, Priority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 tunnels are _________ directional?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868606"/>
      </p:ext>
    </p:extLst>
  </p:cSld>
  <p:clrMapOvr>
    <a:masterClrMapping/>
  </p:clrMapOvr>
  <p:transition spd="med">
    <p:zoom dir="in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1849142" y="133350"/>
            <a:ext cx="86106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THE TE SOLUTION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gray">
          <a:xfrm>
            <a:off x="2219623" y="1638300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R8</a:t>
            </a: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gray">
          <a:xfrm>
            <a:off x="4092873" y="2574925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gray">
          <a:xfrm>
            <a:off x="4451648" y="408781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gray">
          <a:xfrm>
            <a:off x="5675611" y="1206500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89863" name="Rectangle 7"/>
          <p:cNvSpPr>
            <a:spLocks noChangeArrowheads="1"/>
          </p:cNvSpPr>
          <p:nvPr/>
        </p:nvSpPr>
        <p:spPr bwMode="gray">
          <a:xfrm>
            <a:off x="7548861" y="178276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R4</a:t>
            </a:r>
          </a:p>
        </p:txBody>
      </p:sp>
      <p:sp>
        <p:nvSpPr>
          <p:cNvPr id="889864" name="Rectangle 8"/>
          <p:cNvSpPr>
            <a:spLocks noChangeArrowheads="1"/>
          </p:cNvSpPr>
          <p:nvPr/>
        </p:nvSpPr>
        <p:spPr bwMode="gray">
          <a:xfrm>
            <a:off x="7909223" y="408781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R7</a:t>
            </a:r>
          </a:p>
        </p:txBody>
      </p:sp>
      <p:sp>
        <p:nvSpPr>
          <p:cNvPr id="889865" name="Rectangle 9"/>
          <p:cNvSpPr>
            <a:spLocks noChangeArrowheads="1"/>
          </p:cNvSpPr>
          <p:nvPr/>
        </p:nvSpPr>
        <p:spPr bwMode="gray">
          <a:xfrm>
            <a:off x="9060161" y="243046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889866" name="Rectangle 10"/>
          <p:cNvSpPr>
            <a:spLocks noChangeArrowheads="1"/>
          </p:cNvSpPr>
          <p:nvPr/>
        </p:nvSpPr>
        <p:spPr bwMode="gray">
          <a:xfrm>
            <a:off x="2435523" y="3438525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gray">
          <a:xfrm>
            <a:off x="4454525" y="3222625"/>
            <a:ext cx="865188" cy="8651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gray">
          <a:xfrm flipV="1">
            <a:off x="2870201" y="3151188"/>
            <a:ext cx="1368425" cy="7921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gray">
          <a:xfrm flipV="1">
            <a:off x="4454525" y="1855788"/>
            <a:ext cx="1441450" cy="122396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gray">
          <a:xfrm flipH="1">
            <a:off x="7396164" y="2503488"/>
            <a:ext cx="300037" cy="1390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Line 15"/>
          <p:cNvSpPr>
            <a:spLocks noChangeShapeType="1"/>
          </p:cNvSpPr>
          <p:nvPr/>
        </p:nvSpPr>
        <p:spPr bwMode="gray">
          <a:xfrm>
            <a:off x="6183314" y="1855788"/>
            <a:ext cx="1438275" cy="5969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2" name="Line 16"/>
          <p:cNvSpPr>
            <a:spLocks noChangeShapeType="1"/>
          </p:cNvSpPr>
          <p:nvPr/>
        </p:nvSpPr>
        <p:spPr bwMode="gray">
          <a:xfrm>
            <a:off x="7861301" y="2541588"/>
            <a:ext cx="1490663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3" name="Line 17"/>
          <p:cNvSpPr>
            <a:spLocks noChangeShapeType="1"/>
          </p:cNvSpPr>
          <p:nvPr/>
        </p:nvSpPr>
        <p:spPr bwMode="gray">
          <a:xfrm>
            <a:off x="5745164" y="4146550"/>
            <a:ext cx="15017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4" name="Line 18"/>
          <p:cNvSpPr>
            <a:spLocks noChangeShapeType="1"/>
          </p:cNvSpPr>
          <p:nvPr/>
        </p:nvSpPr>
        <p:spPr bwMode="gray">
          <a:xfrm>
            <a:off x="2582864" y="2359026"/>
            <a:ext cx="1512887" cy="7207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Line 19"/>
          <p:cNvSpPr>
            <a:spLocks noChangeShapeType="1"/>
          </p:cNvSpPr>
          <p:nvPr/>
        </p:nvSpPr>
        <p:spPr bwMode="gray">
          <a:xfrm>
            <a:off x="6543675" y="1782764"/>
            <a:ext cx="719138" cy="320675"/>
          </a:xfrm>
          <a:prstGeom prst="line">
            <a:avLst/>
          </a:prstGeom>
          <a:noFill/>
          <a:ln w="57150">
            <a:solidFill>
              <a:srgbClr val="EEB30E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6" name="Line 20"/>
          <p:cNvSpPr>
            <a:spLocks noChangeShapeType="1"/>
          </p:cNvSpPr>
          <p:nvPr/>
        </p:nvSpPr>
        <p:spPr bwMode="gray">
          <a:xfrm flipV="1">
            <a:off x="4670425" y="1998663"/>
            <a:ext cx="647700" cy="576262"/>
          </a:xfrm>
          <a:prstGeom prst="line">
            <a:avLst/>
          </a:prstGeom>
          <a:noFill/>
          <a:ln w="57150">
            <a:solidFill>
              <a:srgbClr val="EEB30E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Line 21"/>
          <p:cNvSpPr>
            <a:spLocks noChangeShapeType="1"/>
          </p:cNvSpPr>
          <p:nvPr/>
        </p:nvSpPr>
        <p:spPr bwMode="gray">
          <a:xfrm>
            <a:off x="8270875" y="2503489"/>
            <a:ext cx="534988" cy="223837"/>
          </a:xfrm>
          <a:prstGeom prst="line">
            <a:avLst/>
          </a:prstGeom>
          <a:noFill/>
          <a:ln w="57150">
            <a:solidFill>
              <a:srgbClr val="EEB30E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89878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75700" y="2790825"/>
            <a:ext cx="928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79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62814" y="2143125"/>
            <a:ext cx="9286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0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62589" y="1566863"/>
            <a:ext cx="9286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1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79850" y="2935288"/>
            <a:ext cx="9271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2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35164" y="1998663"/>
            <a:ext cx="9286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3" name="Picture 2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79989" y="389413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4" name="Picture 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22500" y="3727451"/>
            <a:ext cx="9286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9885" name="Picture 2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51664" y="389413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9886" name="Line 30"/>
          <p:cNvSpPr>
            <a:spLocks noChangeShapeType="1"/>
          </p:cNvSpPr>
          <p:nvPr/>
        </p:nvSpPr>
        <p:spPr bwMode="gray">
          <a:xfrm>
            <a:off x="9296400" y="38862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889887" name="Line 31"/>
          <p:cNvSpPr>
            <a:spLocks noChangeShapeType="1"/>
          </p:cNvSpPr>
          <p:nvPr/>
        </p:nvSpPr>
        <p:spPr bwMode="gray">
          <a:xfrm>
            <a:off x="3087689" y="2359026"/>
            <a:ext cx="719137" cy="360363"/>
          </a:xfrm>
          <a:prstGeom prst="line">
            <a:avLst/>
          </a:prstGeom>
          <a:noFill/>
          <a:ln w="57150">
            <a:solidFill>
              <a:srgbClr val="EEB30E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9888" name="Group 32"/>
          <p:cNvGrpSpPr>
            <a:grpSpLocks/>
          </p:cNvGrpSpPr>
          <p:nvPr/>
        </p:nvGrpSpPr>
        <p:grpSpPr bwMode="auto">
          <a:xfrm>
            <a:off x="422275" y="2935288"/>
            <a:ext cx="7632700" cy="3335338"/>
            <a:chOff x="-749" y="1979"/>
            <a:chExt cx="4808" cy="2101"/>
          </a:xfrm>
        </p:grpSpPr>
        <p:grpSp>
          <p:nvGrpSpPr>
            <p:cNvPr id="889889" name="Group 33"/>
            <p:cNvGrpSpPr>
              <a:grpSpLocks/>
            </p:cNvGrpSpPr>
            <p:nvPr/>
          </p:nvGrpSpPr>
          <p:grpSpPr bwMode="auto">
            <a:xfrm>
              <a:off x="-749" y="3446"/>
              <a:ext cx="4808" cy="634"/>
              <a:chOff x="-749" y="3446"/>
              <a:chExt cx="4808" cy="634"/>
            </a:xfrm>
          </p:grpSpPr>
          <p:sp>
            <p:nvSpPr>
              <p:cNvPr id="889890" name="Text Box 34"/>
              <p:cNvSpPr txBox="1">
                <a:spLocks noChangeArrowheads="1"/>
              </p:cNvSpPr>
              <p:nvPr/>
            </p:nvSpPr>
            <p:spPr bwMode="gray">
              <a:xfrm>
                <a:off x="-749" y="3446"/>
                <a:ext cx="4808" cy="634"/>
              </a:xfrm>
              <a:prstGeom prst="rect">
                <a:avLst/>
              </a:prstGeom>
              <a:solidFill>
                <a:srgbClr val="DCE4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2124" tIns="41061" rIns="82124" bIns="41061">
                <a:spAutoFit/>
              </a:bodyPr>
              <a:lstStyle>
                <a:lvl1pPr defTabSz="814388"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1pPr>
                <a:lvl2pPr defTabSz="814388"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2pPr>
                <a:lvl3pPr defTabSz="814388"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3pPr>
                <a:lvl4pPr defTabSz="814388"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4pPr>
                <a:lvl5pPr defTabSz="814388"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5pPr>
                <a:lvl6pPr defTabSz="814388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6pPr>
                <a:lvl7pPr defTabSz="814388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7pPr>
                <a:lvl8pPr defTabSz="814388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8pPr>
                <a:lvl9pPr defTabSz="814388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1"/>
                  </a:buClr>
                  <a:defRPr sz="2400">
                    <a:solidFill>
                      <a:schemeClr val="tx1"/>
                    </a:solidFill>
                    <a:latin typeface="Nokia Sans" pitchFamily="34" charset="0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+mn-lt"/>
                  </a:rPr>
                  <a:t>MPLS Labels can be used to engineer explicit paths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+mn-lt"/>
                  </a:rPr>
                  <a:t>		Normal path: R8 </a:t>
                </a:r>
                <a:r>
                  <a:rPr lang="en-US" sz="2000" dirty="0">
                    <a:latin typeface="+mn-lt"/>
                    <a:sym typeface="Wingdings" panose="05000000000000000000" pitchFamily="2" charset="2"/>
                  </a:rPr>
                  <a:t> R2  R3  R4  R5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+mn-lt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+mn-lt"/>
                  </a:rPr>
                  <a:t>Tunnel path: R1 </a:t>
                </a:r>
                <a:r>
                  <a:rPr lang="en-US" sz="2000" dirty="0">
                    <a:latin typeface="+mn-lt"/>
                    <a:sym typeface="Wingdings" panose="05000000000000000000" pitchFamily="2" charset="2"/>
                  </a:rPr>
                  <a:t> R2  R6  R7  R4</a:t>
                </a:r>
              </a:p>
            </p:txBody>
          </p:sp>
          <p:sp>
            <p:nvSpPr>
              <p:cNvPr id="889891" name="Line 35"/>
              <p:cNvSpPr>
                <a:spLocks noChangeShapeType="1"/>
              </p:cNvSpPr>
              <p:nvPr/>
            </p:nvSpPr>
            <p:spPr bwMode="gray">
              <a:xfrm>
                <a:off x="-515" y="3759"/>
                <a:ext cx="817" cy="0"/>
              </a:xfrm>
              <a:prstGeom prst="line">
                <a:avLst/>
              </a:prstGeom>
              <a:noFill/>
              <a:ln w="57150">
                <a:solidFill>
                  <a:srgbClr val="EEB30E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9892" name="Line 36"/>
              <p:cNvSpPr>
                <a:spLocks noChangeShapeType="1"/>
              </p:cNvSpPr>
              <p:nvPr/>
            </p:nvSpPr>
            <p:spPr bwMode="gray">
              <a:xfrm>
                <a:off x="-515" y="3948"/>
                <a:ext cx="817" cy="0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9893" name="Group 37"/>
            <p:cNvGrpSpPr>
              <a:grpSpLocks/>
            </p:cNvGrpSpPr>
            <p:nvPr/>
          </p:nvGrpSpPr>
          <p:grpSpPr bwMode="auto">
            <a:xfrm>
              <a:off x="1020" y="1979"/>
              <a:ext cx="2903" cy="907"/>
              <a:chOff x="1020" y="1979"/>
              <a:chExt cx="2903" cy="907"/>
            </a:xfrm>
          </p:grpSpPr>
          <p:sp>
            <p:nvSpPr>
              <p:cNvPr id="889894" name="Line 38"/>
              <p:cNvSpPr>
                <a:spLocks noChangeShapeType="1"/>
              </p:cNvSpPr>
              <p:nvPr/>
            </p:nvSpPr>
            <p:spPr bwMode="gray">
              <a:xfrm>
                <a:off x="2744" y="2886"/>
                <a:ext cx="557" cy="0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9895" name="Line 39"/>
              <p:cNvSpPr>
                <a:spLocks noChangeShapeType="1"/>
              </p:cNvSpPr>
              <p:nvPr/>
            </p:nvSpPr>
            <p:spPr bwMode="gray">
              <a:xfrm flipV="1">
                <a:off x="3787" y="1979"/>
                <a:ext cx="136" cy="544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9896" name="Line 40"/>
              <p:cNvSpPr>
                <a:spLocks noChangeShapeType="1"/>
              </p:cNvSpPr>
              <p:nvPr/>
            </p:nvSpPr>
            <p:spPr bwMode="gray">
              <a:xfrm>
                <a:off x="1837" y="2432"/>
                <a:ext cx="273" cy="273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9897" name="Line 41"/>
              <p:cNvSpPr>
                <a:spLocks noChangeShapeType="1"/>
              </p:cNvSpPr>
              <p:nvPr/>
            </p:nvSpPr>
            <p:spPr bwMode="gray">
              <a:xfrm flipV="1">
                <a:off x="1020" y="2432"/>
                <a:ext cx="408" cy="227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9898" name="AutoShape 42"/>
          <p:cNvSpPr>
            <a:spLocks noChangeArrowheads="1"/>
          </p:cNvSpPr>
          <p:nvPr/>
        </p:nvSpPr>
        <p:spPr bwMode="gray">
          <a:xfrm>
            <a:off x="1611314" y="990601"/>
            <a:ext cx="1584325" cy="576263"/>
          </a:xfrm>
          <a:prstGeom prst="wedgeRectCallout">
            <a:avLst>
              <a:gd name="adj1" fmla="val 20241"/>
              <a:gd name="adj2" fmla="val 123829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 dirty="0">
                <a:latin typeface="Arial" panose="020B0604020202020204" pitchFamily="34" charset="0"/>
              </a:rPr>
              <a:t>30Mbps</a:t>
            </a:r>
            <a:br>
              <a:rPr lang="en-US" sz="1800" b="1" dirty="0">
                <a:latin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</a:rPr>
              <a:t>traffic to R5</a:t>
            </a:r>
            <a:endParaRPr lang="en-AU" sz="1800" b="1" dirty="0">
              <a:latin typeface="Arial" panose="020B0604020202020204" pitchFamily="34" charset="0"/>
            </a:endParaRPr>
          </a:p>
        </p:txBody>
      </p:sp>
      <p:sp>
        <p:nvSpPr>
          <p:cNvPr id="889899" name="AutoShape 43"/>
          <p:cNvSpPr>
            <a:spLocks noChangeArrowheads="1"/>
          </p:cNvSpPr>
          <p:nvPr/>
        </p:nvSpPr>
        <p:spPr bwMode="gray">
          <a:xfrm>
            <a:off x="1611314" y="4375151"/>
            <a:ext cx="1584325" cy="576263"/>
          </a:xfrm>
          <a:prstGeom prst="wedgeRectCallout">
            <a:avLst>
              <a:gd name="adj1" fmla="val -12523"/>
              <a:gd name="adj2" fmla="val -91324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20Mbps</a:t>
            </a:r>
            <a:br>
              <a:rPr lang="en-US" sz="1800" b="1">
                <a:latin typeface="Arial" panose="020B0604020202020204" pitchFamily="34" charset="0"/>
              </a:rPr>
            </a:br>
            <a:r>
              <a:rPr lang="en-US" sz="1800" b="1">
                <a:latin typeface="Arial" panose="020B0604020202020204" pitchFamily="34" charset="0"/>
              </a:rPr>
              <a:t>traffic to R5</a:t>
            </a:r>
            <a:endParaRPr lang="en-AU" sz="1800" b="1">
              <a:latin typeface="Arial" panose="020B0604020202020204" pitchFamily="34" charset="0"/>
            </a:endParaRPr>
          </a:p>
        </p:txBody>
      </p:sp>
      <p:sp>
        <p:nvSpPr>
          <p:cNvPr id="889900" name="AutoShape 44"/>
          <p:cNvSpPr>
            <a:spLocks noChangeArrowheads="1"/>
          </p:cNvSpPr>
          <p:nvPr/>
        </p:nvSpPr>
        <p:spPr bwMode="gray">
          <a:xfrm>
            <a:off x="7478714" y="990601"/>
            <a:ext cx="1728787" cy="576263"/>
          </a:xfrm>
          <a:prstGeom prst="wedgeRectCallout">
            <a:avLst>
              <a:gd name="adj1" fmla="val -76171"/>
              <a:gd name="adj2" fmla="val 108676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30Mbps traffic</a:t>
            </a:r>
            <a:br>
              <a:rPr lang="en-US" sz="1800" b="1">
                <a:latin typeface="Arial" panose="020B0604020202020204" pitchFamily="34" charset="0"/>
              </a:rPr>
            </a:br>
            <a:r>
              <a:rPr lang="en-US" sz="1800" b="1">
                <a:latin typeface="Arial" panose="020B0604020202020204" pitchFamily="34" charset="0"/>
              </a:rPr>
              <a:t>to R5 from R8</a:t>
            </a:r>
            <a:endParaRPr lang="en-AU" sz="1800" b="1">
              <a:latin typeface="Arial" panose="020B0604020202020204" pitchFamily="34" charset="0"/>
            </a:endParaRPr>
          </a:p>
        </p:txBody>
      </p:sp>
      <p:sp>
        <p:nvSpPr>
          <p:cNvPr id="889901" name="AutoShape 45"/>
          <p:cNvSpPr>
            <a:spLocks noChangeArrowheads="1"/>
          </p:cNvSpPr>
          <p:nvPr/>
        </p:nvSpPr>
        <p:spPr bwMode="gray">
          <a:xfrm>
            <a:off x="5462589" y="2790826"/>
            <a:ext cx="1728787" cy="576263"/>
          </a:xfrm>
          <a:prstGeom prst="wedgeRectCallout">
            <a:avLst>
              <a:gd name="adj1" fmla="val -4176"/>
              <a:gd name="adj2" fmla="val 172588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 dirty="0">
                <a:latin typeface="Arial" panose="020B0604020202020204" pitchFamily="34" charset="0"/>
              </a:rPr>
              <a:t>20Mbps traffic</a:t>
            </a:r>
            <a:br>
              <a:rPr lang="en-US" sz="1800" b="1" dirty="0">
                <a:latin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</a:rPr>
              <a:t>to R5 from R1</a:t>
            </a:r>
            <a:endParaRPr lang="en-AU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7522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98" grpId="0" animBg="1" autoUpdateAnimBg="0"/>
      <p:bldP spid="889899" grpId="0" animBg="1" autoUpdateAnimBg="0"/>
      <p:bldP spid="889900" grpId="0" animBg="1" autoUpdateAnimBg="0"/>
      <p:bldP spid="88990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Traffic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119116"/>
            <a:ext cx="1203732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LSP calculated at the head end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Which Routing protocol to use?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21700"/>
      </p:ext>
    </p:extLst>
  </p:cSld>
  <p:clrMapOvr>
    <a:masterClrMapping/>
  </p:clrMapOvr>
  <p:transition spd="med">
    <p:zoom dir="in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Traffic Engineering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59809"/>
            <a:ext cx="12192000" cy="58548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Information Distribution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Path selection and calculation or CSPF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Path setup (RSVP)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Trunk Admission Control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Path maintenance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Forwarding traffic on to a TE tunnel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119116"/>
            <a:ext cx="120373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2224478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Traffic Engineering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7" y="952459"/>
            <a:ext cx="11158849" cy="52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879476" y="920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Path Setup Example</a:t>
            </a:r>
          </a:p>
        </p:txBody>
      </p:sp>
      <p:sp>
        <p:nvSpPr>
          <p:cNvPr id="903171" name="Line 3"/>
          <p:cNvSpPr>
            <a:spLocks noChangeShapeType="1"/>
          </p:cNvSpPr>
          <p:nvPr/>
        </p:nvSpPr>
        <p:spPr bwMode="gray">
          <a:xfrm flipV="1">
            <a:off x="3216275" y="2536826"/>
            <a:ext cx="598488" cy="423863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2" name="Line 4"/>
          <p:cNvSpPr>
            <a:spLocks noChangeShapeType="1"/>
          </p:cNvSpPr>
          <p:nvPr/>
        </p:nvSpPr>
        <p:spPr bwMode="gray">
          <a:xfrm>
            <a:off x="4943475" y="2681289"/>
            <a:ext cx="452438" cy="509587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3" name="Line 5"/>
          <p:cNvSpPr>
            <a:spLocks noChangeShapeType="1"/>
          </p:cNvSpPr>
          <p:nvPr/>
        </p:nvSpPr>
        <p:spPr bwMode="gray">
          <a:xfrm>
            <a:off x="5891213" y="3460750"/>
            <a:ext cx="901700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4" name="Line 6"/>
          <p:cNvSpPr>
            <a:spLocks noChangeShapeType="1"/>
          </p:cNvSpPr>
          <p:nvPr/>
        </p:nvSpPr>
        <p:spPr bwMode="gray">
          <a:xfrm>
            <a:off x="4540251" y="2701926"/>
            <a:ext cx="835025" cy="10588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gray">
          <a:xfrm flipV="1">
            <a:off x="3113088" y="2701925"/>
            <a:ext cx="976312" cy="6794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6" name="Line 8"/>
          <p:cNvSpPr>
            <a:spLocks noChangeShapeType="1"/>
          </p:cNvSpPr>
          <p:nvPr/>
        </p:nvSpPr>
        <p:spPr bwMode="gray">
          <a:xfrm flipV="1">
            <a:off x="4614863" y="1855789"/>
            <a:ext cx="1350962" cy="59372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7" name="Line 9"/>
          <p:cNvSpPr>
            <a:spLocks noChangeShapeType="1"/>
          </p:cNvSpPr>
          <p:nvPr/>
        </p:nvSpPr>
        <p:spPr bwMode="gray">
          <a:xfrm flipH="1">
            <a:off x="7175501" y="2249488"/>
            <a:ext cx="576263" cy="15113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gray">
          <a:xfrm flipH="1">
            <a:off x="7993064" y="1517650"/>
            <a:ext cx="1050925" cy="5921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9" name="Line 11"/>
          <p:cNvSpPr>
            <a:spLocks noChangeShapeType="1"/>
          </p:cNvSpPr>
          <p:nvPr/>
        </p:nvSpPr>
        <p:spPr bwMode="gray">
          <a:xfrm>
            <a:off x="6492876" y="1773238"/>
            <a:ext cx="1050925" cy="3365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gray">
          <a:xfrm>
            <a:off x="7993063" y="2365376"/>
            <a:ext cx="976312" cy="6762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81" name="Line 13"/>
          <p:cNvSpPr>
            <a:spLocks noChangeShapeType="1"/>
          </p:cNvSpPr>
          <p:nvPr/>
        </p:nvSpPr>
        <p:spPr bwMode="gray">
          <a:xfrm>
            <a:off x="5665789" y="3803650"/>
            <a:ext cx="15017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82" name="Line 14"/>
          <p:cNvSpPr>
            <a:spLocks noChangeShapeType="1"/>
          </p:cNvSpPr>
          <p:nvPr/>
        </p:nvSpPr>
        <p:spPr bwMode="gray">
          <a:xfrm>
            <a:off x="3563939" y="1687513"/>
            <a:ext cx="619125" cy="68421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03183" name="Picture 1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02200" y="3551238"/>
            <a:ext cx="92868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4" name="Picture 1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73875" y="3551238"/>
            <a:ext cx="92868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5" name="Picture 1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8239" y="286543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6" name="Picture 1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02500" y="1922463"/>
            <a:ext cx="928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73725" y="1579563"/>
            <a:ext cx="928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8" name="Picture 2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9225" y="2265363"/>
            <a:ext cx="928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89" name="Picture 2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59075" y="1322388"/>
            <a:ext cx="9286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3190" name="Line 22"/>
          <p:cNvSpPr>
            <a:spLocks noChangeShapeType="1"/>
          </p:cNvSpPr>
          <p:nvPr/>
        </p:nvSpPr>
        <p:spPr bwMode="gray">
          <a:xfrm flipV="1">
            <a:off x="7104064" y="2465389"/>
            <a:ext cx="223837" cy="593725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91" name="Rectangle 23"/>
          <p:cNvSpPr>
            <a:spLocks noChangeArrowheads="1"/>
          </p:cNvSpPr>
          <p:nvPr/>
        </p:nvSpPr>
        <p:spPr bwMode="gray">
          <a:xfrm>
            <a:off x="3638848" y="134461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R8</a:t>
            </a:r>
          </a:p>
        </p:txBody>
      </p:sp>
      <p:sp>
        <p:nvSpPr>
          <p:cNvPr id="903192" name="Rectangle 24"/>
          <p:cNvSpPr>
            <a:spLocks noChangeArrowheads="1"/>
          </p:cNvSpPr>
          <p:nvPr/>
        </p:nvSpPr>
        <p:spPr bwMode="gray">
          <a:xfrm>
            <a:off x="4183361" y="1974850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903193" name="Rectangle 25"/>
          <p:cNvSpPr>
            <a:spLocks noChangeArrowheads="1"/>
          </p:cNvSpPr>
          <p:nvPr/>
        </p:nvSpPr>
        <p:spPr bwMode="gray">
          <a:xfrm>
            <a:off x="5351761" y="3257550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903194" name="Rectangle 26"/>
          <p:cNvSpPr>
            <a:spLocks noChangeArrowheads="1"/>
          </p:cNvSpPr>
          <p:nvPr/>
        </p:nvSpPr>
        <p:spPr bwMode="gray">
          <a:xfrm>
            <a:off x="5897861" y="1295400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903195" name="Rectangle 27"/>
          <p:cNvSpPr>
            <a:spLocks noChangeArrowheads="1"/>
          </p:cNvSpPr>
          <p:nvPr/>
        </p:nvSpPr>
        <p:spPr bwMode="gray">
          <a:xfrm>
            <a:off x="7526636" y="1635125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R4</a:t>
            </a:r>
          </a:p>
        </p:txBody>
      </p:sp>
      <p:sp>
        <p:nvSpPr>
          <p:cNvPr id="903196" name="Rectangle 28"/>
          <p:cNvSpPr>
            <a:spLocks noChangeArrowheads="1"/>
          </p:cNvSpPr>
          <p:nvPr/>
        </p:nvSpPr>
        <p:spPr bwMode="gray">
          <a:xfrm>
            <a:off x="7604423" y="3284538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R7</a:t>
            </a:r>
          </a:p>
        </p:txBody>
      </p:sp>
      <p:sp>
        <p:nvSpPr>
          <p:cNvPr id="903197" name="Rectangle 29"/>
          <p:cNvSpPr>
            <a:spLocks noChangeArrowheads="1"/>
          </p:cNvSpPr>
          <p:nvPr/>
        </p:nvSpPr>
        <p:spPr bwMode="gray">
          <a:xfrm>
            <a:off x="2726036" y="2751138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903198" name="Rectangle 30"/>
          <p:cNvSpPr>
            <a:spLocks noChangeArrowheads="1"/>
          </p:cNvSpPr>
          <p:nvPr/>
        </p:nvSpPr>
        <p:spPr bwMode="gray">
          <a:xfrm>
            <a:off x="8983961" y="2595563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903199" name="Rectangle 31"/>
          <p:cNvSpPr>
            <a:spLocks noChangeArrowheads="1"/>
          </p:cNvSpPr>
          <p:nvPr/>
        </p:nvSpPr>
        <p:spPr bwMode="gray">
          <a:xfrm>
            <a:off x="8983961" y="1330325"/>
            <a:ext cx="478831" cy="37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50" tIns="46418" rIns="91050" bIns="46418">
            <a:spAutoFit/>
          </a:bodyPr>
          <a:lstStyle>
            <a:lvl1pPr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452438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904875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357313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1809750" defTabSz="904875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2669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7241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1813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638550" defTabSz="9048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 b="1">
                <a:latin typeface="Arial" panose="020B0604020202020204" pitchFamily="34" charset="0"/>
              </a:rPr>
              <a:t>R9</a:t>
            </a:r>
          </a:p>
        </p:txBody>
      </p:sp>
      <p:sp>
        <p:nvSpPr>
          <p:cNvPr id="903200" name="Line 32"/>
          <p:cNvSpPr>
            <a:spLocks noChangeShapeType="1"/>
          </p:cNvSpPr>
          <p:nvPr/>
        </p:nvSpPr>
        <p:spPr bwMode="gray">
          <a:xfrm flipV="1">
            <a:off x="8040688" y="1457325"/>
            <a:ext cx="514350" cy="280988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3201" name="Group 33"/>
          <p:cNvGrpSpPr>
            <a:grpSpLocks/>
          </p:cNvGrpSpPr>
          <p:nvPr/>
        </p:nvGrpSpPr>
        <p:grpSpPr bwMode="auto">
          <a:xfrm>
            <a:off x="3503614" y="2968628"/>
            <a:ext cx="727075" cy="666751"/>
            <a:chOff x="1256" y="2009"/>
            <a:chExt cx="458" cy="420"/>
          </a:xfrm>
        </p:grpSpPr>
        <p:sp>
          <p:nvSpPr>
            <p:cNvPr id="903202" name="Line 34"/>
            <p:cNvSpPr>
              <a:spLocks noChangeShapeType="1"/>
            </p:cNvSpPr>
            <p:nvPr/>
          </p:nvSpPr>
          <p:spPr bwMode="gray">
            <a:xfrm flipV="1">
              <a:off x="1256" y="2009"/>
              <a:ext cx="398" cy="280"/>
            </a:xfrm>
            <a:prstGeom prst="line">
              <a:avLst/>
            </a:prstGeom>
            <a:noFill/>
            <a:ln w="57150">
              <a:solidFill>
                <a:srgbClr val="EEB30E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03" name="Text Box 35"/>
            <p:cNvSpPr txBox="1">
              <a:spLocks noChangeArrowheads="1"/>
            </p:cNvSpPr>
            <p:nvPr/>
          </p:nvSpPr>
          <p:spPr bwMode="gray">
            <a:xfrm>
              <a:off x="1440" y="2208"/>
              <a:ext cx="274" cy="221"/>
            </a:xfrm>
            <a:prstGeom prst="rect">
              <a:avLst/>
            </a:prstGeom>
            <a:solidFill>
              <a:srgbClr val="B2B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102833" tIns="51417" rIns="102833" bIns="51417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5pPr>
              <a:lvl6pPr marL="25146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6pPr>
              <a:lvl7pPr marL="29718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7pPr>
              <a:lvl8pPr marL="34290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8pPr>
              <a:lvl9pPr marL="38862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49</a:t>
              </a:r>
            </a:p>
          </p:txBody>
        </p:sp>
      </p:grpSp>
      <p:grpSp>
        <p:nvGrpSpPr>
          <p:cNvPr id="903204" name="Group 36"/>
          <p:cNvGrpSpPr>
            <a:grpSpLocks/>
          </p:cNvGrpSpPr>
          <p:nvPr/>
        </p:nvGrpSpPr>
        <p:grpSpPr bwMode="auto">
          <a:xfrm>
            <a:off x="7751763" y="2608264"/>
            <a:ext cx="633412" cy="676275"/>
            <a:chOff x="3859" y="1846"/>
            <a:chExt cx="399" cy="426"/>
          </a:xfrm>
        </p:grpSpPr>
        <p:sp>
          <p:nvSpPr>
            <p:cNvPr id="903205" name="Line 37"/>
            <p:cNvSpPr>
              <a:spLocks noChangeShapeType="1"/>
            </p:cNvSpPr>
            <p:nvPr/>
          </p:nvSpPr>
          <p:spPr bwMode="gray">
            <a:xfrm flipV="1">
              <a:off x="3859" y="1846"/>
              <a:ext cx="141" cy="426"/>
            </a:xfrm>
            <a:prstGeom prst="line">
              <a:avLst/>
            </a:prstGeom>
            <a:noFill/>
            <a:ln w="57150">
              <a:solidFill>
                <a:srgbClr val="EEB30E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06" name="Text Box 38"/>
            <p:cNvSpPr txBox="1">
              <a:spLocks noChangeArrowheads="1"/>
            </p:cNvSpPr>
            <p:nvPr/>
          </p:nvSpPr>
          <p:spPr bwMode="gray">
            <a:xfrm>
              <a:off x="3984" y="1968"/>
              <a:ext cx="274" cy="221"/>
            </a:xfrm>
            <a:prstGeom prst="rect">
              <a:avLst/>
            </a:prstGeom>
            <a:solidFill>
              <a:srgbClr val="B2B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102833" tIns="51417" rIns="102833" bIns="51417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5pPr>
              <a:lvl6pPr marL="25146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6pPr>
              <a:lvl7pPr marL="29718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7pPr>
              <a:lvl8pPr marL="34290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8pPr>
              <a:lvl9pPr marL="38862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32</a:t>
              </a:r>
            </a:p>
          </p:txBody>
        </p:sp>
      </p:grpSp>
      <p:grpSp>
        <p:nvGrpSpPr>
          <p:cNvPr id="903207" name="Group 39"/>
          <p:cNvGrpSpPr>
            <a:grpSpLocks/>
          </p:cNvGrpSpPr>
          <p:nvPr/>
        </p:nvGrpSpPr>
        <p:grpSpPr bwMode="auto">
          <a:xfrm>
            <a:off x="8328029" y="1960565"/>
            <a:ext cx="947738" cy="503238"/>
            <a:chOff x="4289" y="1392"/>
            <a:chExt cx="597" cy="317"/>
          </a:xfrm>
        </p:grpSpPr>
        <p:sp>
          <p:nvSpPr>
            <p:cNvPr id="903208" name="Line 40"/>
            <p:cNvSpPr>
              <a:spLocks noChangeShapeType="1"/>
            </p:cNvSpPr>
            <p:nvPr/>
          </p:nvSpPr>
          <p:spPr bwMode="gray">
            <a:xfrm flipV="1">
              <a:off x="4289" y="1392"/>
              <a:ext cx="330" cy="183"/>
            </a:xfrm>
            <a:prstGeom prst="line">
              <a:avLst/>
            </a:prstGeom>
            <a:noFill/>
            <a:ln w="57150">
              <a:solidFill>
                <a:srgbClr val="EEB30E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09" name="Text Box 41"/>
            <p:cNvSpPr txBox="1">
              <a:spLocks noChangeArrowheads="1"/>
            </p:cNvSpPr>
            <p:nvPr/>
          </p:nvSpPr>
          <p:spPr bwMode="gray">
            <a:xfrm>
              <a:off x="4512" y="1488"/>
              <a:ext cx="374" cy="221"/>
            </a:xfrm>
            <a:prstGeom prst="rect">
              <a:avLst/>
            </a:prstGeom>
            <a:solidFill>
              <a:srgbClr val="B2B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102833" tIns="51417" rIns="102833" bIns="51417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5pPr>
              <a:lvl6pPr marL="25146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6pPr>
              <a:lvl7pPr marL="29718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7pPr>
              <a:lvl8pPr marL="34290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8pPr>
              <a:lvl9pPr marL="38862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Pop</a:t>
              </a:r>
            </a:p>
          </p:txBody>
        </p:sp>
      </p:grpSp>
      <p:grpSp>
        <p:nvGrpSpPr>
          <p:cNvPr id="903210" name="Group 42"/>
          <p:cNvGrpSpPr>
            <a:grpSpLocks/>
          </p:cNvGrpSpPr>
          <p:nvPr/>
        </p:nvGrpSpPr>
        <p:grpSpPr bwMode="auto">
          <a:xfrm>
            <a:off x="5848351" y="4054481"/>
            <a:ext cx="976313" cy="400051"/>
            <a:chOff x="2724" y="2753"/>
            <a:chExt cx="615" cy="252"/>
          </a:xfrm>
        </p:grpSpPr>
        <p:sp>
          <p:nvSpPr>
            <p:cNvPr id="903211" name="Line 43"/>
            <p:cNvSpPr>
              <a:spLocks noChangeShapeType="1"/>
            </p:cNvSpPr>
            <p:nvPr/>
          </p:nvSpPr>
          <p:spPr bwMode="gray">
            <a:xfrm>
              <a:off x="2724" y="2753"/>
              <a:ext cx="615" cy="0"/>
            </a:xfrm>
            <a:prstGeom prst="line">
              <a:avLst/>
            </a:prstGeom>
            <a:noFill/>
            <a:ln w="57150">
              <a:solidFill>
                <a:srgbClr val="EEB30E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12" name="Text Box 44"/>
            <p:cNvSpPr txBox="1">
              <a:spLocks noChangeArrowheads="1"/>
            </p:cNvSpPr>
            <p:nvPr/>
          </p:nvSpPr>
          <p:spPr bwMode="gray">
            <a:xfrm>
              <a:off x="2880" y="2784"/>
              <a:ext cx="274" cy="221"/>
            </a:xfrm>
            <a:prstGeom prst="rect">
              <a:avLst/>
            </a:prstGeom>
            <a:solidFill>
              <a:srgbClr val="B2B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102833" tIns="51417" rIns="102833" bIns="51417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5pPr>
              <a:lvl6pPr marL="25146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6pPr>
              <a:lvl7pPr marL="29718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7pPr>
              <a:lvl8pPr marL="34290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8pPr>
              <a:lvl9pPr marL="38862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22</a:t>
              </a:r>
            </a:p>
          </p:txBody>
        </p:sp>
      </p:grpSp>
      <p:grpSp>
        <p:nvGrpSpPr>
          <p:cNvPr id="903213" name="Group 45"/>
          <p:cNvGrpSpPr>
            <a:grpSpLocks/>
          </p:cNvGrpSpPr>
          <p:nvPr/>
        </p:nvGrpSpPr>
        <p:grpSpPr bwMode="auto">
          <a:xfrm>
            <a:off x="4295775" y="2968628"/>
            <a:ext cx="604838" cy="723901"/>
            <a:chOff x="1776" y="2069"/>
            <a:chExt cx="381" cy="456"/>
          </a:xfrm>
        </p:grpSpPr>
        <p:sp>
          <p:nvSpPr>
            <p:cNvPr id="903214" name="Line 46"/>
            <p:cNvSpPr>
              <a:spLocks noChangeShapeType="1"/>
            </p:cNvSpPr>
            <p:nvPr/>
          </p:nvSpPr>
          <p:spPr bwMode="gray">
            <a:xfrm>
              <a:off x="1872" y="2069"/>
              <a:ext cx="285" cy="373"/>
            </a:xfrm>
            <a:prstGeom prst="line">
              <a:avLst/>
            </a:prstGeom>
            <a:noFill/>
            <a:ln w="57150">
              <a:solidFill>
                <a:srgbClr val="EEB30E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3215" name="Text Box 47"/>
            <p:cNvSpPr txBox="1">
              <a:spLocks noChangeArrowheads="1"/>
            </p:cNvSpPr>
            <p:nvPr/>
          </p:nvSpPr>
          <p:spPr bwMode="gray">
            <a:xfrm>
              <a:off x="1776" y="2304"/>
              <a:ext cx="274" cy="221"/>
            </a:xfrm>
            <a:prstGeom prst="rect">
              <a:avLst/>
            </a:prstGeom>
            <a:solidFill>
              <a:srgbClr val="B2B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102833" tIns="51417" rIns="102833" bIns="51417">
              <a:spAutoFit/>
            </a:bodyPr>
            <a:lstStyle>
              <a:lvl1pPr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1pPr>
              <a:lvl2pPr marL="5143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2pPr>
              <a:lvl3pPr marL="10287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3pPr>
              <a:lvl4pPr marL="154305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4pPr>
              <a:lvl5pPr marL="2057400" defTabSz="1028700">
                <a:defRPr sz="2400">
                  <a:solidFill>
                    <a:schemeClr val="tx1"/>
                  </a:solidFill>
                  <a:latin typeface="Nokia Sans" pitchFamily="34" charset="0"/>
                </a:defRPr>
              </a:lvl5pPr>
              <a:lvl6pPr marL="25146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6pPr>
              <a:lvl7pPr marL="29718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7pPr>
              <a:lvl8pPr marL="34290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8pPr>
              <a:lvl9pPr marL="3886200" defTabSz="10287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1"/>
                </a:buClr>
                <a:defRPr sz="2400">
                  <a:solidFill>
                    <a:schemeClr val="tx1"/>
                  </a:solidFill>
                  <a:latin typeface="Nokia Sans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27</a:t>
              </a:r>
            </a:p>
          </p:txBody>
        </p:sp>
      </p:grpSp>
      <p:sp>
        <p:nvSpPr>
          <p:cNvPr id="903216" name="Text Box 48"/>
          <p:cNvSpPr txBox="1">
            <a:spLocks noChangeArrowheads="1"/>
          </p:cNvSpPr>
          <p:nvPr/>
        </p:nvSpPr>
        <p:spPr bwMode="gray">
          <a:xfrm>
            <a:off x="879476" y="4552950"/>
            <a:ext cx="11103258" cy="2194271"/>
          </a:xfrm>
          <a:prstGeom prst="rect">
            <a:avLst/>
          </a:prstGeom>
          <a:solidFill>
            <a:srgbClr val="DCE4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2800" dirty="0">
                <a:latin typeface="+mn-lt"/>
              </a:rPr>
              <a:t>RSVP PATH: R1 </a:t>
            </a:r>
            <a:r>
              <a:rPr lang="en-US" sz="2800" dirty="0">
                <a:latin typeface="+mn-lt"/>
                <a:sym typeface="Wingdings" panose="05000000000000000000" pitchFamily="2" charset="2"/>
              </a:rPr>
              <a:t> R2  R6  R7  R4  R9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latin typeface="+mn-lt"/>
                <a:sym typeface="Wingdings" panose="05000000000000000000" pitchFamily="2" charset="2"/>
              </a:rPr>
              <a:t>		</a:t>
            </a:r>
            <a:r>
              <a:rPr lang="en-US" sz="2800" dirty="0">
                <a:latin typeface="+mn-lt"/>
              </a:rPr>
              <a:t>RSVP RESV: Returns labels and reserves bandwidth on each link		Bandwidth available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		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+mn-lt"/>
              </a:rPr>
              <a:t>		</a:t>
            </a:r>
            <a:r>
              <a:rPr lang="en-US" sz="2800" dirty="0">
                <a:latin typeface="+mn-lt"/>
              </a:rPr>
              <a:t>Returned label via RESV message</a:t>
            </a:r>
            <a:endParaRPr lang="en-US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903217" name="Line 49"/>
          <p:cNvSpPr>
            <a:spLocks noChangeShapeType="1"/>
          </p:cNvSpPr>
          <p:nvPr/>
        </p:nvSpPr>
        <p:spPr bwMode="gray">
          <a:xfrm>
            <a:off x="932657" y="5235196"/>
            <a:ext cx="1296988" cy="0"/>
          </a:xfrm>
          <a:prstGeom prst="line">
            <a:avLst/>
          </a:prstGeom>
          <a:noFill/>
          <a:ln w="57150">
            <a:solidFill>
              <a:srgbClr val="EEB30E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218" name="Line 50"/>
          <p:cNvSpPr>
            <a:spLocks noChangeShapeType="1"/>
          </p:cNvSpPr>
          <p:nvPr/>
        </p:nvSpPr>
        <p:spPr bwMode="gray">
          <a:xfrm>
            <a:off x="932657" y="4782498"/>
            <a:ext cx="1296988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219" name="AutoShape 51"/>
          <p:cNvSpPr>
            <a:spLocks noChangeArrowheads="1"/>
          </p:cNvSpPr>
          <p:nvPr/>
        </p:nvSpPr>
        <p:spPr bwMode="gray">
          <a:xfrm>
            <a:off x="1581151" y="1817688"/>
            <a:ext cx="1439863" cy="887412"/>
          </a:xfrm>
          <a:prstGeom prst="wedgeRectCallout">
            <a:avLst>
              <a:gd name="adj1" fmla="val 81972"/>
              <a:gd name="adj2" fmla="val 60222"/>
            </a:avLst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1061" rIns="46800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PATH</a:t>
            </a:r>
            <a:b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message</a:t>
            </a:r>
          </a:p>
          <a:p>
            <a:pPr algn="ctr">
              <a:spcBef>
                <a:spcPct val="0"/>
              </a:spcBef>
              <a:buClrTx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20Mbps</a:t>
            </a:r>
            <a:endParaRPr lang="en-AU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3220" name="AutoShape 52"/>
          <p:cNvSpPr>
            <a:spLocks noChangeArrowheads="1"/>
          </p:cNvSpPr>
          <p:nvPr/>
        </p:nvSpPr>
        <p:spPr bwMode="gray">
          <a:xfrm>
            <a:off x="9513888" y="1960563"/>
            <a:ext cx="1116012" cy="576262"/>
          </a:xfrm>
          <a:prstGeom prst="wedgeRectCallout">
            <a:avLst>
              <a:gd name="adj1" fmla="val -107324"/>
              <a:gd name="adj2" fmla="val -61296"/>
            </a:avLst>
          </a:prstGeom>
          <a:solidFill>
            <a:srgbClr val="EEB3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800" tIns="41061" rIns="46800" bIns="41061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RESV</a:t>
            </a:r>
            <a:b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message</a:t>
            </a:r>
            <a:endParaRPr lang="en-AU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03221" name="AutoShape 53"/>
          <p:cNvSpPr>
            <a:spLocks noChangeArrowheads="1"/>
          </p:cNvSpPr>
          <p:nvPr/>
        </p:nvSpPr>
        <p:spPr bwMode="auto">
          <a:xfrm>
            <a:off x="3503613" y="27527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solidFill>
                  <a:schemeClr val="bg1"/>
                </a:solidFill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903222" name="AutoShape 54"/>
          <p:cNvSpPr>
            <a:spLocks noChangeArrowheads="1"/>
          </p:cNvSpPr>
          <p:nvPr/>
        </p:nvSpPr>
        <p:spPr bwMode="auto">
          <a:xfrm>
            <a:off x="4656138" y="29686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solidFill>
                  <a:schemeClr val="bg1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903223" name="AutoShape 55"/>
          <p:cNvSpPr>
            <a:spLocks noChangeArrowheads="1"/>
          </p:cNvSpPr>
          <p:nvPr/>
        </p:nvSpPr>
        <p:spPr bwMode="auto">
          <a:xfrm>
            <a:off x="6096000" y="3617913"/>
            <a:ext cx="431800" cy="360362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solidFill>
                  <a:schemeClr val="bg1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903224" name="AutoShape 56"/>
          <p:cNvSpPr>
            <a:spLocks noChangeArrowheads="1"/>
          </p:cNvSpPr>
          <p:nvPr/>
        </p:nvSpPr>
        <p:spPr bwMode="auto">
          <a:xfrm>
            <a:off x="7248525" y="2825751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solidFill>
                  <a:schemeClr val="bg1"/>
                </a:solidFill>
                <a:latin typeface="Arial" panose="020B0604020202020204" pitchFamily="34" charset="0"/>
              </a:rPr>
              <a:t>70</a:t>
            </a:r>
          </a:p>
        </p:txBody>
      </p:sp>
      <p:sp>
        <p:nvSpPr>
          <p:cNvPr id="903225" name="AutoShape 57"/>
          <p:cNvSpPr>
            <a:spLocks noChangeArrowheads="1"/>
          </p:cNvSpPr>
          <p:nvPr/>
        </p:nvSpPr>
        <p:spPr bwMode="auto">
          <a:xfrm>
            <a:off x="8256588" y="16732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solidFill>
                  <a:schemeClr val="bg1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03226" name="Text Box 58"/>
          <p:cNvSpPr txBox="1">
            <a:spLocks noChangeArrowheads="1"/>
          </p:cNvSpPr>
          <p:nvPr/>
        </p:nvSpPr>
        <p:spPr bwMode="gray">
          <a:xfrm>
            <a:off x="1365251" y="6309471"/>
            <a:ext cx="435301" cy="350059"/>
          </a:xfrm>
          <a:prstGeom prst="rect">
            <a:avLst/>
          </a:prstGeom>
          <a:solidFill>
            <a:srgbClr val="B2B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102833" tIns="51417" rIns="102833" bIns="51417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marL="2514600" defTabSz="10287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marL="2971800" defTabSz="10287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marL="3429000" defTabSz="10287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marL="3886200" defTabSz="10287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49</a:t>
            </a:r>
          </a:p>
        </p:txBody>
      </p:sp>
      <p:sp>
        <p:nvSpPr>
          <p:cNvPr id="903227" name="AutoShape 59"/>
          <p:cNvSpPr>
            <a:spLocks noChangeArrowheads="1"/>
          </p:cNvSpPr>
          <p:nvPr/>
        </p:nvSpPr>
        <p:spPr bwMode="auto">
          <a:xfrm>
            <a:off x="1365251" y="5485558"/>
            <a:ext cx="39531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903228" name="AutoShape 60"/>
          <p:cNvSpPr>
            <a:spLocks noChangeArrowheads="1"/>
          </p:cNvSpPr>
          <p:nvPr/>
        </p:nvSpPr>
        <p:spPr bwMode="auto">
          <a:xfrm>
            <a:off x="3503613" y="27527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903229" name="AutoShape 61"/>
          <p:cNvSpPr>
            <a:spLocks noChangeArrowheads="1"/>
          </p:cNvSpPr>
          <p:nvPr/>
        </p:nvSpPr>
        <p:spPr bwMode="auto">
          <a:xfrm>
            <a:off x="4656138" y="29686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03230" name="AutoShape 62"/>
          <p:cNvSpPr>
            <a:spLocks noChangeArrowheads="1"/>
          </p:cNvSpPr>
          <p:nvPr/>
        </p:nvSpPr>
        <p:spPr bwMode="auto">
          <a:xfrm>
            <a:off x="6096000" y="3617913"/>
            <a:ext cx="431800" cy="360362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903231" name="AutoShape 63"/>
          <p:cNvSpPr>
            <a:spLocks noChangeArrowheads="1"/>
          </p:cNvSpPr>
          <p:nvPr/>
        </p:nvSpPr>
        <p:spPr bwMode="auto">
          <a:xfrm>
            <a:off x="7248525" y="2825751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903232" name="AutoShape 64"/>
          <p:cNvSpPr>
            <a:spLocks noChangeArrowheads="1"/>
          </p:cNvSpPr>
          <p:nvPr/>
        </p:nvSpPr>
        <p:spPr bwMode="auto">
          <a:xfrm>
            <a:off x="8256588" y="1673226"/>
            <a:ext cx="431800" cy="3603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C3C16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>
            <a:lvl1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1pPr>
            <a:lvl2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2pPr>
            <a:lvl3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3pPr>
            <a:lvl4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4pPr>
            <a:lvl5pPr defTabSz="814388">
              <a:defRPr sz="2400">
                <a:solidFill>
                  <a:schemeClr val="tx1"/>
                </a:solidFill>
                <a:latin typeface="Nokia Sans" pitchFamily="34" charset="0"/>
              </a:defRPr>
            </a:lvl5pPr>
            <a:lvl6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6pPr>
            <a:lvl7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7pPr>
            <a:lvl8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8pPr>
            <a:lvl9pPr defTabSz="81438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defRPr sz="2400">
                <a:solidFill>
                  <a:schemeClr val="tx1"/>
                </a:solidFill>
                <a:latin typeface="Nokia Sans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AU" sz="1400" b="1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903233" name="Group 65"/>
          <p:cNvGrpSpPr>
            <a:grpSpLocks/>
          </p:cNvGrpSpPr>
          <p:nvPr/>
        </p:nvGrpSpPr>
        <p:grpSpPr bwMode="auto">
          <a:xfrm>
            <a:off x="2501900" y="3036888"/>
            <a:ext cx="928688" cy="538162"/>
            <a:chOff x="616" y="2112"/>
            <a:chExt cx="585" cy="339"/>
          </a:xfrm>
        </p:grpSpPr>
        <p:sp>
          <p:nvSpPr>
            <p:cNvPr id="903234" name="AutoShape 66"/>
            <p:cNvSpPr>
              <a:spLocks noChangeAspect="1" noChangeArrowheads="1" noTextEdit="1"/>
            </p:cNvSpPr>
            <p:nvPr/>
          </p:nvSpPr>
          <p:spPr bwMode="auto">
            <a:xfrm>
              <a:off x="616" y="2112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35" name="Oval 67"/>
            <p:cNvSpPr>
              <a:spLocks noChangeArrowheads="1"/>
            </p:cNvSpPr>
            <p:nvPr/>
          </p:nvSpPr>
          <p:spPr bwMode="auto">
            <a:xfrm>
              <a:off x="618" y="2254"/>
              <a:ext cx="581" cy="195"/>
            </a:xfrm>
            <a:prstGeom prst="ellipse">
              <a:avLst/>
            </a:prstGeom>
            <a:solidFill>
              <a:srgbClr val="6B6A42"/>
            </a:solidFill>
            <a:ln w="6350">
              <a:solidFill>
                <a:srgbClr val="6B6A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36" name="Rectangle 68"/>
            <p:cNvSpPr>
              <a:spLocks noChangeArrowheads="1"/>
            </p:cNvSpPr>
            <p:nvPr/>
          </p:nvSpPr>
          <p:spPr bwMode="auto">
            <a:xfrm>
              <a:off x="616" y="2213"/>
              <a:ext cx="581" cy="14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37" name="Rectangle 69"/>
            <p:cNvSpPr>
              <a:spLocks noChangeArrowheads="1"/>
            </p:cNvSpPr>
            <p:nvPr/>
          </p:nvSpPr>
          <p:spPr bwMode="auto">
            <a:xfrm>
              <a:off x="616" y="2213"/>
              <a:ext cx="581" cy="140"/>
            </a:xfrm>
            <a:prstGeom prst="rect">
              <a:avLst/>
            </a:prstGeom>
            <a:solidFill>
              <a:srgbClr val="6B6A42"/>
            </a:solidFill>
            <a:ln w="9525">
              <a:solidFill>
                <a:srgbClr val="6B6A4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38" name="Oval 70"/>
            <p:cNvSpPr>
              <a:spLocks noChangeArrowheads="1"/>
            </p:cNvSpPr>
            <p:nvPr/>
          </p:nvSpPr>
          <p:spPr bwMode="auto">
            <a:xfrm>
              <a:off x="618" y="2114"/>
              <a:ext cx="581" cy="195"/>
            </a:xfrm>
            <a:prstGeom prst="ellipse">
              <a:avLst/>
            </a:prstGeom>
            <a:solidFill>
              <a:srgbClr val="C3C16F"/>
            </a:solidFill>
            <a:ln w="6350">
              <a:solidFill>
                <a:srgbClr val="6B6A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3239" name="Group 71"/>
            <p:cNvGrpSpPr>
              <a:grpSpLocks/>
            </p:cNvGrpSpPr>
            <p:nvPr/>
          </p:nvGrpSpPr>
          <p:grpSpPr bwMode="auto">
            <a:xfrm>
              <a:off x="705" y="2136"/>
              <a:ext cx="404" cy="151"/>
              <a:chOff x="705" y="2136"/>
              <a:chExt cx="404" cy="151"/>
            </a:xfrm>
          </p:grpSpPr>
          <p:grpSp>
            <p:nvGrpSpPr>
              <p:cNvPr id="903240" name="Group 72"/>
              <p:cNvGrpSpPr>
                <a:grpSpLocks/>
              </p:cNvGrpSpPr>
              <p:nvPr/>
            </p:nvGrpSpPr>
            <p:grpSpPr bwMode="auto">
              <a:xfrm>
                <a:off x="705" y="2136"/>
                <a:ext cx="400" cy="147"/>
                <a:chOff x="705" y="2136"/>
                <a:chExt cx="400" cy="147"/>
              </a:xfrm>
            </p:grpSpPr>
            <p:sp>
              <p:nvSpPr>
                <p:cNvPr id="903241" name="Freeform 73"/>
                <p:cNvSpPr>
                  <a:spLocks/>
                </p:cNvSpPr>
                <p:nvPr/>
              </p:nvSpPr>
              <p:spPr bwMode="auto">
                <a:xfrm>
                  <a:off x="914" y="2140"/>
                  <a:ext cx="191" cy="63"/>
                </a:xfrm>
                <a:custGeom>
                  <a:avLst/>
                  <a:gdLst>
                    <a:gd name="T0" fmla="*/ 0 w 575"/>
                    <a:gd name="T1" fmla="*/ 147 h 189"/>
                    <a:gd name="T2" fmla="*/ 128 w 575"/>
                    <a:gd name="T3" fmla="*/ 189 h 189"/>
                    <a:gd name="T4" fmla="*/ 437 w 575"/>
                    <a:gd name="T5" fmla="*/ 63 h 189"/>
                    <a:gd name="T6" fmla="*/ 575 w 575"/>
                    <a:gd name="T7" fmla="*/ 105 h 189"/>
                    <a:gd name="T8" fmla="*/ 500 w 575"/>
                    <a:gd name="T9" fmla="*/ 0 h 189"/>
                    <a:gd name="T10" fmla="*/ 139 w 575"/>
                    <a:gd name="T11" fmla="*/ 0 h 189"/>
                    <a:gd name="T12" fmla="*/ 288 w 575"/>
                    <a:gd name="T13" fmla="*/ 31 h 189"/>
                    <a:gd name="T14" fmla="*/ 0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7" y="63"/>
                      </a:lnTo>
                      <a:lnTo>
                        <a:pt x="575" y="105"/>
                      </a:lnTo>
                      <a:lnTo>
                        <a:pt x="500" y="0"/>
                      </a:lnTo>
                      <a:lnTo>
                        <a:pt x="139" y="0"/>
                      </a:lnTo>
                      <a:lnTo>
                        <a:pt x="288" y="3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2" name="Freeform 74"/>
                <p:cNvSpPr>
                  <a:spLocks/>
                </p:cNvSpPr>
                <p:nvPr/>
              </p:nvSpPr>
              <p:spPr bwMode="auto">
                <a:xfrm>
                  <a:off x="914" y="2140"/>
                  <a:ext cx="191" cy="63"/>
                </a:xfrm>
                <a:custGeom>
                  <a:avLst/>
                  <a:gdLst>
                    <a:gd name="T0" fmla="*/ 0 w 575"/>
                    <a:gd name="T1" fmla="*/ 147 h 189"/>
                    <a:gd name="T2" fmla="*/ 128 w 575"/>
                    <a:gd name="T3" fmla="*/ 189 h 189"/>
                    <a:gd name="T4" fmla="*/ 437 w 575"/>
                    <a:gd name="T5" fmla="*/ 63 h 189"/>
                    <a:gd name="T6" fmla="*/ 575 w 575"/>
                    <a:gd name="T7" fmla="*/ 105 h 189"/>
                    <a:gd name="T8" fmla="*/ 500 w 575"/>
                    <a:gd name="T9" fmla="*/ 0 h 189"/>
                    <a:gd name="T10" fmla="*/ 139 w 575"/>
                    <a:gd name="T11" fmla="*/ 0 h 189"/>
                    <a:gd name="T12" fmla="*/ 288 w 575"/>
                    <a:gd name="T13" fmla="*/ 31 h 189"/>
                    <a:gd name="T14" fmla="*/ 0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7" y="63"/>
                      </a:lnTo>
                      <a:lnTo>
                        <a:pt x="575" y="105"/>
                      </a:lnTo>
                      <a:lnTo>
                        <a:pt x="500" y="0"/>
                      </a:lnTo>
                      <a:lnTo>
                        <a:pt x="139" y="0"/>
                      </a:lnTo>
                      <a:lnTo>
                        <a:pt x="288" y="3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3" name="Freeform 75"/>
                <p:cNvSpPr>
                  <a:spLocks/>
                </p:cNvSpPr>
                <p:nvPr/>
              </p:nvSpPr>
              <p:spPr bwMode="auto">
                <a:xfrm>
                  <a:off x="705" y="2213"/>
                  <a:ext cx="191" cy="67"/>
                </a:xfrm>
                <a:custGeom>
                  <a:avLst/>
                  <a:gdLst>
                    <a:gd name="T0" fmla="*/ 574 w 574"/>
                    <a:gd name="T1" fmla="*/ 42 h 199"/>
                    <a:gd name="T2" fmla="*/ 447 w 574"/>
                    <a:gd name="T3" fmla="*/ 0 h 199"/>
                    <a:gd name="T4" fmla="*/ 149 w 574"/>
                    <a:gd name="T5" fmla="*/ 126 h 199"/>
                    <a:gd name="T6" fmla="*/ 0 w 574"/>
                    <a:gd name="T7" fmla="*/ 84 h 199"/>
                    <a:gd name="T8" fmla="*/ 74 w 574"/>
                    <a:gd name="T9" fmla="*/ 199 h 199"/>
                    <a:gd name="T10" fmla="*/ 447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2"/>
                      </a:moveTo>
                      <a:lnTo>
                        <a:pt x="447" y="0"/>
                      </a:lnTo>
                      <a:lnTo>
                        <a:pt x="149" y="126"/>
                      </a:lnTo>
                      <a:lnTo>
                        <a:pt x="0" y="84"/>
                      </a:lnTo>
                      <a:lnTo>
                        <a:pt x="74" y="199"/>
                      </a:lnTo>
                      <a:lnTo>
                        <a:pt x="447" y="199"/>
                      </a:lnTo>
                      <a:lnTo>
                        <a:pt x="287" y="157"/>
                      </a:lnTo>
                      <a:lnTo>
                        <a:pt x="57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4" name="Freeform 76"/>
                <p:cNvSpPr>
                  <a:spLocks/>
                </p:cNvSpPr>
                <p:nvPr/>
              </p:nvSpPr>
              <p:spPr bwMode="auto">
                <a:xfrm>
                  <a:off x="705" y="2213"/>
                  <a:ext cx="191" cy="67"/>
                </a:xfrm>
                <a:custGeom>
                  <a:avLst/>
                  <a:gdLst>
                    <a:gd name="T0" fmla="*/ 574 w 574"/>
                    <a:gd name="T1" fmla="*/ 42 h 199"/>
                    <a:gd name="T2" fmla="*/ 447 w 574"/>
                    <a:gd name="T3" fmla="*/ 0 h 199"/>
                    <a:gd name="T4" fmla="*/ 149 w 574"/>
                    <a:gd name="T5" fmla="*/ 126 h 199"/>
                    <a:gd name="T6" fmla="*/ 0 w 574"/>
                    <a:gd name="T7" fmla="*/ 84 h 199"/>
                    <a:gd name="T8" fmla="*/ 74 w 574"/>
                    <a:gd name="T9" fmla="*/ 199 h 199"/>
                    <a:gd name="T10" fmla="*/ 447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2"/>
                      </a:moveTo>
                      <a:lnTo>
                        <a:pt x="447" y="0"/>
                      </a:lnTo>
                      <a:lnTo>
                        <a:pt x="149" y="126"/>
                      </a:lnTo>
                      <a:lnTo>
                        <a:pt x="0" y="84"/>
                      </a:lnTo>
                      <a:lnTo>
                        <a:pt x="74" y="199"/>
                      </a:lnTo>
                      <a:lnTo>
                        <a:pt x="447" y="199"/>
                      </a:lnTo>
                      <a:lnTo>
                        <a:pt x="287" y="157"/>
                      </a:lnTo>
                      <a:lnTo>
                        <a:pt x="57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5" name="Freeform 77"/>
                <p:cNvSpPr>
                  <a:spLocks/>
                </p:cNvSpPr>
                <p:nvPr/>
              </p:nvSpPr>
              <p:spPr bwMode="auto">
                <a:xfrm>
                  <a:off x="715" y="2136"/>
                  <a:ext cx="192" cy="63"/>
                </a:xfrm>
                <a:custGeom>
                  <a:avLst/>
                  <a:gdLst>
                    <a:gd name="T0" fmla="*/ 0 w 574"/>
                    <a:gd name="T1" fmla="*/ 42 h 189"/>
                    <a:gd name="T2" fmla="*/ 127 w 574"/>
                    <a:gd name="T3" fmla="*/ 0 h 189"/>
                    <a:gd name="T4" fmla="*/ 436 w 574"/>
                    <a:gd name="T5" fmla="*/ 116 h 189"/>
                    <a:gd name="T6" fmla="*/ 574 w 574"/>
                    <a:gd name="T7" fmla="*/ 84 h 189"/>
                    <a:gd name="T8" fmla="*/ 500 w 574"/>
                    <a:gd name="T9" fmla="*/ 189 h 189"/>
                    <a:gd name="T10" fmla="*/ 138 w 574"/>
                    <a:gd name="T11" fmla="*/ 189 h 189"/>
                    <a:gd name="T12" fmla="*/ 287 w 574"/>
                    <a:gd name="T13" fmla="*/ 158 h 189"/>
                    <a:gd name="T14" fmla="*/ 0 w 574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42"/>
                      </a:moveTo>
                      <a:lnTo>
                        <a:pt x="127" y="0"/>
                      </a:lnTo>
                      <a:lnTo>
                        <a:pt x="436" y="116"/>
                      </a:lnTo>
                      <a:lnTo>
                        <a:pt x="574" y="84"/>
                      </a:lnTo>
                      <a:lnTo>
                        <a:pt x="500" y="189"/>
                      </a:lnTo>
                      <a:lnTo>
                        <a:pt x="138" y="189"/>
                      </a:lnTo>
                      <a:lnTo>
                        <a:pt x="287" y="158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6" name="Freeform 78"/>
                <p:cNvSpPr>
                  <a:spLocks/>
                </p:cNvSpPr>
                <p:nvPr/>
              </p:nvSpPr>
              <p:spPr bwMode="auto">
                <a:xfrm>
                  <a:off x="715" y="2136"/>
                  <a:ext cx="192" cy="63"/>
                </a:xfrm>
                <a:custGeom>
                  <a:avLst/>
                  <a:gdLst>
                    <a:gd name="T0" fmla="*/ 0 w 574"/>
                    <a:gd name="T1" fmla="*/ 42 h 189"/>
                    <a:gd name="T2" fmla="*/ 127 w 574"/>
                    <a:gd name="T3" fmla="*/ 0 h 189"/>
                    <a:gd name="T4" fmla="*/ 436 w 574"/>
                    <a:gd name="T5" fmla="*/ 116 h 189"/>
                    <a:gd name="T6" fmla="*/ 574 w 574"/>
                    <a:gd name="T7" fmla="*/ 84 h 189"/>
                    <a:gd name="T8" fmla="*/ 500 w 574"/>
                    <a:gd name="T9" fmla="*/ 189 h 189"/>
                    <a:gd name="T10" fmla="*/ 138 w 574"/>
                    <a:gd name="T11" fmla="*/ 189 h 189"/>
                    <a:gd name="T12" fmla="*/ 287 w 574"/>
                    <a:gd name="T13" fmla="*/ 158 h 189"/>
                    <a:gd name="T14" fmla="*/ 0 w 574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42"/>
                      </a:moveTo>
                      <a:lnTo>
                        <a:pt x="127" y="0"/>
                      </a:lnTo>
                      <a:lnTo>
                        <a:pt x="436" y="116"/>
                      </a:lnTo>
                      <a:lnTo>
                        <a:pt x="574" y="84"/>
                      </a:lnTo>
                      <a:lnTo>
                        <a:pt x="500" y="189"/>
                      </a:lnTo>
                      <a:lnTo>
                        <a:pt x="138" y="189"/>
                      </a:lnTo>
                      <a:lnTo>
                        <a:pt x="287" y="158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7" name="Freeform 79"/>
                <p:cNvSpPr>
                  <a:spLocks/>
                </p:cNvSpPr>
                <p:nvPr/>
              </p:nvSpPr>
              <p:spPr bwMode="auto">
                <a:xfrm>
                  <a:off x="907" y="2220"/>
                  <a:ext cx="191" cy="63"/>
                </a:xfrm>
                <a:custGeom>
                  <a:avLst/>
                  <a:gdLst>
                    <a:gd name="T0" fmla="*/ 575 w 575"/>
                    <a:gd name="T1" fmla="*/ 147 h 189"/>
                    <a:gd name="T2" fmla="*/ 447 w 575"/>
                    <a:gd name="T3" fmla="*/ 189 h 189"/>
                    <a:gd name="T4" fmla="*/ 149 w 575"/>
                    <a:gd name="T5" fmla="*/ 63 h 189"/>
                    <a:gd name="T6" fmla="*/ 0 w 575"/>
                    <a:gd name="T7" fmla="*/ 105 h 189"/>
                    <a:gd name="T8" fmla="*/ 75 w 575"/>
                    <a:gd name="T9" fmla="*/ 0 h 189"/>
                    <a:gd name="T10" fmla="*/ 447 w 575"/>
                    <a:gd name="T11" fmla="*/ 0 h 189"/>
                    <a:gd name="T12" fmla="*/ 287 w 575"/>
                    <a:gd name="T13" fmla="*/ 31 h 189"/>
                    <a:gd name="T14" fmla="*/ 575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575" y="147"/>
                      </a:moveTo>
                      <a:lnTo>
                        <a:pt x="447" y="189"/>
                      </a:lnTo>
                      <a:lnTo>
                        <a:pt x="149" y="63"/>
                      </a:lnTo>
                      <a:lnTo>
                        <a:pt x="0" y="105"/>
                      </a:lnTo>
                      <a:lnTo>
                        <a:pt x="75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5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48" name="Freeform 80"/>
                <p:cNvSpPr>
                  <a:spLocks/>
                </p:cNvSpPr>
                <p:nvPr/>
              </p:nvSpPr>
              <p:spPr bwMode="auto">
                <a:xfrm>
                  <a:off x="907" y="2220"/>
                  <a:ext cx="191" cy="63"/>
                </a:xfrm>
                <a:custGeom>
                  <a:avLst/>
                  <a:gdLst>
                    <a:gd name="T0" fmla="*/ 575 w 575"/>
                    <a:gd name="T1" fmla="*/ 147 h 189"/>
                    <a:gd name="T2" fmla="*/ 447 w 575"/>
                    <a:gd name="T3" fmla="*/ 189 h 189"/>
                    <a:gd name="T4" fmla="*/ 149 w 575"/>
                    <a:gd name="T5" fmla="*/ 63 h 189"/>
                    <a:gd name="T6" fmla="*/ 0 w 575"/>
                    <a:gd name="T7" fmla="*/ 105 h 189"/>
                    <a:gd name="T8" fmla="*/ 75 w 575"/>
                    <a:gd name="T9" fmla="*/ 0 h 189"/>
                    <a:gd name="T10" fmla="*/ 447 w 575"/>
                    <a:gd name="T11" fmla="*/ 0 h 189"/>
                    <a:gd name="T12" fmla="*/ 287 w 575"/>
                    <a:gd name="T13" fmla="*/ 31 h 189"/>
                    <a:gd name="T14" fmla="*/ 575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575" y="147"/>
                      </a:moveTo>
                      <a:lnTo>
                        <a:pt x="447" y="189"/>
                      </a:lnTo>
                      <a:lnTo>
                        <a:pt x="149" y="63"/>
                      </a:lnTo>
                      <a:lnTo>
                        <a:pt x="0" y="105"/>
                      </a:lnTo>
                      <a:lnTo>
                        <a:pt x="75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5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3249" name="Group 81"/>
              <p:cNvGrpSpPr>
                <a:grpSpLocks/>
              </p:cNvGrpSpPr>
              <p:nvPr/>
            </p:nvGrpSpPr>
            <p:grpSpPr bwMode="auto">
              <a:xfrm>
                <a:off x="708" y="2140"/>
                <a:ext cx="401" cy="147"/>
                <a:chOff x="708" y="2140"/>
                <a:chExt cx="401" cy="147"/>
              </a:xfrm>
            </p:grpSpPr>
            <p:sp>
              <p:nvSpPr>
                <p:cNvPr id="903250" name="Freeform 82"/>
                <p:cNvSpPr>
                  <a:spLocks/>
                </p:cNvSpPr>
                <p:nvPr/>
              </p:nvSpPr>
              <p:spPr bwMode="auto">
                <a:xfrm>
                  <a:off x="917" y="2143"/>
                  <a:ext cx="192" cy="63"/>
                </a:xfrm>
                <a:custGeom>
                  <a:avLst/>
                  <a:gdLst>
                    <a:gd name="T0" fmla="*/ 0 w 574"/>
                    <a:gd name="T1" fmla="*/ 147 h 189"/>
                    <a:gd name="T2" fmla="*/ 128 w 574"/>
                    <a:gd name="T3" fmla="*/ 189 h 189"/>
                    <a:gd name="T4" fmla="*/ 436 w 574"/>
                    <a:gd name="T5" fmla="*/ 63 h 189"/>
                    <a:gd name="T6" fmla="*/ 574 w 574"/>
                    <a:gd name="T7" fmla="*/ 105 h 189"/>
                    <a:gd name="T8" fmla="*/ 500 w 574"/>
                    <a:gd name="T9" fmla="*/ 0 h 189"/>
                    <a:gd name="T10" fmla="*/ 138 w 574"/>
                    <a:gd name="T11" fmla="*/ 0 h 189"/>
                    <a:gd name="T12" fmla="*/ 287 w 574"/>
                    <a:gd name="T13" fmla="*/ 32 h 189"/>
                    <a:gd name="T14" fmla="*/ 0 w 574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6" y="63"/>
                      </a:lnTo>
                      <a:lnTo>
                        <a:pt x="574" y="105"/>
                      </a:lnTo>
                      <a:lnTo>
                        <a:pt x="500" y="0"/>
                      </a:lnTo>
                      <a:lnTo>
                        <a:pt x="138" y="0"/>
                      </a:lnTo>
                      <a:lnTo>
                        <a:pt x="287" y="32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1" name="Freeform 83"/>
                <p:cNvSpPr>
                  <a:spLocks/>
                </p:cNvSpPr>
                <p:nvPr/>
              </p:nvSpPr>
              <p:spPr bwMode="auto">
                <a:xfrm>
                  <a:off x="917" y="2143"/>
                  <a:ext cx="192" cy="63"/>
                </a:xfrm>
                <a:custGeom>
                  <a:avLst/>
                  <a:gdLst>
                    <a:gd name="T0" fmla="*/ 0 w 574"/>
                    <a:gd name="T1" fmla="*/ 147 h 189"/>
                    <a:gd name="T2" fmla="*/ 128 w 574"/>
                    <a:gd name="T3" fmla="*/ 189 h 189"/>
                    <a:gd name="T4" fmla="*/ 436 w 574"/>
                    <a:gd name="T5" fmla="*/ 63 h 189"/>
                    <a:gd name="T6" fmla="*/ 574 w 574"/>
                    <a:gd name="T7" fmla="*/ 105 h 189"/>
                    <a:gd name="T8" fmla="*/ 500 w 574"/>
                    <a:gd name="T9" fmla="*/ 0 h 189"/>
                    <a:gd name="T10" fmla="*/ 138 w 574"/>
                    <a:gd name="T11" fmla="*/ 0 h 189"/>
                    <a:gd name="T12" fmla="*/ 287 w 574"/>
                    <a:gd name="T13" fmla="*/ 32 h 189"/>
                    <a:gd name="T14" fmla="*/ 0 w 574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6" y="63"/>
                      </a:lnTo>
                      <a:lnTo>
                        <a:pt x="574" y="105"/>
                      </a:lnTo>
                      <a:lnTo>
                        <a:pt x="500" y="0"/>
                      </a:lnTo>
                      <a:lnTo>
                        <a:pt x="138" y="0"/>
                      </a:lnTo>
                      <a:lnTo>
                        <a:pt x="287" y="32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2" name="Freeform 84"/>
                <p:cNvSpPr>
                  <a:spLocks/>
                </p:cNvSpPr>
                <p:nvPr/>
              </p:nvSpPr>
              <p:spPr bwMode="auto">
                <a:xfrm>
                  <a:off x="708" y="2217"/>
                  <a:ext cx="192" cy="66"/>
                </a:xfrm>
                <a:custGeom>
                  <a:avLst/>
                  <a:gdLst>
                    <a:gd name="T0" fmla="*/ 574 w 574"/>
                    <a:gd name="T1" fmla="*/ 41 h 199"/>
                    <a:gd name="T2" fmla="*/ 446 w 574"/>
                    <a:gd name="T3" fmla="*/ 0 h 199"/>
                    <a:gd name="T4" fmla="*/ 148 w 574"/>
                    <a:gd name="T5" fmla="*/ 125 h 199"/>
                    <a:gd name="T6" fmla="*/ 0 w 574"/>
                    <a:gd name="T7" fmla="*/ 83 h 199"/>
                    <a:gd name="T8" fmla="*/ 74 w 574"/>
                    <a:gd name="T9" fmla="*/ 199 h 199"/>
                    <a:gd name="T10" fmla="*/ 446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1"/>
                      </a:moveTo>
                      <a:lnTo>
                        <a:pt x="446" y="0"/>
                      </a:lnTo>
                      <a:lnTo>
                        <a:pt x="148" y="125"/>
                      </a:lnTo>
                      <a:lnTo>
                        <a:pt x="0" y="83"/>
                      </a:lnTo>
                      <a:lnTo>
                        <a:pt x="74" y="199"/>
                      </a:lnTo>
                      <a:lnTo>
                        <a:pt x="446" y="199"/>
                      </a:lnTo>
                      <a:lnTo>
                        <a:pt x="287" y="157"/>
                      </a:lnTo>
                      <a:lnTo>
                        <a:pt x="574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3" name="Freeform 85"/>
                <p:cNvSpPr>
                  <a:spLocks/>
                </p:cNvSpPr>
                <p:nvPr/>
              </p:nvSpPr>
              <p:spPr bwMode="auto">
                <a:xfrm>
                  <a:off x="708" y="2217"/>
                  <a:ext cx="192" cy="66"/>
                </a:xfrm>
                <a:custGeom>
                  <a:avLst/>
                  <a:gdLst>
                    <a:gd name="T0" fmla="*/ 574 w 574"/>
                    <a:gd name="T1" fmla="*/ 41 h 199"/>
                    <a:gd name="T2" fmla="*/ 446 w 574"/>
                    <a:gd name="T3" fmla="*/ 0 h 199"/>
                    <a:gd name="T4" fmla="*/ 148 w 574"/>
                    <a:gd name="T5" fmla="*/ 125 h 199"/>
                    <a:gd name="T6" fmla="*/ 0 w 574"/>
                    <a:gd name="T7" fmla="*/ 83 h 199"/>
                    <a:gd name="T8" fmla="*/ 74 w 574"/>
                    <a:gd name="T9" fmla="*/ 199 h 199"/>
                    <a:gd name="T10" fmla="*/ 446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1"/>
                      </a:moveTo>
                      <a:lnTo>
                        <a:pt x="446" y="0"/>
                      </a:lnTo>
                      <a:lnTo>
                        <a:pt x="148" y="125"/>
                      </a:lnTo>
                      <a:lnTo>
                        <a:pt x="0" y="83"/>
                      </a:lnTo>
                      <a:lnTo>
                        <a:pt x="74" y="199"/>
                      </a:lnTo>
                      <a:lnTo>
                        <a:pt x="446" y="199"/>
                      </a:lnTo>
                      <a:lnTo>
                        <a:pt x="287" y="157"/>
                      </a:lnTo>
                      <a:lnTo>
                        <a:pt x="574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4" name="Freeform 86"/>
                <p:cNvSpPr>
                  <a:spLocks/>
                </p:cNvSpPr>
                <p:nvPr/>
              </p:nvSpPr>
              <p:spPr bwMode="auto">
                <a:xfrm>
                  <a:off x="719" y="2140"/>
                  <a:ext cx="191" cy="63"/>
                </a:xfrm>
                <a:custGeom>
                  <a:avLst/>
                  <a:gdLst>
                    <a:gd name="T0" fmla="*/ 0 w 575"/>
                    <a:gd name="T1" fmla="*/ 42 h 189"/>
                    <a:gd name="T2" fmla="*/ 128 w 575"/>
                    <a:gd name="T3" fmla="*/ 0 h 189"/>
                    <a:gd name="T4" fmla="*/ 437 w 575"/>
                    <a:gd name="T5" fmla="*/ 115 h 189"/>
                    <a:gd name="T6" fmla="*/ 575 w 575"/>
                    <a:gd name="T7" fmla="*/ 84 h 189"/>
                    <a:gd name="T8" fmla="*/ 500 w 575"/>
                    <a:gd name="T9" fmla="*/ 189 h 189"/>
                    <a:gd name="T10" fmla="*/ 139 w 575"/>
                    <a:gd name="T11" fmla="*/ 189 h 189"/>
                    <a:gd name="T12" fmla="*/ 288 w 575"/>
                    <a:gd name="T13" fmla="*/ 157 h 189"/>
                    <a:gd name="T14" fmla="*/ 0 w 575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42"/>
                      </a:moveTo>
                      <a:lnTo>
                        <a:pt x="128" y="0"/>
                      </a:lnTo>
                      <a:lnTo>
                        <a:pt x="437" y="115"/>
                      </a:lnTo>
                      <a:lnTo>
                        <a:pt x="575" y="84"/>
                      </a:lnTo>
                      <a:lnTo>
                        <a:pt x="500" y="189"/>
                      </a:lnTo>
                      <a:lnTo>
                        <a:pt x="139" y="189"/>
                      </a:lnTo>
                      <a:lnTo>
                        <a:pt x="288" y="1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5" name="Freeform 87"/>
                <p:cNvSpPr>
                  <a:spLocks/>
                </p:cNvSpPr>
                <p:nvPr/>
              </p:nvSpPr>
              <p:spPr bwMode="auto">
                <a:xfrm>
                  <a:off x="719" y="2140"/>
                  <a:ext cx="191" cy="63"/>
                </a:xfrm>
                <a:custGeom>
                  <a:avLst/>
                  <a:gdLst>
                    <a:gd name="T0" fmla="*/ 0 w 575"/>
                    <a:gd name="T1" fmla="*/ 42 h 189"/>
                    <a:gd name="T2" fmla="*/ 128 w 575"/>
                    <a:gd name="T3" fmla="*/ 0 h 189"/>
                    <a:gd name="T4" fmla="*/ 437 w 575"/>
                    <a:gd name="T5" fmla="*/ 115 h 189"/>
                    <a:gd name="T6" fmla="*/ 575 w 575"/>
                    <a:gd name="T7" fmla="*/ 84 h 189"/>
                    <a:gd name="T8" fmla="*/ 500 w 575"/>
                    <a:gd name="T9" fmla="*/ 189 h 189"/>
                    <a:gd name="T10" fmla="*/ 139 w 575"/>
                    <a:gd name="T11" fmla="*/ 189 h 189"/>
                    <a:gd name="T12" fmla="*/ 288 w 575"/>
                    <a:gd name="T13" fmla="*/ 157 h 189"/>
                    <a:gd name="T14" fmla="*/ 0 w 575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42"/>
                      </a:moveTo>
                      <a:lnTo>
                        <a:pt x="128" y="0"/>
                      </a:lnTo>
                      <a:lnTo>
                        <a:pt x="437" y="115"/>
                      </a:lnTo>
                      <a:lnTo>
                        <a:pt x="575" y="84"/>
                      </a:lnTo>
                      <a:lnTo>
                        <a:pt x="500" y="189"/>
                      </a:lnTo>
                      <a:lnTo>
                        <a:pt x="139" y="189"/>
                      </a:lnTo>
                      <a:lnTo>
                        <a:pt x="288" y="1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6" name="Freeform 88"/>
                <p:cNvSpPr>
                  <a:spLocks/>
                </p:cNvSpPr>
                <p:nvPr/>
              </p:nvSpPr>
              <p:spPr bwMode="auto">
                <a:xfrm>
                  <a:off x="910" y="2224"/>
                  <a:ext cx="192" cy="63"/>
                </a:xfrm>
                <a:custGeom>
                  <a:avLst/>
                  <a:gdLst>
                    <a:gd name="T0" fmla="*/ 574 w 574"/>
                    <a:gd name="T1" fmla="*/ 146 h 188"/>
                    <a:gd name="T2" fmla="*/ 447 w 574"/>
                    <a:gd name="T3" fmla="*/ 188 h 188"/>
                    <a:gd name="T4" fmla="*/ 149 w 574"/>
                    <a:gd name="T5" fmla="*/ 62 h 188"/>
                    <a:gd name="T6" fmla="*/ 0 w 574"/>
                    <a:gd name="T7" fmla="*/ 104 h 188"/>
                    <a:gd name="T8" fmla="*/ 74 w 574"/>
                    <a:gd name="T9" fmla="*/ 0 h 188"/>
                    <a:gd name="T10" fmla="*/ 447 w 574"/>
                    <a:gd name="T11" fmla="*/ 0 h 188"/>
                    <a:gd name="T12" fmla="*/ 287 w 574"/>
                    <a:gd name="T13" fmla="*/ 31 h 188"/>
                    <a:gd name="T14" fmla="*/ 574 w 574"/>
                    <a:gd name="T15" fmla="*/ 146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8">
                      <a:moveTo>
                        <a:pt x="574" y="146"/>
                      </a:moveTo>
                      <a:lnTo>
                        <a:pt x="447" y="188"/>
                      </a:lnTo>
                      <a:lnTo>
                        <a:pt x="149" y="62"/>
                      </a:lnTo>
                      <a:lnTo>
                        <a:pt x="0" y="104"/>
                      </a:lnTo>
                      <a:lnTo>
                        <a:pt x="74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4" y="1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57" name="Freeform 89"/>
                <p:cNvSpPr>
                  <a:spLocks/>
                </p:cNvSpPr>
                <p:nvPr/>
              </p:nvSpPr>
              <p:spPr bwMode="auto">
                <a:xfrm>
                  <a:off x="910" y="2224"/>
                  <a:ext cx="192" cy="63"/>
                </a:xfrm>
                <a:custGeom>
                  <a:avLst/>
                  <a:gdLst>
                    <a:gd name="T0" fmla="*/ 574 w 574"/>
                    <a:gd name="T1" fmla="*/ 146 h 188"/>
                    <a:gd name="T2" fmla="*/ 447 w 574"/>
                    <a:gd name="T3" fmla="*/ 188 h 188"/>
                    <a:gd name="T4" fmla="*/ 149 w 574"/>
                    <a:gd name="T5" fmla="*/ 62 h 188"/>
                    <a:gd name="T6" fmla="*/ 0 w 574"/>
                    <a:gd name="T7" fmla="*/ 104 h 188"/>
                    <a:gd name="T8" fmla="*/ 74 w 574"/>
                    <a:gd name="T9" fmla="*/ 0 h 188"/>
                    <a:gd name="T10" fmla="*/ 447 w 574"/>
                    <a:gd name="T11" fmla="*/ 0 h 188"/>
                    <a:gd name="T12" fmla="*/ 287 w 574"/>
                    <a:gd name="T13" fmla="*/ 31 h 188"/>
                    <a:gd name="T14" fmla="*/ 574 w 574"/>
                    <a:gd name="T15" fmla="*/ 146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8">
                      <a:moveTo>
                        <a:pt x="574" y="146"/>
                      </a:moveTo>
                      <a:lnTo>
                        <a:pt x="447" y="188"/>
                      </a:lnTo>
                      <a:lnTo>
                        <a:pt x="149" y="62"/>
                      </a:lnTo>
                      <a:lnTo>
                        <a:pt x="0" y="104"/>
                      </a:lnTo>
                      <a:lnTo>
                        <a:pt x="74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4" y="1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03258" name="Line 90"/>
            <p:cNvSpPr>
              <a:spLocks noChangeShapeType="1"/>
            </p:cNvSpPr>
            <p:nvPr/>
          </p:nvSpPr>
          <p:spPr bwMode="auto">
            <a:xfrm>
              <a:off x="616" y="2210"/>
              <a:ext cx="1" cy="139"/>
            </a:xfrm>
            <a:prstGeom prst="line">
              <a:avLst/>
            </a:prstGeom>
            <a:noFill/>
            <a:ln w="6350">
              <a:solidFill>
                <a:srgbClr val="6B6A4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59" name="Line 91"/>
            <p:cNvSpPr>
              <a:spLocks noChangeShapeType="1"/>
            </p:cNvSpPr>
            <p:nvPr/>
          </p:nvSpPr>
          <p:spPr bwMode="auto">
            <a:xfrm>
              <a:off x="1197" y="2210"/>
              <a:ext cx="1" cy="139"/>
            </a:xfrm>
            <a:prstGeom prst="line">
              <a:avLst/>
            </a:prstGeom>
            <a:noFill/>
            <a:ln w="6350">
              <a:solidFill>
                <a:srgbClr val="6B6A4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3260" name="Group 92"/>
          <p:cNvGrpSpPr>
            <a:grpSpLocks/>
          </p:cNvGrpSpPr>
          <p:nvPr/>
        </p:nvGrpSpPr>
        <p:grpSpPr bwMode="auto">
          <a:xfrm>
            <a:off x="8832850" y="1312863"/>
            <a:ext cx="928688" cy="538162"/>
            <a:chOff x="616" y="2112"/>
            <a:chExt cx="585" cy="339"/>
          </a:xfrm>
        </p:grpSpPr>
        <p:sp>
          <p:nvSpPr>
            <p:cNvPr id="903261" name="AutoShape 93"/>
            <p:cNvSpPr>
              <a:spLocks noChangeAspect="1" noChangeArrowheads="1" noTextEdit="1"/>
            </p:cNvSpPr>
            <p:nvPr/>
          </p:nvSpPr>
          <p:spPr bwMode="auto">
            <a:xfrm>
              <a:off x="616" y="2112"/>
              <a:ext cx="58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62" name="Oval 94"/>
            <p:cNvSpPr>
              <a:spLocks noChangeArrowheads="1"/>
            </p:cNvSpPr>
            <p:nvPr/>
          </p:nvSpPr>
          <p:spPr bwMode="auto">
            <a:xfrm>
              <a:off x="618" y="2254"/>
              <a:ext cx="581" cy="195"/>
            </a:xfrm>
            <a:prstGeom prst="ellipse">
              <a:avLst/>
            </a:prstGeom>
            <a:solidFill>
              <a:srgbClr val="6B6A42"/>
            </a:solidFill>
            <a:ln w="6350">
              <a:solidFill>
                <a:srgbClr val="6B6A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63" name="Rectangle 95"/>
            <p:cNvSpPr>
              <a:spLocks noChangeArrowheads="1"/>
            </p:cNvSpPr>
            <p:nvPr/>
          </p:nvSpPr>
          <p:spPr bwMode="auto">
            <a:xfrm>
              <a:off x="616" y="2213"/>
              <a:ext cx="581" cy="140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64" name="Rectangle 96"/>
            <p:cNvSpPr>
              <a:spLocks noChangeArrowheads="1"/>
            </p:cNvSpPr>
            <p:nvPr/>
          </p:nvSpPr>
          <p:spPr bwMode="auto">
            <a:xfrm>
              <a:off x="616" y="2213"/>
              <a:ext cx="581" cy="140"/>
            </a:xfrm>
            <a:prstGeom prst="rect">
              <a:avLst/>
            </a:prstGeom>
            <a:solidFill>
              <a:srgbClr val="6B6A42"/>
            </a:solidFill>
            <a:ln w="9525">
              <a:solidFill>
                <a:srgbClr val="6B6A4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65" name="Oval 97"/>
            <p:cNvSpPr>
              <a:spLocks noChangeArrowheads="1"/>
            </p:cNvSpPr>
            <p:nvPr/>
          </p:nvSpPr>
          <p:spPr bwMode="auto">
            <a:xfrm>
              <a:off x="618" y="2114"/>
              <a:ext cx="581" cy="195"/>
            </a:xfrm>
            <a:prstGeom prst="ellipse">
              <a:avLst/>
            </a:prstGeom>
            <a:solidFill>
              <a:srgbClr val="C3C16F"/>
            </a:solidFill>
            <a:ln w="6350">
              <a:solidFill>
                <a:srgbClr val="6B6A4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3266" name="Group 98"/>
            <p:cNvGrpSpPr>
              <a:grpSpLocks/>
            </p:cNvGrpSpPr>
            <p:nvPr/>
          </p:nvGrpSpPr>
          <p:grpSpPr bwMode="auto">
            <a:xfrm>
              <a:off x="705" y="2136"/>
              <a:ext cx="404" cy="151"/>
              <a:chOff x="705" y="2136"/>
              <a:chExt cx="404" cy="151"/>
            </a:xfrm>
          </p:grpSpPr>
          <p:grpSp>
            <p:nvGrpSpPr>
              <p:cNvPr id="903267" name="Group 99"/>
              <p:cNvGrpSpPr>
                <a:grpSpLocks/>
              </p:cNvGrpSpPr>
              <p:nvPr/>
            </p:nvGrpSpPr>
            <p:grpSpPr bwMode="auto">
              <a:xfrm>
                <a:off x="705" y="2136"/>
                <a:ext cx="400" cy="147"/>
                <a:chOff x="705" y="2136"/>
                <a:chExt cx="400" cy="147"/>
              </a:xfrm>
            </p:grpSpPr>
            <p:sp>
              <p:nvSpPr>
                <p:cNvPr id="903268" name="Freeform 100"/>
                <p:cNvSpPr>
                  <a:spLocks/>
                </p:cNvSpPr>
                <p:nvPr/>
              </p:nvSpPr>
              <p:spPr bwMode="auto">
                <a:xfrm>
                  <a:off x="914" y="2140"/>
                  <a:ext cx="191" cy="63"/>
                </a:xfrm>
                <a:custGeom>
                  <a:avLst/>
                  <a:gdLst>
                    <a:gd name="T0" fmla="*/ 0 w 575"/>
                    <a:gd name="T1" fmla="*/ 147 h 189"/>
                    <a:gd name="T2" fmla="*/ 128 w 575"/>
                    <a:gd name="T3" fmla="*/ 189 h 189"/>
                    <a:gd name="T4" fmla="*/ 437 w 575"/>
                    <a:gd name="T5" fmla="*/ 63 h 189"/>
                    <a:gd name="T6" fmla="*/ 575 w 575"/>
                    <a:gd name="T7" fmla="*/ 105 h 189"/>
                    <a:gd name="T8" fmla="*/ 500 w 575"/>
                    <a:gd name="T9" fmla="*/ 0 h 189"/>
                    <a:gd name="T10" fmla="*/ 139 w 575"/>
                    <a:gd name="T11" fmla="*/ 0 h 189"/>
                    <a:gd name="T12" fmla="*/ 288 w 575"/>
                    <a:gd name="T13" fmla="*/ 31 h 189"/>
                    <a:gd name="T14" fmla="*/ 0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7" y="63"/>
                      </a:lnTo>
                      <a:lnTo>
                        <a:pt x="575" y="105"/>
                      </a:lnTo>
                      <a:lnTo>
                        <a:pt x="500" y="0"/>
                      </a:lnTo>
                      <a:lnTo>
                        <a:pt x="139" y="0"/>
                      </a:lnTo>
                      <a:lnTo>
                        <a:pt x="288" y="3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69" name="Freeform 101"/>
                <p:cNvSpPr>
                  <a:spLocks/>
                </p:cNvSpPr>
                <p:nvPr/>
              </p:nvSpPr>
              <p:spPr bwMode="auto">
                <a:xfrm>
                  <a:off x="914" y="2140"/>
                  <a:ext cx="191" cy="63"/>
                </a:xfrm>
                <a:custGeom>
                  <a:avLst/>
                  <a:gdLst>
                    <a:gd name="T0" fmla="*/ 0 w 575"/>
                    <a:gd name="T1" fmla="*/ 147 h 189"/>
                    <a:gd name="T2" fmla="*/ 128 w 575"/>
                    <a:gd name="T3" fmla="*/ 189 h 189"/>
                    <a:gd name="T4" fmla="*/ 437 w 575"/>
                    <a:gd name="T5" fmla="*/ 63 h 189"/>
                    <a:gd name="T6" fmla="*/ 575 w 575"/>
                    <a:gd name="T7" fmla="*/ 105 h 189"/>
                    <a:gd name="T8" fmla="*/ 500 w 575"/>
                    <a:gd name="T9" fmla="*/ 0 h 189"/>
                    <a:gd name="T10" fmla="*/ 139 w 575"/>
                    <a:gd name="T11" fmla="*/ 0 h 189"/>
                    <a:gd name="T12" fmla="*/ 288 w 575"/>
                    <a:gd name="T13" fmla="*/ 31 h 189"/>
                    <a:gd name="T14" fmla="*/ 0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7" y="63"/>
                      </a:lnTo>
                      <a:lnTo>
                        <a:pt x="575" y="105"/>
                      </a:lnTo>
                      <a:lnTo>
                        <a:pt x="500" y="0"/>
                      </a:lnTo>
                      <a:lnTo>
                        <a:pt x="139" y="0"/>
                      </a:lnTo>
                      <a:lnTo>
                        <a:pt x="288" y="3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0" name="Freeform 102"/>
                <p:cNvSpPr>
                  <a:spLocks/>
                </p:cNvSpPr>
                <p:nvPr/>
              </p:nvSpPr>
              <p:spPr bwMode="auto">
                <a:xfrm>
                  <a:off x="705" y="2213"/>
                  <a:ext cx="191" cy="67"/>
                </a:xfrm>
                <a:custGeom>
                  <a:avLst/>
                  <a:gdLst>
                    <a:gd name="T0" fmla="*/ 574 w 574"/>
                    <a:gd name="T1" fmla="*/ 42 h 199"/>
                    <a:gd name="T2" fmla="*/ 447 w 574"/>
                    <a:gd name="T3" fmla="*/ 0 h 199"/>
                    <a:gd name="T4" fmla="*/ 149 w 574"/>
                    <a:gd name="T5" fmla="*/ 126 h 199"/>
                    <a:gd name="T6" fmla="*/ 0 w 574"/>
                    <a:gd name="T7" fmla="*/ 84 h 199"/>
                    <a:gd name="T8" fmla="*/ 74 w 574"/>
                    <a:gd name="T9" fmla="*/ 199 h 199"/>
                    <a:gd name="T10" fmla="*/ 447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2"/>
                      </a:moveTo>
                      <a:lnTo>
                        <a:pt x="447" y="0"/>
                      </a:lnTo>
                      <a:lnTo>
                        <a:pt x="149" y="126"/>
                      </a:lnTo>
                      <a:lnTo>
                        <a:pt x="0" y="84"/>
                      </a:lnTo>
                      <a:lnTo>
                        <a:pt x="74" y="199"/>
                      </a:lnTo>
                      <a:lnTo>
                        <a:pt x="447" y="199"/>
                      </a:lnTo>
                      <a:lnTo>
                        <a:pt x="287" y="157"/>
                      </a:lnTo>
                      <a:lnTo>
                        <a:pt x="57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1" name="Freeform 103"/>
                <p:cNvSpPr>
                  <a:spLocks/>
                </p:cNvSpPr>
                <p:nvPr/>
              </p:nvSpPr>
              <p:spPr bwMode="auto">
                <a:xfrm>
                  <a:off x="705" y="2213"/>
                  <a:ext cx="191" cy="67"/>
                </a:xfrm>
                <a:custGeom>
                  <a:avLst/>
                  <a:gdLst>
                    <a:gd name="T0" fmla="*/ 574 w 574"/>
                    <a:gd name="T1" fmla="*/ 42 h 199"/>
                    <a:gd name="T2" fmla="*/ 447 w 574"/>
                    <a:gd name="T3" fmla="*/ 0 h 199"/>
                    <a:gd name="T4" fmla="*/ 149 w 574"/>
                    <a:gd name="T5" fmla="*/ 126 h 199"/>
                    <a:gd name="T6" fmla="*/ 0 w 574"/>
                    <a:gd name="T7" fmla="*/ 84 h 199"/>
                    <a:gd name="T8" fmla="*/ 74 w 574"/>
                    <a:gd name="T9" fmla="*/ 199 h 199"/>
                    <a:gd name="T10" fmla="*/ 447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2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2"/>
                      </a:moveTo>
                      <a:lnTo>
                        <a:pt x="447" y="0"/>
                      </a:lnTo>
                      <a:lnTo>
                        <a:pt x="149" y="126"/>
                      </a:lnTo>
                      <a:lnTo>
                        <a:pt x="0" y="84"/>
                      </a:lnTo>
                      <a:lnTo>
                        <a:pt x="74" y="199"/>
                      </a:lnTo>
                      <a:lnTo>
                        <a:pt x="447" y="199"/>
                      </a:lnTo>
                      <a:lnTo>
                        <a:pt x="287" y="157"/>
                      </a:lnTo>
                      <a:lnTo>
                        <a:pt x="574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2" name="Freeform 104"/>
                <p:cNvSpPr>
                  <a:spLocks/>
                </p:cNvSpPr>
                <p:nvPr/>
              </p:nvSpPr>
              <p:spPr bwMode="auto">
                <a:xfrm>
                  <a:off x="715" y="2136"/>
                  <a:ext cx="192" cy="63"/>
                </a:xfrm>
                <a:custGeom>
                  <a:avLst/>
                  <a:gdLst>
                    <a:gd name="T0" fmla="*/ 0 w 574"/>
                    <a:gd name="T1" fmla="*/ 42 h 189"/>
                    <a:gd name="T2" fmla="*/ 127 w 574"/>
                    <a:gd name="T3" fmla="*/ 0 h 189"/>
                    <a:gd name="T4" fmla="*/ 436 w 574"/>
                    <a:gd name="T5" fmla="*/ 116 h 189"/>
                    <a:gd name="T6" fmla="*/ 574 w 574"/>
                    <a:gd name="T7" fmla="*/ 84 h 189"/>
                    <a:gd name="T8" fmla="*/ 500 w 574"/>
                    <a:gd name="T9" fmla="*/ 189 h 189"/>
                    <a:gd name="T10" fmla="*/ 138 w 574"/>
                    <a:gd name="T11" fmla="*/ 189 h 189"/>
                    <a:gd name="T12" fmla="*/ 287 w 574"/>
                    <a:gd name="T13" fmla="*/ 158 h 189"/>
                    <a:gd name="T14" fmla="*/ 0 w 574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42"/>
                      </a:moveTo>
                      <a:lnTo>
                        <a:pt x="127" y="0"/>
                      </a:lnTo>
                      <a:lnTo>
                        <a:pt x="436" y="116"/>
                      </a:lnTo>
                      <a:lnTo>
                        <a:pt x="574" y="84"/>
                      </a:lnTo>
                      <a:lnTo>
                        <a:pt x="500" y="189"/>
                      </a:lnTo>
                      <a:lnTo>
                        <a:pt x="138" y="189"/>
                      </a:lnTo>
                      <a:lnTo>
                        <a:pt x="287" y="158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3" name="Freeform 105"/>
                <p:cNvSpPr>
                  <a:spLocks/>
                </p:cNvSpPr>
                <p:nvPr/>
              </p:nvSpPr>
              <p:spPr bwMode="auto">
                <a:xfrm>
                  <a:off x="715" y="2136"/>
                  <a:ext cx="192" cy="63"/>
                </a:xfrm>
                <a:custGeom>
                  <a:avLst/>
                  <a:gdLst>
                    <a:gd name="T0" fmla="*/ 0 w 574"/>
                    <a:gd name="T1" fmla="*/ 42 h 189"/>
                    <a:gd name="T2" fmla="*/ 127 w 574"/>
                    <a:gd name="T3" fmla="*/ 0 h 189"/>
                    <a:gd name="T4" fmla="*/ 436 w 574"/>
                    <a:gd name="T5" fmla="*/ 116 h 189"/>
                    <a:gd name="T6" fmla="*/ 574 w 574"/>
                    <a:gd name="T7" fmla="*/ 84 h 189"/>
                    <a:gd name="T8" fmla="*/ 500 w 574"/>
                    <a:gd name="T9" fmla="*/ 189 h 189"/>
                    <a:gd name="T10" fmla="*/ 138 w 574"/>
                    <a:gd name="T11" fmla="*/ 189 h 189"/>
                    <a:gd name="T12" fmla="*/ 287 w 574"/>
                    <a:gd name="T13" fmla="*/ 158 h 189"/>
                    <a:gd name="T14" fmla="*/ 0 w 574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42"/>
                      </a:moveTo>
                      <a:lnTo>
                        <a:pt x="127" y="0"/>
                      </a:lnTo>
                      <a:lnTo>
                        <a:pt x="436" y="116"/>
                      </a:lnTo>
                      <a:lnTo>
                        <a:pt x="574" y="84"/>
                      </a:lnTo>
                      <a:lnTo>
                        <a:pt x="500" y="189"/>
                      </a:lnTo>
                      <a:lnTo>
                        <a:pt x="138" y="189"/>
                      </a:lnTo>
                      <a:lnTo>
                        <a:pt x="287" y="158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4" name="Freeform 106"/>
                <p:cNvSpPr>
                  <a:spLocks/>
                </p:cNvSpPr>
                <p:nvPr/>
              </p:nvSpPr>
              <p:spPr bwMode="auto">
                <a:xfrm>
                  <a:off x="907" y="2220"/>
                  <a:ext cx="191" cy="63"/>
                </a:xfrm>
                <a:custGeom>
                  <a:avLst/>
                  <a:gdLst>
                    <a:gd name="T0" fmla="*/ 575 w 575"/>
                    <a:gd name="T1" fmla="*/ 147 h 189"/>
                    <a:gd name="T2" fmla="*/ 447 w 575"/>
                    <a:gd name="T3" fmla="*/ 189 h 189"/>
                    <a:gd name="T4" fmla="*/ 149 w 575"/>
                    <a:gd name="T5" fmla="*/ 63 h 189"/>
                    <a:gd name="T6" fmla="*/ 0 w 575"/>
                    <a:gd name="T7" fmla="*/ 105 h 189"/>
                    <a:gd name="T8" fmla="*/ 75 w 575"/>
                    <a:gd name="T9" fmla="*/ 0 h 189"/>
                    <a:gd name="T10" fmla="*/ 447 w 575"/>
                    <a:gd name="T11" fmla="*/ 0 h 189"/>
                    <a:gd name="T12" fmla="*/ 287 w 575"/>
                    <a:gd name="T13" fmla="*/ 31 h 189"/>
                    <a:gd name="T14" fmla="*/ 575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575" y="147"/>
                      </a:moveTo>
                      <a:lnTo>
                        <a:pt x="447" y="189"/>
                      </a:lnTo>
                      <a:lnTo>
                        <a:pt x="149" y="63"/>
                      </a:lnTo>
                      <a:lnTo>
                        <a:pt x="0" y="105"/>
                      </a:lnTo>
                      <a:lnTo>
                        <a:pt x="75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5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5" name="Freeform 107"/>
                <p:cNvSpPr>
                  <a:spLocks/>
                </p:cNvSpPr>
                <p:nvPr/>
              </p:nvSpPr>
              <p:spPr bwMode="auto">
                <a:xfrm>
                  <a:off x="907" y="2220"/>
                  <a:ext cx="191" cy="63"/>
                </a:xfrm>
                <a:custGeom>
                  <a:avLst/>
                  <a:gdLst>
                    <a:gd name="T0" fmla="*/ 575 w 575"/>
                    <a:gd name="T1" fmla="*/ 147 h 189"/>
                    <a:gd name="T2" fmla="*/ 447 w 575"/>
                    <a:gd name="T3" fmla="*/ 189 h 189"/>
                    <a:gd name="T4" fmla="*/ 149 w 575"/>
                    <a:gd name="T5" fmla="*/ 63 h 189"/>
                    <a:gd name="T6" fmla="*/ 0 w 575"/>
                    <a:gd name="T7" fmla="*/ 105 h 189"/>
                    <a:gd name="T8" fmla="*/ 75 w 575"/>
                    <a:gd name="T9" fmla="*/ 0 h 189"/>
                    <a:gd name="T10" fmla="*/ 447 w 575"/>
                    <a:gd name="T11" fmla="*/ 0 h 189"/>
                    <a:gd name="T12" fmla="*/ 287 w 575"/>
                    <a:gd name="T13" fmla="*/ 31 h 189"/>
                    <a:gd name="T14" fmla="*/ 575 w 575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575" y="147"/>
                      </a:moveTo>
                      <a:lnTo>
                        <a:pt x="447" y="189"/>
                      </a:lnTo>
                      <a:lnTo>
                        <a:pt x="149" y="63"/>
                      </a:lnTo>
                      <a:lnTo>
                        <a:pt x="0" y="105"/>
                      </a:lnTo>
                      <a:lnTo>
                        <a:pt x="75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5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03276" name="Group 108"/>
              <p:cNvGrpSpPr>
                <a:grpSpLocks/>
              </p:cNvGrpSpPr>
              <p:nvPr/>
            </p:nvGrpSpPr>
            <p:grpSpPr bwMode="auto">
              <a:xfrm>
                <a:off x="708" y="2140"/>
                <a:ext cx="401" cy="147"/>
                <a:chOff x="708" y="2140"/>
                <a:chExt cx="401" cy="147"/>
              </a:xfrm>
            </p:grpSpPr>
            <p:sp>
              <p:nvSpPr>
                <p:cNvPr id="903277" name="Freeform 109"/>
                <p:cNvSpPr>
                  <a:spLocks/>
                </p:cNvSpPr>
                <p:nvPr/>
              </p:nvSpPr>
              <p:spPr bwMode="auto">
                <a:xfrm>
                  <a:off x="917" y="2143"/>
                  <a:ext cx="192" cy="63"/>
                </a:xfrm>
                <a:custGeom>
                  <a:avLst/>
                  <a:gdLst>
                    <a:gd name="T0" fmla="*/ 0 w 574"/>
                    <a:gd name="T1" fmla="*/ 147 h 189"/>
                    <a:gd name="T2" fmla="*/ 128 w 574"/>
                    <a:gd name="T3" fmla="*/ 189 h 189"/>
                    <a:gd name="T4" fmla="*/ 436 w 574"/>
                    <a:gd name="T5" fmla="*/ 63 h 189"/>
                    <a:gd name="T6" fmla="*/ 574 w 574"/>
                    <a:gd name="T7" fmla="*/ 105 h 189"/>
                    <a:gd name="T8" fmla="*/ 500 w 574"/>
                    <a:gd name="T9" fmla="*/ 0 h 189"/>
                    <a:gd name="T10" fmla="*/ 138 w 574"/>
                    <a:gd name="T11" fmla="*/ 0 h 189"/>
                    <a:gd name="T12" fmla="*/ 287 w 574"/>
                    <a:gd name="T13" fmla="*/ 32 h 189"/>
                    <a:gd name="T14" fmla="*/ 0 w 574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6" y="63"/>
                      </a:lnTo>
                      <a:lnTo>
                        <a:pt x="574" y="105"/>
                      </a:lnTo>
                      <a:lnTo>
                        <a:pt x="500" y="0"/>
                      </a:lnTo>
                      <a:lnTo>
                        <a:pt x="138" y="0"/>
                      </a:lnTo>
                      <a:lnTo>
                        <a:pt x="287" y="32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8" name="Freeform 110"/>
                <p:cNvSpPr>
                  <a:spLocks/>
                </p:cNvSpPr>
                <p:nvPr/>
              </p:nvSpPr>
              <p:spPr bwMode="auto">
                <a:xfrm>
                  <a:off x="917" y="2143"/>
                  <a:ext cx="192" cy="63"/>
                </a:xfrm>
                <a:custGeom>
                  <a:avLst/>
                  <a:gdLst>
                    <a:gd name="T0" fmla="*/ 0 w 574"/>
                    <a:gd name="T1" fmla="*/ 147 h 189"/>
                    <a:gd name="T2" fmla="*/ 128 w 574"/>
                    <a:gd name="T3" fmla="*/ 189 h 189"/>
                    <a:gd name="T4" fmla="*/ 436 w 574"/>
                    <a:gd name="T5" fmla="*/ 63 h 189"/>
                    <a:gd name="T6" fmla="*/ 574 w 574"/>
                    <a:gd name="T7" fmla="*/ 105 h 189"/>
                    <a:gd name="T8" fmla="*/ 500 w 574"/>
                    <a:gd name="T9" fmla="*/ 0 h 189"/>
                    <a:gd name="T10" fmla="*/ 138 w 574"/>
                    <a:gd name="T11" fmla="*/ 0 h 189"/>
                    <a:gd name="T12" fmla="*/ 287 w 574"/>
                    <a:gd name="T13" fmla="*/ 32 h 189"/>
                    <a:gd name="T14" fmla="*/ 0 w 574"/>
                    <a:gd name="T15" fmla="*/ 14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9">
                      <a:moveTo>
                        <a:pt x="0" y="147"/>
                      </a:moveTo>
                      <a:lnTo>
                        <a:pt x="128" y="189"/>
                      </a:lnTo>
                      <a:lnTo>
                        <a:pt x="436" y="63"/>
                      </a:lnTo>
                      <a:lnTo>
                        <a:pt x="574" y="105"/>
                      </a:lnTo>
                      <a:lnTo>
                        <a:pt x="500" y="0"/>
                      </a:lnTo>
                      <a:lnTo>
                        <a:pt x="138" y="0"/>
                      </a:lnTo>
                      <a:lnTo>
                        <a:pt x="287" y="32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79" name="Freeform 111"/>
                <p:cNvSpPr>
                  <a:spLocks/>
                </p:cNvSpPr>
                <p:nvPr/>
              </p:nvSpPr>
              <p:spPr bwMode="auto">
                <a:xfrm>
                  <a:off x="708" y="2217"/>
                  <a:ext cx="192" cy="66"/>
                </a:xfrm>
                <a:custGeom>
                  <a:avLst/>
                  <a:gdLst>
                    <a:gd name="T0" fmla="*/ 574 w 574"/>
                    <a:gd name="T1" fmla="*/ 41 h 199"/>
                    <a:gd name="T2" fmla="*/ 446 w 574"/>
                    <a:gd name="T3" fmla="*/ 0 h 199"/>
                    <a:gd name="T4" fmla="*/ 148 w 574"/>
                    <a:gd name="T5" fmla="*/ 125 h 199"/>
                    <a:gd name="T6" fmla="*/ 0 w 574"/>
                    <a:gd name="T7" fmla="*/ 83 h 199"/>
                    <a:gd name="T8" fmla="*/ 74 w 574"/>
                    <a:gd name="T9" fmla="*/ 199 h 199"/>
                    <a:gd name="T10" fmla="*/ 446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1"/>
                      </a:moveTo>
                      <a:lnTo>
                        <a:pt x="446" y="0"/>
                      </a:lnTo>
                      <a:lnTo>
                        <a:pt x="148" y="125"/>
                      </a:lnTo>
                      <a:lnTo>
                        <a:pt x="0" y="83"/>
                      </a:lnTo>
                      <a:lnTo>
                        <a:pt x="74" y="199"/>
                      </a:lnTo>
                      <a:lnTo>
                        <a:pt x="446" y="199"/>
                      </a:lnTo>
                      <a:lnTo>
                        <a:pt x="287" y="157"/>
                      </a:lnTo>
                      <a:lnTo>
                        <a:pt x="574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80" name="Freeform 112"/>
                <p:cNvSpPr>
                  <a:spLocks/>
                </p:cNvSpPr>
                <p:nvPr/>
              </p:nvSpPr>
              <p:spPr bwMode="auto">
                <a:xfrm>
                  <a:off x="708" y="2217"/>
                  <a:ext cx="192" cy="66"/>
                </a:xfrm>
                <a:custGeom>
                  <a:avLst/>
                  <a:gdLst>
                    <a:gd name="T0" fmla="*/ 574 w 574"/>
                    <a:gd name="T1" fmla="*/ 41 h 199"/>
                    <a:gd name="T2" fmla="*/ 446 w 574"/>
                    <a:gd name="T3" fmla="*/ 0 h 199"/>
                    <a:gd name="T4" fmla="*/ 148 w 574"/>
                    <a:gd name="T5" fmla="*/ 125 h 199"/>
                    <a:gd name="T6" fmla="*/ 0 w 574"/>
                    <a:gd name="T7" fmla="*/ 83 h 199"/>
                    <a:gd name="T8" fmla="*/ 74 w 574"/>
                    <a:gd name="T9" fmla="*/ 199 h 199"/>
                    <a:gd name="T10" fmla="*/ 446 w 574"/>
                    <a:gd name="T11" fmla="*/ 199 h 199"/>
                    <a:gd name="T12" fmla="*/ 287 w 574"/>
                    <a:gd name="T13" fmla="*/ 157 h 199"/>
                    <a:gd name="T14" fmla="*/ 574 w 574"/>
                    <a:gd name="T15" fmla="*/ 4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99">
                      <a:moveTo>
                        <a:pt x="574" y="41"/>
                      </a:moveTo>
                      <a:lnTo>
                        <a:pt x="446" y="0"/>
                      </a:lnTo>
                      <a:lnTo>
                        <a:pt x="148" y="125"/>
                      </a:lnTo>
                      <a:lnTo>
                        <a:pt x="0" y="83"/>
                      </a:lnTo>
                      <a:lnTo>
                        <a:pt x="74" y="199"/>
                      </a:lnTo>
                      <a:lnTo>
                        <a:pt x="446" y="199"/>
                      </a:lnTo>
                      <a:lnTo>
                        <a:pt x="287" y="157"/>
                      </a:lnTo>
                      <a:lnTo>
                        <a:pt x="574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81" name="Freeform 113"/>
                <p:cNvSpPr>
                  <a:spLocks/>
                </p:cNvSpPr>
                <p:nvPr/>
              </p:nvSpPr>
              <p:spPr bwMode="auto">
                <a:xfrm>
                  <a:off x="719" y="2140"/>
                  <a:ext cx="191" cy="63"/>
                </a:xfrm>
                <a:custGeom>
                  <a:avLst/>
                  <a:gdLst>
                    <a:gd name="T0" fmla="*/ 0 w 575"/>
                    <a:gd name="T1" fmla="*/ 42 h 189"/>
                    <a:gd name="T2" fmla="*/ 128 w 575"/>
                    <a:gd name="T3" fmla="*/ 0 h 189"/>
                    <a:gd name="T4" fmla="*/ 437 w 575"/>
                    <a:gd name="T5" fmla="*/ 115 h 189"/>
                    <a:gd name="T6" fmla="*/ 575 w 575"/>
                    <a:gd name="T7" fmla="*/ 84 h 189"/>
                    <a:gd name="T8" fmla="*/ 500 w 575"/>
                    <a:gd name="T9" fmla="*/ 189 h 189"/>
                    <a:gd name="T10" fmla="*/ 139 w 575"/>
                    <a:gd name="T11" fmla="*/ 189 h 189"/>
                    <a:gd name="T12" fmla="*/ 288 w 575"/>
                    <a:gd name="T13" fmla="*/ 157 h 189"/>
                    <a:gd name="T14" fmla="*/ 0 w 575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42"/>
                      </a:moveTo>
                      <a:lnTo>
                        <a:pt x="128" y="0"/>
                      </a:lnTo>
                      <a:lnTo>
                        <a:pt x="437" y="115"/>
                      </a:lnTo>
                      <a:lnTo>
                        <a:pt x="575" y="84"/>
                      </a:lnTo>
                      <a:lnTo>
                        <a:pt x="500" y="189"/>
                      </a:lnTo>
                      <a:lnTo>
                        <a:pt x="139" y="189"/>
                      </a:lnTo>
                      <a:lnTo>
                        <a:pt x="288" y="1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82" name="Freeform 114"/>
                <p:cNvSpPr>
                  <a:spLocks/>
                </p:cNvSpPr>
                <p:nvPr/>
              </p:nvSpPr>
              <p:spPr bwMode="auto">
                <a:xfrm>
                  <a:off x="719" y="2140"/>
                  <a:ext cx="191" cy="63"/>
                </a:xfrm>
                <a:custGeom>
                  <a:avLst/>
                  <a:gdLst>
                    <a:gd name="T0" fmla="*/ 0 w 575"/>
                    <a:gd name="T1" fmla="*/ 42 h 189"/>
                    <a:gd name="T2" fmla="*/ 128 w 575"/>
                    <a:gd name="T3" fmla="*/ 0 h 189"/>
                    <a:gd name="T4" fmla="*/ 437 w 575"/>
                    <a:gd name="T5" fmla="*/ 115 h 189"/>
                    <a:gd name="T6" fmla="*/ 575 w 575"/>
                    <a:gd name="T7" fmla="*/ 84 h 189"/>
                    <a:gd name="T8" fmla="*/ 500 w 575"/>
                    <a:gd name="T9" fmla="*/ 189 h 189"/>
                    <a:gd name="T10" fmla="*/ 139 w 575"/>
                    <a:gd name="T11" fmla="*/ 189 h 189"/>
                    <a:gd name="T12" fmla="*/ 288 w 575"/>
                    <a:gd name="T13" fmla="*/ 157 h 189"/>
                    <a:gd name="T14" fmla="*/ 0 w 575"/>
                    <a:gd name="T15" fmla="*/ 42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5" h="189">
                      <a:moveTo>
                        <a:pt x="0" y="42"/>
                      </a:moveTo>
                      <a:lnTo>
                        <a:pt x="128" y="0"/>
                      </a:lnTo>
                      <a:lnTo>
                        <a:pt x="437" y="115"/>
                      </a:lnTo>
                      <a:lnTo>
                        <a:pt x="575" y="84"/>
                      </a:lnTo>
                      <a:lnTo>
                        <a:pt x="500" y="189"/>
                      </a:lnTo>
                      <a:lnTo>
                        <a:pt x="139" y="189"/>
                      </a:lnTo>
                      <a:lnTo>
                        <a:pt x="288" y="1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83" name="Freeform 115"/>
                <p:cNvSpPr>
                  <a:spLocks/>
                </p:cNvSpPr>
                <p:nvPr/>
              </p:nvSpPr>
              <p:spPr bwMode="auto">
                <a:xfrm>
                  <a:off x="910" y="2224"/>
                  <a:ext cx="192" cy="63"/>
                </a:xfrm>
                <a:custGeom>
                  <a:avLst/>
                  <a:gdLst>
                    <a:gd name="T0" fmla="*/ 574 w 574"/>
                    <a:gd name="T1" fmla="*/ 146 h 188"/>
                    <a:gd name="T2" fmla="*/ 447 w 574"/>
                    <a:gd name="T3" fmla="*/ 188 h 188"/>
                    <a:gd name="T4" fmla="*/ 149 w 574"/>
                    <a:gd name="T5" fmla="*/ 62 h 188"/>
                    <a:gd name="T6" fmla="*/ 0 w 574"/>
                    <a:gd name="T7" fmla="*/ 104 h 188"/>
                    <a:gd name="T8" fmla="*/ 74 w 574"/>
                    <a:gd name="T9" fmla="*/ 0 h 188"/>
                    <a:gd name="T10" fmla="*/ 447 w 574"/>
                    <a:gd name="T11" fmla="*/ 0 h 188"/>
                    <a:gd name="T12" fmla="*/ 287 w 574"/>
                    <a:gd name="T13" fmla="*/ 31 h 188"/>
                    <a:gd name="T14" fmla="*/ 574 w 574"/>
                    <a:gd name="T15" fmla="*/ 146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8">
                      <a:moveTo>
                        <a:pt x="574" y="146"/>
                      </a:moveTo>
                      <a:lnTo>
                        <a:pt x="447" y="188"/>
                      </a:lnTo>
                      <a:lnTo>
                        <a:pt x="149" y="62"/>
                      </a:lnTo>
                      <a:lnTo>
                        <a:pt x="0" y="104"/>
                      </a:lnTo>
                      <a:lnTo>
                        <a:pt x="74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4" y="1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284" name="Freeform 116"/>
                <p:cNvSpPr>
                  <a:spLocks/>
                </p:cNvSpPr>
                <p:nvPr/>
              </p:nvSpPr>
              <p:spPr bwMode="auto">
                <a:xfrm>
                  <a:off x="910" y="2224"/>
                  <a:ext cx="192" cy="63"/>
                </a:xfrm>
                <a:custGeom>
                  <a:avLst/>
                  <a:gdLst>
                    <a:gd name="T0" fmla="*/ 574 w 574"/>
                    <a:gd name="T1" fmla="*/ 146 h 188"/>
                    <a:gd name="T2" fmla="*/ 447 w 574"/>
                    <a:gd name="T3" fmla="*/ 188 h 188"/>
                    <a:gd name="T4" fmla="*/ 149 w 574"/>
                    <a:gd name="T5" fmla="*/ 62 h 188"/>
                    <a:gd name="T6" fmla="*/ 0 w 574"/>
                    <a:gd name="T7" fmla="*/ 104 h 188"/>
                    <a:gd name="T8" fmla="*/ 74 w 574"/>
                    <a:gd name="T9" fmla="*/ 0 h 188"/>
                    <a:gd name="T10" fmla="*/ 447 w 574"/>
                    <a:gd name="T11" fmla="*/ 0 h 188"/>
                    <a:gd name="T12" fmla="*/ 287 w 574"/>
                    <a:gd name="T13" fmla="*/ 31 h 188"/>
                    <a:gd name="T14" fmla="*/ 574 w 574"/>
                    <a:gd name="T15" fmla="*/ 146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4" h="188">
                      <a:moveTo>
                        <a:pt x="574" y="146"/>
                      </a:moveTo>
                      <a:lnTo>
                        <a:pt x="447" y="188"/>
                      </a:lnTo>
                      <a:lnTo>
                        <a:pt x="149" y="62"/>
                      </a:lnTo>
                      <a:lnTo>
                        <a:pt x="0" y="104"/>
                      </a:lnTo>
                      <a:lnTo>
                        <a:pt x="74" y="0"/>
                      </a:lnTo>
                      <a:lnTo>
                        <a:pt x="447" y="0"/>
                      </a:lnTo>
                      <a:lnTo>
                        <a:pt x="287" y="31"/>
                      </a:lnTo>
                      <a:lnTo>
                        <a:pt x="574" y="1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03285" name="Line 117"/>
            <p:cNvSpPr>
              <a:spLocks noChangeShapeType="1"/>
            </p:cNvSpPr>
            <p:nvPr/>
          </p:nvSpPr>
          <p:spPr bwMode="auto">
            <a:xfrm>
              <a:off x="616" y="2210"/>
              <a:ext cx="1" cy="139"/>
            </a:xfrm>
            <a:prstGeom prst="line">
              <a:avLst/>
            </a:prstGeom>
            <a:noFill/>
            <a:ln w="6350">
              <a:solidFill>
                <a:srgbClr val="6B6A4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3286" name="Line 118"/>
            <p:cNvSpPr>
              <a:spLocks noChangeShapeType="1"/>
            </p:cNvSpPr>
            <p:nvPr/>
          </p:nvSpPr>
          <p:spPr bwMode="auto">
            <a:xfrm>
              <a:off x="1197" y="2210"/>
              <a:ext cx="1" cy="139"/>
            </a:xfrm>
            <a:prstGeom prst="line">
              <a:avLst/>
            </a:prstGeom>
            <a:noFill/>
            <a:ln w="6350">
              <a:solidFill>
                <a:srgbClr val="6B6A4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66399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0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0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0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0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0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animBg="1"/>
      <p:bldP spid="903172" grpId="0" animBg="1"/>
      <p:bldP spid="903173" grpId="0" animBg="1"/>
      <p:bldP spid="903190" grpId="0" animBg="1"/>
      <p:bldP spid="903200" grpId="0" animBg="1"/>
      <p:bldP spid="903219" grpId="0" animBg="1" autoUpdateAnimBg="0"/>
      <p:bldP spid="903220" grpId="0" animBg="1" autoUpdateAnimBg="0"/>
      <p:bldP spid="903228" grpId="0" animBg="1" autoUpdateAnimBg="0"/>
      <p:bldP spid="903229" grpId="0" animBg="1" autoUpdateAnimBg="0"/>
      <p:bldP spid="903230" grpId="0" animBg="1" autoUpdateAnimBg="0"/>
      <p:bldP spid="903231" grpId="0" animBg="1" autoUpdateAnimBg="0"/>
      <p:bldP spid="903232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RSVP Operation Overview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3014"/>
            <a:ext cx="11914496" cy="542498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78" y="1883391"/>
            <a:ext cx="8110653" cy="46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27430"/>
      </p:ext>
    </p:extLst>
  </p:cSld>
  <p:clrMapOvr>
    <a:masterClrMapping/>
  </p:clrMapOvr>
  <p:transition spd="med">
    <p:zoom dir="in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612" y="13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Extended RSVP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6477" y="4023521"/>
            <a:ext cx="11068334" cy="2276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RSVP message types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PATH: Establish state and request label assignment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RESV: Distribute labels &amp; reserve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Runs ingress-to-egress, not end-to-end</a:t>
            </a:r>
          </a:p>
        </p:txBody>
      </p:sp>
      <p:grpSp>
        <p:nvGrpSpPr>
          <p:cNvPr id="914436" name="Group 4"/>
          <p:cNvGrpSpPr>
            <a:grpSpLocks/>
          </p:cNvGrpSpPr>
          <p:nvPr/>
        </p:nvGrpSpPr>
        <p:grpSpPr bwMode="auto">
          <a:xfrm>
            <a:off x="3535364" y="2747963"/>
            <a:ext cx="6213475" cy="304800"/>
            <a:chOff x="1267" y="1496"/>
            <a:chExt cx="3914" cy="192"/>
          </a:xfrm>
        </p:grpSpPr>
        <p:sp>
          <p:nvSpPr>
            <p:cNvPr id="914437" name="Line 5"/>
            <p:cNvSpPr>
              <a:spLocks noChangeShapeType="1"/>
            </p:cNvSpPr>
            <p:nvPr/>
          </p:nvSpPr>
          <p:spPr bwMode="auto">
            <a:xfrm>
              <a:off x="1267" y="1606"/>
              <a:ext cx="81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38" name="Line 6"/>
            <p:cNvSpPr>
              <a:spLocks noChangeShapeType="1"/>
            </p:cNvSpPr>
            <p:nvPr/>
          </p:nvSpPr>
          <p:spPr bwMode="auto">
            <a:xfrm>
              <a:off x="2455" y="1606"/>
              <a:ext cx="77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39" name="Line 7"/>
            <p:cNvSpPr>
              <a:spLocks noChangeShapeType="1"/>
            </p:cNvSpPr>
            <p:nvPr/>
          </p:nvSpPr>
          <p:spPr bwMode="auto">
            <a:xfrm>
              <a:off x="3631" y="1606"/>
              <a:ext cx="808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40" name="Text Box 8"/>
            <p:cNvSpPr txBox="1">
              <a:spLocks noChangeArrowheads="1"/>
            </p:cNvSpPr>
            <p:nvPr/>
          </p:nvSpPr>
          <p:spPr bwMode="auto">
            <a:xfrm>
              <a:off x="4768" y="1496"/>
              <a:ext cx="4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</a:t>
              </a:r>
            </a:p>
          </p:txBody>
        </p:sp>
      </p:grpSp>
      <p:grpSp>
        <p:nvGrpSpPr>
          <p:cNvPr id="914441" name="Group 9"/>
          <p:cNvGrpSpPr>
            <a:grpSpLocks/>
          </p:cNvGrpSpPr>
          <p:nvPr/>
        </p:nvGrpSpPr>
        <p:grpSpPr bwMode="auto">
          <a:xfrm>
            <a:off x="2449513" y="2424113"/>
            <a:ext cx="6197600" cy="304800"/>
            <a:chOff x="559" y="1214"/>
            <a:chExt cx="3904" cy="192"/>
          </a:xfrm>
        </p:grpSpPr>
        <p:sp>
          <p:nvSpPr>
            <p:cNvPr id="914442" name="Line 10"/>
            <p:cNvSpPr>
              <a:spLocks noChangeShapeType="1"/>
            </p:cNvSpPr>
            <p:nvPr/>
          </p:nvSpPr>
          <p:spPr bwMode="auto">
            <a:xfrm>
              <a:off x="1283" y="1334"/>
              <a:ext cx="808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43" name="Line 11"/>
            <p:cNvSpPr>
              <a:spLocks noChangeShapeType="1"/>
            </p:cNvSpPr>
            <p:nvPr/>
          </p:nvSpPr>
          <p:spPr bwMode="auto">
            <a:xfrm>
              <a:off x="2479" y="1334"/>
              <a:ext cx="792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44" name="Line 12"/>
            <p:cNvSpPr>
              <a:spLocks noChangeShapeType="1"/>
            </p:cNvSpPr>
            <p:nvPr/>
          </p:nvSpPr>
          <p:spPr bwMode="auto">
            <a:xfrm>
              <a:off x="3639" y="1334"/>
              <a:ext cx="824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4445" name="Text Box 13"/>
            <p:cNvSpPr txBox="1">
              <a:spLocks noChangeArrowheads="1"/>
            </p:cNvSpPr>
            <p:nvPr/>
          </p:nvSpPr>
          <p:spPr bwMode="auto">
            <a:xfrm>
              <a:off x="559" y="1214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</a:t>
              </a:r>
            </a:p>
          </p:txBody>
        </p:sp>
      </p:grpSp>
      <p:grpSp>
        <p:nvGrpSpPr>
          <p:cNvPr id="914446" name="Group 14"/>
          <p:cNvGrpSpPr>
            <a:grpSpLocks/>
          </p:cNvGrpSpPr>
          <p:nvPr/>
        </p:nvGrpSpPr>
        <p:grpSpPr bwMode="auto">
          <a:xfrm>
            <a:off x="2847975" y="1701800"/>
            <a:ext cx="6464300" cy="1574800"/>
            <a:chOff x="834" y="1072"/>
            <a:chExt cx="4072" cy="992"/>
          </a:xfrm>
        </p:grpSpPr>
        <p:sp>
          <p:nvSpPr>
            <p:cNvPr id="914447" name="Text Box 15"/>
            <p:cNvSpPr txBox="1">
              <a:spLocks noChangeArrowheads="1"/>
            </p:cNvSpPr>
            <p:nvPr/>
          </p:nvSpPr>
          <p:spPr bwMode="auto">
            <a:xfrm>
              <a:off x="1004" y="187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R1</a:t>
              </a:r>
            </a:p>
          </p:txBody>
        </p:sp>
        <p:sp>
          <p:nvSpPr>
            <p:cNvPr id="914448" name="Line 16"/>
            <p:cNvSpPr>
              <a:spLocks noChangeShapeType="1"/>
            </p:cNvSpPr>
            <p:nvPr/>
          </p:nvSpPr>
          <p:spPr bwMode="auto">
            <a:xfrm>
              <a:off x="1162" y="1744"/>
              <a:ext cx="3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14449" name="Picture 17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" y="1581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4450" name="Picture 18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" y="1581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4451" name="Text Box 19"/>
            <p:cNvSpPr txBox="1">
              <a:spLocks noChangeArrowheads="1"/>
            </p:cNvSpPr>
            <p:nvPr/>
          </p:nvSpPr>
          <p:spPr bwMode="auto">
            <a:xfrm>
              <a:off x="2162" y="187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R4</a:t>
              </a:r>
            </a:p>
          </p:txBody>
        </p:sp>
        <p:sp>
          <p:nvSpPr>
            <p:cNvPr id="914452" name="Text Box 20"/>
            <p:cNvSpPr txBox="1">
              <a:spLocks noChangeArrowheads="1"/>
            </p:cNvSpPr>
            <p:nvPr/>
          </p:nvSpPr>
          <p:spPr bwMode="auto">
            <a:xfrm>
              <a:off x="3346" y="187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R8</a:t>
              </a:r>
            </a:p>
          </p:txBody>
        </p:sp>
        <p:sp>
          <p:nvSpPr>
            <p:cNvPr id="914453" name="Text Box 21"/>
            <p:cNvSpPr txBox="1">
              <a:spLocks noChangeArrowheads="1"/>
            </p:cNvSpPr>
            <p:nvPr/>
          </p:nvSpPr>
          <p:spPr bwMode="auto">
            <a:xfrm>
              <a:off x="4532" y="187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R9</a:t>
              </a:r>
            </a:p>
          </p:txBody>
        </p:sp>
        <p:sp>
          <p:nvSpPr>
            <p:cNvPr id="914454" name="Text Box 22"/>
            <p:cNvSpPr txBox="1">
              <a:spLocks noChangeArrowheads="1"/>
            </p:cNvSpPr>
            <p:nvPr/>
          </p:nvSpPr>
          <p:spPr bwMode="auto">
            <a:xfrm>
              <a:off x="834" y="1148"/>
              <a:ext cx="5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Ingress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sp>
          <p:nvSpPr>
            <p:cNvPr id="914455" name="Text Box 23"/>
            <p:cNvSpPr txBox="1">
              <a:spLocks noChangeArrowheads="1"/>
            </p:cNvSpPr>
            <p:nvPr/>
          </p:nvSpPr>
          <p:spPr bwMode="auto">
            <a:xfrm>
              <a:off x="4415" y="1148"/>
              <a:ext cx="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sp>
          <p:nvSpPr>
            <p:cNvPr id="914456" name="Text Box 24"/>
            <p:cNvSpPr txBox="1">
              <a:spLocks noChangeArrowheads="1"/>
            </p:cNvSpPr>
            <p:nvPr/>
          </p:nvSpPr>
          <p:spPr bwMode="auto">
            <a:xfrm>
              <a:off x="1742" y="1072"/>
              <a:ext cx="22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Explicit route = {R1, R4, R8, R9}</a:t>
              </a:r>
            </a:p>
          </p:txBody>
        </p:sp>
        <p:pic>
          <p:nvPicPr>
            <p:cNvPr id="914457" name="Picture 25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" y="1567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4458" name="Picture 26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568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62625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1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Path Message Extensions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3014"/>
            <a:ext cx="11914496" cy="54249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Transmitted by ingress LSR towards the egress LSR to establish an LSP tunnel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Addressed to the egress LSR and contains a router alert option in its IP header indicating that the datagram requires special processing by intermediate routers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Includes a number of different RSVP 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Label Request Object (M)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Session Object (M)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Explicit Route Object-ERO (O)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Record Route object-RRO (O)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Session Attribute Object (O)</a:t>
            </a:r>
          </a:p>
        </p:txBody>
      </p:sp>
    </p:spTree>
    <p:extLst>
      <p:ext uri="{BB962C8B-B14F-4D97-AF65-F5344CB8AC3E}">
        <p14:creationId xmlns:p14="http://schemas.microsoft.com/office/powerpoint/2010/main" val="1921879692"/>
      </p:ext>
    </p:extLst>
  </p:cSld>
  <p:clrMapOvr>
    <a:masterClrMapping/>
  </p:clrMapOvr>
  <p:transition spd="med">
    <p:zoom dir="in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7564" y="82223"/>
            <a:ext cx="8077200" cy="86042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Extended RSVP – PATH Message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200400"/>
            <a:ext cx="12078269" cy="39783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dirty="0"/>
              <a:t>Explicit route is passed to R1</a:t>
            </a:r>
          </a:p>
          <a:p>
            <a:pPr>
              <a:lnSpc>
                <a:spcPct val="90000"/>
              </a:lnSpc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dirty="0"/>
              <a:t>R1 transmits a PATH message addressed to R9</a:t>
            </a:r>
          </a:p>
          <a:p>
            <a:pPr lvl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Label Request Object </a:t>
            </a:r>
          </a:p>
          <a:p>
            <a:pPr lvl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ERO = {strict R4,  strict R8, strict R9}</a:t>
            </a:r>
          </a:p>
          <a:p>
            <a:pPr lvl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Session object identifies LSP name</a:t>
            </a:r>
          </a:p>
          <a:p>
            <a:pPr lvl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Session Attributes: Priority, preemption, and fast reroute</a:t>
            </a:r>
          </a:p>
          <a:p>
            <a:pPr lvl="1">
              <a:spcAft>
                <a:spcPct val="3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Sender </a:t>
            </a:r>
            <a:r>
              <a:rPr lang="en-US" sz="2000" dirty="0" err="1"/>
              <a:t>T_Spec</a:t>
            </a:r>
            <a:r>
              <a:rPr lang="en-US" sz="2000" dirty="0"/>
              <a:t>: Request bandwidth reservation</a:t>
            </a:r>
          </a:p>
        </p:txBody>
      </p:sp>
      <p:sp>
        <p:nvSpPr>
          <p:cNvPr id="916484" name="Text Box 4"/>
          <p:cNvSpPr txBox="1">
            <a:spLocks noChangeArrowheads="1"/>
          </p:cNvSpPr>
          <p:nvPr/>
        </p:nvSpPr>
        <p:spPr bwMode="auto">
          <a:xfrm>
            <a:off x="4397376" y="2686050"/>
            <a:ext cx="1577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Establish Path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State Block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6280151" y="2697163"/>
            <a:ext cx="1577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Establish Path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State Block</a:t>
            </a:r>
          </a:p>
        </p:txBody>
      </p:sp>
      <p:sp>
        <p:nvSpPr>
          <p:cNvPr id="916486" name="Text Box 6"/>
          <p:cNvSpPr txBox="1">
            <a:spLocks noChangeArrowheads="1"/>
          </p:cNvSpPr>
          <p:nvPr/>
        </p:nvSpPr>
        <p:spPr bwMode="auto">
          <a:xfrm>
            <a:off x="8147051" y="2697163"/>
            <a:ext cx="1577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Establish Path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3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State Block </a:t>
            </a:r>
          </a:p>
        </p:txBody>
      </p:sp>
      <p:sp>
        <p:nvSpPr>
          <p:cNvPr id="916487" name="Line 7"/>
          <p:cNvSpPr>
            <a:spLocks noChangeShapeType="1"/>
          </p:cNvSpPr>
          <p:nvPr/>
        </p:nvSpPr>
        <p:spPr bwMode="auto">
          <a:xfrm>
            <a:off x="3368675" y="2117725"/>
            <a:ext cx="562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6488" name="Picture 8" descr="icon_c_m40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4" y="1873250"/>
            <a:ext cx="51117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489" name="Picture 9" descr="icon_c_m40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873250"/>
            <a:ext cx="51117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6490" name="Text Box 10"/>
          <p:cNvSpPr txBox="1">
            <a:spLocks noChangeArrowheads="1"/>
          </p:cNvSpPr>
          <p:nvPr/>
        </p:nvSpPr>
        <p:spPr bwMode="auto">
          <a:xfrm>
            <a:off x="2847576" y="1187450"/>
            <a:ext cx="870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Ingress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  <p:sp>
        <p:nvSpPr>
          <p:cNvPr id="916491" name="Text Box 11"/>
          <p:cNvSpPr txBox="1">
            <a:spLocks noChangeArrowheads="1"/>
          </p:cNvSpPr>
          <p:nvPr/>
        </p:nvSpPr>
        <p:spPr bwMode="auto">
          <a:xfrm>
            <a:off x="8532855" y="1187450"/>
            <a:ext cx="779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Egress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4289426" y="1066800"/>
            <a:ext cx="360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solidFill>
                  <a:srgbClr val="0C479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Explicit route = {R1, R4, R8, R9}</a:t>
            </a:r>
          </a:p>
        </p:txBody>
      </p:sp>
      <p:grpSp>
        <p:nvGrpSpPr>
          <p:cNvPr id="916493" name="Group 13"/>
          <p:cNvGrpSpPr>
            <a:grpSpLocks/>
          </p:cNvGrpSpPr>
          <p:nvPr/>
        </p:nvGrpSpPr>
        <p:grpSpPr bwMode="auto">
          <a:xfrm>
            <a:off x="3451226" y="1389063"/>
            <a:ext cx="1933575" cy="590550"/>
            <a:chOff x="1214" y="1010"/>
            <a:chExt cx="1218" cy="372"/>
          </a:xfrm>
        </p:grpSpPr>
        <p:sp>
          <p:nvSpPr>
            <p:cNvPr id="916494" name="Text Box 14"/>
            <p:cNvSpPr txBox="1">
              <a:spLocks noChangeArrowheads="1"/>
            </p:cNvSpPr>
            <p:nvPr/>
          </p:nvSpPr>
          <p:spPr bwMode="auto">
            <a:xfrm>
              <a:off x="1214" y="1010"/>
              <a:ext cx="121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ERO= {R4, R8, R9}</a:t>
              </a:r>
            </a:p>
          </p:txBody>
        </p:sp>
        <p:sp>
          <p:nvSpPr>
            <p:cNvPr id="916495" name="Line 15"/>
            <p:cNvSpPr>
              <a:spLocks noChangeShapeType="1"/>
            </p:cNvSpPr>
            <p:nvPr/>
          </p:nvSpPr>
          <p:spPr bwMode="auto">
            <a:xfrm>
              <a:off x="1307" y="1382"/>
              <a:ext cx="808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6496" name="Group 16"/>
          <p:cNvGrpSpPr>
            <a:grpSpLocks/>
          </p:cNvGrpSpPr>
          <p:nvPr/>
        </p:nvGrpSpPr>
        <p:grpSpPr bwMode="auto">
          <a:xfrm>
            <a:off x="5226051" y="1389063"/>
            <a:ext cx="1933575" cy="590550"/>
            <a:chOff x="2332" y="1010"/>
            <a:chExt cx="1218" cy="372"/>
          </a:xfrm>
        </p:grpSpPr>
        <p:sp>
          <p:nvSpPr>
            <p:cNvPr id="916497" name="Text Box 17"/>
            <p:cNvSpPr txBox="1">
              <a:spLocks noChangeArrowheads="1"/>
            </p:cNvSpPr>
            <p:nvPr/>
          </p:nvSpPr>
          <p:spPr bwMode="auto">
            <a:xfrm>
              <a:off x="2332" y="1010"/>
              <a:ext cx="121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ERO= {R8, R9}</a:t>
              </a:r>
            </a:p>
          </p:txBody>
        </p:sp>
        <p:sp>
          <p:nvSpPr>
            <p:cNvPr id="916498" name="Line 18"/>
            <p:cNvSpPr>
              <a:spLocks noChangeShapeType="1"/>
            </p:cNvSpPr>
            <p:nvPr/>
          </p:nvSpPr>
          <p:spPr bwMode="auto">
            <a:xfrm>
              <a:off x="2503" y="1382"/>
              <a:ext cx="792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6499" name="Group 19"/>
          <p:cNvGrpSpPr>
            <a:grpSpLocks/>
          </p:cNvGrpSpPr>
          <p:nvPr/>
        </p:nvGrpSpPr>
        <p:grpSpPr bwMode="auto">
          <a:xfrm>
            <a:off x="6864351" y="1389063"/>
            <a:ext cx="1933575" cy="590550"/>
            <a:chOff x="3364" y="1010"/>
            <a:chExt cx="1218" cy="372"/>
          </a:xfrm>
        </p:grpSpPr>
        <p:sp>
          <p:nvSpPr>
            <p:cNvPr id="916500" name="Line 20"/>
            <p:cNvSpPr>
              <a:spLocks noChangeShapeType="1"/>
            </p:cNvSpPr>
            <p:nvPr/>
          </p:nvSpPr>
          <p:spPr bwMode="auto">
            <a:xfrm>
              <a:off x="3663" y="1382"/>
              <a:ext cx="824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6501" name="Text Box 21"/>
            <p:cNvSpPr txBox="1">
              <a:spLocks noChangeArrowheads="1"/>
            </p:cNvSpPr>
            <p:nvPr/>
          </p:nvSpPr>
          <p:spPr bwMode="auto">
            <a:xfrm>
              <a:off x="3364" y="1010"/>
              <a:ext cx="121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ERO= {R9}</a:t>
              </a:r>
            </a:p>
          </p:txBody>
        </p:sp>
      </p:grpSp>
      <p:sp>
        <p:nvSpPr>
          <p:cNvPr id="916502" name="Text Box 22"/>
          <p:cNvSpPr txBox="1">
            <a:spLocks noChangeArrowheads="1"/>
          </p:cNvSpPr>
          <p:nvPr/>
        </p:nvSpPr>
        <p:spPr bwMode="auto">
          <a:xfrm>
            <a:off x="3117850" y="233680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916503" name="Text Box 23"/>
          <p:cNvSpPr txBox="1">
            <a:spLocks noChangeArrowheads="1"/>
          </p:cNvSpPr>
          <p:nvPr/>
        </p:nvSpPr>
        <p:spPr bwMode="auto">
          <a:xfrm>
            <a:off x="4956175" y="233680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R4</a:t>
            </a:r>
          </a:p>
        </p:txBody>
      </p:sp>
      <p:sp>
        <p:nvSpPr>
          <p:cNvPr id="916504" name="Text Box 24"/>
          <p:cNvSpPr txBox="1">
            <a:spLocks noChangeArrowheads="1"/>
          </p:cNvSpPr>
          <p:nvPr/>
        </p:nvSpPr>
        <p:spPr bwMode="auto">
          <a:xfrm>
            <a:off x="6835775" y="233680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R8</a:t>
            </a:r>
          </a:p>
        </p:txBody>
      </p:sp>
      <p:sp>
        <p:nvSpPr>
          <p:cNvPr id="916505" name="Text Box 25"/>
          <p:cNvSpPr txBox="1">
            <a:spLocks noChangeArrowheads="1"/>
          </p:cNvSpPr>
          <p:nvPr/>
        </p:nvSpPr>
        <p:spPr bwMode="auto">
          <a:xfrm>
            <a:off x="8718550" y="233680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R9</a:t>
            </a:r>
          </a:p>
        </p:txBody>
      </p:sp>
      <p:pic>
        <p:nvPicPr>
          <p:cNvPr id="916506" name="Picture 26" descr="10c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1" y="1852613"/>
            <a:ext cx="550863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6507" name="Picture 27" descr="10c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1852613"/>
            <a:ext cx="550863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37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 autoUpdateAnimBg="0"/>
      <p:bldP spid="916485" grpId="0" autoUpdateAnimBg="0"/>
      <p:bldP spid="91648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74056"/>
            <a:ext cx="10515600" cy="101329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+mn-lt"/>
              </a:rPr>
              <a:t>Resv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Message Extensions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1825624"/>
            <a:ext cx="12050973" cy="45888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Transmitted from egress LSR toward the ingress LSR in response to the path message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Establishes path state in each LSR by distributing label bindings, requesting resource reservations along the path, and specifying the reservation style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Includes a number of different RSVP 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Label Object (M)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Session Object (M)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Style Object (M)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Record Route object-RRO (O)</a:t>
            </a:r>
          </a:p>
        </p:txBody>
      </p:sp>
    </p:spTree>
    <p:extLst>
      <p:ext uri="{BB962C8B-B14F-4D97-AF65-F5344CB8AC3E}">
        <p14:creationId xmlns:p14="http://schemas.microsoft.com/office/powerpoint/2010/main" val="4244371055"/>
      </p:ext>
    </p:extLst>
  </p:cSld>
  <p:clrMapOvr>
    <a:masterClrMapping/>
  </p:clrMapOvr>
  <p:transition spd="med">
    <p:zoom dir="in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Line 2"/>
          <p:cNvSpPr>
            <a:spLocks noChangeShapeType="1"/>
          </p:cNvSpPr>
          <p:nvPr/>
        </p:nvSpPr>
        <p:spPr bwMode="auto">
          <a:xfrm>
            <a:off x="3368675" y="1908175"/>
            <a:ext cx="562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18531" name="Picture 3" descr="10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1" y="1643063"/>
            <a:ext cx="550863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8532" name="Picture 4" descr="10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1644650"/>
            <a:ext cx="550863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85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5025" y="-16668"/>
            <a:ext cx="10515600" cy="92948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Extended RSVP – RESV Message</a:t>
            </a:r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706813"/>
            <a:ext cx="12010030" cy="25971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dirty="0"/>
              <a:t>R9 transmits a RESV message to R8</a:t>
            </a: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Label = 3  (indicates that penultimate LSR should Pop header) </a:t>
            </a: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Session object to uniquely identify the LSP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dirty="0"/>
              <a:t>R8 and R4</a:t>
            </a: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Stores “outbound” label, allocate an “inbound” label</a:t>
            </a:r>
          </a:p>
          <a:p>
            <a:pPr lvl="1"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Transmits RESV with inbound label to upstream LSR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anose="05000000000000000000" pitchFamily="2" charset="2"/>
              <a:buChar char="q"/>
            </a:pPr>
            <a:r>
              <a:rPr lang="en-US" dirty="0"/>
              <a:t>R1 binds label to FEC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2847576" y="990600"/>
            <a:ext cx="870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Ingress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8532855" y="990600"/>
            <a:ext cx="779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Egress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  <p:pic>
        <p:nvPicPr>
          <p:cNvPr id="918537" name="Picture 9" descr="icon_c_m40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4" y="1641475"/>
            <a:ext cx="51117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8538" name="Picture 10" descr="icon_c_m40_p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1641475"/>
            <a:ext cx="51117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8539" name="Text Box 11"/>
          <p:cNvSpPr txBox="1">
            <a:spLocks noChangeArrowheads="1"/>
          </p:cNvSpPr>
          <p:nvPr/>
        </p:nvSpPr>
        <p:spPr bwMode="auto">
          <a:xfrm>
            <a:off x="3117850" y="212725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918540" name="Text Box 12"/>
          <p:cNvSpPr txBox="1">
            <a:spLocks noChangeArrowheads="1"/>
          </p:cNvSpPr>
          <p:nvPr/>
        </p:nvSpPr>
        <p:spPr bwMode="auto">
          <a:xfrm>
            <a:off x="4956175" y="212725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R4</a:t>
            </a:r>
          </a:p>
        </p:txBody>
      </p:sp>
      <p:sp>
        <p:nvSpPr>
          <p:cNvPr id="918541" name="Text Box 13"/>
          <p:cNvSpPr txBox="1">
            <a:spLocks noChangeArrowheads="1"/>
          </p:cNvSpPr>
          <p:nvPr/>
        </p:nvSpPr>
        <p:spPr bwMode="auto">
          <a:xfrm>
            <a:off x="6835775" y="212725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R8</a:t>
            </a:r>
          </a:p>
        </p:txBody>
      </p:sp>
      <p:sp>
        <p:nvSpPr>
          <p:cNvPr id="918542" name="Text Box 14"/>
          <p:cNvSpPr txBox="1">
            <a:spLocks noChangeArrowheads="1"/>
          </p:cNvSpPr>
          <p:nvPr/>
        </p:nvSpPr>
        <p:spPr bwMode="auto">
          <a:xfrm>
            <a:off x="8718550" y="2127250"/>
            <a:ext cx="42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R9</a:t>
            </a:r>
          </a:p>
        </p:txBody>
      </p:sp>
      <p:grpSp>
        <p:nvGrpSpPr>
          <p:cNvPr id="918543" name="Group 15"/>
          <p:cNvGrpSpPr>
            <a:grpSpLocks/>
          </p:cNvGrpSpPr>
          <p:nvPr/>
        </p:nvGrpSpPr>
        <p:grpSpPr bwMode="auto">
          <a:xfrm>
            <a:off x="5421314" y="1939926"/>
            <a:ext cx="1279525" cy="588963"/>
            <a:chOff x="2455" y="1489"/>
            <a:chExt cx="806" cy="371"/>
          </a:xfrm>
        </p:grpSpPr>
        <p:sp>
          <p:nvSpPr>
            <p:cNvPr id="918544" name="Line 16"/>
            <p:cNvSpPr>
              <a:spLocks noChangeShapeType="1"/>
            </p:cNvSpPr>
            <p:nvPr/>
          </p:nvSpPr>
          <p:spPr bwMode="auto">
            <a:xfrm flipV="1">
              <a:off x="2455" y="1678"/>
              <a:ext cx="806" cy="6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5" name="Rectangle 17"/>
            <p:cNvSpPr>
              <a:spLocks noChangeArrowheads="1"/>
            </p:cNvSpPr>
            <p:nvPr/>
          </p:nvSpPr>
          <p:spPr bwMode="auto">
            <a:xfrm>
              <a:off x="2562" y="1489"/>
              <a:ext cx="696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 = 20</a:t>
              </a:r>
            </a:p>
          </p:txBody>
        </p:sp>
      </p:grpSp>
      <p:grpSp>
        <p:nvGrpSpPr>
          <p:cNvPr id="918546" name="Group 18"/>
          <p:cNvGrpSpPr>
            <a:grpSpLocks/>
          </p:cNvGrpSpPr>
          <p:nvPr/>
        </p:nvGrpSpPr>
        <p:grpSpPr bwMode="auto">
          <a:xfrm>
            <a:off x="7288213" y="1939926"/>
            <a:ext cx="1312862" cy="588963"/>
            <a:chOff x="3631" y="1489"/>
            <a:chExt cx="827" cy="371"/>
          </a:xfrm>
        </p:grpSpPr>
        <p:sp>
          <p:nvSpPr>
            <p:cNvPr id="918547" name="Line 19"/>
            <p:cNvSpPr>
              <a:spLocks noChangeShapeType="1"/>
            </p:cNvSpPr>
            <p:nvPr/>
          </p:nvSpPr>
          <p:spPr bwMode="auto">
            <a:xfrm>
              <a:off x="3631" y="1684"/>
              <a:ext cx="808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8" name="Rectangle 20"/>
            <p:cNvSpPr>
              <a:spLocks noChangeArrowheads="1"/>
            </p:cNvSpPr>
            <p:nvPr/>
          </p:nvSpPr>
          <p:spPr bwMode="auto">
            <a:xfrm>
              <a:off x="3762" y="1489"/>
              <a:ext cx="696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 = 3</a:t>
              </a:r>
            </a:p>
          </p:txBody>
        </p:sp>
      </p:grpSp>
      <p:grpSp>
        <p:nvGrpSpPr>
          <p:cNvPr id="918549" name="Group 21"/>
          <p:cNvGrpSpPr>
            <a:grpSpLocks/>
          </p:cNvGrpSpPr>
          <p:nvPr/>
        </p:nvGrpSpPr>
        <p:grpSpPr bwMode="auto">
          <a:xfrm>
            <a:off x="3535363" y="1939926"/>
            <a:ext cx="1370012" cy="588963"/>
            <a:chOff x="1267" y="1489"/>
            <a:chExt cx="863" cy="371"/>
          </a:xfrm>
        </p:grpSpPr>
        <p:sp>
          <p:nvSpPr>
            <p:cNvPr id="918550" name="Line 22"/>
            <p:cNvSpPr>
              <a:spLocks noChangeShapeType="1"/>
            </p:cNvSpPr>
            <p:nvPr/>
          </p:nvSpPr>
          <p:spPr bwMode="auto">
            <a:xfrm>
              <a:off x="1267" y="1684"/>
              <a:ext cx="81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51" name="Rectangle 23"/>
            <p:cNvSpPr>
              <a:spLocks noChangeArrowheads="1"/>
            </p:cNvSpPr>
            <p:nvPr/>
          </p:nvSpPr>
          <p:spPr bwMode="auto">
            <a:xfrm>
              <a:off x="1434" y="1489"/>
              <a:ext cx="696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sz="13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Label = 17</a:t>
              </a:r>
            </a:p>
          </p:txBody>
        </p:sp>
      </p:grpSp>
      <p:grpSp>
        <p:nvGrpSpPr>
          <p:cNvPr id="918552" name="Group 24"/>
          <p:cNvGrpSpPr>
            <a:grpSpLocks/>
          </p:cNvGrpSpPr>
          <p:nvPr/>
        </p:nvGrpSpPr>
        <p:grpSpPr bwMode="auto">
          <a:xfrm>
            <a:off x="4775200" y="2525713"/>
            <a:ext cx="1735138" cy="1022350"/>
            <a:chOff x="2048" y="1858"/>
            <a:chExt cx="1093" cy="644"/>
          </a:xfrm>
        </p:grpSpPr>
        <p:pic>
          <p:nvPicPr>
            <p:cNvPr id="918553" name="Picture 25" descr="shadow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" y="2016"/>
              <a:ext cx="1093" cy="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8554" name="Rectangle 26"/>
            <p:cNvSpPr>
              <a:spLocks noChangeArrowheads="1"/>
            </p:cNvSpPr>
            <p:nvPr/>
          </p:nvSpPr>
          <p:spPr bwMode="auto">
            <a:xfrm>
              <a:off x="2112" y="2040"/>
              <a:ext cx="846" cy="299"/>
            </a:xfrm>
            <a:prstGeom prst="rect">
              <a:avLst/>
            </a:prstGeom>
            <a:gradFill rotWithShape="0">
              <a:gsLst>
                <a:gs pos="0">
                  <a:srgbClr val="FEEBB4"/>
                </a:gs>
                <a:gs pos="100000">
                  <a:srgbClr val="FEEBB4">
                    <a:gamma/>
                    <a:tint val="3529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55" name="Text Box 27"/>
            <p:cNvSpPr txBox="1">
              <a:spLocks noChangeArrowheads="1"/>
            </p:cNvSpPr>
            <p:nvPr/>
          </p:nvSpPr>
          <p:spPr bwMode="auto">
            <a:xfrm>
              <a:off x="2160" y="1858"/>
              <a:ext cx="7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MPLS Table</a:t>
              </a:r>
            </a:p>
          </p:txBody>
        </p:sp>
        <p:sp>
          <p:nvSpPr>
            <p:cNvPr id="918556" name="Line 28"/>
            <p:cNvSpPr>
              <a:spLocks noChangeShapeType="1"/>
            </p:cNvSpPr>
            <p:nvPr/>
          </p:nvSpPr>
          <p:spPr bwMode="auto">
            <a:xfrm flipH="1">
              <a:off x="2130" y="2155"/>
              <a:ext cx="83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57" name="Line 29"/>
            <p:cNvSpPr>
              <a:spLocks noChangeShapeType="1"/>
            </p:cNvSpPr>
            <p:nvPr/>
          </p:nvSpPr>
          <p:spPr bwMode="auto">
            <a:xfrm>
              <a:off x="2532" y="2049"/>
              <a:ext cx="0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58" name="Text Box 30"/>
            <p:cNvSpPr txBox="1">
              <a:spLocks noChangeArrowheads="1"/>
            </p:cNvSpPr>
            <p:nvPr/>
          </p:nvSpPr>
          <p:spPr bwMode="auto">
            <a:xfrm>
              <a:off x="2219" y="2011"/>
              <a:ext cx="2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In</a:t>
              </a:r>
            </a:p>
          </p:txBody>
        </p:sp>
        <p:sp>
          <p:nvSpPr>
            <p:cNvPr id="918559" name="Text Box 31"/>
            <p:cNvSpPr txBox="1">
              <a:spLocks noChangeArrowheads="1"/>
            </p:cNvSpPr>
            <p:nvPr/>
          </p:nvSpPr>
          <p:spPr bwMode="auto">
            <a:xfrm>
              <a:off x="2596" y="2011"/>
              <a:ext cx="26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Out</a:t>
              </a:r>
            </a:p>
          </p:txBody>
        </p:sp>
        <p:sp>
          <p:nvSpPr>
            <p:cNvPr id="918560" name="Text Box 32"/>
            <p:cNvSpPr txBox="1">
              <a:spLocks noChangeArrowheads="1"/>
            </p:cNvSpPr>
            <p:nvPr/>
          </p:nvSpPr>
          <p:spPr bwMode="auto">
            <a:xfrm>
              <a:off x="2548" y="2173"/>
              <a:ext cx="3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(6,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 20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918561" name="Group 33"/>
          <p:cNvGrpSpPr>
            <a:grpSpLocks/>
          </p:cNvGrpSpPr>
          <p:nvPr/>
        </p:nvGrpSpPr>
        <p:grpSpPr bwMode="auto">
          <a:xfrm>
            <a:off x="4824413" y="3001964"/>
            <a:ext cx="768350" cy="287337"/>
            <a:chOff x="4951" y="2176"/>
            <a:chExt cx="410" cy="181"/>
          </a:xfrm>
        </p:grpSpPr>
        <p:sp>
          <p:nvSpPr>
            <p:cNvPr id="918562" name="Rectangle 34"/>
            <p:cNvSpPr>
              <a:spLocks noChangeArrowheads="1"/>
            </p:cNvSpPr>
            <p:nvPr/>
          </p:nvSpPr>
          <p:spPr bwMode="auto">
            <a:xfrm>
              <a:off x="4951" y="2176"/>
              <a:ext cx="410" cy="181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8575">
              <a:solidFill>
                <a:srgbClr val="213E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63" name="Text Box 35"/>
            <p:cNvSpPr txBox="1">
              <a:spLocks noChangeArrowheads="1"/>
            </p:cNvSpPr>
            <p:nvPr/>
          </p:nvSpPr>
          <p:spPr bwMode="auto">
            <a:xfrm>
              <a:off x="4994" y="2191"/>
              <a:ext cx="33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(3, 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17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918564" name="Group 36"/>
          <p:cNvGrpSpPr>
            <a:grpSpLocks/>
          </p:cNvGrpSpPr>
          <p:nvPr/>
        </p:nvGrpSpPr>
        <p:grpSpPr bwMode="auto">
          <a:xfrm>
            <a:off x="2346325" y="2516188"/>
            <a:ext cx="1735138" cy="1022350"/>
            <a:chOff x="518" y="1852"/>
            <a:chExt cx="1093" cy="644"/>
          </a:xfrm>
        </p:grpSpPr>
        <p:grpSp>
          <p:nvGrpSpPr>
            <p:cNvPr id="918565" name="Group 37"/>
            <p:cNvGrpSpPr>
              <a:grpSpLocks/>
            </p:cNvGrpSpPr>
            <p:nvPr/>
          </p:nvGrpSpPr>
          <p:grpSpPr bwMode="auto">
            <a:xfrm>
              <a:off x="518" y="1852"/>
              <a:ext cx="1093" cy="644"/>
              <a:chOff x="404" y="1852"/>
              <a:chExt cx="1093" cy="644"/>
            </a:xfrm>
          </p:grpSpPr>
          <p:pic>
            <p:nvPicPr>
              <p:cNvPr id="918566" name="Picture 38" descr="shadow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" y="2010"/>
                <a:ext cx="1093" cy="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8567" name="Rectangle 39"/>
              <p:cNvSpPr>
                <a:spLocks noChangeArrowheads="1"/>
              </p:cNvSpPr>
              <p:nvPr/>
            </p:nvSpPr>
            <p:spPr bwMode="auto">
              <a:xfrm>
                <a:off x="468" y="2034"/>
                <a:ext cx="846" cy="299"/>
              </a:xfrm>
              <a:prstGeom prst="rect">
                <a:avLst/>
              </a:prstGeom>
              <a:gradFill rotWithShape="0">
                <a:gsLst>
                  <a:gs pos="0">
                    <a:srgbClr val="FEEBB4"/>
                  </a:gs>
                  <a:gs pos="100000">
                    <a:srgbClr val="FEEBB4">
                      <a:gamma/>
                      <a:tint val="3529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68" name="Text Box 40"/>
              <p:cNvSpPr txBox="1">
                <a:spLocks noChangeArrowheads="1"/>
              </p:cNvSpPr>
              <p:nvPr/>
            </p:nvSpPr>
            <p:spPr bwMode="auto">
              <a:xfrm>
                <a:off x="516" y="1852"/>
                <a:ext cx="718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3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anose="020B0604030504040204" pitchFamily="34" charset="0"/>
                  </a:rPr>
                  <a:t>MPLS Table</a:t>
                </a:r>
              </a:p>
            </p:txBody>
          </p:sp>
          <p:sp>
            <p:nvSpPr>
              <p:cNvPr id="918569" name="Line 41"/>
              <p:cNvSpPr>
                <a:spLocks noChangeShapeType="1"/>
              </p:cNvSpPr>
              <p:nvPr/>
            </p:nvSpPr>
            <p:spPr bwMode="auto">
              <a:xfrm flipH="1">
                <a:off x="486" y="2149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70" name="Line 42"/>
              <p:cNvSpPr>
                <a:spLocks noChangeShapeType="1"/>
              </p:cNvSpPr>
              <p:nvPr/>
            </p:nvSpPr>
            <p:spPr bwMode="auto">
              <a:xfrm>
                <a:off x="888" y="2043"/>
                <a:ext cx="0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71" name="Text Box 43"/>
              <p:cNvSpPr txBox="1">
                <a:spLocks noChangeArrowheads="1"/>
              </p:cNvSpPr>
              <p:nvPr/>
            </p:nvSpPr>
            <p:spPr bwMode="auto">
              <a:xfrm>
                <a:off x="575" y="2005"/>
                <a:ext cx="20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In</a:t>
                </a:r>
              </a:p>
            </p:txBody>
          </p:sp>
          <p:sp>
            <p:nvSpPr>
              <p:cNvPr id="918572" name="Text Box 44"/>
              <p:cNvSpPr txBox="1">
                <a:spLocks noChangeArrowheads="1"/>
              </p:cNvSpPr>
              <p:nvPr/>
            </p:nvSpPr>
            <p:spPr bwMode="auto">
              <a:xfrm>
                <a:off x="952" y="2005"/>
                <a:ext cx="26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Out</a:t>
                </a:r>
              </a:p>
            </p:txBody>
          </p:sp>
          <p:sp>
            <p:nvSpPr>
              <p:cNvPr id="918573" name="Text Box 45"/>
              <p:cNvSpPr txBox="1">
                <a:spLocks noChangeArrowheads="1"/>
              </p:cNvSpPr>
              <p:nvPr/>
            </p:nvSpPr>
            <p:spPr bwMode="auto">
              <a:xfrm>
                <a:off x="904" y="2167"/>
                <a:ext cx="38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(2,</a:t>
                </a:r>
                <a:r>
                  <a:rPr lang="en-US" sz="1000" b="1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17</a:t>
                </a:r>
                <a:r>
                  <a:rPr lang="en-US" sz="1000" b="1">
                    <a:latin typeface="Tahoma" panose="020B0604030504040204" pitchFamily="34" charset="0"/>
                  </a:rPr>
                  <a:t>)</a:t>
                </a:r>
              </a:p>
            </p:txBody>
          </p:sp>
        </p:grpSp>
        <p:grpSp>
          <p:nvGrpSpPr>
            <p:cNvPr id="918574" name="Group 46"/>
            <p:cNvGrpSpPr>
              <a:grpSpLocks/>
            </p:cNvGrpSpPr>
            <p:nvPr/>
          </p:nvGrpSpPr>
          <p:grpSpPr bwMode="auto">
            <a:xfrm>
              <a:off x="565" y="2152"/>
              <a:ext cx="470" cy="181"/>
              <a:chOff x="4927" y="2176"/>
              <a:chExt cx="470" cy="181"/>
            </a:xfrm>
          </p:grpSpPr>
          <p:sp>
            <p:nvSpPr>
              <p:cNvPr id="918575" name="Rectangle 47"/>
              <p:cNvSpPr>
                <a:spLocks noChangeArrowheads="1"/>
              </p:cNvSpPr>
              <p:nvPr/>
            </p:nvSpPr>
            <p:spPr bwMode="auto">
              <a:xfrm>
                <a:off x="4951" y="2176"/>
                <a:ext cx="41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213E9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76" name="Text Box 48"/>
              <p:cNvSpPr txBox="1">
                <a:spLocks noChangeArrowheads="1"/>
              </p:cNvSpPr>
              <p:nvPr/>
            </p:nvSpPr>
            <p:spPr bwMode="auto">
              <a:xfrm>
                <a:off x="4927" y="2191"/>
                <a:ext cx="47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IP Route</a:t>
                </a:r>
              </a:p>
            </p:txBody>
          </p:sp>
        </p:grpSp>
      </p:grpSp>
      <p:grpSp>
        <p:nvGrpSpPr>
          <p:cNvPr id="918577" name="Group 49"/>
          <p:cNvGrpSpPr>
            <a:grpSpLocks/>
          </p:cNvGrpSpPr>
          <p:nvPr/>
        </p:nvGrpSpPr>
        <p:grpSpPr bwMode="auto">
          <a:xfrm>
            <a:off x="7194550" y="2516188"/>
            <a:ext cx="1735138" cy="1022350"/>
            <a:chOff x="3572" y="1852"/>
            <a:chExt cx="1093" cy="644"/>
          </a:xfrm>
        </p:grpSpPr>
        <p:sp>
          <p:nvSpPr>
            <p:cNvPr id="918578" name="Text Box 50"/>
            <p:cNvSpPr txBox="1">
              <a:spLocks noChangeArrowheads="1"/>
            </p:cNvSpPr>
            <p:nvPr/>
          </p:nvSpPr>
          <p:spPr bwMode="auto">
            <a:xfrm>
              <a:off x="3684" y="1852"/>
              <a:ext cx="71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3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MPLS Table</a:t>
              </a:r>
            </a:p>
          </p:txBody>
        </p:sp>
        <p:grpSp>
          <p:nvGrpSpPr>
            <p:cNvPr id="918579" name="Group 51"/>
            <p:cNvGrpSpPr>
              <a:grpSpLocks/>
            </p:cNvGrpSpPr>
            <p:nvPr/>
          </p:nvGrpSpPr>
          <p:grpSpPr bwMode="auto">
            <a:xfrm>
              <a:off x="3572" y="2005"/>
              <a:ext cx="1093" cy="491"/>
              <a:chOff x="3572" y="2005"/>
              <a:chExt cx="1093" cy="491"/>
            </a:xfrm>
          </p:grpSpPr>
          <p:pic>
            <p:nvPicPr>
              <p:cNvPr id="918580" name="Picture 52" descr="shadow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2" y="2010"/>
                <a:ext cx="1093" cy="4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8581" name="Rectangle 53"/>
              <p:cNvSpPr>
                <a:spLocks noChangeArrowheads="1"/>
              </p:cNvSpPr>
              <p:nvPr/>
            </p:nvSpPr>
            <p:spPr bwMode="auto">
              <a:xfrm>
                <a:off x="3636" y="2034"/>
                <a:ext cx="846" cy="299"/>
              </a:xfrm>
              <a:prstGeom prst="rect">
                <a:avLst/>
              </a:prstGeom>
              <a:gradFill rotWithShape="0">
                <a:gsLst>
                  <a:gs pos="0">
                    <a:srgbClr val="FEEBB4"/>
                  </a:gs>
                  <a:gs pos="100000">
                    <a:srgbClr val="FEEBB4">
                      <a:gamma/>
                      <a:tint val="3529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82" name="Line 54"/>
              <p:cNvSpPr>
                <a:spLocks noChangeShapeType="1"/>
              </p:cNvSpPr>
              <p:nvPr/>
            </p:nvSpPr>
            <p:spPr bwMode="auto">
              <a:xfrm flipH="1">
                <a:off x="3654" y="2149"/>
                <a:ext cx="83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83" name="Line 55"/>
              <p:cNvSpPr>
                <a:spLocks noChangeShapeType="1"/>
              </p:cNvSpPr>
              <p:nvPr/>
            </p:nvSpPr>
            <p:spPr bwMode="auto">
              <a:xfrm>
                <a:off x="4056" y="2043"/>
                <a:ext cx="0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584" name="Text Box 56"/>
              <p:cNvSpPr txBox="1">
                <a:spLocks noChangeArrowheads="1"/>
              </p:cNvSpPr>
              <p:nvPr/>
            </p:nvSpPr>
            <p:spPr bwMode="auto">
              <a:xfrm>
                <a:off x="3743" y="2005"/>
                <a:ext cx="206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In</a:t>
                </a:r>
              </a:p>
            </p:txBody>
          </p:sp>
          <p:sp>
            <p:nvSpPr>
              <p:cNvPr id="918585" name="Text Box 57"/>
              <p:cNvSpPr txBox="1">
                <a:spLocks noChangeArrowheads="1"/>
              </p:cNvSpPr>
              <p:nvPr/>
            </p:nvSpPr>
            <p:spPr bwMode="auto">
              <a:xfrm>
                <a:off x="4120" y="2005"/>
                <a:ext cx="262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Out</a:t>
                </a:r>
              </a:p>
            </p:txBody>
          </p:sp>
          <p:sp>
            <p:nvSpPr>
              <p:cNvPr id="918586" name="Text Box 58"/>
              <p:cNvSpPr txBox="1">
                <a:spLocks noChangeArrowheads="1"/>
              </p:cNvSpPr>
              <p:nvPr/>
            </p:nvSpPr>
            <p:spPr bwMode="auto">
              <a:xfrm>
                <a:off x="4047" y="2167"/>
                <a:ext cx="43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</a:pPr>
                <a:r>
                  <a:rPr lang="en-US" sz="1000" b="1">
                    <a:latin typeface="Tahoma" panose="020B0604030504040204" pitchFamily="34" charset="0"/>
                  </a:rPr>
                  <a:t>(5,</a:t>
                </a:r>
                <a:r>
                  <a:rPr lang="en-US" sz="1000" b="1">
                    <a:solidFill>
                      <a:schemeClr val="accent2"/>
                    </a:solidFill>
                    <a:latin typeface="Tahoma" panose="020B0604030504040204" pitchFamily="34" charset="0"/>
                  </a:rPr>
                  <a:t> Pop)</a:t>
                </a:r>
                <a:endParaRPr lang="en-US" sz="1000" b="1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918587" name="Group 59"/>
          <p:cNvGrpSpPr>
            <a:grpSpLocks/>
          </p:cNvGrpSpPr>
          <p:nvPr/>
        </p:nvGrpSpPr>
        <p:grpSpPr bwMode="auto">
          <a:xfrm>
            <a:off x="7234239" y="2992439"/>
            <a:ext cx="769937" cy="287337"/>
            <a:chOff x="4951" y="2176"/>
            <a:chExt cx="410" cy="181"/>
          </a:xfrm>
        </p:grpSpPr>
        <p:sp>
          <p:nvSpPr>
            <p:cNvPr id="918588" name="Rectangle 60"/>
            <p:cNvSpPr>
              <a:spLocks noChangeArrowheads="1"/>
            </p:cNvSpPr>
            <p:nvPr/>
          </p:nvSpPr>
          <p:spPr bwMode="auto">
            <a:xfrm>
              <a:off x="4951" y="2176"/>
              <a:ext cx="410" cy="181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8575">
              <a:solidFill>
                <a:srgbClr val="213E9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89" name="Text Box 61"/>
            <p:cNvSpPr txBox="1">
              <a:spLocks noChangeArrowheads="1"/>
            </p:cNvSpPr>
            <p:nvPr/>
          </p:nvSpPr>
          <p:spPr bwMode="auto">
            <a:xfrm>
              <a:off x="4993" y="2191"/>
              <a:ext cx="32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000" b="1">
                  <a:latin typeface="Tahoma" panose="020B0604030504040204" pitchFamily="34" charset="0"/>
                </a:rPr>
                <a:t>(2, </a:t>
              </a:r>
              <a:r>
                <a:rPr lang="en-US" sz="1000" b="1">
                  <a:solidFill>
                    <a:schemeClr val="accent2"/>
                  </a:solidFill>
                  <a:latin typeface="Tahoma" panose="020B0604030504040204" pitchFamily="34" charset="0"/>
                </a:rPr>
                <a:t>20</a:t>
              </a:r>
              <a:r>
                <a:rPr lang="en-US" sz="1000" b="1">
                  <a:latin typeface="Tahoma" panose="020B0604030504040204" pitchFamily="34" charset="0"/>
                </a:rPr>
                <a:t>)</a:t>
              </a:r>
            </a:p>
          </p:txBody>
        </p:sp>
      </p:grpSp>
      <p:grpSp>
        <p:nvGrpSpPr>
          <p:cNvPr id="918590" name="Group 62"/>
          <p:cNvGrpSpPr>
            <a:grpSpLocks/>
          </p:cNvGrpSpPr>
          <p:nvPr/>
        </p:nvGrpSpPr>
        <p:grpSpPr bwMode="auto">
          <a:xfrm>
            <a:off x="4665663" y="1741488"/>
            <a:ext cx="296862" cy="304800"/>
            <a:chOff x="1965" y="1186"/>
            <a:chExt cx="187" cy="192"/>
          </a:xfrm>
        </p:grpSpPr>
        <p:sp>
          <p:nvSpPr>
            <p:cNvPr id="918591" name="Rectangle 63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92" name="Text Box 64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918593" name="Group 65"/>
          <p:cNvGrpSpPr>
            <a:grpSpLocks/>
          </p:cNvGrpSpPr>
          <p:nvPr/>
        </p:nvGrpSpPr>
        <p:grpSpPr bwMode="auto">
          <a:xfrm>
            <a:off x="5370513" y="1741488"/>
            <a:ext cx="296862" cy="304800"/>
            <a:chOff x="1965" y="1186"/>
            <a:chExt cx="187" cy="192"/>
          </a:xfrm>
        </p:grpSpPr>
        <p:sp>
          <p:nvSpPr>
            <p:cNvPr id="918594" name="Rectangle 66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95" name="Text Box 67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918596" name="Group 68"/>
          <p:cNvGrpSpPr>
            <a:grpSpLocks/>
          </p:cNvGrpSpPr>
          <p:nvPr/>
        </p:nvGrpSpPr>
        <p:grpSpPr bwMode="auto">
          <a:xfrm>
            <a:off x="6561138" y="1741488"/>
            <a:ext cx="296862" cy="304800"/>
            <a:chOff x="1965" y="1186"/>
            <a:chExt cx="187" cy="192"/>
          </a:xfrm>
        </p:grpSpPr>
        <p:sp>
          <p:nvSpPr>
            <p:cNvPr id="918597" name="Rectangle 69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98" name="Text Box 70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918599" name="Group 71"/>
          <p:cNvGrpSpPr>
            <a:grpSpLocks/>
          </p:cNvGrpSpPr>
          <p:nvPr/>
        </p:nvGrpSpPr>
        <p:grpSpPr bwMode="auto">
          <a:xfrm>
            <a:off x="7265988" y="1741488"/>
            <a:ext cx="296862" cy="304800"/>
            <a:chOff x="1965" y="1186"/>
            <a:chExt cx="187" cy="192"/>
          </a:xfrm>
        </p:grpSpPr>
        <p:sp>
          <p:nvSpPr>
            <p:cNvPr id="918600" name="Rectangle 72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601" name="Text Box 73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918602" name="Group 74"/>
          <p:cNvGrpSpPr>
            <a:grpSpLocks/>
          </p:cNvGrpSpPr>
          <p:nvPr/>
        </p:nvGrpSpPr>
        <p:grpSpPr bwMode="auto">
          <a:xfrm>
            <a:off x="8456613" y="1741488"/>
            <a:ext cx="296862" cy="304800"/>
            <a:chOff x="1965" y="1186"/>
            <a:chExt cx="187" cy="192"/>
          </a:xfrm>
        </p:grpSpPr>
        <p:sp>
          <p:nvSpPr>
            <p:cNvPr id="918603" name="Rectangle 75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604" name="Text Box 76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918605" name="Group 77"/>
          <p:cNvGrpSpPr>
            <a:grpSpLocks/>
          </p:cNvGrpSpPr>
          <p:nvPr/>
        </p:nvGrpSpPr>
        <p:grpSpPr bwMode="auto">
          <a:xfrm>
            <a:off x="3503613" y="1741488"/>
            <a:ext cx="296862" cy="304800"/>
            <a:chOff x="1965" y="1186"/>
            <a:chExt cx="187" cy="192"/>
          </a:xfrm>
        </p:grpSpPr>
        <p:sp>
          <p:nvSpPr>
            <p:cNvPr id="918606" name="Rectangle 78"/>
            <p:cNvSpPr>
              <a:spLocks noChangeArrowheads="1"/>
            </p:cNvSpPr>
            <p:nvPr/>
          </p:nvSpPr>
          <p:spPr bwMode="auto">
            <a:xfrm>
              <a:off x="1966" y="1212"/>
              <a:ext cx="184" cy="1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607" name="Text Box 79"/>
            <p:cNvSpPr txBox="1">
              <a:spLocks noChangeArrowheads="1"/>
            </p:cNvSpPr>
            <p:nvPr/>
          </p:nvSpPr>
          <p:spPr bwMode="auto">
            <a:xfrm>
              <a:off x="1965" y="118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918608" name="Text Box 80"/>
          <p:cNvSpPr txBox="1">
            <a:spLocks noChangeArrowheads="1"/>
          </p:cNvSpPr>
          <p:nvPr/>
        </p:nvSpPr>
        <p:spPr bwMode="auto">
          <a:xfrm>
            <a:off x="6419022" y="992188"/>
            <a:ext cx="12875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Penultimate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LSR</a:t>
            </a:r>
          </a:p>
        </p:txBody>
      </p:sp>
    </p:spTree>
    <p:extLst>
      <p:ext uri="{BB962C8B-B14F-4D97-AF65-F5344CB8AC3E}">
        <p14:creationId xmlns:p14="http://schemas.microsoft.com/office/powerpoint/2010/main" val="7703953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Other Message Extensions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PathTear</a:t>
            </a:r>
            <a:r>
              <a:rPr lang="en-US" dirty="0"/>
              <a:t> Messages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Remove path states as well as dependent reservation states along a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Initiated by a sender application or by a router when its path state times out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Follow the same path as path messages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ResvTear</a:t>
            </a:r>
            <a:r>
              <a:rPr lang="en-US" dirty="0"/>
              <a:t> Messages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Remove reservation states along a path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Initiated by a receiver application or by a router when its reservation state times out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Follow the same path as reservation messages</a:t>
            </a:r>
          </a:p>
        </p:txBody>
      </p:sp>
    </p:spTree>
    <p:extLst>
      <p:ext uri="{BB962C8B-B14F-4D97-AF65-F5344CB8AC3E}">
        <p14:creationId xmlns:p14="http://schemas.microsoft.com/office/powerpoint/2010/main" val="1870151090"/>
      </p:ext>
    </p:extLst>
  </p:cSld>
  <p:clrMapOvr>
    <a:masterClrMapping/>
  </p:clrMapOvr>
  <p:transition spd="med">
    <p:zoom dir="in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Other Message Extensions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PathErr</a:t>
            </a:r>
            <a:r>
              <a:rPr lang="en-US" dirty="0"/>
              <a:t> Messages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In case of path errors, due to parameter problems in a path message, the router sends a unicast </a:t>
            </a:r>
            <a:r>
              <a:rPr lang="en-US" sz="2000" dirty="0" err="1"/>
              <a:t>PathErr</a:t>
            </a:r>
            <a:r>
              <a:rPr lang="en-US" sz="2000" dirty="0"/>
              <a:t> message to the sender that issued the Path message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ResvErr</a:t>
            </a:r>
            <a:r>
              <a:rPr lang="en-US" dirty="0"/>
              <a:t> Messages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When a reservation request fails, a </a:t>
            </a:r>
            <a:r>
              <a:rPr lang="en-US" sz="2000" dirty="0" err="1"/>
              <a:t>ResvErr</a:t>
            </a:r>
            <a:r>
              <a:rPr lang="en-US" sz="2000" dirty="0"/>
              <a:t> message is delivered to all the receivers involved</a:t>
            </a:r>
          </a:p>
        </p:txBody>
      </p:sp>
    </p:spTree>
    <p:extLst>
      <p:ext uri="{BB962C8B-B14F-4D97-AF65-F5344CB8AC3E}">
        <p14:creationId xmlns:p14="http://schemas.microsoft.com/office/powerpoint/2010/main" val="2814434097"/>
      </p:ext>
    </p:extLst>
  </p:cSld>
  <p:clrMapOvr>
    <a:masterClrMapping/>
  </p:clrMapOvr>
  <p:transition spd="med">
    <p:zoom dir="in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9844"/>
            <a:ext cx="10515600" cy="91995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rgbClr val="7030A0"/>
                </a:solidFill>
                <a:latin typeface="+mn-lt"/>
              </a:rPr>
              <a:t>PathTear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200" dirty="0" err="1">
                <a:solidFill>
                  <a:srgbClr val="7030A0"/>
                </a:solidFill>
                <a:latin typeface="+mn-lt"/>
              </a:rPr>
              <a:t>ResvTear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> Message Flow</a:t>
            </a:r>
          </a:p>
        </p:txBody>
      </p:sp>
      <p:grpSp>
        <p:nvGrpSpPr>
          <p:cNvPr id="921603" name="Group 3"/>
          <p:cNvGrpSpPr>
            <a:grpSpLocks/>
          </p:cNvGrpSpPr>
          <p:nvPr/>
        </p:nvGrpSpPr>
        <p:grpSpPr bwMode="auto">
          <a:xfrm>
            <a:off x="3535363" y="1301750"/>
            <a:ext cx="5111750" cy="495300"/>
            <a:chOff x="1267" y="820"/>
            <a:chExt cx="3220" cy="312"/>
          </a:xfrm>
        </p:grpSpPr>
        <p:sp>
          <p:nvSpPr>
            <p:cNvPr id="921604" name="Line 4"/>
            <p:cNvSpPr>
              <a:spLocks noChangeShapeType="1"/>
            </p:cNvSpPr>
            <p:nvPr/>
          </p:nvSpPr>
          <p:spPr bwMode="auto">
            <a:xfrm>
              <a:off x="1267" y="1108"/>
              <a:ext cx="81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05" name="Line 5"/>
            <p:cNvSpPr>
              <a:spLocks noChangeShapeType="1"/>
            </p:cNvSpPr>
            <p:nvPr/>
          </p:nvSpPr>
          <p:spPr bwMode="auto">
            <a:xfrm>
              <a:off x="3663" y="1132"/>
              <a:ext cx="824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06" name="Text Box 6"/>
            <p:cNvSpPr txBox="1">
              <a:spLocks noChangeArrowheads="1"/>
            </p:cNvSpPr>
            <p:nvPr/>
          </p:nvSpPr>
          <p:spPr bwMode="auto">
            <a:xfrm>
              <a:off x="3651" y="820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PathTear</a:t>
              </a:r>
            </a:p>
          </p:txBody>
        </p:sp>
        <p:sp>
          <p:nvSpPr>
            <p:cNvPr id="921607" name="Text Box 7"/>
            <p:cNvSpPr txBox="1">
              <a:spLocks noChangeArrowheads="1"/>
            </p:cNvSpPr>
            <p:nvPr/>
          </p:nvSpPr>
          <p:spPr bwMode="auto">
            <a:xfrm>
              <a:off x="1344" y="820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ResvTear</a:t>
              </a:r>
            </a:p>
          </p:txBody>
        </p:sp>
      </p:grpSp>
      <p:grpSp>
        <p:nvGrpSpPr>
          <p:cNvPr id="921608" name="Group 8"/>
          <p:cNvGrpSpPr>
            <a:grpSpLocks/>
          </p:cNvGrpSpPr>
          <p:nvPr/>
        </p:nvGrpSpPr>
        <p:grpSpPr bwMode="auto">
          <a:xfrm>
            <a:off x="2847975" y="1219200"/>
            <a:ext cx="6464300" cy="2063750"/>
            <a:chOff x="834" y="768"/>
            <a:chExt cx="4072" cy="1300"/>
          </a:xfrm>
        </p:grpSpPr>
        <p:sp>
          <p:nvSpPr>
            <p:cNvPr id="921609" name="Text Box 9"/>
            <p:cNvSpPr txBox="1">
              <a:spLocks noChangeArrowheads="1"/>
            </p:cNvSpPr>
            <p:nvPr/>
          </p:nvSpPr>
          <p:spPr bwMode="auto">
            <a:xfrm>
              <a:off x="1004" y="149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R1</a:t>
              </a:r>
            </a:p>
          </p:txBody>
        </p:sp>
        <p:sp>
          <p:nvSpPr>
            <p:cNvPr id="921610" name="Line 10"/>
            <p:cNvSpPr>
              <a:spLocks noChangeShapeType="1"/>
            </p:cNvSpPr>
            <p:nvPr/>
          </p:nvSpPr>
          <p:spPr bwMode="auto">
            <a:xfrm>
              <a:off x="1162" y="1364"/>
              <a:ext cx="3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1611" name="Picture 11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" y="1201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612" name="Picture 12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" y="1201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1613" name="Text Box 13"/>
            <p:cNvSpPr txBox="1">
              <a:spLocks noChangeArrowheads="1"/>
            </p:cNvSpPr>
            <p:nvPr/>
          </p:nvSpPr>
          <p:spPr bwMode="auto">
            <a:xfrm>
              <a:off x="2162" y="149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R4</a:t>
              </a:r>
            </a:p>
          </p:txBody>
        </p:sp>
        <p:sp>
          <p:nvSpPr>
            <p:cNvPr id="921614" name="Text Box 14"/>
            <p:cNvSpPr txBox="1">
              <a:spLocks noChangeArrowheads="1"/>
            </p:cNvSpPr>
            <p:nvPr/>
          </p:nvSpPr>
          <p:spPr bwMode="auto">
            <a:xfrm>
              <a:off x="3346" y="149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R8</a:t>
              </a:r>
            </a:p>
          </p:txBody>
        </p:sp>
        <p:sp>
          <p:nvSpPr>
            <p:cNvPr id="921615" name="Text Box 15"/>
            <p:cNvSpPr txBox="1">
              <a:spLocks noChangeArrowheads="1"/>
            </p:cNvSpPr>
            <p:nvPr/>
          </p:nvSpPr>
          <p:spPr bwMode="auto">
            <a:xfrm>
              <a:off x="4532" y="1492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R9</a:t>
              </a:r>
            </a:p>
          </p:txBody>
        </p:sp>
        <p:sp>
          <p:nvSpPr>
            <p:cNvPr id="921616" name="Text Box 16"/>
            <p:cNvSpPr txBox="1">
              <a:spLocks noChangeArrowheads="1"/>
            </p:cNvSpPr>
            <p:nvPr/>
          </p:nvSpPr>
          <p:spPr bwMode="auto">
            <a:xfrm>
              <a:off x="834" y="768"/>
              <a:ext cx="5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Ingress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sp>
          <p:nvSpPr>
            <p:cNvPr id="921617" name="Text Box 17"/>
            <p:cNvSpPr txBox="1">
              <a:spLocks noChangeArrowheads="1"/>
            </p:cNvSpPr>
            <p:nvPr/>
          </p:nvSpPr>
          <p:spPr bwMode="auto">
            <a:xfrm>
              <a:off x="4415" y="768"/>
              <a:ext cx="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pic>
          <p:nvPicPr>
            <p:cNvPr id="921618" name="Picture 18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" y="1187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619" name="Picture 19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188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1620" name="Line 20"/>
            <p:cNvSpPr>
              <a:spLocks noChangeShapeType="1"/>
            </p:cNvSpPr>
            <p:nvPr/>
          </p:nvSpPr>
          <p:spPr bwMode="auto">
            <a:xfrm>
              <a:off x="1104" y="1732"/>
              <a:ext cx="350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21" name="Text Box 21"/>
            <p:cNvSpPr txBox="1">
              <a:spLocks noChangeArrowheads="1"/>
            </p:cNvSpPr>
            <p:nvPr/>
          </p:nvSpPr>
          <p:spPr bwMode="auto">
            <a:xfrm>
              <a:off x="2160" y="1780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Established LSP</a:t>
              </a:r>
            </a:p>
          </p:txBody>
        </p:sp>
      </p:grpSp>
      <p:grpSp>
        <p:nvGrpSpPr>
          <p:cNvPr id="921622" name="Group 22"/>
          <p:cNvGrpSpPr>
            <a:grpSpLocks/>
          </p:cNvGrpSpPr>
          <p:nvPr/>
        </p:nvGrpSpPr>
        <p:grpSpPr bwMode="auto">
          <a:xfrm>
            <a:off x="5867400" y="1981200"/>
            <a:ext cx="381000" cy="381000"/>
            <a:chOff x="2736" y="1248"/>
            <a:chExt cx="240" cy="240"/>
          </a:xfrm>
        </p:grpSpPr>
        <p:sp>
          <p:nvSpPr>
            <p:cNvPr id="921623" name="Line 23"/>
            <p:cNvSpPr>
              <a:spLocks noChangeShapeType="1"/>
            </p:cNvSpPr>
            <p:nvPr/>
          </p:nvSpPr>
          <p:spPr bwMode="auto">
            <a:xfrm>
              <a:off x="2736" y="1248"/>
              <a:ext cx="24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24" name="Line 24"/>
            <p:cNvSpPr>
              <a:spLocks noChangeShapeType="1"/>
            </p:cNvSpPr>
            <p:nvPr/>
          </p:nvSpPr>
          <p:spPr bwMode="auto">
            <a:xfrm flipH="1">
              <a:off x="2736" y="1248"/>
              <a:ext cx="24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25" name="Group 25"/>
          <p:cNvGrpSpPr>
            <a:grpSpLocks/>
          </p:cNvGrpSpPr>
          <p:nvPr/>
        </p:nvGrpSpPr>
        <p:grpSpPr bwMode="auto">
          <a:xfrm>
            <a:off x="2816225" y="3879850"/>
            <a:ext cx="6464300" cy="1454150"/>
            <a:chOff x="814" y="2444"/>
            <a:chExt cx="4072" cy="916"/>
          </a:xfrm>
        </p:grpSpPr>
        <p:sp>
          <p:nvSpPr>
            <p:cNvPr id="921626" name="Text Box 26"/>
            <p:cNvSpPr txBox="1">
              <a:spLocks noChangeArrowheads="1"/>
            </p:cNvSpPr>
            <p:nvPr/>
          </p:nvSpPr>
          <p:spPr bwMode="auto">
            <a:xfrm>
              <a:off x="984" y="3168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R1</a:t>
              </a:r>
            </a:p>
          </p:txBody>
        </p:sp>
        <p:sp>
          <p:nvSpPr>
            <p:cNvPr id="921627" name="Line 27"/>
            <p:cNvSpPr>
              <a:spLocks noChangeShapeType="1"/>
            </p:cNvSpPr>
            <p:nvPr/>
          </p:nvSpPr>
          <p:spPr bwMode="auto">
            <a:xfrm>
              <a:off x="1142" y="3040"/>
              <a:ext cx="3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1628" name="Picture 28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" y="2877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629" name="Picture 29" descr="icon_c_m40_pp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" y="2877"/>
              <a:ext cx="322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1630" name="Text Box 30"/>
            <p:cNvSpPr txBox="1">
              <a:spLocks noChangeArrowheads="1"/>
            </p:cNvSpPr>
            <p:nvPr/>
          </p:nvSpPr>
          <p:spPr bwMode="auto">
            <a:xfrm>
              <a:off x="2142" y="3168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R4</a:t>
              </a:r>
            </a:p>
          </p:txBody>
        </p:sp>
        <p:sp>
          <p:nvSpPr>
            <p:cNvPr id="921631" name="Text Box 31"/>
            <p:cNvSpPr txBox="1">
              <a:spLocks noChangeArrowheads="1"/>
            </p:cNvSpPr>
            <p:nvPr/>
          </p:nvSpPr>
          <p:spPr bwMode="auto">
            <a:xfrm>
              <a:off x="3326" y="3168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R8</a:t>
              </a:r>
            </a:p>
          </p:txBody>
        </p:sp>
        <p:sp>
          <p:nvSpPr>
            <p:cNvPr id="921632" name="Text Box 32"/>
            <p:cNvSpPr txBox="1">
              <a:spLocks noChangeArrowheads="1"/>
            </p:cNvSpPr>
            <p:nvPr/>
          </p:nvSpPr>
          <p:spPr bwMode="auto">
            <a:xfrm>
              <a:off x="4512" y="3168"/>
              <a:ext cx="2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latin typeface="Tahoma" panose="020B0604030504040204" pitchFamily="34" charset="0"/>
                </a:rPr>
                <a:t>R9</a:t>
              </a:r>
            </a:p>
          </p:txBody>
        </p:sp>
        <p:sp>
          <p:nvSpPr>
            <p:cNvPr id="921633" name="Text Box 33"/>
            <p:cNvSpPr txBox="1">
              <a:spLocks noChangeArrowheads="1"/>
            </p:cNvSpPr>
            <p:nvPr/>
          </p:nvSpPr>
          <p:spPr bwMode="auto">
            <a:xfrm>
              <a:off x="814" y="2444"/>
              <a:ext cx="5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Ingress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sp>
          <p:nvSpPr>
            <p:cNvPr id="921634" name="Text Box 34"/>
            <p:cNvSpPr txBox="1">
              <a:spLocks noChangeArrowheads="1"/>
            </p:cNvSpPr>
            <p:nvPr/>
          </p:nvSpPr>
          <p:spPr bwMode="auto">
            <a:xfrm>
              <a:off x="4395" y="2444"/>
              <a:ext cx="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Egress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LSR</a:t>
              </a:r>
            </a:p>
          </p:txBody>
        </p:sp>
        <p:pic>
          <p:nvPicPr>
            <p:cNvPr id="921635" name="Picture 35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" y="2863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636" name="Picture 36" descr="10c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" y="2864"/>
              <a:ext cx="347" cy="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1637" name="Group 37"/>
          <p:cNvGrpSpPr>
            <a:grpSpLocks/>
          </p:cNvGrpSpPr>
          <p:nvPr/>
        </p:nvGrpSpPr>
        <p:grpSpPr bwMode="auto">
          <a:xfrm>
            <a:off x="3505200" y="4076700"/>
            <a:ext cx="1365250" cy="457200"/>
            <a:chOff x="1248" y="2568"/>
            <a:chExt cx="860" cy="288"/>
          </a:xfrm>
        </p:grpSpPr>
        <p:sp>
          <p:nvSpPr>
            <p:cNvPr id="921638" name="Line 38"/>
            <p:cNvSpPr>
              <a:spLocks noChangeShapeType="1"/>
            </p:cNvSpPr>
            <p:nvPr/>
          </p:nvSpPr>
          <p:spPr bwMode="auto">
            <a:xfrm>
              <a:off x="1292" y="2856"/>
              <a:ext cx="81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/>
              <a:tailEnd type="triangle" w="med" len="med"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39" name="Text Box 39"/>
            <p:cNvSpPr txBox="1">
              <a:spLocks noChangeArrowheads="1"/>
            </p:cNvSpPr>
            <p:nvPr/>
          </p:nvSpPr>
          <p:spPr bwMode="auto">
            <a:xfrm>
              <a:off x="1248" y="256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</a:t>
              </a:r>
            </a:p>
          </p:txBody>
        </p:sp>
      </p:grpSp>
      <p:grpSp>
        <p:nvGrpSpPr>
          <p:cNvPr id="921640" name="Group 40"/>
          <p:cNvGrpSpPr>
            <a:grpSpLocks/>
          </p:cNvGrpSpPr>
          <p:nvPr/>
        </p:nvGrpSpPr>
        <p:grpSpPr bwMode="auto">
          <a:xfrm>
            <a:off x="3581400" y="5029200"/>
            <a:ext cx="1308100" cy="457200"/>
            <a:chOff x="1296" y="3168"/>
            <a:chExt cx="824" cy="288"/>
          </a:xfrm>
        </p:grpSpPr>
        <p:sp>
          <p:nvSpPr>
            <p:cNvPr id="921641" name="Line 41"/>
            <p:cNvSpPr>
              <a:spLocks noChangeShapeType="1"/>
            </p:cNvSpPr>
            <p:nvPr/>
          </p:nvSpPr>
          <p:spPr bwMode="auto">
            <a:xfrm>
              <a:off x="1296" y="3168"/>
              <a:ext cx="824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 type="triangle" w="med" len="med"/>
              <a:tailEnd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42" name="Text Box 42"/>
            <p:cNvSpPr txBox="1">
              <a:spLocks noChangeArrowheads="1"/>
            </p:cNvSpPr>
            <p:nvPr/>
          </p:nvSpPr>
          <p:spPr bwMode="auto">
            <a:xfrm>
              <a:off x="1299" y="316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PathErr</a:t>
              </a:r>
            </a:p>
          </p:txBody>
        </p:sp>
      </p:grpSp>
      <p:grpSp>
        <p:nvGrpSpPr>
          <p:cNvPr id="921643" name="Group 43"/>
          <p:cNvGrpSpPr>
            <a:grpSpLocks/>
          </p:cNvGrpSpPr>
          <p:nvPr/>
        </p:nvGrpSpPr>
        <p:grpSpPr bwMode="auto">
          <a:xfrm>
            <a:off x="7226300" y="4076700"/>
            <a:ext cx="1365250" cy="457200"/>
            <a:chOff x="3592" y="2568"/>
            <a:chExt cx="860" cy="288"/>
          </a:xfrm>
        </p:grpSpPr>
        <p:sp>
          <p:nvSpPr>
            <p:cNvPr id="921644" name="Line 44"/>
            <p:cNvSpPr>
              <a:spLocks noChangeShapeType="1"/>
            </p:cNvSpPr>
            <p:nvPr/>
          </p:nvSpPr>
          <p:spPr bwMode="auto">
            <a:xfrm>
              <a:off x="3636" y="2856"/>
              <a:ext cx="816" cy="0"/>
            </a:xfrm>
            <a:prstGeom prst="line">
              <a:avLst/>
            </a:prstGeom>
            <a:noFill/>
            <a:ln w="57150">
              <a:solidFill>
                <a:srgbClr val="0C479D"/>
              </a:solidFill>
              <a:prstDash val="sysDot"/>
              <a:round/>
              <a:headEnd type="triangle" w="med" len="med"/>
              <a:tailEnd/>
            </a:ln>
            <a:effectLst>
              <a:outerShdw dist="17961" dir="2700000" algn="ctr" rotWithShape="0">
                <a:schemeClr val="folHlink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45" name="Text Box 45"/>
            <p:cNvSpPr txBox="1">
              <a:spLocks noChangeArrowheads="1"/>
            </p:cNvSpPr>
            <p:nvPr/>
          </p:nvSpPr>
          <p:spPr bwMode="auto">
            <a:xfrm>
              <a:off x="3592" y="256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</a:t>
              </a:r>
            </a:p>
          </p:txBody>
        </p:sp>
      </p:grpSp>
      <p:grpSp>
        <p:nvGrpSpPr>
          <p:cNvPr id="921646" name="Group 46"/>
          <p:cNvGrpSpPr>
            <a:grpSpLocks/>
          </p:cNvGrpSpPr>
          <p:nvPr/>
        </p:nvGrpSpPr>
        <p:grpSpPr bwMode="auto">
          <a:xfrm>
            <a:off x="7302500" y="5029200"/>
            <a:ext cx="1308100" cy="457200"/>
            <a:chOff x="3640" y="3168"/>
            <a:chExt cx="824" cy="288"/>
          </a:xfrm>
        </p:grpSpPr>
        <p:sp>
          <p:nvSpPr>
            <p:cNvPr id="921647" name="Line 47"/>
            <p:cNvSpPr>
              <a:spLocks noChangeShapeType="1"/>
            </p:cNvSpPr>
            <p:nvPr/>
          </p:nvSpPr>
          <p:spPr bwMode="auto">
            <a:xfrm>
              <a:off x="3640" y="3168"/>
              <a:ext cx="824" cy="0"/>
            </a:xfrm>
            <a:prstGeom prst="line">
              <a:avLst/>
            </a:prstGeom>
            <a:noFill/>
            <a:ln w="57150">
              <a:solidFill>
                <a:srgbClr val="2647A4"/>
              </a:solidFill>
              <a:prstDash val="dash"/>
              <a:round/>
              <a:headEnd/>
              <a:tailEnd type="triangle" w="med" len="med"/>
            </a:ln>
            <a:effectLst>
              <a:outerShdw dist="17961" dir="2700000" algn="ctr" rotWithShape="0">
                <a:srgbClr val="33CCF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48" name="Text Box 48"/>
            <p:cNvSpPr txBox="1">
              <a:spLocks noChangeArrowheads="1"/>
            </p:cNvSpPr>
            <p:nvPr/>
          </p:nvSpPr>
          <p:spPr bwMode="auto">
            <a:xfrm>
              <a:off x="3643" y="316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2647A4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3CCF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 b="1">
                  <a:solidFill>
                    <a:srgbClr val="0C479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ResvErr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45548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MPLS versus Frame Relay</a:t>
            </a:r>
          </a:p>
        </p:txBody>
      </p:sp>
    </p:spTree>
    <p:extLst>
      <p:ext uri="{BB962C8B-B14F-4D97-AF65-F5344CB8AC3E}">
        <p14:creationId xmlns:p14="http://schemas.microsoft.com/office/powerpoint/2010/main" val="23943392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Agenda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121920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325563"/>
            <a:ext cx="95807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Why MPLS?</a:t>
            </a:r>
          </a:p>
          <a:p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MPLS Architecture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LDP operation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Traffic Engineering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Convergence</a:t>
            </a:r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MPLS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50305533"/>
      </p:ext>
    </p:extLst>
  </p:cSld>
  <p:clrMapOvr>
    <a:masterClrMapping/>
  </p:clrMapOvr>
  <p:transition spd="med">
    <p:zoom dir="in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930" name="Picture 2" descr="020G_50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7839" y="1371601"/>
            <a:ext cx="8696325" cy="38703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29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Steady State Description</a:t>
            </a:r>
          </a:p>
        </p:txBody>
      </p:sp>
      <p:sp>
        <p:nvSpPr>
          <p:cNvPr id="8929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638799"/>
            <a:ext cx="12192000" cy="10213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the LSRs have exchanged the labels, LIB, LFIB, and FIB data structures are completely populated.</a:t>
            </a:r>
          </a:p>
        </p:txBody>
      </p:sp>
    </p:spTree>
    <p:extLst>
      <p:ext uri="{BB962C8B-B14F-4D97-AF65-F5344CB8AC3E}">
        <p14:creationId xmlns:p14="http://schemas.microsoft.com/office/powerpoint/2010/main" val="2529299560"/>
      </p:ext>
    </p:extLst>
  </p:cSld>
  <p:clrMapOvr>
    <a:masterClrMapping/>
  </p:clrMapOvr>
  <p:transition spd="med">
    <p:zoom dir="in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954" name="Picture 2" descr="020G_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452564"/>
            <a:ext cx="88296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39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Link Failure Actions</a:t>
            </a:r>
          </a:p>
        </p:txBody>
      </p:sp>
      <p:sp>
        <p:nvSpPr>
          <p:cNvPr id="8939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" y="5507040"/>
            <a:ext cx="12191999" cy="122547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dirty="0"/>
              <a:t>Routing protocol neighbors and LDP neighbors are lost after a link failure.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dirty="0"/>
              <a:t>Entries are removed from various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313888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978" name="Picture 2" descr="020G_5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7839" y="1447801"/>
            <a:ext cx="8696325" cy="38703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49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Routing Protocol Convergence</a:t>
            </a:r>
          </a:p>
        </p:txBody>
      </p:sp>
      <p:sp>
        <p:nvSpPr>
          <p:cNvPr id="89498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" y="5667376"/>
            <a:ext cx="11723427" cy="119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Routing protocols rebuild the IP routing table and the IP forwarding table.</a:t>
            </a:r>
          </a:p>
        </p:txBody>
      </p:sp>
    </p:spTree>
    <p:extLst>
      <p:ext uri="{BB962C8B-B14F-4D97-AF65-F5344CB8AC3E}">
        <p14:creationId xmlns:p14="http://schemas.microsoft.com/office/powerpoint/2010/main" val="3387504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02" name="Picture 2" descr="020G_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452564"/>
            <a:ext cx="88296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60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MPLS Convergence</a:t>
            </a:r>
          </a:p>
        </p:txBody>
      </p:sp>
      <p:sp>
        <p:nvSpPr>
          <p:cNvPr id="8960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554664"/>
            <a:ext cx="12191999" cy="9985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LFIB and labeling information in the FIB are rebuilt immediately after the routing protocol convergence, based on labels stored in the LIB.</a:t>
            </a:r>
          </a:p>
        </p:txBody>
      </p:sp>
    </p:spTree>
    <p:extLst>
      <p:ext uri="{BB962C8B-B14F-4D97-AF65-F5344CB8AC3E}">
        <p14:creationId xmlns:p14="http://schemas.microsoft.com/office/powerpoint/2010/main" val="1351326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740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MPLS Convergence After a Link Failure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97064"/>
            <a:ext cx="12192000" cy="3800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convergence in frame-mode MPLS does not affect the overall convergence 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convergence occurs immediately after the routing protocol convergence, based on labels already stored in the LIB.</a:t>
            </a:r>
          </a:p>
        </p:txBody>
      </p:sp>
    </p:spTree>
    <p:extLst>
      <p:ext uri="{BB962C8B-B14F-4D97-AF65-F5344CB8AC3E}">
        <p14:creationId xmlns:p14="http://schemas.microsoft.com/office/powerpoint/2010/main" val="536536917"/>
      </p:ext>
    </p:extLst>
  </p:cSld>
  <p:clrMapOvr>
    <a:masterClrMapping/>
  </p:clrMapOvr>
  <p:transition spd="med">
    <p:zoom dir="in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050" name="Picture 2" descr="020G_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465264"/>
            <a:ext cx="88296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0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Link Recovery Actions</a:t>
            </a:r>
          </a:p>
        </p:txBody>
      </p:sp>
      <p:sp>
        <p:nvSpPr>
          <p:cNvPr id="8980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2831" y="5554664"/>
            <a:ext cx="10237196" cy="1227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Routing protocol neighbors are discovered after link recovery.</a:t>
            </a:r>
          </a:p>
        </p:txBody>
      </p:sp>
    </p:spTree>
    <p:extLst>
      <p:ext uri="{BB962C8B-B14F-4D97-AF65-F5344CB8AC3E}">
        <p14:creationId xmlns:p14="http://schemas.microsoft.com/office/powerpoint/2010/main" val="3127853583"/>
      </p:ext>
    </p:extLst>
  </p:cSld>
  <p:clrMapOvr>
    <a:masterClrMapping/>
  </p:clrMapOvr>
  <p:transition spd="med">
    <p:zoom dir="in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9074" name="Picture 2" descr="020G_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465264"/>
            <a:ext cx="88296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907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Link Recovery Actions &amp; IP Routing Convergence</a:t>
            </a:r>
          </a:p>
        </p:txBody>
      </p:sp>
      <p:sp>
        <p:nvSpPr>
          <p:cNvPr id="89907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715000"/>
            <a:ext cx="10179050" cy="909638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IP routing protocols rebuild the IP routing table.</a:t>
            </a:r>
          </a:p>
        </p:txBody>
      </p:sp>
    </p:spTree>
    <p:extLst>
      <p:ext uri="{BB962C8B-B14F-4D97-AF65-F5344CB8AC3E}">
        <p14:creationId xmlns:p14="http://schemas.microsoft.com/office/powerpoint/2010/main" val="2225626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020G_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465264"/>
            <a:ext cx="8829675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0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1" y="1397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Link Recovery Actions &amp; IP Routing Convergence</a:t>
            </a:r>
            <a:endParaRPr lang="en-US" sz="3200" dirty="0">
              <a:latin typeface="+mn-lt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" y="5605465"/>
            <a:ext cx="12192000" cy="1112837"/>
          </a:xfrm>
          <a:noFill/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IP routing protocols rebuild the IP routing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FIB and the LFIB are also rebuilt, but the label information might be lacking.</a:t>
            </a:r>
          </a:p>
        </p:txBody>
      </p:sp>
    </p:spTree>
    <p:extLst>
      <p:ext uri="{BB962C8B-B14F-4D97-AF65-F5344CB8AC3E}">
        <p14:creationId xmlns:p14="http://schemas.microsoft.com/office/powerpoint/2010/main" val="19405577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Link Recovery Actions &amp; MPLS Convergence 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0674"/>
            <a:ext cx="11928143" cy="5267325"/>
          </a:xfrm>
        </p:spPr>
        <p:txBody>
          <a:bodyPr>
            <a:noAutofit/>
          </a:bodyPr>
          <a:lstStyle/>
          <a:p>
            <a:pPr marL="571500" lvl="1" indent="-457200" defTabSz="8143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Routing protocol convergence optimizes the forwarding path after a link recovery.</a:t>
            </a:r>
          </a:p>
          <a:p>
            <a:pPr marL="571500" lvl="1" indent="-457200" defTabSz="8143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The LIB might not contain the label from the new next hop by the time the IGP convergence is complete.</a:t>
            </a:r>
          </a:p>
          <a:p>
            <a:pPr marL="571500" lvl="1" indent="-457200" defTabSz="8143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End-to-end MPLS connectivity might be intermittently broken after link recovery.</a:t>
            </a:r>
          </a:p>
          <a:p>
            <a:pPr marL="571500" lvl="1" indent="-457200" defTabSz="8143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Use MPLS Traffic Engineering for make-before-break recovery.</a:t>
            </a:r>
          </a:p>
          <a:p>
            <a:pPr marL="571500" lvl="1" indent="-457200" defTabSz="8143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FRR, Link Protection, Node protection</a:t>
            </a:r>
          </a:p>
        </p:txBody>
      </p:sp>
    </p:spTree>
    <p:extLst>
      <p:ext uri="{BB962C8B-B14F-4D97-AF65-F5344CB8AC3E}">
        <p14:creationId xmlns:p14="http://schemas.microsoft.com/office/powerpoint/2010/main" val="2685634724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MPLS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Header</a:t>
            </a:r>
          </a:p>
        </p:txBody>
      </p:sp>
      <p:pic>
        <p:nvPicPr>
          <p:cNvPr id="6" name="Picture 4" descr="020G_2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33" y="4143033"/>
            <a:ext cx="8250237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020G_1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33" y="5333356"/>
            <a:ext cx="8316913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3" descr="020G_2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33" y="2474774"/>
            <a:ext cx="8250237" cy="14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+mn-lt"/>
              </a:rPr>
              <a:t>MPLS Applications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MPLS VPN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Layer 2 VPN (</a:t>
            </a:r>
            <a:r>
              <a:rPr lang="en-US" dirty="0" err="1"/>
              <a:t>AToM</a:t>
            </a:r>
            <a:r>
              <a:rPr lang="en-US" dirty="0"/>
              <a:t>, VPLS)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Layer 3 VPN (VRF, Non-unique IP space)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BGP </a:t>
            </a:r>
            <a:r>
              <a:rPr lang="en-US" dirty="0"/>
              <a:t>free core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QoS</a:t>
            </a:r>
            <a:r>
              <a:rPr lang="en-US" dirty="0"/>
              <a:t> Guarantee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98374"/>
      </p:ext>
    </p:extLst>
  </p:cSld>
  <p:clrMapOvr>
    <a:masterClrMapping/>
  </p:clrMapOvr>
  <p:transition spd="med">
    <p:zoom dir="in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138237"/>
            <a:ext cx="7191375" cy="458152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199" y="1"/>
            <a:ext cx="10515600" cy="8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7030A0"/>
                </a:solidFill>
                <a:latin typeface="+mn-lt"/>
              </a:rPr>
              <a:t>MPLS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1099622"/>
      </p:ext>
    </p:extLst>
  </p:cSld>
  <p:clrMapOvr>
    <a:masterClrMapping/>
  </p:clrMapOvr>
  <p:transition spd="med"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147762"/>
            <a:ext cx="7153275" cy="4562475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65126"/>
            <a:ext cx="10515600" cy="4673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7030A0"/>
                </a:solidFill>
                <a:latin typeface="+mn-lt"/>
              </a:rPr>
              <a:t>MPLS </a:t>
            </a:r>
            <a:r>
              <a:rPr lang="en-US" sz="3500" dirty="0">
                <a:solidFill>
                  <a:srgbClr val="7030A0"/>
                </a:solidFill>
                <a:latin typeface="+mn-lt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94807855"/>
      </p:ext>
    </p:extLst>
  </p:cSld>
  <p:clrMapOvr>
    <a:masterClrMapping/>
  </p:clrMapOvr>
  <p:transition spd="med">
    <p:zoom dir="in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247775"/>
            <a:ext cx="7229475" cy="436245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199" y="146762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7030A0"/>
                </a:solidFill>
                <a:latin typeface="+mn-lt"/>
              </a:rPr>
              <a:t>MPLS Applications</a:t>
            </a:r>
            <a:endParaRPr lang="en-US" sz="32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026212"/>
      </p:ext>
    </p:extLst>
  </p:cSld>
  <p:clrMapOvr>
    <a:masterClrMapping/>
  </p:clrMapOvr>
  <p:transition spd="med">
    <p:zoom dir="in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30" y="1485971"/>
            <a:ext cx="7134225" cy="443865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79142" y="-276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7030A0"/>
                </a:solidFill>
                <a:latin typeface="+mn-lt"/>
              </a:rPr>
              <a:t>MPLS Applications</a:t>
            </a:r>
            <a:endParaRPr lang="en-US" sz="3200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597670"/>
      </p:ext>
    </p:extLst>
  </p:cSld>
  <p:clrMapOvr>
    <a:masterClrMapping/>
  </p:clrMapOvr>
  <p:transition spd="med">
    <p:zoom dir="in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79142" y="-276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7030A0"/>
                </a:solidFill>
                <a:latin typeface="+mn-lt"/>
              </a:rPr>
              <a:t>References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590674"/>
            <a:ext cx="11928143" cy="5267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 defTabSz="814388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sz="2800" dirty="0"/>
              <a:t>MPLS Fundamentals, Luc De </a:t>
            </a:r>
            <a:r>
              <a:rPr lang="en-US" sz="2800" dirty="0" err="1"/>
              <a:t>Ghein</a:t>
            </a:r>
            <a:endParaRPr lang="en-US" sz="2800" dirty="0"/>
          </a:p>
          <a:p>
            <a:pPr marL="114300" lvl="1" indent="0" defTabSz="814388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sz="2800" dirty="0"/>
              <a:t>Juniper MPLS Guide</a:t>
            </a:r>
          </a:p>
          <a:p>
            <a:pPr marL="114300" lvl="1" indent="0" defTabSz="814388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sz="2800" dirty="0"/>
              <a:t>Cisco MPLS Guide</a:t>
            </a:r>
          </a:p>
        </p:txBody>
      </p:sp>
    </p:spTree>
    <p:extLst>
      <p:ext uri="{BB962C8B-B14F-4D97-AF65-F5344CB8AC3E}">
        <p14:creationId xmlns:p14="http://schemas.microsoft.com/office/powerpoint/2010/main" val="2618507744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53036"/>
            <a:ext cx="12192000" cy="590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does a router identify that it received a labelled packet or an IP packet?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2729</Words>
  <Application>Microsoft Office PowerPoint</Application>
  <PresentationFormat>Widescreen</PresentationFormat>
  <Paragraphs>633</Paragraphs>
  <Slides>85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Tahoma</vt:lpstr>
      <vt:lpstr>Wingdings</vt:lpstr>
      <vt:lpstr>Office Theme</vt:lpstr>
      <vt:lpstr>MPLS FUNDAMENTALS</vt:lpstr>
      <vt:lpstr>North American Long haul Networks</vt:lpstr>
      <vt:lpstr>Agenda</vt:lpstr>
      <vt:lpstr>Switching methods on a Router</vt:lpstr>
      <vt:lpstr>Why MPLS?</vt:lpstr>
      <vt:lpstr>Traffic Engineering</vt:lpstr>
      <vt:lpstr>MPLS Overview</vt:lpstr>
      <vt:lpstr>MPLS Overview</vt:lpstr>
      <vt:lpstr>Question?</vt:lpstr>
      <vt:lpstr>MPLS Terminologies</vt:lpstr>
      <vt:lpstr>MPLS Terminologies</vt:lpstr>
      <vt:lpstr>MPLS Architecture</vt:lpstr>
      <vt:lpstr>MPLS Architecture</vt:lpstr>
      <vt:lpstr>MPLS Architecture</vt:lpstr>
      <vt:lpstr>MPLS Architecture</vt:lpstr>
      <vt:lpstr>Different MPLS Modes</vt:lpstr>
      <vt:lpstr>Overview of LDP</vt:lpstr>
      <vt:lpstr>Overview of LDP</vt:lpstr>
      <vt:lpstr>Overview of LDP</vt:lpstr>
      <vt:lpstr>Overview of LDP</vt:lpstr>
      <vt:lpstr>LDP Neighbor Discovery</vt:lpstr>
      <vt:lpstr>LDP Neighbor Discovery</vt:lpstr>
      <vt:lpstr>LDP Neighbor Discovery</vt:lpstr>
      <vt:lpstr>LDP Neighbor Discovery</vt:lpstr>
      <vt:lpstr>LDP Session Negotiation</vt:lpstr>
      <vt:lpstr>LDP Session Negotiation</vt:lpstr>
      <vt:lpstr>Label Allocation - Building IP Routing Table</vt:lpstr>
      <vt:lpstr>Label Allocation - Allocating Labels</vt:lpstr>
      <vt:lpstr>Label Allocation - LIB and LFIB Setup</vt:lpstr>
      <vt:lpstr>Label Distribution and Advertisement</vt:lpstr>
      <vt:lpstr>Label Distribution and Advertisement (Cont.) </vt:lpstr>
      <vt:lpstr>Label Distribution and Advertisement (Cont.) </vt:lpstr>
      <vt:lpstr>Label Distribution and Advertisement (Cont.) </vt:lpstr>
      <vt:lpstr>Label Distribution and Advertisement (Cont.) </vt:lpstr>
      <vt:lpstr>Label Distribution and Advertisement (Cont.) </vt:lpstr>
      <vt:lpstr>Label Distribution and Advertisement (Cont.)  Receiving Label Advertisement</vt:lpstr>
      <vt:lpstr>Label Distribution and Advertisement (Cont.)  Receiving Label Advertisement</vt:lpstr>
      <vt:lpstr>Populating LFIB</vt:lpstr>
      <vt:lpstr>Packet Propagation Across an MPLS Network</vt:lpstr>
      <vt:lpstr>Packet Propagation Across an MPLS Network</vt:lpstr>
      <vt:lpstr>Packet Propagation Across an MPLS Network</vt:lpstr>
      <vt:lpstr>Packet Propagation Across an MPLS Network</vt:lpstr>
      <vt:lpstr>Normal TTL Operation</vt:lpstr>
      <vt:lpstr>Normal TTL Operation</vt:lpstr>
      <vt:lpstr>Normal TTL Operation</vt:lpstr>
      <vt:lpstr>TTL and Loop Detection</vt:lpstr>
      <vt:lpstr>Disabling TTL Propagation</vt:lpstr>
      <vt:lpstr>Traceroute with Disabled TTL Propagation </vt:lpstr>
      <vt:lpstr>Traceroute with Disabled TTL Propagation (Cont.)</vt:lpstr>
      <vt:lpstr>Traceroute with Disabled TTL Propagation (Cont.)</vt:lpstr>
      <vt:lpstr>Impact of Disabling TTL Propagation</vt:lpstr>
      <vt:lpstr>Command Reference</vt:lpstr>
      <vt:lpstr>AGENDA</vt:lpstr>
      <vt:lpstr>Traffic Engineering</vt:lpstr>
      <vt:lpstr>Motivations for Traffic Engineering</vt:lpstr>
      <vt:lpstr>Traffic Engineering</vt:lpstr>
      <vt:lpstr>THE TE SOLUTION</vt:lpstr>
      <vt:lpstr>Traffic Engineering</vt:lpstr>
      <vt:lpstr>Traffic Engineering Components</vt:lpstr>
      <vt:lpstr>Path Setup Example</vt:lpstr>
      <vt:lpstr>RSVP Operation Overview</vt:lpstr>
      <vt:lpstr>Extended RSVP</vt:lpstr>
      <vt:lpstr>Path Message Extensions</vt:lpstr>
      <vt:lpstr>Extended RSVP – PATH Message</vt:lpstr>
      <vt:lpstr>Resv Message Extensions</vt:lpstr>
      <vt:lpstr>Extended RSVP – RESV Message</vt:lpstr>
      <vt:lpstr>Other Message Extensions</vt:lpstr>
      <vt:lpstr>Other Message Extensions</vt:lpstr>
      <vt:lpstr>PathTear &amp; ResvTear Message Flow</vt:lpstr>
      <vt:lpstr>Agenda</vt:lpstr>
      <vt:lpstr>Steady State Description</vt:lpstr>
      <vt:lpstr>Link Failure Actions</vt:lpstr>
      <vt:lpstr>Routing Protocol Convergence</vt:lpstr>
      <vt:lpstr>MPLS Convergence</vt:lpstr>
      <vt:lpstr>MPLS Convergence After a Link Failure</vt:lpstr>
      <vt:lpstr>Link Recovery Actions</vt:lpstr>
      <vt:lpstr>Link Recovery Actions &amp; IP Routing Convergence</vt:lpstr>
      <vt:lpstr>Link Recovery Actions &amp; IP Routing Convergence</vt:lpstr>
      <vt:lpstr>Link Recovery Actions &amp; MPLS Convergence </vt:lpstr>
      <vt:lpstr>MPLS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 FUNDAMENTALS</dc:title>
  <dc:creator>jdhandap</dc:creator>
  <cp:lastModifiedBy>JS</cp:lastModifiedBy>
  <cp:revision>80</cp:revision>
  <dcterms:created xsi:type="dcterms:W3CDTF">2013-10-25T06:08:09Z</dcterms:created>
  <dcterms:modified xsi:type="dcterms:W3CDTF">2019-03-14T19:01:57Z</dcterms:modified>
</cp:coreProperties>
</file>